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61" r:id="rId9"/>
    <p:sldId id="270" r:id="rId10"/>
    <p:sldId id="266" r:id="rId11"/>
    <p:sldId id="271" r:id="rId12"/>
  </p:sldIdLst>
  <p:sldSz cx="12192000" cy="6858000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рий Козырев" initials="ЮК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4CF"/>
    <a:srgbClr val="219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>
        <p:scale>
          <a:sx n="100" d="100"/>
          <a:sy n="100" d="100"/>
        </p:scale>
        <p:origin x="420" y="666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BC3AFA-8B86-4293-B902-9021326B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6C4383A-71FB-4918-AAD8-8C2DB747D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71A8163-8720-4BB4-BF1C-E4094FFB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D9B074B-F4A6-4B01-9774-6E7CB8223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ABF54E4-0E75-4D82-AC2E-C029F661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79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30A772-F936-4A06-8F25-474334A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F017A4C-35A7-4E9B-A6D4-F84E1810A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F70B6F8-7585-47D6-A0AE-AA4D8A47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CC19E8B-3206-4DDD-B292-617841A6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926FDD4-78D2-459E-A8C4-ED0BEF9E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2599A41-4DCD-4AD1-A58D-6F4DEBD7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8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9A023C-3718-4D92-9AF3-0C13EDC3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5691B40-21F7-4CDF-8D77-78395A41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F5472072-9261-4DD4-B006-3FA4DDAF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D4CB5001-4BDD-47F0-8C08-E7F8539C5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88D7B85-098B-47AA-AE26-961B328E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55995E15-1A87-43F0-9983-D156DB3A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B7BFA66-E95E-4B3D-A368-5C8A5AEE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A85B3603-98D2-47C5-9FA9-5A016E35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54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60DAC91-0EC4-45B7-B41F-0A3CB785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01D47AB-3BD7-424A-A796-BB161CF5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4D49663-BD51-4BB2-8E02-1DE4689B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DBBBE390-0444-49BE-804C-F8F7BDC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72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06C29B13-3E5C-46F0-A823-F33D540F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2770CC80-50D2-4524-8F9A-5648C933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48D228C-244E-41C2-9475-A3F7620E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03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39BFFF-7D4B-46A7-AA40-C6E376C0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096F27A-7FC7-40C8-BD87-50F549F5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9E14689-0759-4941-B4AE-6FC39ECFF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C875869-43D1-4EA2-A0AB-2E5E194A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FE07204-E155-4664-A93C-2CFD4C71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63BA261-09B2-4B55-BAD1-FBB8B35D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53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ACDD31-F738-4BBC-8197-60F2B6F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A42B7746-6DE4-4A58-BDA0-BD2B3AC1C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C437B5AC-39D7-4EEF-80FB-F10FC053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AA86078-E0BB-4EAF-BE97-AFE34FB7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EC9C38B-3ED7-4C08-8B53-64AABBFF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E460EB6-84B5-4D9D-9421-77AA717C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1CA08B-21C5-48B3-BBD4-516F8976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1DC6044-086D-4123-9A52-7023A8CAA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31F93CA-E619-4D30-84C4-F0EE705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F3E8E11-418A-45BD-BE48-9A018E59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5C7D2DA-5EFC-422F-93C7-B6A5C1FC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71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587425A3-DB50-4B33-ACEE-6BCFD722B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9CDA87A4-01C8-4083-8921-F46C3CBB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F22CEBC-8441-45EE-84F1-77262CBE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1EB80D2-964F-4ED7-B22B-00C198AF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9FDA51E-F499-4E15-A6C9-3D4C7ACF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BC3AFA-8B86-4293-B902-9021326B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000" y="774000"/>
            <a:ext cx="7515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6C4383A-71FB-4918-AAD8-8C2DB747D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000" y="3253675"/>
            <a:ext cx="7515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7161DC3A-B5EC-4569-A878-59E0E341E8D4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F84E6EDC-8F7C-401B-A727-8F55A5763A7B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D897D550-7C44-4D29-A125-A534610B3308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B4370B82-17EE-4AB1-B4F1-D75CFA4BEB82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="" xmlns:a16="http://schemas.microsoft.com/office/drawing/2014/main" id="{129D3A90-247A-4CD1-9840-86AF448F7477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7D6CBDAA-8C3E-408C-B9CD-B7012953E0CC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0FAEDE28-86E6-4595-BBEE-95FF191E91D6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="" xmlns:a16="http://schemas.microsoft.com/office/drawing/2014/main" id="{E3901798-1904-46FF-A8F6-2582959F592D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9290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B09B1CA-EBC3-45ED-866C-A928D25B7DCC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E8176F4C-DDB5-47C0-9A2D-BC6D072E2A86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95C691DB-68BF-4C8D-A575-7EBB0EE0C76A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E9C69038-A7C2-46DA-995C-B089B30ADF2F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="" xmlns:a16="http://schemas.microsoft.com/office/drawing/2014/main" id="{F3850B92-9E22-42B8-A39E-5BA489B0EB65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7822E466-855B-4442-A397-FDD24D99F19E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6658A08D-6070-41C7-B9C3-9579B8979EA2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Блок-схема: объединение 15">
              <a:extLst>
                <a:ext uri="{FF2B5EF4-FFF2-40B4-BE49-F238E27FC236}">
                  <a16:creationId xmlns="" xmlns:a16="http://schemas.microsoft.com/office/drawing/2014/main" id="{F321DC82-A1D0-4D3B-B1CC-E6EF61B43CDB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Заголовок 1">
            <a:extLst>
              <a:ext uri="{FF2B5EF4-FFF2-40B4-BE49-F238E27FC236}">
                <a16:creationId xmlns="" xmlns:a16="http://schemas.microsoft.com/office/drawing/2014/main" id="{2AF3CEDE-46AE-4D4F-93A9-CDDF28A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="" xmlns:a16="http://schemas.microsoft.com/office/drawing/2014/main" id="{24E023CD-DED5-4691-A1DC-108A375C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7691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B09B1CA-EBC3-45ED-866C-A928D25B7DCC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E8176F4C-DDB5-47C0-9A2D-BC6D072E2A86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95C691DB-68BF-4C8D-A575-7EBB0EE0C76A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E9C69038-A7C2-46DA-995C-B089B30ADF2F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="" xmlns:a16="http://schemas.microsoft.com/office/drawing/2014/main" id="{F3850B92-9E22-42B8-A39E-5BA489B0EB65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7822E466-855B-4442-A397-FDD24D99F19E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6658A08D-6070-41C7-B9C3-9579B8979EA2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Блок-схема: объединение 15">
              <a:extLst>
                <a:ext uri="{FF2B5EF4-FFF2-40B4-BE49-F238E27FC236}">
                  <a16:creationId xmlns="" xmlns:a16="http://schemas.microsoft.com/office/drawing/2014/main" id="{F321DC82-A1D0-4D3B-B1CC-E6EF61B43CDB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A81D2C4-237B-4375-A124-443EEE9EFD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0"/>
            <a:ext cx="5186362" cy="6846330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Заголовок 16">
            <a:extLst>
              <a:ext uri="{FF2B5EF4-FFF2-40B4-BE49-F238E27FC236}">
                <a16:creationId xmlns="" xmlns:a16="http://schemas.microsoft.com/office/drawing/2014/main" id="{C1DC7014-C657-46AE-BDA0-0F251088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="" xmlns:a16="http://schemas.microsoft.com/office/drawing/2014/main" id="{4889B129-E379-4BE5-B414-02CE978C2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132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AB09B1CA-EBC3-45ED-866C-A928D25B7DCC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E8176F4C-DDB5-47C0-9A2D-BC6D072E2A86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="" xmlns:a16="http://schemas.microsoft.com/office/drawing/2014/main" id="{95C691DB-68BF-4C8D-A575-7EBB0EE0C76A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E9C69038-A7C2-46DA-995C-B089B30ADF2F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="" xmlns:a16="http://schemas.microsoft.com/office/drawing/2014/main" id="{F3850B92-9E22-42B8-A39E-5BA489B0EB65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="" xmlns:a16="http://schemas.microsoft.com/office/drawing/2014/main" id="{7822E466-855B-4442-A397-FDD24D99F19E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="" xmlns:a16="http://schemas.microsoft.com/office/drawing/2014/main" id="{6658A08D-6070-41C7-B9C3-9579B8979EA2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Блок-схема: объединение 15">
              <a:extLst>
                <a:ext uri="{FF2B5EF4-FFF2-40B4-BE49-F238E27FC236}">
                  <a16:creationId xmlns="" xmlns:a16="http://schemas.microsoft.com/office/drawing/2014/main" id="{F321DC82-A1D0-4D3B-B1CC-E6EF61B43CDB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A81D2C4-237B-4375-A124-443EEE9EFD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Заголовок 16">
            <a:extLst>
              <a:ext uri="{FF2B5EF4-FFF2-40B4-BE49-F238E27FC236}">
                <a16:creationId xmlns="" xmlns:a16="http://schemas.microsoft.com/office/drawing/2014/main" id="{C1DC7014-C657-46AE-BDA0-0F251088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="" xmlns:a16="http://schemas.microsoft.com/office/drawing/2014/main" id="{4889B129-E379-4BE5-B414-02CE978C2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="" xmlns:a16="http://schemas.microsoft.com/office/drawing/2014/main" id="{9FB325DF-4766-47F9-9CBB-0CD6BE9261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8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A81D2C4-237B-4375-A124-443EEE9EFD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2250" y="2980500"/>
            <a:ext cx="2086538" cy="2468749"/>
          </a:xfrm>
        </p:spPr>
        <p:txBody>
          <a:bodyPr/>
          <a:lstStyle/>
          <a:p>
            <a:endParaRPr lang="ru-RU"/>
          </a:p>
        </p:txBody>
      </p:sp>
      <p:sp>
        <p:nvSpPr>
          <p:cNvPr id="19" name="Заголовок 16">
            <a:extLst>
              <a:ext uri="{FF2B5EF4-FFF2-40B4-BE49-F238E27FC236}">
                <a16:creationId xmlns="" xmlns:a16="http://schemas.microsoft.com/office/drawing/2014/main" id="{C1DC7014-C657-46AE-BDA0-0F251088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6" y="234000"/>
            <a:ext cx="11236013" cy="1233499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="" xmlns:a16="http://schemas.microsoft.com/office/drawing/2014/main" id="{4889B129-E379-4BE5-B414-02CE978C2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1598653"/>
            <a:ext cx="11236012" cy="94761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="" xmlns:a16="http://schemas.microsoft.com/office/drawing/2014/main" id="{9FB325DF-4766-47F9-9CBB-0CD6BE9261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6737" y="2983650"/>
            <a:ext cx="2086539" cy="2466150"/>
          </a:xfrm>
        </p:spPr>
        <p:txBody>
          <a:bodyPr/>
          <a:lstStyle/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="" xmlns:a16="http://schemas.microsoft.com/office/drawing/2014/main" id="{2E5AA54B-D26A-4FDD-8A32-11E46BA12C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1224" y="2979000"/>
            <a:ext cx="2086539" cy="246615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="" xmlns:a16="http://schemas.microsoft.com/office/drawing/2014/main" id="{68C4A39F-8F8F-4CC0-88E8-7EDD8086DC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35711" y="2979000"/>
            <a:ext cx="2086539" cy="2466150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DFE45483-3B73-4DC3-A78E-F49C4277EF3E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B44A4B93-1154-4427-B0B0-93F9D2048A2B}"/>
              </a:ext>
            </a:extLst>
          </p:cNvPr>
          <p:cNvSpPr/>
          <p:nvPr userDrawn="1"/>
        </p:nvSpPr>
        <p:spPr>
          <a:xfrm>
            <a:off x="-33750" y="675900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>
            <a:extLst>
              <a:ext uri="{FF2B5EF4-FFF2-40B4-BE49-F238E27FC236}">
                <a16:creationId xmlns="" xmlns:a16="http://schemas.microsoft.com/office/drawing/2014/main" id="{F7250F2F-6A76-4381-A16F-6B918D1A847E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="" xmlns:a16="http://schemas.microsoft.com/office/drawing/2014/main" id="{C0F37CB5-26B5-4698-BC4B-E07005B713BE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Блок-схема: объединение 25">
              <a:extLst>
                <a:ext uri="{FF2B5EF4-FFF2-40B4-BE49-F238E27FC236}">
                  <a16:creationId xmlns="" xmlns:a16="http://schemas.microsoft.com/office/drawing/2014/main" id="{42E112E2-B4E8-40B3-BED9-D47D5A5CD455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="" xmlns:a16="http://schemas.microsoft.com/office/drawing/2014/main" id="{409C83AA-7C31-4F01-99A3-B9D941353FE4}"/>
              </a:ext>
            </a:extLst>
          </p:cNvPr>
          <p:cNvGrpSpPr/>
          <p:nvPr userDrawn="1"/>
        </p:nvGrpSpPr>
        <p:grpSpPr>
          <a:xfrm>
            <a:off x="-69000" y="6583500"/>
            <a:ext cx="2844750" cy="274500"/>
            <a:chOff x="-35250" y="6583500"/>
            <a:chExt cx="2844750" cy="274500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="" xmlns:a16="http://schemas.microsoft.com/office/drawing/2014/main" id="{31F3CD7D-983F-4060-8337-A23954D6CDF4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Блок-схема: объединение 28">
              <a:extLst>
                <a:ext uri="{FF2B5EF4-FFF2-40B4-BE49-F238E27FC236}">
                  <a16:creationId xmlns="" xmlns:a16="http://schemas.microsoft.com/office/drawing/2014/main" id="{AF2D8482-AB5B-4496-9ED4-C69853A1DFEF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Текст 18">
            <a:extLst>
              <a:ext uri="{FF2B5EF4-FFF2-40B4-BE49-F238E27FC236}">
                <a16:creationId xmlns="" xmlns:a16="http://schemas.microsoft.com/office/drawing/2014/main" id="{E72E958C-C475-41B5-937E-46FEA02757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2250" y="5586390"/>
            <a:ext cx="2086538" cy="94761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="" xmlns:a16="http://schemas.microsoft.com/office/drawing/2014/main" id="{D1C827B0-45A2-484F-BB66-00CB8DD244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86737" y="5597640"/>
            <a:ext cx="2086538" cy="94761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="" xmlns:a16="http://schemas.microsoft.com/office/drawing/2014/main" id="{026CA1D3-D999-4A98-8BD2-1061975B6C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1225" y="5597640"/>
            <a:ext cx="2086538" cy="94761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="" xmlns:a16="http://schemas.microsoft.com/office/drawing/2014/main" id="{BF3A0BD0-8227-4841-92AB-1553AE2A2F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5711" y="5597640"/>
            <a:ext cx="2086538" cy="94761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372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02C8BD39-1AD3-49EC-AD88-8991F8046859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AE9FB482-CF5D-48DE-B265-E9EAA917DC52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="" xmlns:a16="http://schemas.microsoft.com/office/drawing/2014/main" id="{BC8214BF-AB9F-4AF4-A384-AF76185EC8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850" y="-575"/>
            <a:ext cx="5186362" cy="6858575"/>
          </a:xfrm>
        </p:spPr>
        <p:txBody>
          <a:bodyPr/>
          <a:lstStyle/>
          <a:p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C5AA7176-3A2C-49F1-9C4E-FE527AD17C8A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6DD6CEFC-74C9-42E3-9A15-7E5AD03F1AB5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="" xmlns:a16="http://schemas.microsoft.com/office/drawing/2014/main" id="{B05CC5AB-B2FE-45A2-8351-F7FAC24576A8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="" xmlns:a16="http://schemas.microsoft.com/office/drawing/2014/main" id="{7E39241B-876E-4AED-942B-6E85AD20689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="" xmlns:a16="http://schemas.microsoft.com/office/drawing/2014/main" id="{8B3513E3-026C-49C0-B81A-C96422514B45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Блок-схема: объединение 14">
              <a:extLst>
                <a:ext uri="{FF2B5EF4-FFF2-40B4-BE49-F238E27FC236}">
                  <a16:creationId xmlns="" xmlns:a16="http://schemas.microsoft.com/office/drawing/2014/main" id="{0B32E86A-746E-4797-A91A-A3FBCC6E9DF4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F575B0D5-22DA-440E-9C31-B2A4DBC1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="" xmlns:a16="http://schemas.microsoft.com/office/drawing/2014/main" id="{434E2D8C-514C-4478-9755-114A8D47B7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033588"/>
            <a:ext cx="5186363" cy="4049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32669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25D0F7-19DC-456E-839C-DB1B2201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3E5D3E1-3BCD-461E-AC6D-8399001F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B0495C8-42D1-424C-8AB4-32DCC979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75AEE0F-97C6-4584-AC12-DA7F007C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E45AFAD-8A50-4EB2-BC1A-D8A6EAAA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50684085-A65D-48CB-853F-BA40CE30AECB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2B24EF2B-DCC6-4F42-B182-52EA31DA44C1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70B8F308-D14E-468A-BDD0-FE5CA6BCC169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="" xmlns:a16="http://schemas.microsoft.com/office/drawing/2014/main" id="{0A290FDB-D55C-47F4-8A80-20C71FD04293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="" xmlns:a16="http://schemas.microsoft.com/office/drawing/2014/main" id="{7A9E373D-E381-4700-9BA1-4757289B24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="" xmlns:a16="http://schemas.microsoft.com/office/drawing/2014/main" id="{8F2AEF08-A2F0-4D1E-808A-CE246DB84EBE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="" xmlns:a16="http://schemas.microsoft.com/office/drawing/2014/main" id="{8D3008D3-099D-4E42-8849-EAF8119FD912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="" xmlns:a16="http://schemas.microsoft.com/office/drawing/2014/main" id="{40C47B08-6053-429A-8F6A-35A633767771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276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A2455A-A5BA-427C-9E38-9BE88496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5F5BE39-AF33-4136-BAD5-30C84A28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10C0E4E-C9B5-430F-A9D0-B611903A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8CA34D2-7520-407B-9C96-08E844DF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56B5428-3B62-484E-B940-38E8EE6F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5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presentation-creation.ru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791E3D0-687F-4DE6-B6F0-85C1D708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35D4ADB-7653-4AC5-A885-1DE9BAA6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0A36-AF8E-4392-8277-191CACCFE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C583-3D21-4AAF-9AF3-3FB5AD7DB367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BE257E4-61BE-4214-979E-63457ADDB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0F8A263-EAA6-4512-A9EB-C85D57E12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6B13-FA37-453B-9FCD-77DFEB918FA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9"/>
            <a:extLst>
              <a:ext uri="{FF2B5EF4-FFF2-40B4-BE49-F238E27FC236}">
                <a16:creationId xmlns="" xmlns:a16="http://schemas.microsoft.com/office/drawing/2014/main" id="{3338D9FF-21EF-468B-966D-AC02DDF3026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8E7EAC4F-4CA6-4923-B32A-5AC1D764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4000" y="1629000"/>
            <a:ext cx="7065000" cy="2387600"/>
          </a:xfrm>
        </p:spPr>
        <p:txBody>
          <a:bodyPr>
            <a:normAutofit/>
          </a:bodyPr>
          <a:lstStyle/>
          <a:p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Восстание  </a:t>
            </a:r>
            <a:r>
              <a:rPr lang="ru-RU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предводительством</a:t>
            </a:r>
            <a:br>
              <a:rPr lang="ru-RU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Пугачёва</a:t>
            </a:r>
            <a:endParaRPr lang="ru-RU" sz="36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одзаголовок 10">
            <a:extLst>
              <a:ext uri="{FF2B5EF4-FFF2-40B4-BE49-F238E27FC236}">
                <a16:creationId xmlns="" xmlns:a16="http://schemas.microsoft.com/office/drawing/2014/main" id="{AF29B94B-341B-4130-A56C-69AFAE243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000" y="4806119"/>
            <a:ext cx="6705000" cy="1655762"/>
          </a:xfrm>
        </p:spPr>
        <p:txBody>
          <a:bodyPr>
            <a:normAutofit/>
          </a:bodyPr>
          <a:lstStyle/>
          <a:p>
            <a:pPr algn="l"/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ВАГАНОВА О.</a:t>
            </a:r>
          </a:p>
          <a:p>
            <a:pPr algn="l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№3834101/30001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F7CFC1E0-04B4-4DF4-880F-E699422B9A4B}"/>
              </a:ext>
            </a:extLst>
          </p:cNvPr>
          <p:cNvSpPr/>
          <p:nvPr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5A8F3379-E67C-4B72-84CA-BF535167ECA6}"/>
              </a:ext>
            </a:extLst>
          </p:cNvPr>
          <p:cNvSpPr/>
          <p:nvPr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007CF127-4088-463B-9FF9-7846F45FB650}"/>
              </a:ext>
            </a:extLst>
          </p:cNvPr>
          <p:cNvGrpSpPr/>
          <p:nvPr/>
        </p:nvGrpSpPr>
        <p:grpSpPr>
          <a:xfrm>
            <a:off x="9347250" y="37980"/>
            <a:ext cx="2844750" cy="286020"/>
            <a:chOff x="9347250" y="37980"/>
            <a:chExt cx="2844750" cy="28602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C820479F-3D54-4A8D-B7C0-FD8BAB64BB3F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="" xmlns:a16="http://schemas.microsoft.com/office/drawing/2014/main" id="{B582E1CD-4706-48AF-9A34-9F54D5177C5D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71A15713-6F86-4436-A01D-BCBAAEEBBD1B}"/>
              </a:ext>
            </a:extLst>
          </p:cNvPr>
          <p:cNvGrpSpPr/>
          <p:nvPr/>
        </p:nvGrpSpPr>
        <p:grpSpPr>
          <a:xfrm>
            <a:off x="-35250" y="6583500"/>
            <a:ext cx="2844750" cy="274500"/>
            <a:chOff x="-35250" y="6583500"/>
            <a:chExt cx="2844750" cy="274500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E3F0F0A3-967A-4525-9622-587DF8FB0754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объединение 19">
              <a:extLst>
                <a:ext uri="{FF2B5EF4-FFF2-40B4-BE49-F238E27FC236}">
                  <a16:creationId xmlns="" xmlns:a16="http://schemas.microsoft.com/office/drawing/2014/main" id="{FD653D20-87A3-4A65-9DB0-1DE7E7DD3858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52" name="Picture 4" descr="https://hypno-tec.ru/wp-content/uploads/2020/07/emeljan-pugach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00" y="1302886"/>
            <a:ext cx="7559999" cy="4320000"/>
          </a:xfrm>
          <a:prstGeom prst="flowChartOnlineStorage">
            <a:avLst/>
          </a:prstGeom>
          <a:solidFill>
            <a:srgbClr val="FFFFFF">
              <a:shade val="85000"/>
            </a:srgbClr>
          </a:solidFill>
          <a:ln>
            <a:solidFill>
              <a:srgbClr val="0484CF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122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8E7EAC4F-4CA6-4923-B32A-5AC1D764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500" y="2529000"/>
            <a:ext cx="6705000" cy="1150267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2191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br>
              <a:rPr lang="ru-RU" sz="4800" dirty="0" smtClean="0">
                <a:solidFill>
                  <a:srgbClr val="2191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 smtClean="0">
                <a:solidFill>
                  <a:srgbClr val="2191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  <a:endParaRPr lang="ru-RU" sz="4800" dirty="0">
              <a:solidFill>
                <a:srgbClr val="2191C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F7CFC1E0-04B4-4DF4-880F-E699422B9A4B}"/>
              </a:ext>
            </a:extLst>
          </p:cNvPr>
          <p:cNvSpPr/>
          <p:nvPr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5A8F3379-E67C-4B72-84CA-BF535167ECA6}"/>
              </a:ext>
            </a:extLst>
          </p:cNvPr>
          <p:cNvSpPr/>
          <p:nvPr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007CF127-4088-463B-9FF9-7846F45FB650}"/>
              </a:ext>
            </a:extLst>
          </p:cNvPr>
          <p:cNvGrpSpPr/>
          <p:nvPr/>
        </p:nvGrpSpPr>
        <p:grpSpPr>
          <a:xfrm>
            <a:off x="9347250" y="37980"/>
            <a:ext cx="2844750" cy="286020"/>
            <a:chOff x="9347250" y="37980"/>
            <a:chExt cx="2844750" cy="28602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C820479F-3D54-4A8D-B7C0-FD8BAB64BB3F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="" xmlns:a16="http://schemas.microsoft.com/office/drawing/2014/main" id="{B582E1CD-4706-48AF-9A34-9F54D5177C5D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71A15713-6F86-4436-A01D-BCBAAEEBBD1B}"/>
              </a:ext>
            </a:extLst>
          </p:cNvPr>
          <p:cNvGrpSpPr/>
          <p:nvPr/>
        </p:nvGrpSpPr>
        <p:grpSpPr>
          <a:xfrm>
            <a:off x="-35250" y="6583500"/>
            <a:ext cx="2844750" cy="274500"/>
            <a:chOff x="-35250" y="6583500"/>
            <a:chExt cx="2844750" cy="274500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E3F0F0A3-967A-4525-9622-587DF8FB0754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объединение 19">
              <a:extLst>
                <a:ext uri="{FF2B5EF4-FFF2-40B4-BE49-F238E27FC236}">
                  <a16:creationId xmlns="" xmlns:a16="http://schemas.microsoft.com/office/drawing/2014/main" id="{FD653D20-87A3-4A65-9DB0-1DE7E7DD3858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028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8E7EAC4F-4CA6-4923-B32A-5AC1D764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500" y="2529000"/>
            <a:ext cx="6705000" cy="1150267"/>
          </a:xfrm>
        </p:spPr>
        <p:txBody>
          <a:bodyPr>
            <a:noAutofit/>
          </a:bodyPr>
          <a:lstStyle/>
          <a:p>
            <a:r>
              <a:rPr lang="ru-RU" sz="4800" dirty="0"/>
              <a:t/>
            </a:r>
            <a:br>
              <a:rPr lang="ru-RU" sz="4800" dirty="0"/>
            </a:br>
            <a:endParaRPr lang="ru-RU" sz="4800" dirty="0">
              <a:solidFill>
                <a:srgbClr val="2191C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F7CFC1E0-04B4-4DF4-880F-E699422B9A4B}"/>
              </a:ext>
            </a:extLst>
          </p:cNvPr>
          <p:cNvSpPr/>
          <p:nvPr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5A8F3379-E67C-4B72-84CA-BF535167ECA6}"/>
              </a:ext>
            </a:extLst>
          </p:cNvPr>
          <p:cNvSpPr/>
          <p:nvPr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="" xmlns:a16="http://schemas.microsoft.com/office/drawing/2014/main" id="{007CF127-4088-463B-9FF9-7846F45FB650}"/>
              </a:ext>
            </a:extLst>
          </p:cNvPr>
          <p:cNvGrpSpPr/>
          <p:nvPr/>
        </p:nvGrpSpPr>
        <p:grpSpPr>
          <a:xfrm>
            <a:off x="9347250" y="37980"/>
            <a:ext cx="2844750" cy="286020"/>
            <a:chOff x="9347250" y="37980"/>
            <a:chExt cx="2844750" cy="286020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="" xmlns:a16="http://schemas.microsoft.com/office/drawing/2014/main" id="{C820479F-3D54-4A8D-B7C0-FD8BAB64BB3F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="" xmlns:a16="http://schemas.microsoft.com/office/drawing/2014/main" id="{B582E1CD-4706-48AF-9A34-9F54D5177C5D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="" xmlns:a16="http://schemas.microsoft.com/office/drawing/2014/main" id="{71A15713-6F86-4436-A01D-BCBAAEEBBD1B}"/>
              </a:ext>
            </a:extLst>
          </p:cNvPr>
          <p:cNvGrpSpPr/>
          <p:nvPr/>
        </p:nvGrpSpPr>
        <p:grpSpPr>
          <a:xfrm>
            <a:off x="-35250" y="6583500"/>
            <a:ext cx="2844750" cy="274500"/>
            <a:chOff x="-35250" y="6583500"/>
            <a:chExt cx="2844750" cy="274500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="" xmlns:a16="http://schemas.microsoft.com/office/drawing/2014/main" id="{E3F0F0A3-967A-4525-9622-587DF8FB0754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Блок-схема: объединение 19">
              <a:extLst>
                <a:ext uri="{FF2B5EF4-FFF2-40B4-BE49-F238E27FC236}">
                  <a16:creationId xmlns="" xmlns:a16="http://schemas.microsoft.com/office/drawing/2014/main" id="{FD653D20-87A3-4A65-9DB0-1DE7E7DD3858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solidFill>
              <a:srgbClr val="219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56000" y="1764000"/>
            <a:ext cx="12195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</a:p>
          <a:p>
            <a:pPr lvl="0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Лимонов Ю.А., Мавродин В.В.,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Панеях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В.М. Пугачев 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пугачевцы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Л., 1974 год. </a:t>
            </a:r>
          </a:p>
          <a:p>
            <a:pPr lvl="0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Платонов С.Ф. Лекции по истории России. М., 1993 год.</a:t>
            </a:r>
          </a:p>
          <a:p>
            <a:pPr lvl="0"/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Клибанов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А.И. Народная социальная утопия в России. М., 1997 год.</a:t>
            </a:r>
          </a:p>
          <a:p>
            <a:pPr lvl="0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Данилов А.А. История России в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IX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XIX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веках. М., 1998 год.</a:t>
            </a:r>
          </a:p>
          <a:p>
            <a:pPr lvl="0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Геллер М. История Российской Империи. М., 2011 год.</a:t>
            </a:r>
          </a:p>
        </p:txBody>
      </p:sp>
    </p:spTree>
    <p:extLst>
      <p:ext uri="{BB962C8B-B14F-4D97-AF65-F5344CB8AC3E}">
        <p14:creationId xmlns:p14="http://schemas.microsoft.com/office/powerpoint/2010/main" val="38136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9CB5E0D7-A100-4360-B842-E165E2E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424" y="0"/>
            <a:ext cx="52578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/>
            </a:r>
            <a:br>
              <a:rPr lang="ru-RU" sz="3600" dirty="0"/>
            </a:br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Емельян </a:t>
            </a:r>
            <a:r>
              <a:rPr lang="ru-RU" sz="3600" i="1" dirty="0" smtClean="0">
                <a:solidFill>
                  <a:srgbClr val="2191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Пугачёв</a:t>
            </a:r>
            <a:endParaRPr lang="ru-RU" sz="3600" i="1" dirty="0">
              <a:solidFill>
                <a:srgbClr val="2191C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A98C920F-FE29-4D43-90EC-355F49408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690688"/>
            <a:ext cx="5625000" cy="211541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Родился на Дону в «доме деда своего» в станице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Зимовейской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допросах, учинённых  ему в 1774г в Яицком городке и в Москве, он говорил,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от роду ему 32 года. Отец Иван Михайлович и дед Михайло, прозвище которого Пугач обусловило их фамилию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Пугачёвы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7CB20C20-1444-4FB9-8AD0-196B753F5B5E}"/>
              </a:ext>
            </a:extLst>
          </p:cNvPr>
          <p:cNvSpPr/>
          <p:nvPr/>
        </p:nvSpPr>
        <p:spPr>
          <a:xfrm>
            <a:off x="6205659" y="4104000"/>
            <a:ext cx="54056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донской казак, один из 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самых известных самозванцев,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сумевший всколыхнуть всё государство,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пугачёвское восстание 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испугало Екатерину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4" descr="https://avatars.dzeninfra.ru/get-zen_doc/3435109/pub_60a00bc776444c347540e183_60a00bf785151531ba33d2c1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" y="-432450"/>
            <a:ext cx="5850000" cy="7517251"/>
          </a:xfrm>
          <a:prstGeom prst="flowChartDelay">
            <a:avLst/>
          </a:prstGeom>
          <a:noFill/>
          <a:ln>
            <a:solidFill>
              <a:srgbClr val="0484C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="" xmlns:a16="http://schemas.microsoft.com/office/drawing/2014/main" id="{337F4F8C-36B0-4DEE-8AA3-2EEA53A2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160" y="459000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Предпосылки </a:t>
            </a:r>
            <a:r>
              <a:rPr lang="ru-RU" i="1" dirty="0" smtClean="0">
                <a:solidFill>
                  <a:srgbClr val="2191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восстания</a:t>
            </a:r>
            <a:endParaRPr lang="ru-RU" i="1" dirty="0">
              <a:solidFill>
                <a:srgbClr val="2191C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https://diaryrh.ru/wp-content/uploads/2019/01/ded4a25a36d67784abb0bbb722ad0fc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26" y="15499"/>
            <a:ext cx="8099374" cy="4637831"/>
          </a:xfrm>
          <a:prstGeom prst="teardrop">
            <a:avLst/>
          </a:prstGeom>
          <a:noFill/>
          <a:ln>
            <a:solidFill>
              <a:srgbClr val="2191C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6D351E3-07F6-4C1A-9469-0436585956E7}"/>
              </a:ext>
            </a:extLst>
          </p:cNvPr>
          <p:cNvSpPr txBox="1"/>
          <p:nvPr/>
        </p:nvSpPr>
        <p:spPr>
          <a:xfrm>
            <a:off x="156000" y="1944000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Во-первых , </a:t>
            </a:r>
            <a:endParaRPr lang="ru-RU" sz="2000" b="1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0091FCA7-1A0A-4F7B-9FEB-74BC15051BE6}"/>
              </a:ext>
            </a:extLst>
          </p:cNvPr>
          <p:cNvSpPr/>
          <p:nvPr/>
        </p:nvSpPr>
        <p:spPr>
          <a:xfrm>
            <a:off x="173761" y="2298832"/>
            <a:ext cx="4196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недовольство яицких казаков, </a:t>
            </a:r>
            <a:endParaRPr lang="en-US" dirty="0" smtClean="0"/>
          </a:p>
          <a:p>
            <a:r>
              <a:rPr lang="ru-RU" dirty="0" smtClean="0"/>
              <a:t>которые в течение 10 лет </a:t>
            </a:r>
            <a:r>
              <a:rPr lang="ru-RU" dirty="0"/>
              <a:t> </a:t>
            </a:r>
            <a:r>
              <a:rPr lang="ru-RU" dirty="0" smtClean="0"/>
              <a:t>утрачивали разного рода привилегии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0091FCA7-1A0A-4F7B-9FEB-74BC15051BE6}"/>
              </a:ext>
            </a:extLst>
          </p:cNvPr>
          <p:cNvSpPr/>
          <p:nvPr/>
        </p:nvSpPr>
        <p:spPr>
          <a:xfrm>
            <a:off x="208700" y="3964110"/>
            <a:ext cx="41963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недовольство коренных народов, проживавших на границах государства: башкир, татар, казаков, калмыков, которые не хотели </a:t>
            </a:r>
            <a:r>
              <a:rPr lang="ru-RU" dirty="0" smtClean="0"/>
              <a:t>мириться </a:t>
            </a:r>
            <a:r>
              <a:rPr lang="ru-RU" dirty="0"/>
              <a:t>с потерей экономической самостоятельности</a:t>
            </a:r>
            <a:r>
              <a:rPr lang="ru-RU" dirty="0" smtClean="0"/>
              <a:t>, </a:t>
            </a:r>
            <a:r>
              <a:rPr lang="ru-RU" dirty="0"/>
              <a:t>и с </a:t>
            </a:r>
            <a:r>
              <a:rPr lang="ru-RU" dirty="0" smtClean="0"/>
              <a:t>постепенным насаждением </a:t>
            </a:r>
            <a:r>
              <a:rPr lang="ru-RU" dirty="0"/>
              <a:t>в регионе </a:t>
            </a:r>
            <a:r>
              <a:rPr lang="ru-RU" dirty="0" smtClean="0"/>
              <a:t>православия</a:t>
            </a:r>
            <a:endParaRPr lang="ru-RU" dirty="0"/>
          </a:p>
          <a:p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6D351E3-07F6-4C1A-9469-0436585956E7}"/>
              </a:ext>
            </a:extLst>
          </p:cNvPr>
          <p:cNvSpPr txBox="1"/>
          <p:nvPr/>
        </p:nvSpPr>
        <p:spPr>
          <a:xfrm>
            <a:off x="201000" y="3564000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Во-вторых , </a:t>
            </a:r>
            <a:endParaRPr lang="ru-RU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6D351E3-07F6-4C1A-9469-0436585956E7}"/>
              </a:ext>
            </a:extLst>
          </p:cNvPr>
          <p:cNvSpPr txBox="1"/>
          <p:nvPr/>
        </p:nvSpPr>
        <p:spPr>
          <a:xfrm>
            <a:off x="5341145" y="4803945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В-третьих , </a:t>
            </a:r>
            <a:endParaRPr lang="ru-RU" sz="20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251000" y="52040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недовольство </a:t>
            </a:r>
            <a:r>
              <a:rPr lang="ru-RU" dirty="0"/>
              <a:t>рабочих заводов </a:t>
            </a:r>
            <a:endParaRPr lang="ru-RU" dirty="0" smtClean="0"/>
          </a:p>
          <a:p>
            <a:r>
              <a:rPr lang="ru-RU" dirty="0" smtClean="0"/>
              <a:t>Сибири </a:t>
            </a:r>
            <a:r>
              <a:rPr lang="ru-RU" dirty="0"/>
              <a:t>и Урала, </a:t>
            </a:r>
            <a:r>
              <a:rPr lang="ru-RU" dirty="0" smtClean="0"/>
              <a:t>положение</a:t>
            </a:r>
          </a:p>
          <a:p>
            <a:r>
              <a:rPr lang="ru-RU" dirty="0" smtClean="0"/>
              <a:t> </a:t>
            </a:r>
            <a:r>
              <a:rPr lang="ru-RU" dirty="0"/>
              <a:t>которых мало чем отличалось от </a:t>
            </a:r>
            <a:endParaRPr lang="ru-RU" dirty="0" smtClean="0"/>
          </a:p>
          <a:p>
            <a:r>
              <a:rPr lang="ru-RU" dirty="0" smtClean="0"/>
              <a:t>положения </a:t>
            </a:r>
            <a:r>
              <a:rPr lang="ru-RU" dirty="0"/>
              <a:t>крепостных крестьян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D351E3-07F6-4C1A-9469-0436585956E7}"/>
              </a:ext>
            </a:extLst>
          </p:cNvPr>
          <p:cNvSpPr txBox="1"/>
          <p:nvPr/>
        </p:nvSpPr>
        <p:spPr>
          <a:xfrm>
            <a:off x="8680298" y="4779000"/>
            <a:ext cx="258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В-четвертых , </a:t>
            </a:r>
            <a:endParaRPr lang="ru-RU" sz="2000" b="1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0091FCA7-1A0A-4F7B-9FEB-74BC15051BE6}"/>
              </a:ext>
            </a:extLst>
          </p:cNvPr>
          <p:cNvSpPr/>
          <p:nvPr/>
        </p:nvSpPr>
        <p:spPr>
          <a:xfrm>
            <a:off x="7884614" y="5150752"/>
            <a:ext cx="4196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максимальное ухудшение положения крепостных крестьян в 60-х годах </a:t>
            </a:r>
            <a:r>
              <a:rPr lang="en-US" dirty="0"/>
              <a:t>XVIII </a:t>
            </a:r>
            <a:r>
              <a:rPr lang="ru-RU" dirty="0"/>
              <a:t>века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4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FCDDA247-1A86-4EAE-A75B-61CBDD23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800" y="365125"/>
            <a:ext cx="6442200" cy="1325563"/>
          </a:xfrm>
        </p:spPr>
        <p:txBody>
          <a:bodyPr/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этапы </a:t>
            </a:r>
            <a:r>
              <a:rPr lang="ru-RU" i="1" dirty="0" smtClean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восстания</a:t>
            </a:r>
            <a:endParaRPr lang="ru-RU" i="1" dirty="0">
              <a:solidFill>
                <a:srgbClr val="0484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="" xmlns:a16="http://schemas.microsoft.com/office/drawing/2014/main" id="{932E1C4E-EDEF-4AC3-91F6-9740FA4D2B7A}"/>
              </a:ext>
            </a:extLst>
          </p:cNvPr>
          <p:cNvSpPr/>
          <p:nvPr/>
        </p:nvSpPr>
        <p:spPr>
          <a:xfrm>
            <a:off x="5818800" y="2439000"/>
            <a:ext cx="2932200" cy="1325563"/>
          </a:xfrm>
          <a:prstGeom prst="round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="" xmlns:a16="http://schemas.microsoft.com/office/drawing/2014/main" id="{865D4602-6661-4596-B2C0-950AA46474BE}"/>
              </a:ext>
            </a:extLst>
          </p:cNvPr>
          <p:cNvSpPr/>
          <p:nvPr/>
        </p:nvSpPr>
        <p:spPr>
          <a:xfrm>
            <a:off x="7348800" y="4329000"/>
            <a:ext cx="2932200" cy="1325563"/>
          </a:xfrm>
          <a:prstGeom prst="round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="" xmlns:a16="http://schemas.microsoft.com/office/drawing/2014/main" id="{2AF6A080-7DDD-4A2D-91A1-9E89B539CD8C}"/>
              </a:ext>
            </a:extLst>
          </p:cNvPr>
          <p:cNvSpPr/>
          <p:nvPr/>
        </p:nvSpPr>
        <p:spPr>
          <a:xfrm>
            <a:off x="9013800" y="2439000"/>
            <a:ext cx="2932200" cy="1325563"/>
          </a:xfrm>
          <a:prstGeom prst="roundRect">
            <a:avLst/>
          </a:prstGeom>
          <a:solidFill>
            <a:srgbClr val="219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AutoShape 2" descr="https://top-fon.com/uploads/posts/2023-01/1675148368_top-fon-com-p-fon-dlya-prezentatsii-globalnoe-poteplenie-1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https://top-fon.com/uploads/posts/2023-01/1675148368_top-fon-com-p-fon-dlya-prezentatsii-globalnoe-poteplenie-17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https://top-fon.com/uploads/posts/2023-01/1674887996_top-fon-com-p-fon-dlya-prezentatsii-zagryaznenie-okruzha-14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tps://top-fon.com/uploads/posts/2023-01/1674887996_top-fon-com-p-fon-dlya-prezentatsii-zagryaznenie-okruzha-14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https://top-fon.com/uploads/posts/2023-01/1674887996_top-fon-com-p-fon-dlya-prezentatsii-zagryaznenie-okruzha-14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2" descr="https://top-fon.com/uploads/posts/2023-01/1674887996_top-fon-com-p-fon-dlya-prezentatsii-zagryaznenie-okruzha-14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14" descr="https://top-fon.com/uploads/posts/2023-01/1674887996_top-fon-com-p-fon-dlya-prezentatsii-zagryaznenie-okruzha-14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16" descr="https://top-fon.com/uploads/posts/2023-01/1675148368_top-fon-com-p-fon-dlya-prezentatsii-globalnoe-poteplenie-17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" name="Picture 2" descr="https://avatars.dzeninfra.ru/get-zen_doc/10148438/pub_64ba01c8220c91015e4ad516_64ba029ee8ee8f2515341420/scale_1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" y="1089000"/>
            <a:ext cx="5518805" cy="4644995"/>
          </a:xfrm>
          <a:prstGeom prst="rect">
            <a:avLst/>
          </a:prstGeom>
          <a:ln>
            <a:solidFill>
              <a:srgbClr val="FF66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6119068" y="2729563"/>
            <a:ext cx="2331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сентябрь 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1773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март 1774 года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301351" y="2909563"/>
            <a:ext cx="2464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апрель-июль 1774 года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7766856" y="4668615"/>
            <a:ext cx="2096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июль 1774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январь 1775 года</a:t>
            </a:r>
          </a:p>
        </p:txBody>
      </p:sp>
    </p:spTree>
    <p:extLst>
      <p:ext uri="{BB962C8B-B14F-4D97-AF65-F5344CB8AC3E}">
        <p14:creationId xmlns:p14="http://schemas.microsoft.com/office/powerpoint/2010/main" val="1221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E456EAED-0C51-432F-8E3C-893DF57E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01" y="429787"/>
            <a:ext cx="5795382" cy="1325563"/>
          </a:xfrm>
        </p:spPr>
        <p:txBody>
          <a:bodyPr>
            <a:normAutofit/>
          </a:bodyPr>
          <a:lstStyle/>
          <a:p>
            <a:r>
              <a:rPr lang="ru-RU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Экспедиция </a:t>
            </a:r>
            <a:r>
              <a:rPr lang="ru-RU" sz="3600" i="1" dirty="0" smtClean="0">
                <a:solidFill>
                  <a:srgbClr val="2191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Бибикова А.И.</a:t>
            </a:r>
            <a:endParaRPr lang="ru-RU" sz="3600" i="1" dirty="0">
              <a:solidFill>
                <a:srgbClr val="2191C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6">
            <a:extLst>
              <a:ext uri="{FF2B5EF4-FFF2-40B4-BE49-F238E27FC236}">
                <a16:creationId xmlns="" xmlns:a16="http://schemas.microsoft.com/office/drawing/2014/main" id="{0B0E673E-299E-4405-BFE0-335C326928A6}"/>
              </a:ext>
            </a:extLst>
          </p:cNvPr>
          <p:cNvSpPr txBox="1">
            <a:spLocks/>
          </p:cNvSpPr>
          <p:nvPr/>
        </p:nvSpPr>
        <p:spPr>
          <a:xfrm>
            <a:off x="238532" y="1697205"/>
            <a:ext cx="5431013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ноября 1773 года Екатерина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назначила генерал-аншефа А.И. Бибикова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100" dirty="0"/>
          </a:p>
        </p:txBody>
      </p:sp>
      <p:sp>
        <p:nvSpPr>
          <p:cNvPr id="18" name="Текст 6">
            <a:extLst>
              <a:ext uri="{FF2B5EF4-FFF2-40B4-BE49-F238E27FC236}">
                <a16:creationId xmlns="" xmlns:a16="http://schemas.microsoft.com/office/drawing/2014/main" id="{BCA160B0-241C-4FD5-AD7F-B1DDF0AC19B9}"/>
              </a:ext>
            </a:extLst>
          </p:cNvPr>
          <p:cNvSpPr txBox="1">
            <a:spLocks/>
          </p:cNvSpPr>
          <p:nvPr/>
        </p:nvSpPr>
        <p:spPr>
          <a:xfrm>
            <a:off x="639970" y="5363275"/>
            <a:ext cx="2506013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100" dirty="0"/>
          </a:p>
        </p:txBody>
      </p:sp>
      <p:sp>
        <p:nvSpPr>
          <p:cNvPr id="19" name="Текст 6">
            <a:extLst>
              <a:ext uri="{FF2B5EF4-FFF2-40B4-BE49-F238E27FC236}">
                <a16:creationId xmlns="" xmlns:a16="http://schemas.microsoft.com/office/drawing/2014/main" id="{5515A542-183B-4B05-B44F-6DAB0C33EA9F}"/>
              </a:ext>
            </a:extLst>
          </p:cNvPr>
          <p:cNvSpPr txBox="1">
            <a:spLocks/>
          </p:cNvSpPr>
          <p:nvPr/>
        </p:nvSpPr>
        <p:spPr>
          <a:xfrm>
            <a:off x="3954356" y="5408519"/>
            <a:ext cx="2506013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426455" y="3192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декабря 1773 года он вместе со своей армией </a:t>
            </a:r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Казань. 29 декабря ему удалось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отбить</a:t>
            </a:r>
          </a:p>
          <a:p>
            <a:pPr algn="ctr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Самару, а потом Алексеевск.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457C0931-3A9A-44A2-B182-93EDB0CF011F}"/>
              </a:ext>
            </a:extLst>
          </p:cNvPr>
          <p:cNvSpPr/>
          <p:nvPr/>
        </p:nvSpPr>
        <p:spPr>
          <a:xfrm>
            <a:off x="1083045" y="4763109"/>
            <a:ext cx="43829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апреля умер генерал-аншеф А.И. </a:t>
            </a:r>
            <a:r>
              <a:rPr lang="ru-RU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Бибиков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это привело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тому, что Пугачев получил столь необходимую ему фору во времени.</a:t>
            </a:r>
          </a:p>
        </p:txBody>
      </p:sp>
      <p:pic>
        <p:nvPicPr>
          <p:cNvPr id="1026" name="Picture 2" descr="https://st03.kakprosto.ru/images/article/2019/4/23/339208_5cbf3d6b193345cbf3d6b1936e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9"/>
          <a:stretch/>
        </p:blipFill>
        <p:spPr bwMode="auto">
          <a:xfrm>
            <a:off x="5466000" y="429787"/>
            <a:ext cx="6659363" cy="5915026"/>
          </a:xfrm>
          <a:prstGeom prst="flowChartConnector">
            <a:avLst/>
          </a:prstGeom>
          <a:noFill/>
          <a:ln>
            <a:solidFill>
              <a:srgbClr val="0484C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3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E045B5-AB59-475E-A287-436CC0DE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000" y="234000"/>
            <a:ext cx="10515600" cy="1325563"/>
          </a:xfrm>
        </p:spPr>
        <p:txBody>
          <a:bodyPr/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Манифест </a:t>
            </a:r>
            <a:r>
              <a:rPr lang="ru-RU" i="1" dirty="0" smtClean="0">
                <a:solidFill>
                  <a:srgbClr val="2191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июля 1774г</a:t>
            </a:r>
            <a:endParaRPr lang="ru-RU" i="1" dirty="0">
              <a:solidFill>
                <a:srgbClr val="2191C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="" xmlns:a16="http://schemas.microsoft.com/office/drawing/2014/main" id="{A439A0E1-EDB0-449B-A039-069702846830}"/>
              </a:ext>
            </a:extLst>
          </p:cNvPr>
          <p:cNvSpPr txBox="1">
            <a:spLocks/>
          </p:cNvSpPr>
          <p:nvPr/>
        </p:nvSpPr>
        <p:spPr>
          <a:xfrm>
            <a:off x="1236000" y="3486150"/>
            <a:ext cx="45450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="" xmlns:a16="http://schemas.microsoft.com/office/drawing/2014/main" id="{702A1C85-4C8B-4AC1-B4F5-B7003DE9A727}"/>
              </a:ext>
            </a:extLst>
          </p:cNvPr>
          <p:cNvSpPr txBox="1">
            <a:spLocks/>
          </p:cNvSpPr>
          <p:nvPr/>
        </p:nvSpPr>
        <p:spPr>
          <a:xfrm>
            <a:off x="1236000" y="5146675"/>
            <a:ext cx="45450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9" name="Picture 2" descr="https://www.denvistorii.ru/sites/default/files/2016-08/1774-goda-v-stavke-p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73" y="9000"/>
            <a:ext cx="429502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олилиния: фигура 22">
            <a:extLst>
              <a:ext uri="{FF2B5EF4-FFF2-40B4-BE49-F238E27FC236}">
                <a16:creationId xmlns:a16="http://schemas.microsoft.com/office/drawing/2014/main" xmlns="" id="{AFA92017-5A71-43DE-962B-93D81B320387}"/>
              </a:ext>
            </a:extLst>
          </p:cNvPr>
          <p:cNvSpPr/>
          <p:nvPr/>
        </p:nvSpPr>
        <p:spPr>
          <a:xfrm>
            <a:off x="5016000" y="1887628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Полилиния: фигура 24">
            <a:extLst>
              <a:ext uri="{FF2B5EF4-FFF2-40B4-BE49-F238E27FC236}">
                <a16:creationId xmlns:a16="http://schemas.microsoft.com/office/drawing/2014/main" xmlns="" id="{7E22BA43-D6D0-468F-AA73-1A16FE9C9B9C}"/>
              </a:ext>
            </a:extLst>
          </p:cNvPr>
          <p:cNvSpPr/>
          <p:nvPr/>
        </p:nvSpPr>
        <p:spPr>
          <a:xfrm>
            <a:off x="5781000" y="3338998"/>
            <a:ext cx="5580000" cy="1305002"/>
          </a:xfrm>
          <a:custGeom>
            <a:avLst/>
            <a:gdLst>
              <a:gd name="connsiteX0" fmla="*/ 202669 w 4545000"/>
              <a:gd name="connsiteY0" fmla="*/ 0 h 810676"/>
              <a:gd name="connsiteX1" fmla="*/ 832331 w 4545000"/>
              <a:gd name="connsiteY1" fmla="*/ 0 h 810676"/>
              <a:gd name="connsiteX2" fmla="*/ 832332 w 4545000"/>
              <a:gd name="connsiteY2" fmla="*/ 1 h 810676"/>
              <a:gd name="connsiteX3" fmla="*/ 1035000 w 4545000"/>
              <a:gd name="connsiteY3" fmla="*/ 1 h 810676"/>
              <a:gd name="connsiteX4" fmla="*/ 1035000 w 4545000"/>
              <a:gd name="connsiteY4" fmla="*/ 0 h 810676"/>
              <a:gd name="connsiteX5" fmla="*/ 4545000 w 4545000"/>
              <a:gd name="connsiteY5" fmla="*/ 0 h 810676"/>
              <a:gd name="connsiteX6" fmla="*/ 4545000 w 4545000"/>
              <a:gd name="connsiteY6" fmla="*/ 1 h 810676"/>
              <a:gd name="connsiteX7" fmla="*/ 3937669 w 4545000"/>
              <a:gd name="connsiteY7" fmla="*/ 1 h 810676"/>
              <a:gd name="connsiteX8" fmla="*/ 3735000 w 4545000"/>
              <a:gd name="connsiteY8" fmla="*/ 405338 h 810676"/>
              <a:gd name="connsiteX9" fmla="*/ 3937668 w 4545000"/>
              <a:gd name="connsiteY9" fmla="*/ 810675 h 810676"/>
              <a:gd name="connsiteX10" fmla="*/ 3735000 w 4545000"/>
              <a:gd name="connsiteY10" fmla="*/ 810675 h 810676"/>
              <a:gd name="connsiteX11" fmla="*/ 3735000 w 4545000"/>
              <a:gd name="connsiteY11" fmla="*/ 810676 h 810676"/>
              <a:gd name="connsiteX12" fmla="*/ 225000 w 4545000"/>
              <a:gd name="connsiteY12" fmla="*/ 810676 h 810676"/>
              <a:gd name="connsiteX13" fmla="*/ 225000 w 4545000"/>
              <a:gd name="connsiteY13" fmla="*/ 810675 h 810676"/>
              <a:gd name="connsiteX14" fmla="*/ 202669 w 4545000"/>
              <a:gd name="connsiteY14" fmla="*/ 810675 h 810676"/>
              <a:gd name="connsiteX15" fmla="*/ 0 w 4545000"/>
              <a:gd name="connsiteY15" fmla="*/ 405338 h 8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45000" h="810676">
                <a:moveTo>
                  <a:pt x="202669" y="0"/>
                </a:moveTo>
                <a:lnTo>
                  <a:pt x="832331" y="0"/>
                </a:lnTo>
                <a:lnTo>
                  <a:pt x="832332" y="1"/>
                </a:lnTo>
                <a:lnTo>
                  <a:pt x="1035000" y="1"/>
                </a:lnTo>
                <a:lnTo>
                  <a:pt x="1035000" y="0"/>
                </a:lnTo>
                <a:lnTo>
                  <a:pt x="4545000" y="0"/>
                </a:lnTo>
                <a:lnTo>
                  <a:pt x="4545000" y="1"/>
                </a:lnTo>
                <a:lnTo>
                  <a:pt x="3937669" y="1"/>
                </a:lnTo>
                <a:lnTo>
                  <a:pt x="3735000" y="405338"/>
                </a:lnTo>
                <a:lnTo>
                  <a:pt x="3937668" y="810675"/>
                </a:lnTo>
                <a:lnTo>
                  <a:pt x="3735000" y="810675"/>
                </a:lnTo>
                <a:lnTo>
                  <a:pt x="3735000" y="810676"/>
                </a:lnTo>
                <a:lnTo>
                  <a:pt x="225000" y="810676"/>
                </a:lnTo>
                <a:lnTo>
                  <a:pt x="225000" y="810675"/>
                </a:lnTo>
                <a:lnTo>
                  <a:pt x="202669" y="810675"/>
                </a:lnTo>
                <a:lnTo>
                  <a:pt x="0" y="4053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DEBDAE-0271-4E96-AD2B-AB9A7B8E4D82}"/>
              </a:ext>
            </a:extLst>
          </p:cNvPr>
          <p:cNvSpPr txBox="1"/>
          <p:nvPr/>
        </p:nvSpPr>
        <p:spPr>
          <a:xfrm>
            <a:off x="5781000" y="1809000"/>
            <a:ext cx="3243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указе говорилось о: </a:t>
            </a:r>
            <a:endParaRPr lang="ru-RU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CB69FDBA-6C82-48DD-8357-849CD4438F8E}"/>
              </a:ext>
            </a:extLst>
          </p:cNvPr>
          <p:cNvSpPr/>
          <p:nvPr/>
        </p:nvSpPr>
        <p:spPr>
          <a:xfrm>
            <a:off x="5430075" y="2212372"/>
            <a:ext cx="41963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даровании свобод раскольникам;</a:t>
            </a:r>
          </a:p>
          <a:p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даровании «полной свободы» всем участникам восстания;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C2A33362-F562-4B94-A970-2D0949FF2643}"/>
              </a:ext>
            </a:extLst>
          </p:cNvPr>
          <p:cNvSpPr/>
          <p:nvPr/>
        </p:nvSpPr>
        <p:spPr>
          <a:xfrm>
            <a:off x="6181003" y="3297178"/>
            <a:ext cx="41963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даровании земли крестьянам;</a:t>
            </a:r>
          </a:p>
          <a:p>
            <a:pPr lvl="0"/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освобождении всех зависимых сословий от повинностей и налогов;</a:t>
            </a:r>
          </a:p>
          <a:p>
            <a:pPr lvl="0"/>
            <a:r>
              <a:rPr lang="ru-RU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уничтожения (физического) дворян и всех приверженцев власти.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81000" y="5148799"/>
            <a:ext cx="673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после издания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Е.Пугачевым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Манифеста, к восстанию присоединилось более полумиллиона человек. Пожар восстания подбирался не только к Московской губернии, но и к самой Москве</a:t>
            </a:r>
          </a:p>
        </p:txBody>
      </p:sp>
    </p:spTree>
    <p:extLst>
      <p:ext uri="{BB962C8B-B14F-4D97-AF65-F5344CB8AC3E}">
        <p14:creationId xmlns:p14="http://schemas.microsoft.com/office/powerpoint/2010/main" val="12386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un9-31.userapi.com/impg/TI890Tb85yY1JZA9oNNMvlJuI6VDs2erZo2OsA/La4plhycAYM.jpg?size=1299x952&amp;quality=95&amp;sign=c7b41e4b5842b71a9e90b99343845912&amp;c_uniq_tag=bPfYTCGW0wRbZh_fgjCrvhoRglUFl7Y7iUbTR-1kBzI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9000" y="504000"/>
            <a:ext cx="7798093" cy="5715000"/>
          </a:xfrm>
          <a:prstGeom prst="flowChartDelay">
            <a:avLst/>
          </a:prstGeom>
          <a:noFill/>
          <a:ln>
            <a:solidFill>
              <a:srgbClr val="0484C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560100" y="594000"/>
            <a:ext cx="5257800" cy="1325563"/>
          </a:xfrm>
        </p:spPr>
        <p:txBody>
          <a:bodyPr/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Суд, арест и казнь </a:t>
            </a:r>
            <a:r>
              <a:rPr lang="ru-RU" i="1" dirty="0" smtClean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Пугачёва</a:t>
            </a:r>
            <a:endParaRPr lang="ru-RU" i="1" dirty="0">
              <a:solidFill>
                <a:srgbClr val="0484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609546" y="1918160"/>
            <a:ext cx="56779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Пугачева схватили сразу после поражения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</a:p>
          <a:p>
            <a:pPr algn="ctr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Черного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Яра и 15 сентября доставили в Яицкий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городок </a:t>
            </a:r>
          </a:p>
          <a:p>
            <a:pPr algn="ctr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предварительному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сговору</a:t>
            </a:r>
          </a:p>
          <a:p>
            <a:pPr algn="ctr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представителями власти).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266000" y="3519000"/>
            <a:ext cx="436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сентября 1774 года Емельяна Ивановича отправили в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Москву. Суд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прошел 30-31 декабря.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006000" y="474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i="1" dirty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Пугачева и пятерых его полковников приговорили к смертной казни.</a:t>
            </a:r>
          </a:p>
          <a:p>
            <a:pPr algn="ctr"/>
            <a:r>
              <a:rPr lang="ru-RU" b="1" i="1" dirty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Приговор привели в исполнение 10 января 1775 года на Болотной площади в Москве. Историки указывали, что Емельян Иванович перед казнью держался достойно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0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="" xmlns:a16="http://schemas.microsoft.com/office/drawing/2014/main" id="{7916789E-126A-40C4-BE4C-8167C0BB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987" y="279000"/>
            <a:ext cx="11236013" cy="1233499"/>
          </a:xfrm>
        </p:spPr>
        <p:txBody>
          <a:bodyPr/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поражения </a:t>
            </a:r>
            <a:r>
              <a:rPr lang="ru-RU" i="1" dirty="0" smtClean="0">
                <a:solidFill>
                  <a:srgbClr val="2191C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восставших</a:t>
            </a:r>
            <a:endParaRPr lang="ru-RU" i="1" dirty="0">
              <a:solidFill>
                <a:srgbClr val="2191C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6DAC3A2-B1F5-4F30-90B8-93F4F7011F70}"/>
              </a:ext>
            </a:extLst>
          </p:cNvPr>
          <p:cNvSpPr/>
          <p:nvPr/>
        </p:nvSpPr>
        <p:spPr>
          <a:xfrm>
            <a:off x="484987" y="1359000"/>
            <a:ext cx="1134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выделить следующие причины поражения восставших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ctr"/>
            <a:r>
              <a:rPr lang="ru-RU" b="1" i="1" dirty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стихийный характер восстания и малая сплоченность всех его членов, преследовавших свои собственные цели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(социальные противоречия между разными слоями общества: казаками, крестьянами, рабочими, башкирами и другими);</a:t>
            </a:r>
          </a:p>
          <a:p>
            <a:pPr lvl="0" algn="ctr"/>
            <a:r>
              <a:rPr lang="ru-RU" b="1" i="1" dirty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вера восставших в «идеальный монархизм», в «доброго царя»;</a:t>
            </a:r>
          </a:p>
          <a:p>
            <a:pPr lvl="0" algn="ctr"/>
            <a:r>
              <a:rPr lang="ru-RU" b="1" i="1" dirty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четкой цели и задач восстания;</a:t>
            </a:r>
          </a:p>
          <a:p>
            <a:pPr lvl="0" algn="ctr"/>
            <a:r>
              <a:rPr lang="ru-RU" b="1" i="1" dirty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превосходство правительственных войск, особенно в области дисциплины и выучки;</a:t>
            </a:r>
          </a:p>
          <a:p>
            <a:pPr lvl="0" algn="ctr"/>
            <a:r>
              <a:rPr lang="ru-RU" b="1" i="1" dirty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нехватка вооружения и провианта.</a:t>
            </a:r>
          </a:p>
        </p:txBody>
      </p:sp>
      <p:pic>
        <p:nvPicPr>
          <p:cNvPr id="10" name="Picture 2" descr="https://sun9-30.userapi.com/impg/viLeolcZs-UIrT5wtzi-CqBjxD1sq9eXk23Edw/0RTaSIq9uy8.jpg?size=1280x322&amp;quality=96&amp;sign=088dcb0803214b1b656cab3c540e7bfe&amp;c_uniq_tag=CWcPtVfr5E1fkmzDTEjX5BHZ7e0AZfXfO3MUXQ411qE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200" y="3761745"/>
            <a:ext cx="12451200" cy="31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2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100" y="594000"/>
            <a:ext cx="5257800" cy="1325563"/>
          </a:xfrm>
        </p:spPr>
        <p:txBody>
          <a:bodyPr/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</a:t>
            </a:r>
            <a:r>
              <a:rPr lang="ru-RU" i="1" dirty="0" smtClean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восстания</a:t>
            </a:r>
            <a:endParaRPr lang="ru-RU" i="1" dirty="0">
              <a:solidFill>
                <a:srgbClr val="0484C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2668" y="1809000"/>
            <a:ext cx="5677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Последствиями и основными социальными итогами крестьянской войны под предводительством Емельяна Пугачева можно считать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ctr"/>
            <a:r>
              <a:rPr lang="ru-RU" b="1" i="1" dirty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положения рабочих и национальных меньшинств;</a:t>
            </a:r>
          </a:p>
          <a:p>
            <a:pPr lvl="0" algn="ctr"/>
            <a:r>
              <a:rPr lang="ru-RU" b="1" i="1" dirty="0">
                <a:solidFill>
                  <a:srgbClr val="0484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пересмотр властью политики в отношении крепостных крестьян и казачества (несмотря на полное уничтожение казачьего самоуправления, для казаков были увеличены земельные наделы и уменьшены налоги).</a:t>
            </a:r>
          </a:p>
          <a:p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bonart.kz/wp-content/uploads/2020/11/img_5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575" y="804003"/>
            <a:ext cx="7110425" cy="5346184"/>
          </a:xfrm>
          <a:prstGeom prst="flowChartOnlineStorage">
            <a:avLst/>
          </a:prstGeom>
          <a:noFill/>
          <a:ln>
            <a:solidFill>
              <a:srgbClr val="0484C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2668" y="49483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войны сводилось к тому, что власть обратила внимание на чаяния народа, смягчила социальный режим, отчасти решила острый крестьянский вопрос, а массы поняли, что можно противостоять как императорской власти, так и власти дворянства.</a:t>
            </a:r>
          </a:p>
        </p:txBody>
      </p:sp>
    </p:spTree>
    <p:extLst>
      <p:ext uri="{BB962C8B-B14F-4D97-AF65-F5344CB8AC3E}">
        <p14:creationId xmlns:p14="http://schemas.microsoft.com/office/powerpoint/2010/main" val="384782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12d7a383a0ab338a6a5525e6aa9db33a90a2de"/>
</p:tagLst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647</Words>
  <Application>Microsoft Office PowerPoint</Application>
  <PresentationFormat>Произвольный</PresentationFormat>
  <Paragraphs>72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Восстание  под предводительством  Пугачёва</vt:lpstr>
      <vt:lpstr> Емельян Пугачёв</vt:lpstr>
      <vt:lpstr>Предпосылки восстания</vt:lpstr>
      <vt:lpstr>Основные этапы восстания</vt:lpstr>
      <vt:lpstr>Экспедиция Бибикова А.И.</vt:lpstr>
      <vt:lpstr> Манифест 31 июля 1774г</vt:lpstr>
      <vt:lpstr>Суд, арест и казнь Пугачёва</vt:lpstr>
      <vt:lpstr>Причины поражения восставших</vt:lpstr>
      <vt:lpstr>Итоги восстания</vt:lpstr>
      <vt:lpstr>СПАСИБО ЗА ВНИМАНИЕ!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User</cp:lastModifiedBy>
  <cp:revision>75</cp:revision>
  <dcterms:created xsi:type="dcterms:W3CDTF">2020-05-02T19:28:51Z</dcterms:created>
  <dcterms:modified xsi:type="dcterms:W3CDTF">2023-11-09T19:43:52Z</dcterms:modified>
</cp:coreProperties>
</file>