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64" r:id="rId3"/>
    <p:sldId id="262" r:id="rId4"/>
    <p:sldId id="258" r:id="rId5"/>
    <p:sldId id="261" r:id="rId6"/>
    <p:sldId id="267" r:id="rId7"/>
    <p:sldId id="265" r:id="rId8"/>
    <p:sldId id="266" r:id="rId9"/>
  </p:sldIdLst>
  <p:sldSz cx="12192000" cy="6858000"/>
  <p:notesSz cx="6858000" cy="9144000"/>
  <p:custDataLst>
    <p:tags r:id="rId11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88" autoAdjust="0"/>
    <p:restoredTop sz="93950" autoAdjust="0"/>
  </p:normalViewPr>
  <p:slideViewPr>
    <p:cSldViewPr>
      <p:cViewPr varScale="1">
        <p:scale>
          <a:sx n="67" d="100"/>
          <a:sy n="67" d="100"/>
        </p:scale>
        <p:origin x="-534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18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49" d="100"/>
          <a:sy n="49" d="100"/>
        </p:scale>
        <p:origin x="2910" y="60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0EE562-E05A-4626-B3AF-5F0B868819D9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D519D9-560B-443C-B598-BE18CE88D9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8290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D267001-F5EE-4B01-ADD9-95392EA1E1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044CC777-6BA2-40D2-9A82-AD403FA4F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2FFA2BC8-F9FC-47B4-B94E-984652D79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5B055-54BE-42A4-8DC8-10ED2ADEA08A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D1158127-7E67-4DC3-A9CF-380C6A5B5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18CFB686-854A-4D91-AAF2-24DD33CC1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444EC-30F4-4546-BA0E-14E2811976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3673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B2ECE69F-178E-4786-B1D6-461B25E34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5B055-54BE-42A4-8DC8-10ED2ADEA08A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15DB0CCE-2BB7-4FE6-9F6D-0F849019D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D60DEABB-F5A0-404E-81BE-A2C6C1A79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444EC-30F4-4546-BA0E-14E28119766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xmlns="" id="{956E4A42-AE58-43D5-A1E5-C2A90FAEF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344955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xmlns="" id="{0ABFC8D9-3E46-4244-BCF8-DF828263A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9000"/>
            <a:ext cx="11946000" cy="1141516"/>
          </a:xfrm>
        </p:spPr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16" name="Рисунок 6">
            <a:extLst>
              <a:ext uri="{FF2B5EF4-FFF2-40B4-BE49-F238E27FC236}">
                <a16:creationId xmlns:a16="http://schemas.microsoft.com/office/drawing/2014/main" xmlns="" id="{D5ACAE7A-E405-438C-BF4B-A37C1D7BBD2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26000" y="2079000"/>
            <a:ext cx="5220000" cy="4230000"/>
          </a:xfrm>
        </p:spPr>
      </p:sp>
    </p:spTree>
    <p:extLst>
      <p:ext uri="{BB962C8B-B14F-4D97-AF65-F5344CB8AC3E}">
        <p14:creationId xmlns:p14="http://schemas.microsoft.com/office/powerpoint/2010/main" val="154497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xmlns="" id="{0ABFC8D9-3E46-4244-BCF8-DF828263A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9000"/>
            <a:ext cx="11946000" cy="1141516"/>
          </a:xfrm>
        </p:spPr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16" name="Рисунок 6">
            <a:extLst>
              <a:ext uri="{FF2B5EF4-FFF2-40B4-BE49-F238E27FC236}">
                <a16:creationId xmlns:a16="http://schemas.microsoft.com/office/drawing/2014/main" xmlns="" id="{D5ACAE7A-E405-438C-BF4B-A37C1D7BBD2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16000" y="2034000"/>
            <a:ext cx="5220000" cy="4230000"/>
          </a:xfrm>
        </p:spPr>
      </p:sp>
    </p:spTree>
    <p:extLst>
      <p:ext uri="{BB962C8B-B14F-4D97-AF65-F5344CB8AC3E}">
        <p14:creationId xmlns:p14="http://schemas.microsoft.com/office/powerpoint/2010/main" val="1853779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Рисунок 5">
            <a:extLst>
              <a:ext uri="{FF2B5EF4-FFF2-40B4-BE49-F238E27FC236}">
                <a16:creationId xmlns:a16="http://schemas.microsoft.com/office/drawing/2014/main" xmlns="" id="{0B504799-5A5B-4904-96F0-E39EDC02907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719263"/>
            <a:ext cx="12192000" cy="5138737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295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5BA0536-C2F3-45FD-BCE9-A7664FF11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6EDCB672-9A39-4592-A702-905A663DE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DF00B59B-B30F-4BCA-BF7C-138210157B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5B11AE46-CD71-40A2-B051-FED4CF251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5B055-54BE-42A4-8DC8-10ED2ADEA08A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C97D472E-4D2E-4B58-B26C-A5C6E9B96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DD590CE5-E95F-4274-817F-D56AE118E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444EC-30F4-4546-BA0E-14E2811976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236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379CC03-CB65-4A4C-90D3-F02B507A0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F4C3BF4E-7FD7-4E97-ADD2-17103BBDAF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04CE1139-B009-4241-B0C4-BF93CB876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A61306DD-CDF6-4C8F-8EAA-8585BA36E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5B055-54BE-42A4-8DC8-10ED2ADEA08A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5DE83B16-91E8-4F91-A8A9-2286EF49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E3500BC4-2676-4C2C-A56B-8495420F6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444EC-30F4-4546-BA0E-14E2811976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306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ABFDEE6-9163-4FA6-9C33-9D0B1D96F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46CFD921-B66F-4B9F-8D0C-B14325FE9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6EDD6FEE-737C-4DE7-A07A-B8500FB8C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5B055-54BE-42A4-8DC8-10ED2ADEA08A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448FE9F1-30AE-46C1-A8C8-4B7D5FFC7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2E45E6A3-691A-440E-94B6-E4165602F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444EC-30F4-4546-BA0E-14E2811976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2373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6B71DFBC-935C-41DF-9AF9-A79F2BD809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3FFC04AF-1DA1-4817-ACF7-5A110AD3A0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8CDFD425-2E61-4F50-9A02-6256A3497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5B055-54BE-42A4-8DC8-10ED2ADEA08A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09833F48-4BE3-401E-8EAC-ED423D3D4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39E6C580-1988-45AF-BDB1-7BCACEB9D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444EC-30F4-4546-BA0E-14E2811976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6815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3721462-A9E1-4536-9F2D-B2F8F2185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325563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1D1B458C-BFE5-4FED-890B-A3C81CBD9E00}"/>
              </a:ext>
            </a:extLst>
          </p:cNvPr>
          <p:cNvSpPr/>
          <p:nvPr userDrawn="1"/>
        </p:nvSpPr>
        <p:spPr>
          <a:xfrm>
            <a:off x="0" y="0"/>
            <a:ext cx="12192000" cy="9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xmlns="" id="{474EC097-BE1E-47C5-A4A4-558BFD9F9C06}"/>
              </a:ext>
            </a:extLst>
          </p:cNvPr>
          <p:cNvSpPr/>
          <p:nvPr userDrawn="1"/>
        </p:nvSpPr>
        <p:spPr>
          <a:xfrm>
            <a:off x="12450" y="6772425"/>
            <a:ext cx="12192000" cy="9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xmlns="" id="{ECD6CA42-8F84-4EF7-AC44-C6D7CA7B5256}"/>
              </a:ext>
            </a:extLst>
          </p:cNvPr>
          <p:cNvGrpSpPr/>
          <p:nvPr userDrawn="1"/>
        </p:nvGrpSpPr>
        <p:grpSpPr>
          <a:xfrm>
            <a:off x="0" y="49500"/>
            <a:ext cx="2844750" cy="274500"/>
            <a:chOff x="5228062" y="49500"/>
            <a:chExt cx="2844750" cy="274500"/>
          </a:xfrm>
          <a:solidFill>
            <a:schemeClr val="tx2"/>
          </a:solidFill>
        </p:grpSpPr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xmlns="" id="{EF73193D-4957-4A8F-A457-261D1530DEC3}"/>
                </a:ext>
              </a:extLst>
            </p:cNvPr>
            <p:cNvSpPr/>
            <p:nvPr userDrawn="1"/>
          </p:nvSpPr>
          <p:spPr>
            <a:xfrm>
              <a:off x="5228062" y="49500"/>
              <a:ext cx="2541000" cy="274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1" name="Блок-схема: объединение 10">
              <a:extLst>
                <a:ext uri="{FF2B5EF4-FFF2-40B4-BE49-F238E27FC236}">
                  <a16:creationId xmlns:a16="http://schemas.microsoft.com/office/drawing/2014/main" xmlns="" id="{9CA2CB59-7E2E-4FE6-B4DA-BC82267C4973}"/>
                </a:ext>
              </a:extLst>
            </p:cNvPr>
            <p:cNvSpPr/>
            <p:nvPr userDrawn="1"/>
          </p:nvSpPr>
          <p:spPr>
            <a:xfrm>
              <a:off x="7465312" y="49500"/>
              <a:ext cx="607500" cy="2745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xmlns="" id="{F77822EB-8A6C-4A70-8594-303E6651250C}"/>
              </a:ext>
            </a:extLst>
          </p:cNvPr>
          <p:cNvGrpSpPr/>
          <p:nvPr userDrawn="1"/>
        </p:nvGrpSpPr>
        <p:grpSpPr>
          <a:xfrm>
            <a:off x="9382650" y="6596925"/>
            <a:ext cx="2844750" cy="274500"/>
            <a:chOff x="9347250" y="6571200"/>
            <a:chExt cx="2844750" cy="274500"/>
          </a:xfrm>
          <a:solidFill>
            <a:schemeClr val="tx2"/>
          </a:solidFill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xmlns="" id="{1DA2A97F-749F-48D2-AE48-5762F540EF28}"/>
                </a:ext>
              </a:extLst>
            </p:cNvPr>
            <p:cNvSpPr/>
            <p:nvPr userDrawn="1"/>
          </p:nvSpPr>
          <p:spPr>
            <a:xfrm>
              <a:off x="9651000" y="6571200"/>
              <a:ext cx="2541000" cy="274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4" name="Блок-схема: объединение 13">
              <a:extLst>
                <a:ext uri="{FF2B5EF4-FFF2-40B4-BE49-F238E27FC236}">
                  <a16:creationId xmlns:a16="http://schemas.microsoft.com/office/drawing/2014/main" xmlns="" id="{3E93E1D6-3B3B-47F6-966E-B20E50008B90}"/>
                </a:ext>
              </a:extLst>
            </p:cNvPr>
            <p:cNvSpPr/>
            <p:nvPr userDrawn="1"/>
          </p:nvSpPr>
          <p:spPr>
            <a:xfrm rot="10800000">
              <a:off x="9347250" y="6571200"/>
              <a:ext cx="607500" cy="2745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6" name="Текст 18">
            <a:extLst>
              <a:ext uri="{FF2B5EF4-FFF2-40B4-BE49-F238E27FC236}">
                <a16:creationId xmlns:a16="http://schemas.microsoft.com/office/drawing/2014/main" xmlns="" id="{57C0137E-3F0D-4D70-B2CA-0E5AD27AD19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2033588"/>
            <a:ext cx="10444163" cy="4049712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514517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3721462-A9E1-4536-9F2D-B2F8F2185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325563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6" name="Текст 18">
            <a:extLst>
              <a:ext uri="{FF2B5EF4-FFF2-40B4-BE49-F238E27FC236}">
                <a16:creationId xmlns:a16="http://schemas.microsoft.com/office/drawing/2014/main" xmlns="" id="{57C0137E-3F0D-4D70-B2CA-0E5AD27AD19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2033588"/>
            <a:ext cx="10444163" cy="4049712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044881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ый треугольник 5">
            <a:extLst>
              <a:ext uri="{FF2B5EF4-FFF2-40B4-BE49-F238E27FC236}">
                <a16:creationId xmlns:a16="http://schemas.microsoft.com/office/drawing/2014/main" xmlns="" id="{5172288B-DE9D-43F6-AE1D-DFA58F3C84F8}"/>
              </a:ext>
            </a:extLst>
          </p:cNvPr>
          <p:cNvSpPr/>
          <p:nvPr userDrawn="1"/>
        </p:nvSpPr>
        <p:spPr>
          <a:xfrm>
            <a:off x="0" y="4788000"/>
            <a:ext cx="1932000" cy="20700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Рисунок 7">
            <a:extLst>
              <a:ext uri="{FF2B5EF4-FFF2-40B4-BE49-F238E27FC236}">
                <a16:creationId xmlns:a16="http://schemas.microsoft.com/office/drawing/2014/main" xmlns="" id="{7882EBE0-0097-4756-884D-F8521A01451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90513" y="233363"/>
            <a:ext cx="5805487" cy="6480175"/>
          </a:xfrm>
        </p:spPr>
        <p:txBody>
          <a:bodyPr/>
          <a:lstStyle/>
          <a:p>
            <a:endParaRPr lang="ru-RU"/>
          </a:p>
        </p:txBody>
      </p:sp>
      <p:sp>
        <p:nvSpPr>
          <p:cNvPr id="14" name="Заголовок 13">
            <a:extLst>
              <a:ext uri="{FF2B5EF4-FFF2-40B4-BE49-F238E27FC236}">
                <a16:creationId xmlns:a16="http://schemas.microsoft.com/office/drawing/2014/main" xmlns="" id="{BD000A37-5141-407E-A504-C96A56279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xmlns="" id="{EE674FD9-79E8-4C83-8018-2847114B94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35413" y="2528888"/>
            <a:ext cx="7426325" cy="2384425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188260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4C31BDB-50F3-43CA-877E-F9C7672D8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xmlns="" id="{74453DF6-9509-45CB-BD4E-84F90C1C9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8AF27442-62D0-4CA6-81B4-B7FDDA51A9A2}"/>
              </a:ext>
            </a:extLst>
          </p:cNvPr>
          <p:cNvSpPr/>
          <p:nvPr userDrawn="1"/>
        </p:nvSpPr>
        <p:spPr>
          <a:xfrm>
            <a:off x="0" y="0"/>
            <a:ext cx="12192000" cy="9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/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xmlns="" id="{E1FD6AC4-0F96-4D40-B8AD-EF85E9EDE11D}"/>
              </a:ext>
            </a:extLst>
          </p:cNvPr>
          <p:cNvSpPr/>
          <p:nvPr userDrawn="1"/>
        </p:nvSpPr>
        <p:spPr>
          <a:xfrm>
            <a:off x="0" y="6759000"/>
            <a:ext cx="12192000" cy="9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/>
              </a:solidFill>
            </a:endParaRPr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xmlns="" id="{73640FF5-D492-4210-9DE4-D7B66426125F}"/>
              </a:ext>
            </a:extLst>
          </p:cNvPr>
          <p:cNvGrpSpPr/>
          <p:nvPr userDrawn="1"/>
        </p:nvGrpSpPr>
        <p:grpSpPr>
          <a:xfrm>
            <a:off x="9347250" y="37980"/>
            <a:ext cx="2844750" cy="286020"/>
            <a:chOff x="9347250" y="37980"/>
            <a:chExt cx="2844750" cy="286020"/>
          </a:xfrm>
          <a:solidFill>
            <a:schemeClr val="accent1"/>
          </a:solidFill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xmlns="" id="{062B47E0-EF90-4ECC-A73E-6E5DA1F62FCD}"/>
                </a:ext>
              </a:extLst>
            </p:cNvPr>
            <p:cNvSpPr/>
            <p:nvPr userDrawn="1"/>
          </p:nvSpPr>
          <p:spPr>
            <a:xfrm>
              <a:off x="9651000" y="49500"/>
              <a:ext cx="2541000" cy="274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14" name="Блок-схема: объединение 13">
              <a:extLst>
                <a:ext uri="{FF2B5EF4-FFF2-40B4-BE49-F238E27FC236}">
                  <a16:creationId xmlns:a16="http://schemas.microsoft.com/office/drawing/2014/main" xmlns="" id="{2FC4DE4B-558A-425B-A23E-B63E93533558}"/>
                </a:ext>
              </a:extLst>
            </p:cNvPr>
            <p:cNvSpPr/>
            <p:nvPr userDrawn="1"/>
          </p:nvSpPr>
          <p:spPr>
            <a:xfrm>
              <a:off x="9347250" y="37980"/>
              <a:ext cx="607500" cy="2745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1"/>
                </a:solidFill>
              </a:endParaRPr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xmlns="" id="{D1C3AA05-E7C7-4C27-A908-2E47AFEBA600}"/>
              </a:ext>
            </a:extLst>
          </p:cNvPr>
          <p:cNvGrpSpPr/>
          <p:nvPr userDrawn="1"/>
        </p:nvGrpSpPr>
        <p:grpSpPr>
          <a:xfrm>
            <a:off x="-35250" y="6583500"/>
            <a:ext cx="2844750" cy="274500"/>
            <a:chOff x="-35250" y="6583500"/>
            <a:chExt cx="2844750" cy="274500"/>
          </a:xfrm>
          <a:solidFill>
            <a:schemeClr val="accent1"/>
          </a:solidFill>
        </p:grpSpPr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xmlns="" id="{D94BF255-53E4-439B-83D0-7DE93A9900DD}"/>
                </a:ext>
              </a:extLst>
            </p:cNvPr>
            <p:cNvSpPr/>
            <p:nvPr userDrawn="1"/>
          </p:nvSpPr>
          <p:spPr>
            <a:xfrm>
              <a:off x="-35250" y="6583500"/>
              <a:ext cx="2541000" cy="274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17" name="Блок-схема: объединение 16">
              <a:extLst>
                <a:ext uri="{FF2B5EF4-FFF2-40B4-BE49-F238E27FC236}">
                  <a16:creationId xmlns:a16="http://schemas.microsoft.com/office/drawing/2014/main" xmlns="" id="{E38044D4-D5F4-4E1E-8B74-E24D6E7B2929}"/>
                </a:ext>
              </a:extLst>
            </p:cNvPr>
            <p:cNvSpPr/>
            <p:nvPr userDrawn="1"/>
          </p:nvSpPr>
          <p:spPr>
            <a:xfrm rot="10800000">
              <a:off x="2202000" y="6583500"/>
              <a:ext cx="607500" cy="2745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158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Пустой слайд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C81E132A-DAAE-4C5A-9799-9BEDDD0FBE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xmlns="" id="{05ABEC81-0435-44F8-AC84-9AA06776E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2E9A5681-179B-43EF-A41E-7921E27CA6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2124075"/>
            <a:ext cx="10515600" cy="15303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38154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ый треугольник 6">
            <a:extLst>
              <a:ext uri="{FF2B5EF4-FFF2-40B4-BE49-F238E27FC236}">
                <a16:creationId xmlns:a16="http://schemas.microsoft.com/office/drawing/2014/main" xmlns="" id="{F8FE08DD-35D4-4F6D-9D3E-895549AFA462}"/>
              </a:ext>
            </a:extLst>
          </p:cNvPr>
          <p:cNvSpPr/>
          <p:nvPr userDrawn="1"/>
        </p:nvSpPr>
        <p:spPr>
          <a:xfrm>
            <a:off x="0" y="4788000"/>
            <a:ext cx="1932000" cy="20700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E7EF7D0-8129-458F-9F1A-BA56AAF68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B93447F0-A2FC-4139-A746-423895CBB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690755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ый треугольник 6">
            <a:extLst>
              <a:ext uri="{FF2B5EF4-FFF2-40B4-BE49-F238E27FC236}">
                <a16:creationId xmlns:a16="http://schemas.microsoft.com/office/drawing/2014/main" xmlns="" id="{F8FE08DD-35D4-4F6D-9D3E-895549AFA462}"/>
              </a:ext>
            </a:extLst>
          </p:cNvPr>
          <p:cNvSpPr/>
          <p:nvPr userDrawn="1"/>
        </p:nvSpPr>
        <p:spPr>
          <a:xfrm rot="16200000">
            <a:off x="10191000" y="4857000"/>
            <a:ext cx="1932000" cy="20700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E7EF7D0-8129-458F-9F1A-BA56AAF68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B93447F0-A2FC-4139-A746-423895CBB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949063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E7EF7D0-8129-458F-9F1A-BA56AAF68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B93447F0-A2FC-4139-A746-423895CBB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2796AF94-0451-4B41-960A-AE014E9C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5B055-54BE-42A4-8DC8-10ED2ADEA08A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042D3EF2-51A0-4DA7-88AA-E1FA1562E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FC90037A-9CFB-48E5-9E34-0A14EDE64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444EC-30F4-4546-BA0E-14E2811976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8783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F9DC742-0D31-49BB-8235-E8F23687E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DCB7A22E-3771-4390-9794-7F14D95DF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06951B10-84CC-412A-B18B-E5D7BFE13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5B055-54BE-42A4-8DC8-10ED2ADEA08A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C06FA339-92AB-4D93-B605-E9C0B0E7E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EAFCBD1A-83E7-45B8-95AE-AE44F108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444EC-30F4-4546-BA0E-14E2811976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911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15DC75D-06B2-46E5-A96B-A1468A218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66AE6E6F-2E09-401B-B461-D6DF215D16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E0FA403A-15C6-49C6-8CC5-8F9664A12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FC3F06EE-74D4-48BE-B81A-5C34F61BB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5B055-54BE-42A4-8DC8-10ED2ADEA08A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CD53AD41-416F-495E-A3FD-85E02F264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C9E8F414-2898-41DB-BD73-B506B16F7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444EC-30F4-4546-BA0E-14E2811976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4959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B5BF822-D25A-4089-8B09-6CDFC6C72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1DFA1F7A-5EC7-4EDE-B41D-E76BE82B3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A51A2486-CBD9-47F2-85CB-E75E70743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DD9BFCC3-815F-46C2-8BBD-B33697BD34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6A6C052B-8DDE-4435-89D0-37FEADE5B4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3E4CBDAB-0EC1-4397-917A-7260217BC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5B055-54BE-42A4-8DC8-10ED2ADEA08A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5848E488-94C4-4695-A96B-BD92D0FE9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889685D5-D9B9-4084-9444-3F5DFFF8D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444EC-30F4-4546-BA0E-14E2811976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0562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9CAB533-743E-4972-9281-AA80F8DE8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4E27A4BD-2D2A-438C-8009-83407464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5B055-54BE-42A4-8DC8-10ED2ADEA08A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A593BC4F-92E4-4734-99DC-E5A245F34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5C2D59C2-0660-44F2-8B51-CACB66F9A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444EC-30F4-4546-BA0E-14E2811976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8304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hyperlink" Target="https://presentation-creation.ru/" TargetMode="Externa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85289D3-E86F-47FE-BC52-53D34FA45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E33570AF-E207-47A8-A8FC-5D9057465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8CAF8805-B906-4169-9117-FA140E73D2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5B055-54BE-42A4-8DC8-10ED2ADEA08A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DFE3D611-6D00-421E-BE6B-385F5C2C50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73716F83-6BED-46A4-98C2-DEC0D746AE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444EC-30F4-4546-BA0E-14E28119766D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>
            <a:hlinkClick r:id="rId23"/>
            <a:extLst>
              <a:ext uri="{FF2B5EF4-FFF2-40B4-BE49-F238E27FC236}">
                <a16:creationId xmlns:a16="http://schemas.microsoft.com/office/drawing/2014/main" xmlns="" id="{43780347-ADC3-4039-95E5-9DAF405C2D48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194000" y="367393"/>
            <a:ext cx="757762" cy="7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16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2" r:id="rId4"/>
    <p:sldLayoutId id="2147483661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64" r:id="rId11"/>
    <p:sldLayoutId id="2147483668" r:id="rId12"/>
    <p:sldLayoutId id="2147483663" r:id="rId13"/>
    <p:sldLayoutId id="2147483656" r:id="rId14"/>
    <p:sldLayoutId id="2147483657" r:id="rId15"/>
    <p:sldLayoutId id="2147483658" r:id="rId16"/>
    <p:sldLayoutId id="2147483659" r:id="rId17"/>
    <p:sldLayoutId id="2147483665" r:id="rId18"/>
    <p:sldLayoutId id="2147483667" r:id="rId19"/>
    <p:sldLayoutId id="2147483666" r:id="rId20"/>
    <p:sldLayoutId id="2147483669" r:id="rId2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xmlns="" id="{8E99B067-EB62-402E-805F-0F0DF821BA19}"/>
              </a:ext>
            </a:extLst>
          </p:cNvPr>
          <p:cNvSpPr/>
          <p:nvPr/>
        </p:nvSpPr>
        <p:spPr>
          <a:xfrm>
            <a:off x="6096000" y="233363"/>
            <a:ext cx="5805486" cy="64801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Заголовок 23">
            <a:extLst>
              <a:ext uri="{FF2B5EF4-FFF2-40B4-BE49-F238E27FC236}">
                <a16:creationId xmlns:a16="http://schemas.microsoft.com/office/drawing/2014/main" xmlns="" id="{10315E8C-F410-4B7D-9A8E-D2CECB509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4394" y="1584000"/>
            <a:ext cx="5308697" cy="1325563"/>
          </a:xfrm>
        </p:spPr>
        <p:txBody>
          <a:bodyPr>
            <a:noAutofit/>
          </a:bodyPr>
          <a:lstStyle/>
          <a:p>
            <a:r>
              <a:rPr lang="ru-RU" sz="4800" b="1" dirty="0" smtClean="0">
                <a:solidFill>
                  <a:schemeClr val="bg1"/>
                </a:solidFill>
              </a:rPr>
              <a:t>Внешняя политика первых Романовых</a:t>
            </a:r>
            <a:endParaRPr lang="ru-RU" sz="4800" b="1" dirty="0">
              <a:solidFill>
                <a:schemeClr val="bg1"/>
              </a:solidFill>
            </a:endParaRPr>
          </a:p>
        </p:txBody>
      </p:sp>
      <p:sp>
        <p:nvSpPr>
          <p:cNvPr id="25" name="Текст 24">
            <a:extLst>
              <a:ext uri="{FF2B5EF4-FFF2-40B4-BE49-F238E27FC236}">
                <a16:creationId xmlns:a16="http://schemas.microsoft.com/office/drawing/2014/main" xmlns="" id="{297F0EBA-D1C1-470D-8EFC-89954E1950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31000" y="5499000"/>
            <a:ext cx="5535486" cy="942314"/>
          </a:xfrm>
        </p:spPr>
        <p:txBody>
          <a:bodyPr>
            <a:normAutofit/>
          </a:bodyPr>
          <a:lstStyle/>
          <a:p>
            <a:r>
              <a:rPr lang="ru-RU" sz="2400" b="1" dirty="0" smtClean="0">
                <a:solidFill>
                  <a:schemeClr val="bg2"/>
                </a:solidFill>
              </a:rPr>
              <a:t>Ваганова О.</a:t>
            </a:r>
          </a:p>
          <a:p>
            <a:r>
              <a:rPr lang="ru-RU" sz="2400" b="1" dirty="0" smtClean="0">
                <a:solidFill>
                  <a:schemeClr val="bg2"/>
                </a:solidFill>
              </a:rPr>
              <a:t>Группа № </a:t>
            </a:r>
            <a:r>
              <a:rPr lang="en-US" sz="2400" b="1" dirty="0" smtClean="0">
                <a:solidFill>
                  <a:schemeClr val="bg2"/>
                </a:solidFill>
              </a:rPr>
              <a:t>3834101/30001</a:t>
            </a:r>
            <a:endParaRPr lang="ru-RU" sz="2400" b="1" dirty="0">
              <a:solidFill>
                <a:schemeClr val="bg2"/>
              </a:solidFill>
            </a:endParaRPr>
          </a:p>
        </p:txBody>
      </p:sp>
      <p:sp>
        <p:nvSpPr>
          <p:cNvPr id="3" name="AutoShape 2" descr="Герб Романовых — Википедия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4" descr="Герб Романовых — Википедия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6" name="Picture 8" descr="https://upload.wikimedia.org/wikipedia/commons/thumb/1/1e/House_of_Romanoff.svg/1200px-House_of_Romanoff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8" y="233363"/>
            <a:ext cx="5886441" cy="670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5471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Царь Федор Алексеевич от 1676 до 1682 года. История России в рассказах для  детей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2" b="15350"/>
          <a:stretch/>
        </p:blipFill>
        <p:spPr bwMode="auto">
          <a:xfrm>
            <a:off x="7898694" y="1600496"/>
            <a:ext cx="3144681" cy="330191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Алексей Михайлович (1645-1676)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57" t="4835" r="7708" b="27095"/>
          <a:stretch/>
        </p:blipFill>
        <p:spPr bwMode="auto">
          <a:xfrm>
            <a:off x="4473074" y="1691894"/>
            <a:ext cx="3120385" cy="3210516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Карточки Михаил Федорович Романов | Quizlet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1" b="27513"/>
          <a:stretch/>
        </p:blipFill>
        <p:spPr bwMode="auto">
          <a:xfrm>
            <a:off x="926137" y="1630418"/>
            <a:ext cx="3270413" cy="341049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Заголовок 17">
            <a:extLst>
              <a:ext uri="{FF2B5EF4-FFF2-40B4-BE49-F238E27FC236}">
                <a16:creationId xmlns:a16="http://schemas.microsoft.com/office/drawing/2014/main" xmlns="" id="{A5D74007-E5AE-44D1-B979-130CA5006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218" y="27493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chemeClr val="accent1"/>
                </a:solidFill>
                <a:cs typeface="Times New Roman" panose="02020603050405020304" pitchFamily="18" charset="0"/>
              </a:rPr>
              <a:t>Внешняя политика Романовых затрагивает период с 1618 по 1689</a:t>
            </a:r>
            <a:endParaRPr lang="ru-RU" b="1" dirty="0">
              <a:solidFill>
                <a:schemeClr val="accent1"/>
              </a:solidFill>
              <a:cs typeface="Times New Roman" panose="02020603050405020304" pitchFamily="18" charset="0"/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xmlns="" id="{E1081748-0063-4E05-A6BF-5FCAA6BA4C09}"/>
              </a:ext>
            </a:extLst>
          </p:cNvPr>
          <p:cNvSpPr/>
          <p:nvPr/>
        </p:nvSpPr>
        <p:spPr>
          <a:xfrm>
            <a:off x="3832842" y="2664000"/>
            <a:ext cx="1286315" cy="1083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xmlns="" id="{20DE24B7-DD08-44CA-A32F-E719FEC42D57}"/>
              </a:ext>
            </a:extLst>
          </p:cNvPr>
          <p:cNvSpPr/>
          <p:nvPr/>
        </p:nvSpPr>
        <p:spPr>
          <a:xfrm>
            <a:off x="7072845" y="2664000"/>
            <a:ext cx="1286315" cy="1083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xmlns="" id="{B09073E6-67F1-4094-A755-1F3D4DBF2FF8}"/>
              </a:ext>
            </a:extLst>
          </p:cNvPr>
          <p:cNvSpPr/>
          <p:nvPr/>
        </p:nvSpPr>
        <p:spPr>
          <a:xfrm>
            <a:off x="800536" y="5177903"/>
            <a:ext cx="348306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Times New Roman" panose="02020603050405020304" pitchFamily="18" charset="0"/>
              </a:rPr>
              <a:t>Михаил Федорович  </a:t>
            </a:r>
            <a:endParaRPr lang="ru-RU" sz="2800" b="1" dirty="0" smtClean="0">
              <a:solidFill>
                <a:schemeClr val="tx2">
                  <a:lumMod val="60000"/>
                  <a:lumOff val="40000"/>
                </a:schemeClr>
              </a:solidFill>
              <a:latin typeface="+mj-lt"/>
              <a:cs typeface="Times New Roman" panose="02020603050405020304" pitchFamily="18" charset="0"/>
            </a:endParaRPr>
          </a:p>
          <a:p>
            <a:pPr algn="ctr"/>
            <a:r>
              <a:rPr lang="ru-RU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Times New Roman" panose="02020603050405020304" pitchFamily="18" charset="0"/>
              </a:rPr>
              <a:t>(</a:t>
            </a:r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Times New Roman" panose="02020603050405020304" pitchFamily="18" charset="0"/>
              </a:rPr>
              <a:t>1613-1645)</a:t>
            </a: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xmlns="" id="{F1FAF628-619B-4CC8-A02E-69515A0CA8FF}"/>
              </a:ext>
            </a:extLst>
          </p:cNvPr>
          <p:cNvSpPr/>
          <p:nvPr/>
        </p:nvSpPr>
        <p:spPr>
          <a:xfrm>
            <a:off x="8188838" y="5159692"/>
            <a:ext cx="330716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accent3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Федор Алексеевич </a:t>
            </a:r>
            <a:r>
              <a:rPr lang="ru-RU" sz="28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(</a:t>
            </a:r>
            <a:r>
              <a:rPr lang="ru-RU" sz="2800" b="1" dirty="0" smtClean="0">
                <a:solidFill>
                  <a:schemeClr val="accent3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1676-1689 </a:t>
            </a:r>
            <a:r>
              <a:rPr lang="ru-RU" sz="28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9" name="Равнобедренный треугольник 8">
            <a:extLst>
              <a:ext uri="{FF2B5EF4-FFF2-40B4-BE49-F238E27FC236}">
                <a16:creationId xmlns:a16="http://schemas.microsoft.com/office/drawing/2014/main" xmlns="" id="{5DF37821-3231-4541-90C5-2414FA906685}"/>
              </a:ext>
            </a:extLst>
          </p:cNvPr>
          <p:cNvSpPr/>
          <p:nvPr/>
        </p:nvSpPr>
        <p:spPr>
          <a:xfrm rot="5400000">
            <a:off x="4237676" y="2968839"/>
            <a:ext cx="665931" cy="57407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Равнобедренный треугольник 25">
            <a:extLst>
              <a:ext uri="{FF2B5EF4-FFF2-40B4-BE49-F238E27FC236}">
                <a16:creationId xmlns:a16="http://schemas.microsoft.com/office/drawing/2014/main" xmlns="" id="{912405FF-58BB-4DB7-83A5-A63462D662A3}"/>
              </a:ext>
            </a:extLst>
          </p:cNvPr>
          <p:cNvSpPr/>
          <p:nvPr/>
        </p:nvSpPr>
        <p:spPr>
          <a:xfrm rot="5400000">
            <a:off x="7455995" y="2968840"/>
            <a:ext cx="665931" cy="57407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617663" y="4856244"/>
            <a:ext cx="35817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xmlns="" id="{B09073E6-67F1-4094-A755-1F3D4DBF2FF8}"/>
              </a:ext>
            </a:extLst>
          </p:cNvPr>
          <p:cNvSpPr/>
          <p:nvPr/>
        </p:nvSpPr>
        <p:spPr>
          <a:xfrm>
            <a:off x="4360236" y="5163822"/>
            <a:ext cx="371576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Алексей Михайлович </a:t>
            </a:r>
            <a:r>
              <a:rPr lang="ru-RU" sz="2800" b="1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(1645-1676)</a:t>
            </a:r>
          </a:p>
        </p:txBody>
      </p:sp>
    </p:spTree>
    <p:extLst>
      <p:ext uri="{BB962C8B-B14F-4D97-AF65-F5344CB8AC3E}">
        <p14:creationId xmlns:p14="http://schemas.microsoft.com/office/powerpoint/2010/main" val="254220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xmlns="" id="{D65700DF-C020-4475-A195-AAB8F5D3EBCD}"/>
              </a:ext>
            </a:extLst>
          </p:cNvPr>
          <p:cNvSpPr/>
          <p:nvPr/>
        </p:nvSpPr>
        <p:spPr>
          <a:xfrm>
            <a:off x="-14400" y="-19800"/>
            <a:ext cx="1461000" cy="6877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xmlns="" id="{1C3F872B-93FD-494E-8019-646DC54C255D}"/>
              </a:ext>
            </a:extLst>
          </p:cNvPr>
          <p:cNvSpPr/>
          <p:nvPr/>
        </p:nvSpPr>
        <p:spPr>
          <a:xfrm>
            <a:off x="4521000" y="1177534"/>
            <a:ext cx="7245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В годы правления Михаила главной задачей во внешней политикой было окончание войны с Речью </a:t>
            </a:r>
            <a:r>
              <a:rPr lang="ru-RU" dirty="0" err="1" smtClean="0"/>
              <a:t>Посполитой</a:t>
            </a:r>
            <a:r>
              <a:rPr lang="ru-RU" dirty="0" smtClean="0"/>
              <a:t> и Швецией.</a:t>
            </a:r>
            <a:endParaRPr lang="ru-RU" dirty="0"/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xmlns="" id="{9AD2CE76-E3DB-4BFE-9962-A0D60434F46C}"/>
              </a:ext>
            </a:extLst>
          </p:cNvPr>
          <p:cNvSpPr/>
          <p:nvPr/>
        </p:nvSpPr>
        <p:spPr>
          <a:xfrm>
            <a:off x="4527000" y="1983741"/>
            <a:ext cx="63053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В 1617 году в Столбове был подписан </a:t>
            </a:r>
            <a:r>
              <a:rPr lang="ru-RU" dirty="0" err="1" smtClean="0"/>
              <a:t>Столбовский</a:t>
            </a:r>
            <a:r>
              <a:rPr lang="ru-RU" dirty="0" smtClean="0"/>
              <a:t> мирный договор со Швецией, в котором говорилось о том, что Россия получает обратно Новгородскую область. Но за Швецией остаются </a:t>
            </a:r>
            <a:r>
              <a:rPr lang="ru-RU" dirty="0" err="1" smtClean="0"/>
              <a:t>Корела</a:t>
            </a:r>
            <a:r>
              <a:rPr lang="ru-RU" dirty="0" smtClean="0"/>
              <a:t>  и побережье Финского залива.</a:t>
            </a:r>
            <a:endParaRPr lang="ru-RU" dirty="0"/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xmlns="" id="{D9D19921-8937-49B1-A24A-B1A8A6BEBE81}"/>
              </a:ext>
            </a:extLst>
          </p:cNvPr>
          <p:cNvSpPr/>
          <p:nvPr/>
        </p:nvSpPr>
        <p:spPr>
          <a:xfrm>
            <a:off x="3882507" y="4464000"/>
            <a:ext cx="311349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В 1618году между Россией и Польшей было заключено </a:t>
            </a:r>
            <a:r>
              <a:rPr lang="ru-RU" dirty="0" err="1" smtClean="0"/>
              <a:t>Деулинское</a:t>
            </a:r>
            <a:r>
              <a:rPr lang="ru-RU" dirty="0" smtClean="0"/>
              <a:t> перемирие. Россия уступила Речи </a:t>
            </a:r>
            <a:r>
              <a:rPr lang="ru-RU" dirty="0" err="1" smtClean="0"/>
              <a:t>Посполитой</a:t>
            </a:r>
            <a:r>
              <a:rPr lang="ru-RU" dirty="0" smtClean="0"/>
              <a:t> Смоленск, Чернигов и Северскую землю.</a:t>
            </a:r>
          </a:p>
        </p:txBody>
      </p:sp>
      <p:sp>
        <p:nvSpPr>
          <p:cNvPr id="52" name="Заголовок 51">
            <a:extLst>
              <a:ext uri="{FF2B5EF4-FFF2-40B4-BE49-F238E27FC236}">
                <a16:creationId xmlns:a16="http://schemas.microsoft.com/office/drawing/2014/main" xmlns="" id="{862AE188-DBE6-43ED-9B17-6C4457E06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6000" y="39690"/>
            <a:ext cx="8910000" cy="1141516"/>
          </a:xfrm>
        </p:spPr>
        <p:txBody>
          <a:bodyPr>
            <a:noAutofit/>
          </a:bodyPr>
          <a:lstStyle/>
          <a:p>
            <a:pPr algn="ctr"/>
            <a:r>
              <a:rPr lang="ru-RU" sz="4000" b="1" dirty="0" smtClean="0">
                <a:solidFill>
                  <a:schemeClr val="accent1"/>
                </a:solidFill>
                <a:cs typeface="Times New Roman" panose="02020603050405020304" pitchFamily="18" charset="0"/>
              </a:rPr>
              <a:t>Михаил Федорович Романов (1613-1645)</a:t>
            </a:r>
            <a:endParaRPr lang="ru-RU" sz="4000" b="1" dirty="0">
              <a:cs typeface="Times New Roman" panose="02020603050405020304" pitchFamily="18" charset="0"/>
            </a:endParaRPr>
          </a:p>
        </p:txBody>
      </p:sp>
      <p:pic>
        <p:nvPicPr>
          <p:cNvPr id="3074" name="Picture 2" descr="Где Михаил Федорович Романов с матерью инокинею Марфою нашел безопасное для  себя убежище от преследований поляков в начале 1613 года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000" y="3094857"/>
            <a:ext cx="5279796" cy="406914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Михаил Фёдорович — Википеди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9000" y="139703"/>
            <a:ext cx="4671506" cy="6558794"/>
          </a:xfrm>
          <a:prstGeom prst="flowChartDelay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3713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xmlns="" id="{269849EE-5963-4529-BDB4-2926876D2BDF}"/>
              </a:ext>
            </a:extLst>
          </p:cNvPr>
          <p:cNvSpPr/>
          <p:nvPr/>
        </p:nvSpPr>
        <p:spPr>
          <a:xfrm>
            <a:off x="4071000" y="3204001"/>
            <a:ext cx="8247880" cy="1935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Были </a:t>
            </a:r>
            <a:r>
              <a:rPr lang="ru-RU" dirty="0">
                <a:solidFill>
                  <a:schemeClr val="bg1"/>
                </a:solidFill>
              </a:rPr>
              <a:t>взяты Дорогобуж, </a:t>
            </a:r>
            <a:r>
              <a:rPr lang="ru-RU" dirty="0" smtClean="0">
                <a:solidFill>
                  <a:schemeClr val="bg1"/>
                </a:solidFill>
              </a:rPr>
              <a:t>Рославль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и Полоцк</a:t>
            </a:r>
            <a:r>
              <a:rPr lang="ru-RU" dirty="0">
                <a:solidFill>
                  <a:schemeClr val="bg1"/>
                </a:solidFill>
              </a:rPr>
              <a:t>. П</a:t>
            </a:r>
            <a:r>
              <a:rPr lang="ru-RU" dirty="0" smtClean="0">
                <a:solidFill>
                  <a:schemeClr val="bg1"/>
                </a:solidFill>
              </a:rPr>
              <a:t>осле </a:t>
            </a:r>
            <a:r>
              <a:rPr lang="ru-RU" dirty="0">
                <a:solidFill>
                  <a:schemeClr val="bg1"/>
                </a:solidFill>
              </a:rPr>
              <a:t>длительной осады и яростных штурмов в августе 1654 г. пал Смоленск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r>
              <a:rPr lang="ru-RU" dirty="0">
                <a:solidFill>
                  <a:schemeClr val="bg1"/>
                </a:solidFill>
              </a:rPr>
              <a:t> В ходе кампании 1654 г. русские войска заняли значительную часть Белоруссии. После этого изменился титул царя. Он стал именовать себя государем «Всея </a:t>
            </a:r>
            <a:r>
              <a:rPr lang="ru-RU" dirty="0" err="1">
                <a:solidFill>
                  <a:schemeClr val="bg1"/>
                </a:solidFill>
              </a:rPr>
              <a:t>Великия</a:t>
            </a:r>
            <a:r>
              <a:rPr lang="ru-RU" dirty="0">
                <a:solidFill>
                  <a:schemeClr val="bg1"/>
                </a:solidFill>
              </a:rPr>
              <a:t> и </a:t>
            </a:r>
            <a:r>
              <a:rPr lang="ru-RU" dirty="0" err="1">
                <a:solidFill>
                  <a:schemeClr val="bg1"/>
                </a:solidFill>
              </a:rPr>
              <a:t>Малыя</a:t>
            </a:r>
            <a:r>
              <a:rPr lang="ru-RU" dirty="0">
                <a:solidFill>
                  <a:schemeClr val="bg1"/>
                </a:solidFill>
              </a:rPr>
              <a:t> и </a:t>
            </a:r>
            <a:r>
              <a:rPr lang="ru-RU" dirty="0" err="1">
                <a:solidFill>
                  <a:schemeClr val="bg1"/>
                </a:solidFill>
              </a:rPr>
              <a:t>Белыя</a:t>
            </a:r>
            <a:r>
              <a:rPr lang="ru-RU" dirty="0">
                <a:solidFill>
                  <a:schemeClr val="bg1"/>
                </a:solidFill>
              </a:rPr>
              <a:t> России».</a:t>
            </a:r>
          </a:p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xmlns="" id="{BAD99790-0B7C-4BA6-B8C9-5728B96C1E53}"/>
              </a:ext>
            </a:extLst>
          </p:cNvPr>
          <p:cNvSpPr/>
          <p:nvPr/>
        </p:nvSpPr>
        <p:spPr>
          <a:xfrm>
            <a:off x="4070999" y="4958779"/>
            <a:ext cx="8247881" cy="151671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DEF6182C-7CDA-43DD-8536-C76D40EC7FA0}"/>
              </a:ext>
            </a:extLst>
          </p:cNvPr>
          <p:cNvSpPr/>
          <p:nvPr/>
        </p:nvSpPr>
        <p:spPr>
          <a:xfrm>
            <a:off x="4071000" y="954316"/>
            <a:ext cx="8370000" cy="22496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/>
          </a:p>
          <a:p>
            <a:pPr algn="ctr"/>
            <a:endParaRPr lang="ru-RU" dirty="0" smtClean="0"/>
          </a:p>
          <a:p>
            <a:pPr algn="ctr"/>
            <a:r>
              <a:rPr lang="ru-RU" dirty="0" smtClean="0"/>
              <a:t>8 </a:t>
            </a:r>
            <a:r>
              <a:rPr lang="ru-RU" dirty="0"/>
              <a:t>января 1654 г. на Раде в городе </a:t>
            </a:r>
            <a:r>
              <a:rPr lang="ru-RU" dirty="0" smtClean="0"/>
              <a:t>Переяславе, </a:t>
            </a:r>
            <a:r>
              <a:rPr lang="ru-RU" dirty="0"/>
              <a:t>в присутствии всех высших чинов первого правительства Украины, Хмельницкий </a:t>
            </a:r>
            <a:r>
              <a:rPr lang="ru-RU" dirty="0" smtClean="0"/>
              <a:t>возвестил </a:t>
            </a:r>
            <a:r>
              <a:rPr lang="ru-RU" dirty="0"/>
              <a:t>о переходе Украины в российское подданство. </a:t>
            </a:r>
            <a:endParaRPr lang="ru-RU" dirty="0" smtClean="0"/>
          </a:p>
          <a:p>
            <a:pPr algn="ctr"/>
            <a:r>
              <a:rPr lang="ru-RU" dirty="0" smtClean="0"/>
              <a:t>Россия </a:t>
            </a:r>
            <a:r>
              <a:rPr lang="ru-RU" dirty="0"/>
              <a:t>и </a:t>
            </a:r>
            <a:r>
              <a:rPr lang="ru-RU" dirty="0" smtClean="0">
                <a:solidFill>
                  <a:schemeClr val="bg1"/>
                </a:solidFill>
              </a:rPr>
              <a:t>Уже </a:t>
            </a:r>
            <a:r>
              <a:rPr lang="ru-RU" dirty="0">
                <a:solidFill>
                  <a:schemeClr val="bg1"/>
                </a:solidFill>
              </a:rPr>
              <a:t>в конце февраля 1654 г. основные русские силы были двинуты на Запад, на Смоленск. Царь Алексей Михайлович лично руководил войсками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endParaRPr lang="ru-RU" dirty="0">
              <a:solidFill>
                <a:schemeClr val="bg1"/>
              </a:solidFill>
            </a:endParaRPr>
          </a:p>
          <a:p>
            <a:pPr algn="ctr"/>
            <a:endParaRPr lang="ru-RU" dirty="0"/>
          </a:p>
          <a:p>
            <a:pPr algn="ctr"/>
            <a:r>
              <a:rPr lang="ru-RU" dirty="0" smtClean="0"/>
              <a:t>	</a:t>
            </a:r>
            <a:endParaRPr lang="ru-RU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xmlns="" id="{51412EAD-BAA8-447F-A154-034C6301EC96}"/>
              </a:ext>
            </a:extLst>
          </p:cNvPr>
          <p:cNvSpPr/>
          <p:nvPr/>
        </p:nvSpPr>
        <p:spPr>
          <a:xfrm>
            <a:off x="4435784" y="4927961"/>
            <a:ext cx="7465216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1600" dirty="0" smtClean="0">
              <a:solidFill>
                <a:schemeClr val="bg1"/>
              </a:solidFill>
            </a:endParaRPr>
          </a:p>
          <a:p>
            <a:pPr algn="ctr"/>
            <a:r>
              <a:rPr lang="ru-RU" dirty="0" smtClean="0">
                <a:solidFill>
                  <a:schemeClr val="bg1"/>
                </a:solidFill>
              </a:rPr>
              <a:t>Внешняя </a:t>
            </a:r>
            <a:r>
              <a:rPr lang="ru-RU" dirty="0">
                <a:solidFill>
                  <a:schemeClr val="bg1"/>
                </a:solidFill>
              </a:rPr>
              <a:t>политика Алексея Михайловича показала то, что Русское государство восстановилось и набрало силы после смутного времени. Русская армия уже в середине XVII могла конкурировать с одной из сильнейших стран Европы Речью </a:t>
            </a:r>
            <a:r>
              <a:rPr lang="ru-RU" dirty="0" err="1">
                <a:solidFill>
                  <a:schemeClr val="bg1"/>
                </a:solidFill>
              </a:rPr>
              <a:t>Посполитой</a:t>
            </a:r>
            <a:r>
              <a:rPr lang="ru-RU" dirty="0">
                <a:solidFill>
                  <a:schemeClr val="bg1"/>
                </a:solidFill>
              </a:rPr>
              <a:t>. </a:t>
            </a:r>
            <a:r>
              <a:rPr lang="ru-RU" sz="1600" dirty="0"/>
              <a:t/>
            </a:r>
            <a:br>
              <a:rPr lang="ru-RU" sz="1600" dirty="0"/>
            </a:b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8" name="Заголовок 17">
            <a:extLst>
              <a:ext uri="{FF2B5EF4-FFF2-40B4-BE49-F238E27FC236}">
                <a16:creationId xmlns:a16="http://schemas.microsoft.com/office/drawing/2014/main" xmlns="" id="{1F97A0AA-EFC3-44AE-A04B-47051DE7A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67" y="1"/>
            <a:ext cx="10515600" cy="1089000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chemeClr val="accent1"/>
                </a:solidFill>
              </a:rPr>
              <a:t>Алексей Михайлович Романов (1645-1676)</a:t>
            </a:r>
            <a:endParaRPr lang="ru-RU" b="1" dirty="0">
              <a:solidFill>
                <a:schemeClr val="accent1"/>
              </a:solidFill>
            </a:endParaRPr>
          </a:p>
        </p:txBody>
      </p:sp>
      <p:sp>
        <p:nvSpPr>
          <p:cNvPr id="2" name="AutoShape 8" descr="Алексей Михайлович | 400-летие Дома Романовых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10" descr="Алексей Михайлович | 400-летие Дома Романовых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12" descr="Алексей Михайлович | 400-летие Дома Романовых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14" descr="Алексей Михайлович | 400-летие Дома Романовых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112" name="Picture 16" descr="https://aria-art.ru/0/A/Aleksej%20Mihajlovich/0-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000" y="954000"/>
            <a:ext cx="4127364" cy="55031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747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3576000" y="2214000"/>
            <a:ext cx="8503500" cy="1903918"/>
          </a:xfrm>
          <a:prstGeom prst="roundRect">
            <a:avLst>
              <a:gd name="adj" fmla="val 9806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038629" y="999000"/>
            <a:ext cx="10575000" cy="116610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122" name="Picture 2" descr="https://storage.yandexcloud.net/wr4img/421957_12_b0000053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00" y="2284768"/>
            <a:ext cx="3195000" cy="42042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xmlns="" id="{91D573D8-F176-448B-93AB-FB402132B523}"/>
              </a:ext>
            </a:extLst>
          </p:cNvPr>
          <p:cNvSpPr/>
          <p:nvPr/>
        </p:nvSpPr>
        <p:spPr>
          <a:xfrm>
            <a:off x="1038629" y="999000"/>
            <a:ext cx="10575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 1676 по 1678гг. шла русско-турецкая война. Целью России было не допустить захвата украинских земель Турцией. Турция , намеревалась захватить часть украинских земель. В 1674г. состоялся первый чигиринский поход русской армии. За вершился поражением  русских войск.</a:t>
            </a:r>
            <a:r>
              <a:rPr lang="ru-RU" dirty="0">
                <a:solidFill>
                  <a:schemeClr val="bg1"/>
                </a:solidFill>
              </a:rPr>
              <a:t> Чигирин был взят в 1676г., в результате второго чигиринского похода русской армии. </a:t>
            </a:r>
          </a:p>
          <a:p>
            <a:endParaRPr lang="ru-RU" dirty="0" smtClean="0"/>
          </a:p>
        </p:txBody>
      </p:sp>
      <p:sp>
        <p:nvSpPr>
          <p:cNvPr id="23" name="Заголовок 17">
            <a:extLst>
              <a:ext uri="{FF2B5EF4-FFF2-40B4-BE49-F238E27FC236}">
                <a16:creationId xmlns:a16="http://schemas.microsoft.com/office/drawing/2014/main" xmlns="" id="{93CAE8A1-5702-4CA2-90A6-1F3DF1C5A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00" y="54000"/>
            <a:ext cx="10515600" cy="1325563"/>
          </a:xfrm>
        </p:spPr>
        <p:txBody>
          <a:bodyPr>
            <a:normAutofit/>
          </a:bodyPr>
          <a:lstStyle/>
          <a:p>
            <a:r>
              <a:rPr lang="ru-RU" sz="4800" b="1" dirty="0" smtClean="0">
                <a:solidFill>
                  <a:schemeClr val="accent1"/>
                </a:solidFill>
              </a:rPr>
              <a:t>Федор Алексеевич Романов (1676-1689)</a:t>
            </a:r>
            <a:endParaRPr lang="ru-RU" sz="4800" b="1" dirty="0">
              <a:solidFill>
                <a:schemeClr val="accent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576000" y="2165104"/>
            <a:ext cx="8503500" cy="203132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В </a:t>
            </a:r>
            <a:r>
              <a:rPr lang="ru-RU" dirty="0">
                <a:solidFill>
                  <a:schemeClr val="bg1"/>
                </a:solidFill>
              </a:rPr>
              <a:t>1677г. Произошел первый чигиринский поход турецкой армии. В </a:t>
            </a:r>
            <a:r>
              <a:rPr lang="ru-RU" dirty="0" err="1">
                <a:solidFill>
                  <a:schemeClr val="bg1"/>
                </a:solidFill>
              </a:rPr>
              <a:t>Бужинской</a:t>
            </a:r>
            <a:r>
              <a:rPr lang="ru-RU" dirty="0">
                <a:solidFill>
                  <a:schemeClr val="bg1"/>
                </a:solidFill>
              </a:rPr>
              <a:t> битве русским войскам удалось отстоять Чигирин. В 1678г. состоялась вторая попытка Турции вернуть утраченную территорию. На этот раз турки одержали победу ,однако не окончательную спустя некоторое время турки отступили.</a:t>
            </a:r>
          </a:p>
          <a:p>
            <a:r>
              <a:rPr lang="ru-RU" dirty="0">
                <a:solidFill>
                  <a:schemeClr val="bg1"/>
                </a:solidFill>
              </a:rPr>
              <a:t>Война завершилась в 1681г. подписанием </a:t>
            </a:r>
            <a:r>
              <a:rPr lang="ru-RU" dirty="0" err="1">
                <a:solidFill>
                  <a:schemeClr val="bg1"/>
                </a:solidFill>
              </a:rPr>
              <a:t>Бахчисарийского</a:t>
            </a:r>
            <a:r>
              <a:rPr lang="ru-RU" dirty="0">
                <a:solidFill>
                  <a:schemeClr val="bg1"/>
                </a:solidFill>
              </a:rPr>
              <a:t> мира с турками. Русский посол Василий Тяпкин добился от Турции 20 летнего </a:t>
            </a:r>
            <a:r>
              <a:rPr lang="ru-RU" dirty="0" err="1">
                <a:solidFill>
                  <a:schemeClr val="bg1"/>
                </a:solidFill>
              </a:rPr>
              <a:t>перемия</a:t>
            </a:r>
            <a:r>
              <a:rPr lang="ru-RU" dirty="0">
                <a:solidFill>
                  <a:schemeClr val="bg1"/>
                </a:solidFill>
              </a:rPr>
              <a:t>. Турция и Крымское ханство признали власть России над Киевом и  Левобережной Украиной.</a:t>
            </a:r>
          </a:p>
        </p:txBody>
      </p:sp>
      <p:pic>
        <p:nvPicPr>
          <p:cNvPr id="5126" name="Picture 6" descr="https://avatars.dzeninfra.ru/get-zen_doc/5234055/pub_63ea8ed8f657ed4d47209a9f_63eb90c1e4ef5359a88b792f/scale_12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0999" y="4188686"/>
            <a:ext cx="4797807" cy="25278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043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Царь Михаил Федорович Романов». Гость программы — Александр Музафаров -  Радио ВЕР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200" y="0"/>
            <a:ext cx="12201200" cy="82930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8246EDB4-7000-4A05-9B52-08E97F763985}"/>
              </a:ext>
            </a:extLst>
          </p:cNvPr>
          <p:cNvSpPr/>
          <p:nvPr/>
        </p:nvSpPr>
        <p:spPr>
          <a:xfrm>
            <a:off x="0" y="3158999"/>
            <a:ext cx="12192000" cy="3333875"/>
          </a:xfrm>
          <a:prstGeom prst="rect">
            <a:avLst/>
          </a:prstGeom>
          <a:solidFill>
            <a:schemeClr val="accent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xmlns="" id="{DD833230-1873-4C04-924B-976369D82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sz="5400" b="1" dirty="0" smtClean="0"/>
              <a:t>Внешняя политика первых Романовых</a:t>
            </a:r>
            <a:endParaRPr lang="ru-RU" sz="5400" b="1" dirty="0"/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xmlns="" id="{DCBCC38A-0CBB-49B2-9C11-0A99187A1BFA}"/>
              </a:ext>
            </a:extLst>
          </p:cNvPr>
          <p:cNvSpPr/>
          <p:nvPr/>
        </p:nvSpPr>
        <p:spPr>
          <a:xfrm>
            <a:off x="749062" y="3429000"/>
            <a:ext cx="11025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В итоге можно сказать, что правление первых трех царей из новой династии было весьма успешным. В это время Россия смогла расширить свое влияние на запад: приобрести новые территории, стабилизировать власть и подготовить предпосылки для реформ Петра </a:t>
            </a:r>
            <a:r>
              <a:rPr lang="en-US" sz="2400" dirty="0">
                <a:solidFill>
                  <a:schemeClr val="bg1"/>
                </a:solidFill>
              </a:rPr>
              <a:t>I</a:t>
            </a:r>
            <a:r>
              <a:rPr lang="ru-RU" sz="24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Безусловно </a:t>
            </a:r>
            <a:r>
              <a:rPr lang="ru-RU" sz="2400" dirty="0">
                <a:solidFill>
                  <a:schemeClr val="bg1"/>
                </a:solidFill>
              </a:rPr>
              <a:t>это правление было не во всем идеально. Но дальновидная политика русских царей дала возможность преодолеть все кризисы и заложить фундамент для того, чтобы в будущем Россия стала империей и смогла в полной мере выйти на международную арену.</a:t>
            </a:r>
          </a:p>
        </p:txBody>
      </p:sp>
    </p:spTree>
    <p:extLst>
      <p:ext uri="{BB962C8B-B14F-4D97-AF65-F5344CB8AC3E}">
        <p14:creationId xmlns:p14="http://schemas.microsoft.com/office/powerpoint/2010/main" val="26250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9">
            <a:extLst>
              <a:ext uri="{FF2B5EF4-FFF2-40B4-BE49-F238E27FC236}">
                <a16:creationId xmlns:a16="http://schemas.microsoft.com/office/drawing/2014/main" xmlns="" id="{E893E3A9-6396-47AA-8648-E22DFF86D681}"/>
              </a:ext>
            </a:extLst>
          </p:cNvPr>
          <p:cNvSpPr txBox="1">
            <a:spLocks/>
          </p:cNvSpPr>
          <p:nvPr/>
        </p:nvSpPr>
        <p:spPr>
          <a:xfrm>
            <a:off x="156000" y="2268000"/>
            <a:ext cx="11520000" cy="4590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800" b="1" dirty="0" smtClean="0">
                <a:solidFill>
                  <a:schemeClr val="accent1"/>
                </a:solidFill>
              </a:rPr>
              <a:t>СПАСИБО </a:t>
            </a:r>
          </a:p>
          <a:p>
            <a:pPr algn="ctr"/>
            <a:r>
              <a:rPr lang="ru-RU" sz="4800" b="1" dirty="0" smtClean="0">
                <a:solidFill>
                  <a:schemeClr val="accent1"/>
                </a:solidFill>
              </a:rPr>
              <a:t>ЗА ВНИМАНИЕ!</a:t>
            </a:r>
            <a:endParaRPr lang="ru-RU" sz="4800" b="1" dirty="0">
              <a:solidFill>
                <a:schemeClr val="accent1"/>
              </a:solidFill>
            </a:endParaRPr>
          </a:p>
        </p:txBody>
      </p:sp>
      <p:sp>
        <p:nvSpPr>
          <p:cNvPr id="11" name="Текст 11">
            <a:extLst>
              <a:ext uri="{FF2B5EF4-FFF2-40B4-BE49-F238E27FC236}">
                <a16:creationId xmlns:a16="http://schemas.microsoft.com/office/drawing/2014/main" xmlns="" id="{2038F74A-EA8F-439E-9748-492716191358}"/>
              </a:ext>
            </a:extLst>
          </p:cNvPr>
          <p:cNvSpPr txBox="1">
            <a:spLocks/>
          </p:cNvSpPr>
          <p:nvPr/>
        </p:nvSpPr>
        <p:spPr>
          <a:xfrm>
            <a:off x="536820" y="2557844"/>
            <a:ext cx="3883104" cy="170572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694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xmlns="" id="{12A1E4A6-7EB5-43F2-AECE-2CE164D7945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81000" y="324000"/>
            <a:ext cx="10515600" cy="1325563"/>
          </a:xfrm>
        </p:spPr>
        <p:txBody>
          <a:bodyPr>
            <a:normAutofit/>
          </a:bodyPr>
          <a:lstStyle/>
          <a:p>
            <a:r>
              <a:rPr lang="ru-RU" sz="5400" b="1" dirty="0">
                <a:solidFill>
                  <a:schemeClr val="accent1"/>
                </a:solidFill>
              </a:rPr>
              <a:t>РЕСУРСЫ</a:t>
            </a:r>
            <a:endParaRPr lang="ru-RU" sz="5400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xmlns="" id="{4E5203F6-9308-471D-930E-01AB4FE482F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/>
          <a:lstStyle/>
          <a:p>
            <a:pPr lvl="0"/>
            <a:r>
              <a:rPr lang="ru-RU" dirty="0"/>
              <a:t> </a:t>
            </a:r>
            <a:r>
              <a:rPr lang="ru-RU" dirty="0" err="1"/>
              <a:t>Пчёлов</a:t>
            </a:r>
            <a:r>
              <a:rPr lang="ru-RU" dirty="0"/>
              <a:t>, Е.В. Романовы. История династии </a:t>
            </a:r>
            <a:endParaRPr lang="ru-RU" dirty="0" smtClean="0"/>
          </a:p>
          <a:p>
            <a:pPr lvl="0"/>
            <a:r>
              <a:rPr lang="ru-RU" dirty="0"/>
              <a:t>Козляков, В.Н. Михаил Фёдорович </a:t>
            </a:r>
            <a:endParaRPr lang="ru-RU" dirty="0" smtClean="0"/>
          </a:p>
          <a:p>
            <a:pPr lvl="0"/>
            <a:r>
              <a:rPr lang="ru-RU" dirty="0"/>
              <a:t>Татищев, В.Н. История </a:t>
            </a:r>
            <a:r>
              <a:rPr lang="ru-RU" dirty="0" smtClean="0"/>
              <a:t>российская</a:t>
            </a:r>
          </a:p>
          <a:p>
            <a:pPr lvl="0"/>
            <a:r>
              <a:rPr lang="ru-RU" dirty="0"/>
              <a:t>Ключевский, В.О.  Курс русской истории</a:t>
            </a:r>
            <a:endParaRPr lang="ru-RU" dirty="0" smtClean="0"/>
          </a:p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2337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f5976322a44a97ac26d815ee62557e8e28e4d658"/>
</p:tagLst>
</file>

<file path=ppt/theme/theme1.xml><?xml version="1.0" encoding="utf-8"?>
<a:theme xmlns:a="http://schemas.openxmlformats.org/drawingml/2006/main" name="Тема Office">
  <a:themeElements>
    <a:clrScheme name="Теплый синий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418</Words>
  <Application>Microsoft Office PowerPoint</Application>
  <PresentationFormat>Произвольный</PresentationFormat>
  <Paragraphs>36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Внешняя политика первых Романовых</vt:lpstr>
      <vt:lpstr>Внешняя политика Романовых затрагивает период с 1618 по 1689</vt:lpstr>
      <vt:lpstr>Михаил Федорович Романов (1613-1645)</vt:lpstr>
      <vt:lpstr>Алексей Михайлович Романов (1645-1676)</vt:lpstr>
      <vt:lpstr>Федор Алексеевич Романов (1676-1689)</vt:lpstr>
      <vt:lpstr>Внешняя политика первых Романовых</vt:lpstr>
      <vt:lpstr>Презентация PowerPoint</vt:lpstr>
      <vt:lpstr>РЕСУРСЫ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Юрий Козырев</dc:creator>
  <cp:lastModifiedBy>User</cp:lastModifiedBy>
  <cp:revision>63</cp:revision>
  <dcterms:created xsi:type="dcterms:W3CDTF">2020-07-14T14:01:38Z</dcterms:created>
  <dcterms:modified xsi:type="dcterms:W3CDTF">2023-10-19T19:37:35Z</dcterms:modified>
</cp:coreProperties>
</file>