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8" r:id="rId9"/>
    <p:sldId id="262" r:id="rId10"/>
    <p:sldId id="264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4" autoAdjust="0"/>
    <p:restoredTop sz="94660"/>
  </p:normalViewPr>
  <p:slideViewPr>
    <p:cSldViewPr showGuides="1">
      <p:cViewPr>
        <p:scale>
          <a:sx n="66" d="100"/>
          <a:sy n="66" d="100"/>
        </p:scale>
        <p:origin x="-846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7823806-01D4-44F0-80CB-9075C5AE7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DF726894-8EFD-49EB-9DB0-64656762C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8CA45AC-7594-4F8E-82A8-3374F5777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6834-303D-42F2-9A17-D34541DC9973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147CAF3-4FFE-4667-B8C3-26FC665AC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AC68305-9BB3-473C-A56B-8FC1C7E7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CB49-52DD-40AD-9385-99D604C21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78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усто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39C39850-9EC5-4466-8031-A35D5980238F}"/>
              </a:ext>
            </a:extLst>
          </p:cNvPr>
          <p:cNvSpPr/>
          <p:nvPr userDrawn="1"/>
        </p:nvSpPr>
        <p:spPr>
          <a:xfrm>
            <a:off x="3261000" y="234000"/>
            <a:ext cx="8460000" cy="6390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xmlns="" id="{216BFE6F-A464-4BEB-A8AB-3C2F23AC1A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1901" y="745015"/>
            <a:ext cx="5489937" cy="2548986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xmlns="" id="{B2C53F4F-D5ED-4F15-8DAF-3BE48C7364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6263" y="2471937"/>
            <a:ext cx="4589463" cy="355441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xmlns="" id="{9BF0E8F5-F583-4E00-B031-52E1C58F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000" y="728968"/>
            <a:ext cx="4897438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Рисунок 8">
            <a:extLst>
              <a:ext uri="{FF2B5EF4-FFF2-40B4-BE49-F238E27FC236}">
                <a16:creationId xmlns:a16="http://schemas.microsoft.com/office/drawing/2014/main" xmlns="" id="{164F55DB-F469-45D3-8248-DA28DC7812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4308" y="3563999"/>
            <a:ext cx="5489937" cy="254898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51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усто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C81E132A-DAAE-4C5A-9799-9BEDDD0FBE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05ABEC81-0435-44F8-AC84-9AA06776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2E9A5681-179B-43EF-A41E-7921E27CA6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124075"/>
            <a:ext cx="10515600" cy="15303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62838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усто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39C39850-9EC5-4466-8031-A35D5980238F}"/>
              </a:ext>
            </a:extLst>
          </p:cNvPr>
          <p:cNvSpPr/>
          <p:nvPr userDrawn="1"/>
        </p:nvSpPr>
        <p:spPr>
          <a:xfrm>
            <a:off x="3261000" y="234000"/>
            <a:ext cx="8460000" cy="6390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xmlns="" id="{216BFE6F-A464-4BEB-A8AB-3C2F23AC1A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1902" y="745014"/>
            <a:ext cx="4897438" cy="5281335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xmlns="" id="{B2C53F4F-D5ED-4F15-8DAF-3BE48C7364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6263" y="2471937"/>
            <a:ext cx="4589463" cy="355441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xmlns="" id="{9BF0E8F5-F583-4E00-B031-52E1C58F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000" y="728968"/>
            <a:ext cx="5617438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7301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42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3A85150-70FF-4C88-947C-6E4C9AFCB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423F587-5C0B-49BA-AD05-CDFDD7EB6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4C123012-3AC4-42B1-9A8F-01FFDEDF4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C440D0F-3BEB-4561-90F9-2C72D587B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6834-303D-42F2-9A17-D34541DC9973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88E17C0-AE90-4035-A4AC-61F40999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756308D2-E4AF-4652-9ABF-54D04F1E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CB49-52DD-40AD-9385-99D604C21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81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C53516C-D3A7-4600-A108-3BB0BD2F7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9978E6D5-8D69-4A8E-9C52-266666821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E0221D64-633D-4EAC-9D90-9FD70C670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91338FFD-B393-4ABE-839F-83013760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6834-303D-42F2-9A17-D34541DC9973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0F25AD6C-95A8-499F-A516-CE289CDC9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A960958-A82B-4A62-A34D-B3D8F180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CB49-52DD-40AD-9385-99D604C21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68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DB3DDDA-2B49-499B-B009-470E3E99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729DD71D-20BB-4EFD-90B6-47111E6D6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6AF6D12-3AA5-41BB-AA0D-BBB33C4A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6834-303D-42F2-9A17-D34541DC9973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6544AB5-142A-4354-BB68-756F44B6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A40D141-6C58-410D-BBFD-49A6A0EBF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CB49-52DD-40AD-9385-99D604C21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63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1C221C52-0667-4A26-A4E3-0C606FFA7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3E9E67E4-2DF8-4D34-B792-364E69800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4513312-46E6-45CF-9670-50DFBDBAA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6834-303D-42F2-9A17-D34541DC9973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C115B3E-8DBC-495E-8BB5-C068FB95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0923725-F15D-4658-9D1C-2BCA629C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CB49-52DD-40AD-9385-99D604C21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16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A63AF58E-CCD9-4DE6-A7E2-26BDC09F15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xmlns="" id="{4041BA97-BAD9-4001-9506-E11005E1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11475001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xmlns="" id="{224D964D-FD5B-48F5-8B18-EACAC6049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0500" y="2055813"/>
            <a:ext cx="11575500" cy="4005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7FEC13A4-E8E6-4536-BB0B-03DA7A1A8F7B}"/>
              </a:ext>
            </a:extLst>
          </p:cNvPr>
          <p:cNvSpPr/>
          <p:nvPr userDrawn="1"/>
        </p:nvSpPr>
        <p:spPr>
          <a:xfrm>
            <a:off x="-27750" y="1854000"/>
            <a:ext cx="6096000" cy="69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03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EDB1D73-568F-4C6E-9850-52AAB253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0D594D4-4F63-495C-B141-C3448A184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F4A4887-0BE3-4164-BAA7-AB561EFBD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6834-303D-42F2-9A17-D34541DC9973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A9B7E6E-E72E-4922-ABE5-3446D99C4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8DEA524-BFDF-4E91-AF55-F3A6B8B2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CB49-52DD-40AD-9385-99D604C21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0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E4C1A72-45FC-41FC-8D83-086628159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D76C321-54EF-4064-8FDD-F68C7F9F7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C8E0BF0-6DE6-4501-AA85-E996184CE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6834-303D-42F2-9A17-D34541DC9973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7752629-7782-4BF4-BA09-0610DED30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1171B7F-E098-4DF2-B81D-AB4F8FE8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CB49-52DD-40AD-9385-99D604C21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66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B74B472-65C1-4387-9FA3-CC5159CE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02C35D2-E23A-4D42-A2CA-63398D9BE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F37290CC-BAFF-4905-B8CD-6018BD490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550AD440-5F4F-4B28-85FE-3FB1491B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6834-303D-42F2-9A17-D34541DC9973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614FC2D-B675-41C3-9C05-929E345A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7E0F9B3-2DAC-450D-B3B7-2D9E4258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CB49-52DD-40AD-9385-99D604C21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14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83F2277-EED9-4ACB-AD41-F5AA4EE3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C2446A50-24E1-4214-B8C2-F653ACFA2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01F39566-E5A6-4A7B-B482-EC65EB396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FDD86FB1-6B4F-4D3E-960B-6E3F861CC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8F35BA70-10D9-4D04-8B2D-A17D3DB46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89D42E61-2E1A-4D06-ACB5-C05B98EF5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6834-303D-42F2-9A17-D34541DC9973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9D4DAA5B-633D-4D70-A73B-E7B73144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90EF63B9-9D8A-4B46-BCE4-AF932376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CB49-52DD-40AD-9385-99D604C21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09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A0AF364-DD02-468F-9E66-07D564BB8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A058072F-791B-44F3-9131-BC0F4FE5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6834-303D-42F2-9A17-D34541DC9973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93CA319C-5F5F-4F01-9E1F-F5E8F26C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5A425521-FF2B-4384-8C86-94184378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CB49-52DD-40AD-9385-99D604C21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24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B9C93027-9E6D-4985-B96C-2FB79A6AB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6834-303D-42F2-9A17-D34541DC9973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31B48EC2-9FC4-4ECA-A120-F1CDFA64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F5A5269D-449C-4EF8-8C7B-17E22DA5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4CB49-52DD-40AD-9385-99D604C21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80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309DB68-4B2E-47AF-97A0-CD9D7D0C0D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B90E4761-97AF-4B15-A797-B922DCEAE71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xmlns="" id="{8DFE9049-368A-459B-98B4-186EEB8D76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8400" y="4194000"/>
            <a:ext cx="6299200" cy="1619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xmlns="" id="{4B5150A6-425D-4963-8983-098AD0FA8DF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00378" y="594000"/>
            <a:ext cx="4005262" cy="1574800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Рисунок 12">
            <a:extLst>
              <a:ext uri="{FF2B5EF4-FFF2-40B4-BE49-F238E27FC236}">
                <a16:creationId xmlns:a16="http://schemas.microsoft.com/office/drawing/2014/main" xmlns="" id="{0F7604B1-4892-45B4-BB40-A4FD6D7797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00378" y="2667792"/>
            <a:ext cx="4005262" cy="157480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Рисунок 12">
            <a:extLst>
              <a:ext uri="{FF2B5EF4-FFF2-40B4-BE49-F238E27FC236}">
                <a16:creationId xmlns:a16="http://schemas.microsoft.com/office/drawing/2014/main" xmlns="" id="{CF8EF7ED-CD65-4811-AFF2-4F2C2C79143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00378" y="4741584"/>
            <a:ext cx="4005262" cy="15748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3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усто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39C39850-9EC5-4466-8031-A35D5980238F}"/>
              </a:ext>
            </a:extLst>
          </p:cNvPr>
          <p:cNvSpPr/>
          <p:nvPr userDrawn="1"/>
        </p:nvSpPr>
        <p:spPr>
          <a:xfrm>
            <a:off x="741000" y="324000"/>
            <a:ext cx="8460000" cy="6390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xmlns="" id="{216BFE6F-A464-4BEB-A8AB-3C2F23AC1A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61062" y="819150"/>
            <a:ext cx="5489937" cy="5580063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xmlns="" id="{B2C53F4F-D5ED-4F15-8DAF-3BE48C7364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6175" y="2619375"/>
            <a:ext cx="4589463" cy="355441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xmlns="" id="{9BF0E8F5-F583-4E00-B031-52E1C58F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12" y="876406"/>
            <a:ext cx="4897438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13672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hyperlink" Target="https://presentation-creation.ru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CD1CA5E-135D-48FF-89FF-875011A63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3E3CC18A-A5E7-49AF-B6CD-BE1AFE140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3746409-A91B-4E97-8C14-96D530D7B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6834-303D-42F2-9A17-D34541DC9973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1A75CC0-3FC9-43C0-A677-C55118E8F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FC8CE17-2D24-4415-AD2A-4B8B810C5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4CB49-52DD-40AD-9385-99D604C21F29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20"/>
            <a:extLst>
              <a:ext uri="{FF2B5EF4-FFF2-40B4-BE49-F238E27FC236}">
                <a16:creationId xmlns:a16="http://schemas.microsoft.com/office/drawing/2014/main" xmlns="" id="{25C0B41C-A303-4893-8785-8EB14BC329AC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20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4" r:id="rId10"/>
    <p:sldLayoutId id="2147483663" r:id="rId11"/>
    <p:sldLayoutId id="2147483666" r:id="rId12"/>
    <p:sldLayoutId id="2147483665" r:id="rId13"/>
    <p:sldLayoutId id="2147483656" r:id="rId14"/>
    <p:sldLayoutId id="2147483657" r:id="rId15"/>
    <p:sldLayoutId id="2147483658" r:id="rId16"/>
    <p:sldLayoutId id="2147483659" r:id="rId17"/>
    <p:sldLayoutId id="2147483667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jpeg"/><Relationship Id="rId5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jpg"/><Relationship Id="rId5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jpeg"/><Relationship Id="rId5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367" y="0"/>
            <a:ext cx="12248296" cy="7017253"/>
          </a:xfrm>
          <a:prstGeom prst="rect">
            <a:avLst/>
          </a:prstGeo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3823F8A6-6CFD-4143-99F1-02ADA23207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31281" y="2135785"/>
            <a:ext cx="9855000" cy="38179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6600" dirty="0" smtClean="0"/>
              <a:t>Сбережения и </a:t>
            </a:r>
            <a:r>
              <a:rPr lang="ru-RU" sz="6600" dirty="0" smtClean="0">
                <a:solidFill>
                  <a:schemeClr val="tx2"/>
                </a:solidFill>
              </a:rPr>
              <a:t>инвестиции физических лиц</a:t>
            </a:r>
          </a:p>
          <a:p>
            <a:pPr marL="0" indent="0">
              <a:buNone/>
            </a:pPr>
            <a:endParaRPr lang="ru-RU" sz="6600" dirty="0">
              <a:solidFill>
                <a:schemeClr val="tx2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CC9E6A74-4925-4340-BAFC-5CBB6A30BCFB}"/>
              </a:ext>
            </a:extLst>
          </p:cNvPr>
          <p:cNvSpPr/>
          <p:nvPr/>
        </p:nvSpPr>
        <p:spPr>
          <a:xfrm>
            <a:off x="9201000" y="5634000"/>
            <a:ext cx="2520000" cy="94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490F1F6-35BA-4855-9619-C49A6D27A65E}"/>
              </a:ext>
            </a:extLst>
          </p:cNvPr>
          <p:cNvSpPr txBox="1"/>
          <p:nvPr/>
        </p:nvSpPr>
        <p:spPr>
          <a:xfrm>
            <a:off x="9183868" y="5691001"/>
            <a:ext cx="240187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i="1" dirty="0" smtClean="0">
                <a:solidFill>
                  <a:schemeClr val="bg1"/>
                </a:solidFill>
              </a:rPr>
              <a:t>Ваганова О</a:t>
            </a:r>
          </a:p>
          <a:p>
            <a:pPr algn="ctr"/>
            <a:r>
              <a:rPr lang="ru-RU" sz="1600" i="1" dirty="0" smtClean="0">
                <a:solidFill>
                  <a:schemeClr val="bg1"/>
                </a:solidFill>
              </a:rPr>
              <a:t>Группа № 3834101/30009</a:t>
            </a:r>
            <a:endParaRPr lang="ru-RU" sz="1600" i="1" dirty="0">
              <a:solidFill>
                <a:schemeClr val="bg1"/>
              </a:solidFill>
            </a:endParaRPr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xmlns="" id="{D2346321-6EC9-4C39-A612-B9408A22F381}"/>
              </a:ext>
            </a:extLst>
          </p:cNvPr>
          <p:cNvSpPr txBox="1">
            <a:spLocks/>
          </p:cNvSpPr>
          <p:nvPr/>
        </p:nvSpPr>
        <p:spPr>
          <a:xfrm>
            <a:off x="1069357" y="3852584"/>
            <a:ext cx="6299200" cy="13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059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0" y="0"/>
            <a:ext cx="12171000" cy="6972969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xmlns="" id="{DD833230-1873-4C04-924B-976369D8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400" y="2034000"/>
            <a:ext cx="10515600" cy="2520000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 smtClean="0"/>
              <a:t>Спасибо </a:t>
            </a:r>
            <a:r>
              <a:rPr lang="ru-RU" sz="6000" b="1" dirty="0" smtClean="0">
                <a:solidFill>
                  <a:schemeClr val="tx2"/>
                </a:solidFill>
              </a:rPr>
              <a:t>за внимание!</a:t>
            </a: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2740064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000" y="0"/>
            <a:ext cx="12216000" cy="69987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766A2F0-67A7-467B-885C-4CF5811D0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литературы: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D3DB3D3-4317-4442-8713-11D0AB2CBB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0500" y="2304000"/>
            <a:ext cx="11575500" cy="39150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sz="2400" dirty="0" smtClean="0"/>
              <a:t>Кириллова </a:t>
            </a:r>
            <a:r>
              <a:rPr lang="ru-RU" sz="2400" dirty="0"/>
              <a:t>Л.Г. Управленческие подходы к развитию малого бизнеса в торговле в период кризиса </a:t>
            </a:r>
            <a:endParaRPr lang="ru-RU" sz="2400" dirty="0" smtClean="0"/>
          </a:p>
          <a:p>
            <a:pPr marL="514350" indent="-514350">
              <a:buAutoNum type="arabicPeriod"/>
            </a:pPr>
            <a:r>
              <a:rPr lang="ru-RU" sz="2400" dirty="0"/>
              <a:t>Ковалева Т.М. Коммерческая оценка </a:t>
            </a:r>
            <a:r>
              <a:rPr lang="ru-RU" sz="2400" dirty="0" smtClean="0"/>
              <a:t>инвестиций</a:t>
            </a:r>
          </a:p>
          <a:p>
            <a:pPr marL="514350" indent="-514350">
              <a:buAutoNum type="arabicPeriod"/>
            </a:pPr>
            <a:r>
              <a:rPr lang="ru-RU" sz="2400" dirty="0" err="1" smtClean="0"/>
              <a:t>Корягина</a:t>
            </a:r>
            <a:r>
              <a:rPr lang="ru-RU" sz="2400" dirty="0" smtClean="0"/>
              <a:t> </a:t>
            </a:r>
            <a:r>
              <a:rPr lang="ru-RU" sz="2400" dirty="0"/>
              <a:t>Т.М. Сбережения как экономическая категория и как институт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xmlns="" id="{275E5BA0-7743-4956-9406-A3BCB06AED38}"/>
              </a:ext>
            </a:extLst>
          </p:cNvPr>
          <p:cNvCxnSpPr/>
          <p:nvPr/>
        </p:nvCxnSpPr>
        <p:spPr>
          <a:xfrm>
            <a:off x="280500" y="1854000"/>
            <a:ext cx="283500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513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6955"/>
            <a:ext cx="12216000" cy="6998750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xmlns="" id="{5629A470-A402-4551-BF97-5E4E8E408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000" y="2710811"/>
            <a:ext cx="4897438" cy="1325563"/>
          </a:xfrm>
        </p:spPr>
        <p:txBody>
          <a:bodyPr>
            <a:noAutofit/>
          </a:bodyPr>
          <a:lstStyle/>
          <a:p>
            <a:pPr algn="ctr"/>
            <a:r>
              <a:rPr lang="ru-RU" sz="2400" i="1" dirty="0" smtClean="0"/>
              <a:t>Сбережение-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ru-RU" sz="2400" i="1" dirty="0" smtClean="0">
                <a:solidFill>
                  <a:schemeClr val="tx2"/>
                </a:solidFill>
              </a:rPr>
              <a:t>это часть денег, которые  остались после осуществления разных видов расходов и они могут быть вложены, с целью получения дохода, в инвестиционный процесс</a:t>
            </a:r>
            <a:endParaRPr lang="ru-RU" sz="2400" i="1" dirty="0">
              <a:solidFill>
                <a:schemeClr val="tx2"/>
              </a:solidFill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DA32C6C7-430F-48C5-BE25-98FAC6821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001000" y="2394000"/>
            <a:ext cx="266700" cy="266700"/>
          </a:xfrm>
          <a:prstGeom prst="rect">
            <a:avLst/>
          </a:prstGeom>
        </p:spPr>
      </p:pic>
      <p:pic>
        <p:nvPicPr>
          <p:cNvPr id="1028" name="Picture 4" descr="https://instroj.ru/wp-content/uploads/2022/01/7th-level-how-to-save-money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000" y="1516508"/>
            <a:ext cx="6795000" cy="4527170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  <a:softEdge rad="1125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30195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6" y="-65919"/>
            <a:ext cx="12286694" cy="7039252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D6BDA7DD-0917-41EA-AFA6-C2B640CB9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700" y="2236819"/>
            <a:ext cx="4897438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Популярные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>
                <a:solidFill>
                  <a:schemeClr val="tx2"/>
                </a:solidFill>
              </a:rPr>
              <a:t>способы сбережения:</a:t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r>
              <a:rPr lang="ru-RU" dirty="0" smtClean="0"/>
              <a:t>Сберегательный счет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Банковский вклад</a:t>
            </a:r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592C794B-5B4D-4A31-89EF-B1194F66C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591000" y="3612300"/>
            <a:ext cx="266700" cy="2667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92C794B-5B4D-4A31-89EF-B1194F66C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591000" y="5232300"/>
            <a:ext cx="266700" cy="2667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1" r="9548"/>
          <a:stretch/>
        </p:blipFill>
        <p:spPr>
          <a:xfrm>
            <a:off x="-107649" y="504000"/>
            <a:ext cx="6381528" cy="5805000"/>
          </a:xfrm>
          <a:prstGeom prst="flowChartDelay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53509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72" y="-106955"/>
            <a:ext cx="12202871" cy="6991228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xmlns="" id="{5629A470-A402-4551-BF97-5E4E8E408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000" y="2958437"/>
            <a:ext cx="4897438" cy="1325563"/>
          </a:xfrm>
        </p:spPr>
        <p:txBody>
          <a:bodyPr>
            <a:noAutofit/>
          </a:bodyPr>
          <a:lstStyle/>
          <a:p>
            <a:pPr algn="ctr"/>
            <a:r>
              <a:rPr lang="ru-RU" sz="2400" i="1" dirty="0" smtClean="0"/>
              <a:t>Инвестиции-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ru-RU" sz="2400" i="1" dirty="0" smtClean="0">
                <a:solidFill>
                  <a:schemeClr val="tx2"/>
                </a:solidFill>
              </a:rPr>
              <a:t>долгосрочные вложения частного или государственного капитала  в различные отрасли  национальной (внутренние инвестиции)  или зарубежной (заграничные инвестиции) экономики с целью получения прибыли</a:t>
            </a:r>
            <a:endParaRPr lang="ru-RU" sz="2400" i="1" dirty="0">
              <a:solidFill>
                <a:schemeClr val="tx2"/>
              </a:solidFill>
            </a:endParaRPr>
          </a:p>
        </p:txBody>
      </p:sp>
      <p:pic>
        <p:nvPicPr>
          <p:cNvPr id="2050" name="Picture 2" descr="https://cdn.fishki.net/upload/post/2023/01/12/4337603/98928b10fc1d3aac91f9d312a1dc4a1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5" r="6869"/>
          <a:stretch/>
        </p:blipFill>
        <p:spPr bwMode="auto">
          <a:xfrm flipH="1">
            <a:off x="5622000" y="490933"/>
            <a:ext cx="6570000" cy="5795451"/>
          </a:xfrm>
          <a:prstGeom prst="flowChartDelay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DA32C6C7-430F-48C5-BE25-98FAC6821B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885562" y="2326626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08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88" y="-126000"/>
            <a:ext cx="12245788" cy="7015816"/>
          </a:xfrm>
          <a:prstGeom prst="rect">
            <a:avLst/>
          </a:prstGeom>
        </p:spPr>
      </p:pic>
      <p:sp>
        <p:nvSpPr>
          <p:cNvPr id="7" name="Текст 6">
            <a:extLst>
              <a:ext uri="{FF2B5EF4-FFF2-40B4-BE49-F238E27FC236}">
                <a16:creationId xmlns:a16="http://schemas.microsoft.com/office/drawing/2014/main" xmlns="" id="{50860DA5-590F-4364-8895-D66DDEAF7F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6000" y="2079000"/>
            <a:ext cx="10515600" cy="1124925"/>
          </a:xfrm>
        </p:spPr>
        <p:txBody>
          <a:bodyPr>
            <a:noAutofit/>
          </a:bodyPr>
          <a:lstStyle/>
          <a:p>
            <a:pPr algn="ctr"/>
            <a:r>
              <a:rPr lang="ru-RU" dirty="0"/>
              <a:t>В соответствии с законом Об инвестициях в РФ 1991г. под инвестициями понимают денежные средства; целевые банковские вклады; пай; акции и др. ценные бумаги; технологии; машины и оборудование; лицензии; кредиты; имущественные права; интеллектуальные ценности, вкладываемые в предпринимательские и другие виды деятельности с целью получения прибыли (дохода) и социального эффекта.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DA32C6C7-430F-48C5-BE25-98FAC6821B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326000" y="2034000"/>
            <a:ext cx="405000" cy="4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90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000" y="0"/>
            <a:ext cx="12268800" cy="7029000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xmlns="" id="{DD833230-1873-4C04-924B-976369D8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7279" y="31273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Классификация </a:t>
            </a:r>
            <a:r>
              <a:rPr lang="ru-RU" sz="3600" b="1" dirty="0" smtClean="0">
                <a:solidFill>
                  <a:schemeClr val="tx2"/>
                </a:solidFill>
              </a:rPr>
              <a:t>инвестиций</a:t>
            </a:r>
            <a:r>
              <a:rPr lang="ru-RU" sz="3200" b="1" dirty="0" smtClean="0">
                <a:solidFill>
                  <a:schemeClr val="tx2"/>
                </a:solidFill>
              </a:rPr>
              <a:t>:</a:t>
            </a:r>
            <a:endParaRPr lang="ru-RU" sz="3200" b="1" dirty="0"/>
          </a:p>
        </p:txBody>
      </p:sp>
      <p:pic>
        <p:nvPicPr>
          <p:cNvPr id="4098" name="Picture 2" descr="https://northcyprussale.net/d/1f8b07d872f426e57a519b664d6a3ba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48" b="-2025"/>
          <a:stretch/>
        </p:blipFill>
        <p:spPr bwMode="auto">
          <a:xfrm>
            <a:off x="3891000" y="3707204"/>
            <a:ext cx="5740592" cy="3321796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  <a:softEdge rad="1125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Текст 6">
            <a:extLst>
              <a:ext uri="{FF2B5EF4-FFF2-40B4-BE49-F238E27FC236}">
                <a16:creationId xmlns:a16="http://schemas.microsoft.com/office/drawing/2014/main" xmlns="" id="{50860DA5-590F-4364-8895-D66DDEAF7F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90588" y="1392738"/>
            <a:ext cx="11093402" cy="1719442"/>
          </a:xfrm>
        </p:spPr>
        <p:txBody>
          <a:bodyPr>
            <a:noAutofit/>
          </a:bodyPr>
          <a:lstStyle/>
          <a:p>
            <a:pPr marL="342900" indent="-342900" algn="ctr">
              <a:buAutoNum type="arabicPeriod"/>
            </a:pPr>
            <a:r>
              <a:rPr lang="ru-RU" sz="2400" dirty="0" smtClean="0"/>
              <a:t>Реальные инвестиции ( прямые )</a:t>
            </a:r>
          </a:p>
          <a:p>
            <a:pPr marL="342900" indent="-342900" algn="ctr">
              <a:buAutoNum type="arabicPeriod"/>
            </a:pPr>
            <a:r>
              <a:rPr lang="ru-RU" sz="2400" dirty="0" smtClean="0"/>
              <a:t>Финансовые инвестиции</a:t>
            </a:r>
            <a:r>
              <a:rPr lang="ru-RU" sz="2400" dirty="0"/>
              <a:t> </a:t>
            </a:r>
            <a:r>
              <a:rPr lang="ru-RU" sz="2400" dirty="0" smtClean="0"/>
              <a:t>( портфельные)</a:t>
            </a:r>
          </a:p>
          <a:p>
            <a:pPr marL="342900" indent="-342900" algn="ctr">
              <a:buAutoNum type="arabicPeriod"/>
            </a:pPr>
            <a:r>
              <a:rPr lang="ru-RU" sz="2400" dirty="0"/>
              <a:t> </a:t>
            </a:r>
            <a:r>
              <a:rPr lang="ru-RU" sz="2400" dirty="0" smtClean="0"/>
              <a:t>Долевые инвестиции</a:t>
            </a:r>
          </a:p>
          <a:p>
            <a:pPr marL="342900" indent="-342900" algn="ctr">
              <a:buAutoNum type="arabicPeriod"/>
            </a:pPr>
            <a:r>
              <a:rPr lang="ru-RU" sz="2400" dirty="0" smtClean="0"/>
              <a:t>Долговые инвестиции</a:t>
            </a:r>
          </a:p>
          <a:p>
            <a:pPr marL="342900" indent="-342900" algn="ctr">
              <a:buAutoNum type="arabicPeriod"/>
            </a:pPr>
            <a:r>
              <a:rPr lang="ru-RU" sz="2400" dirty="0" smtClean="0"/>
              <a:t>Нефинансовые инвестиции</a:t>
            </a:r>
          </a:p>
        </p:txBody>
      </p:sp>
      <p:sp>
        <p:nvSpPr>
          <p:cNvPr id="3" name="AutoShape 4" descr="https://top-fon.com/uploads/posts/2023-01/1674668433_top-fon-com-p-investitsii-fon-prezentatsii-16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https://top-fon.com/uploads/posts/2023-01/1674668433_top-fon-com-p-investitsii-fon-prezentatsii-164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" name="Picture 8" descr="https://www.home.saxo/-/media/content-hub/images/categories/forex/general/0409macrol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0" r="4602"/>
          <a:stretch/>
        </p:blipFill>
        <p:spPr bwMode="auto">
          <a:xfrm>
            <a:off x="-39900" y="123601"/>
            <a:ext cx="5096378" cy="4295400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  <a:softEdge rad="1125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00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6" y="-11114"/>
            <a:ext cx="12196886" cy="6987799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5FAAFBD5-CF27-4E96-BA15-DD8857456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951" y="728968"/>
            <a:ext cx="5349049" cy="1325563"/>
          </a:xfrm>
        </p:spPr>
        <p:txBody>
          <a:bodyPr/>
          <a:lstStyle/>
          <a:p>
            <a:r>
              <a:rPr lang="ru-RU" dirty="0" smtClean="0"/>
              <a:t>Как защитить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>
                <a:solidFill>
                  <a:schemeClr val="tx2"/>
                </a:solidFill>
              </a:rPr>
              <a:t>свои инвестиции</a:t>
            </a:r>
            <a:endParaRPr lang="ru-RU" dirty="0"/>
          </a:p>
        </p:txBody>
      </p:sp>
      <p:sp>
        <p:nvSpPr>
          <p:cNvPr id="29" name="Текст 6">
            <a:extLst>
              <a:ext uri="{FF2B5EF4-FFF2-40B4-BE49-F238E27FC236}">
                <a16:creationId xmlns:a16="http://schemas.microsoft.com/office/drawing/2014/main" xmlns="" id="{3758681C-45B2-43B2-8A26-CA002DBBB4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3563" y="2221965"/>
            <a:ext cx="5324370" cy="2962035"/>
          </a:xfrm>
        </p:spPr>
        <p:txBody>
          <a:bodyPr>
            <a:noAutofit/>
          </a:bodyPr>
          <a:lstStyle/>
          <a:p>
            <a:r>
              <a:rPr lang="ru-RU" i="1" dirty="0" smtClean="0"/>
              <a:t>Самое главное, чего не стоит делать –это воспринимать свои инвестиции как некий единственный резервный фонд. Ваш портфель должен содержать весомую часть сбережений и средств для защиты от чрезвычайных ситуаций</a:t>
            </a:r>
            <a:endParaRPr lang="ru-RU" i="1" dirty="0"/>
          </a:p>
        </p:txBody>
      </p:sp>
      <p:pic>
        <p:nvPicPr>
          <p:cNvPr id="5122" name="Picture 2" descr="https://belgorodinvest.ru/upload/iblock/1e7/8wi5jh3jpc2o2mtr3vw3w1s05svv108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" y="1314000"/>
            <a:ext cx="6171651" cy="3433715"/>
          </a:xfrm>
          <a:prstGeom prst="homePlate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204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6" y="-11114"/>
            <a:ext cx="12196886" cy="6987799"/>
          </a:xfrm>
          <a:prstGeom prst="rect">
            <a:avLst/>
          </a:prstGeom>
        </p:spPr>
      </p:pic>
      <p:sp>
        <p:nvSpPr>
          <p:cNvPr id="29" name="Текст 6">
            <a:extLst>
              <a:ext uri="{FF2B5EF4-FFF2-40B4-BE49-F238E27FC236}">
                <a16:creationId xmlns:a16="http://schemas.microsoft.com/office/drawing/2014/main" xmlns="" id="{3758681C-45B2-43B2-8A26-CA002DBBB4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36630" y="2034000"/>
            <a:ext cx="5324370" cy="4636035"/>
          </a:xfrm>
        </p:spPr>
        <p:txBody>
          <a:bodyPr>
            <a:noAutofit/>
          </a:bodyPr>
          <a:lstStyle/>
          <a:p>
            <a:r>
              <a:rPr lang="ru-RU" sz="2400" i="1" dirty="0" smtClean="0"/>
              <a:t>Это могут быть:</a:t>
            </a:r>
          </a:p>
          <a:p>
            <a:r>
              <a:rPr lang="ru-RU" sz="2400" i="1" dirty="0" smtClean="0"/>
              <a:t>Банковские вклады</a:t>
            </a:r>
          </a:p>
          <a:p>
            <a:r>
              <a:rPr lang="ru-RU" sz="2400" i="1" dirty="0" smtClean="0"/>
              <a:t>Накопительные счета</a:t>
            </a:r>
          </a:p>
          <a:p>
            <a:r>
              <a:rPr lang="ru-RU" sz="2400" i="1" dirty="0" smtClean="0"/>
              <a:t>Страховые покрытия</a:t>
            </a:r>
          </a:p>
          <a:p>
            <a:r>
              <a:rPr lang="ru-RU" sz="2400" i="1" dirty="0" smtClean="0"/>
              <a:t>Пенсионный счет</a:t>
            </a:r>
          </a:p>
          <a:p>
            <a:r>
              <a:rPr lang="ru-RU" sz="2400" i="1" dirty="0" smtClean="0"/>
              <a:t>Недвижимость в собственности</a:t>
            </a:r>
          </a:p>
          <a:p>
            <a:r>
              <a:rPr lang="ru-RU" sz="2400" i="1" dirty="0" smtClean="0"/>
              <a:t>Профессиональные навыки определяющие доход </a:t>
            </a:r>
            <a:endParaRPr lang="ru-RU" sz="2400" i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DA32C6C7-430F-48C5-BE25-98FAC6821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703274" y="2566035"/>
            <a:ext cx="266700" cy="2667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DA32C6C7-430F-48C5-BE25-98FAC6821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704067" y="3019335"/>
            <a:ext cx="266700" cy="2667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DA32C6C7-430F-48C5-BE25-98FAC6821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704067" y="3469335"/>
            <a:ext cx="266700" cy="2667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DA32C6C7-430F-48C5-BE25-98FAC6821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704067" y="3919335"/>
            <a:ext cx="266700" cy="2667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DA32C6C7-430F-48C5-BE25-98FAC6821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704067" y="4369335"/>
            <a:ext cx="266700" cy="2667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DA32C6C7-430F-48C5-BE25-98FAC6821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704067" y="4819335"/>
            <a:ext cx="266700" cy="266700"/>
          </a:xfrm>
          <a:prstGeom prst="rect">
            <a:avLst/>
          </a:prstGeom>
        </p:spPr>
      </p:pic>
      <p:pic>
        <p:nvPicPr>
          <p:cNvPr id="6146" name="Picture 2" descr="https://ucare.timepad.ru/15c4e1cf-d45e-4404-8875-3a36e03fc03e/poster_event_1693218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735199"/>
            <a:ext cx="6456001" cy="4304000"/>
          </a:xfrm>
          <a:prstGeom prst="homePlate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20707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86" y="-1"/>
            <a:ext cx="12212686" cy="6996851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DFD54CC4-D45A-4B3F-A134-B8DFACB6A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923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b="1" dirty="0" smtClean="0"/>
              <a:t>Самое важное  </a:t>
            </a:r>
            <a:r>
              <a:rPr lang="ru-RU" sz="5400" b="1" dirty="0" smtClean="0">
                <a:solidFill>
                  <a:schemeClr val="tx2"/>
                </a:solidFill>
              </a:rPr>
              <a:t>правило инвестирования</a:t>
            </a:r>
            <a:endParaRPr lang="ru-RU" sz="5400" dirty="0"/>
          </a:p>
        </p:txBody>
      </p:sp>
      <p:sp>
        <p:nvSpPr>
          <p:cNvPr id="8" name="Текст 6">
            <a:extLst>
              <a:ext uri="{FF2B5EF4-FFF2-40B4-BE49-F238E27FC236}">
                <a16:creationId xmlns:a16="http://schemas.microsoft.com/office/drawing/2014/main" xmlns="" id="{7FD1FE1F-0A66-44E6-8784-4ED576112C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782" y="3433113"/>
            <a:ext cx="10881750" cy="2020887"/>
          </a:xfrm>
        </p:spPr>
        <p:txBody>
          <a:bodyPr>
            <a:normAutofit/>
          </a:bodyPr>
          <a:lstStyle/>
          <a:p>
            <a:pPr algn="ctr"/>
            <a:r>
              <a:rPr lang="ru-RU" sz="4400" i="1" dirty="0" smtClean="0">
                <a:solidFill>
                  <a:schemeClr val="tx2"/>
                </a:solidFill>
              </a:rPr>
              <a:t>Никогда не вкладывать деньги, которые Вы не можете позволить себе потерять</a:t>
            </a:r>
            <a:endParaRPr lang="ru-RU" sz="4400" i="1" dirty="0">
              <a:solidFill>
                <a:schemeClr val="tx2"/>
              </a:solidFill>
            </a:endParaRPr>
          </a:p>
        </p:txBody>
      </p:sp>
      <p:sp>
        <p:nvSpPr>
          <p:cNvPr id="9" name="Заголовок 4">
            <a:extLst>
              <a:ext uri="{FF2B5EF4-FFF2-40B4-BE49-F238E27FC236}">
                <a16:creationId xmlns:a16="http://schemas.microsoft.com/office/drawing/2014/main" xmlns="" id="{DFD54CC4-D45A-4B3F-A134-B8DFACB6AA48}"/>
              </a:ext>
            </a:extLst>
          </p:cNvPr>
          <p:cNvSpPr txBox="1">
            <a:spLocks/>
          </p:cNvSpPr>
          <p:nvPr/>
        </p:nvSpPr>
        <p:spPr>
          <a:xfrm>
            <a:off x="-101816" y="4104000"/>
            <a:ext cx="2237815" cy="159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54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285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Черно-зеленый">
      <a:dk1>
        <a:sysClr val="windowText" lastClr="000000"/>
      </a:dk1>
      <a:lt1>
        <a:sysClr val="window" lastClr="FFFFFF"/>
      </a:lt1>
      <a:dk2>
        <a:srgbClr val="81B43F"/>
      </a:dk2>
      <a:lt2>
        <a:srgbClr val="C0D99C"/>
      </a:lt2>
      <a:accent1>
        <a:srgbClr val="000000"/>
      </a:accent1>
      <a:accent2>
        <a:srgbClr val="35402B"/>
      </a:accent2>
      <a:accent3>
        <a:srgbClr val="7DA63F"/>
      </a:accent3>
      <a:accent4>
        <a:srgbClr val="5E7330"/>
      </a:accent4>
      <a:accent5>
        <a:srgbClr val="F2F2F2"/>
      </a:accent5>
      <a:accent6>
        <a:srgbClr val="BFBFBF"/>
      </a:accent6>
      <a:hlink>
        <a:srgbClr val="8EBF45"/>
      </a:hlink>
      <a:folHlink>
        <a:srgbClr val="C0D99C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201</Words>
  <Application>Microsoft Office PowerPoint</Application>
  <PresentationFormat>Произвольный</PresentationFormat>
  <Paragraphs>29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Презентация PowerPoint</vt:lpstr>
      <vt:lpstr>Сбережение- это часть денег, которые  остались после осуществления разных видов расходов и они могут быть вложены, с целью получения дохода, в инвестиционный процесс</vt:lpstr>
      <vt:lpstr>  Популярные способы сбережения:   Сберегательный счет   Банковский вклад</vt:lpstr>
      <vt:lpstr>Инвестиции- долгосрочные вложения частного или государственного капитала  в различные отрасли  национальной (внутренние инвестиции)  или зарубежной (заграничные инвестиции) экономики с целью получения прибыли</vt:lpstr>
      <vt:lpstr>Презентация PowerPoint</vt:lpstr>
      <vt:lpstr>Классификация инвестиций:</vt:lpstr>
      <vt:lpstr>Как защитить свои инвестиции</vt:lpstr>
      <vt:lpstr>Презентация PowerPoint</vt:lpstr>
      <vt:lpstr>Самое важное  правило инвестирования</vt:lpstr>
      <vt:lpstr>Спасибо за внимание!</vt:lpstr>
      <vt:lpstr>Список литературы: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 Козырев</dc:creator>
  <cp:lastModifiedBy>User</cp:lastModifiedBy>
  <cp:revision>67</cp:revision>
  <dcterms:created xsi:type="dcterms:W3CDTF">2020-06-16T06:14:32Z</dcterms:created>
  <dcterms:modified xsi:type="dcterms:W3CDTF">2024-03-02T22:00:50Z</dcterms:modified>
</cp:coreProperties>
</file>