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597589-AF7A-D1CA-0A05-9B2A191A422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FB9F3C-FCEC-395F-B9AB-E00CA4F103B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B54A0D-14EC-7276-42D8-B15DDDB0B01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FB5C97-8DB2-B7B1-C0E4-97A11624A66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05CF8E-0FD4-D247-1548-0096AF20053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B262B5-A297-8B21-2FCA-D0AFB6BB6B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33858-1049-5432-BC0A-45F25DA2AF8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F80A2-39D0-1C44-2968-9319FD2948B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3E758B-F4AB-3238-E322-33471BD32EA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C5E088-BE6E-CBC5-0790-81D72445769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08D1BF-FFDB-6DD1-DF27-15FB55D7ECC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4AE7AC-37CB-0B62-285B-384C7D6A61C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70081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293821" y="-83169"/>
            <a:ext cx="12499386" cy="7025118"/>
          </a:xfrm>
          <a:prstGeom prst="rect">
            <a:avLst/>
          </a:prstGeom>
        </p:spPr>
      </p:pic>
      <p:sp>
        <p:nvSpPr>
          <p:cNvPr id="22020991" name=""/>
          <p:cNvSpPr/>
          <p:nvPr/>
        </p:nvSpPr>
        <p:spPr bwMode="auto">
          <a:xfrm flipH="0" flipV="0">
            <a:off x="1925998" y="-203072"/>
            <a:ext cx="4438649" cy="7289672"/>
          </a:xfrm>
          <a:prstGeom prst="rect">
            <a:avLst/>
          </a:prstGeom>
          <a:solidFill>
            <a:schemeClr val="bg1">
              <a:alpha val="71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-419099" y="1503362"/>
            <a:ext cx="9144000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5900" b="1" i="1">
                <a:latin typeface="Times New Roman"/>
                <a:ea typeface="Times New Roman"/>
                <a:cs typeface="Times New Roman"/>
              </a:rPr>
              <a:t>АСЕАН</a:t>
            </a:r>
            <a:br>
              <a:rPr lang="ru-RU" sz="4800" i="1">
                <a:latin typeface="Times New Roman"/>
                <a:ea typeface="Times New Roman"/>
                <a:cs typeface="Times New Roman"/>
              </a:rPr>
            </a:br>
            <a:r>
              <a:rPr lang="ru-RU" sz="2800" b="1" i="1">
                <a:latin typeface="Times New Roman"/>
                <a:ea typeface="Times New Roman"/>
                <a:cs typeface="Times New Roman"/>
              </a:rPr>
              <a:t>Ассоциация государств</a:t>
            </a:r>
            <a:br>
              <a:rPr lang="ru-RU" sz="2800" b="1" i="1">
                <a:latin typeface="Times New Roman"/>
                <a:ea typeface="Times New Roman"/>
                <a:cs typeface="Times New Roman"/>
              </a:rPr>
            </a:br>
            <a:r>
              <a:rPr lang="ru-RU" sz="2800" b="1" i="1">
                <a:latin typeface="Times New Roman"/>
                <a:ea typeface="Times New Roman"/>
                <a:cs typeface="Times New Roman"/>
              </a:rPr>
              <a:t> Юго-Восточной Азии</a:t>
            </a:r>
            <a:endParaRPr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1948" y="5698505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 b="1" i="1">
                <a:latin typeface="Times New Roman"/>
                <a:ea typeface="Times New Roman"/>
                <a:cs typeface="Times New Roman"/>
              </a:rPr>
              <a:t>     Ваганова Ольга</a:t>
            </a:r>
            <a:endParaRPr b="1" i="1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 i="1">
                <a:latin typeface="Times New Roman"/>
                <a:ea typeface="Times New Roman"/>
                <a:cs typeface="Times New Roman"/>
              </a:rPr>
              <a:t>3834101/30009</a:t>
            </a:r>
            <a:endParaRPr b="1" i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27562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53120" y="-781049"/>
            <a:ext cx="12340914" cy="8696230"/>
          </a:xfrm>
          <a:prstGeom prst="rect">
            <a:avLst/>
          </a:prstGeom>
        </p:spPr>
      </p:pic>
      <p:sp>
        <p:nvSpPr>
          <p:cNvPr id="160938551" name=""/>
          <p:cNvSpPr/>
          <p:nvPr/>
        </p:nvSpPr>
        <p:spPr bwMode="auto">
          <a:xfrm flipH="0" flipV="0">
            <a:off x="-512399" y="-857250"/>
            <a:ext cx="13201650" cy="8648699"/>
          </a:xfrm>
          <a:prstGeom prst="rect">
            <a:avLst/>
          </a:prstGeom>
          <a:solidFill>
            <a:schemeClr val="tx1">
              <a:alpha val="7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5378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ASEAN Economic Community в 2018г.выдвинул Blueprint к 2025г.: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429390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933449" y="1825624"/>
            <a:ext cx="781244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1) высокоинтегрированная и сплоченная экономика; 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2) конкурентоспособная, инновационная и динамичная АСЕАН; 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3) расширенная взаимосвязь и отраслев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ое сотрудничество; 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4) устойчивая, инклюзивная и ориентированная на людей, АСЕАН;</a:t>
            </a:r>
            <a:endParaRPr sz="240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5) глобальная АСЕАН</a:t>
            </a:r>
            <a:endParaRPr sz="280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91352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0198" y="1762592"/>
            <a:ext cx="9069750" cy="5438307"/>
          </a:xfrm>
          <a:prstGeom prst="rect">
            <a:avLst/>
          </a:prstGeom>
        </p:spPr>
      </p:pic>
      <p:sp>
        <p:nvSpPr>
          <p:cNvPr id="176163648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63464" y="1390649"/>
            <a:ext cx="10816524" cy="30715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ctr">
              <a:lnSpc>
                <a:spcPct val="114999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АСЕАН является центром экономической интеграции</a:t>
            </a:r>
            <a:r>
              <a:rPr sz="240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в Восточной Азии.</a:t>
            </a:r>
            <a:endParaRPr sz="2400" i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endParaRPr sz="2400" i="1"/>
          </a:p>
        </p:txBody>
      </p:sp>
      <p:sp>
        <p:nvSpPr>
          <p:cNvPr id="121851763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latin typeface="Times New Roman"/>
                <a:cs typeface="Times New Roman"/>
              </a:rPr>
              <a:t>Заключение</a:t>
            </a:r>
            <a:endParaRPr i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292517" name="Объект 2"/>
          <p:cNvSpPr>
            <a:spLocks noGrp="1"/>
          </p:cNvSpPr>
          <p:nvPr>
            <p:ph idx="1"/>
          </p:nvPr>
        </p:nvSpPr>
        <p:spPr bwMode="auto">
          <a:xfrm>
            <a:off x="1695449" y="2587624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7200" i="1">
                <a:latin typeface="Times New Roman"/>
                <a:ea typeface="Times New Roman"/>
                <a:cs typeface="Times New Roman"/>
              </a:rPr>
              <a:t>Спасибо за </a:t>
            </a:r>
            <a:r>
              <a:rPr sz="7200" i="1">
                <a:latin typeface="Times New Roman"/>
                <a:ea typeface="Times New Roman"/>
                <a:cs typeface="Times New Roman"/>
              </a:rPr>
              <a:t>внимание!</a:t>
            </a:r>
            <a:endParaRPr sz="7200" i="1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3306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i="1">
                <a:latin typeface="Times New Roman"/>
                <a:ea typeface="Times New Roman"/>
                <a:cs typeface="Times New Roman"/>
              </a:rPr>
              <a:t>Литература:</a:t>
            </a:r>
            <a:endParaRPr i="1">
              <a:latin typeface="Times New Roman"/>
              <a:cs typeface="Times New Roman"/>
            </a:endParaRPr>
          </a:p>
        </p:txBody>
      </p:sp>
      <p:sp>
        <p:nvSpPr>
          <p:cNvPr id="5874640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2499" y="1920874"/>
            <a:ext cx="10856549" cy="50323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just">
              <a:lnSpc>
                <a:spcPct val="114999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 Хонрада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Г.Дж.П.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Бокерия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С.А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Концепции «Шанхайского духа» и «Пути АСЕАН»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как основа нового регионализма//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Вестник РУДН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2023. № 2.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С. 253 - 264//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Москва, Россия.</a:t>
            </a:r>
            <a:endParaRPr sz="2400" i="1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just">
              <a:lnSpc>
                <a:spcPct val="114999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Золотухин И.Н.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АСЕАН как уникальная модель регионализма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//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Известия Восточного института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2020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№ 1. С. 121 - 127// Владивосток, Россия.</a:t>
            </a:r>
            <a:endParaRPr sz="2400" i="1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just">
              <a:lnSpc>
                <a:spcPct val="114999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Шатерников П.С. Межформатное сотрудничество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как возможная стратегия дипломатии АСЕАН // Юго-Восточная Азия: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актуальные проблемы развития. 2024. Том 2. № 2 (63). С. 34–44. </a:t>
            </a:r>
            <a:r>
              <a:rPr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[Электронный доступ] DOI: 10.31696/2072-8271-2024-2-2-63-034-044 ( дата обращения: 20.10.2024)</a:t>
            </a:r>
            <a:endParaRPr sz="2400" i="1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4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20155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-152065" y="2914648"/>
            <a:ext cx="5067299" cy="1790699"/>
          </a:xfrm>
        </p:spPr>
        <p:txBody>
          <a:bodyPr/>
          <a:lstStyle/>
          <a:p>
            <a:pPr algn="ctr">
              <a:buFont typeface="Wingdings"/>
              <a:buChar char="ü"/>
              <a:defRPr/>
            </a:pPr>
            <a:r>
              <a:rPr sz="2400" i="1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Ассоциация государств Юго-Восточной Азии (АСЕАН) образована 8 августа 1967 г. в Бангкоке.</a:t>
            </a:r>
            <a:endParaRPr sz="2400" i="1"/>
          </a:p>
        </p:txBody>
      </p:sp>
      <p:sp>
        <p:nvSpPr>
          <p:cNvPr id="186624038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latin typeface="Times New Roman"/>
                <a:ea typeface="Times New Roman"/>
                <a:cs typeface="Times New Roman"/>
              </a:rPr>
              <a:t>АСЕАН</a:t>
            </a:r>
            <a:endParaRPr i="1">
              <a:latin typeface="Times New Roman"/>
              <a:cs typeface="Times New Roman"/>
            </a:endParaRPr>
          </a:p>
        </p:txBody>
      </p:sp>
      <p:pic>
        <p:nvPicPr>
          <p:cNvPr id="9485525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3884" y="1146228"/>
            <a:ext cx="7357038" cy="4907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7124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i="1">
                <a:latin typeface="Times New Roman"/>
                <a:ea typeface="Times New Roman"/>
                <a:cs typeface="Times New Roman"/>
              </a:rPr>
              <a:t>АСЕАН</a:t>
            </a:r>
            <a:endParaRPr i="1">
              <a:latin typeface="Times New Roman"/>
              <a:cs typeface="Times New Roman"/>
            </a:endParaRPr>
          </a:p>
        </p:txBody>
      </p:sp>
      <p:sp>
        <p:nvSpPr>
          <p:cNvPr id="20547057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66699" y="1920874"/>
            <a:ext cx="4840650" cy="6003924"/>
          </a:xfrm>
        </p:spPr>
        <p:txBody>
          <a:bodyPr/>
          <a:lstStyle/>
          <a:p>
            <a:pPr>
              <a:buFont typeface="Wingdings"/>
              <a:buChar char="ü"/>
              <a:defRPr/>
            </a:pPr>
            <a:r>
              <a:rPr lang="ru-RU" sz="2400" b="0" i="1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Первоначально в АСЕАН вошли Индонезия, Малайзия, Сингапур, Таиланд, Филиппины. </a:t>
            </a:r>
            <a:endParaRPr sz="2400" b="0" i="1" u="none" strike="noStrike" cap="none" spc="0">
              <a:solidFill>
                <a:schemeClr val="tx1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>
              <a:buFont typeface="Wingdings"/>
              <a:buChar char="ü"/>
              <a:defRPr/>
            </a:pPr>
            <a:r>
              <a:rPr lang="ru-RU" sz="2400" b="0" i="1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Позднее присоединились Бруней-Даруссалам (1984 г.), Вьетнам (1995 г.), Лаос и Мьянма (199</a:t>
            </a:r>
            <a:r>
              <a:rPr lang="ru-RU" sz="2400" b="0" i="1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7 г.), Камбоджа (1999 г.). </a:t>
            </a:r>
            <a:endParaRPr sz="2400" b="0" i="1" u="none" strike="noStrike" cap="none" spc="0">
              <a:solidFill>
                <a:schemeClr val="tx1"/>
              </a:solidFill>
              <a:highlight>
                <a:srgbClr val="FFFFFF"/>
              </a:highlight>
              <a:latin typeface="Times New Roman"/>
              <a:cs typeface="Times New Roman"/>
            </a:endParaRPr>
          </a:p>
          <a:p>
            <a:pPr>
              <a:buFont typeface="Wingdings"/>
              <a:buChar char="ü"/>
              <a:defRPr/>
            </a:pPr>
            <a:r>
              <a:rPr lang="ru-RU" sz="2400" b="0" i="1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Статус наблюдателя имеют Папуа-Новая Гвинея и Восточный Тимор.</a:t>
            </a:r>
            <a:endParaRPr sz="2400"/>
          </a:p>
        </p:txBody>
      </p:sp>
      <p:pic>
        <p:nvPicPr>
          <p:cNvPr id="18045752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16899" y="109160"/>
            <a:ext cx="6703648" cy="6603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19081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2002" y="1940873"/>
            <a:ext cx="5822596" cy="3273890"/>
          </a:xfrm>
          <a:prstGeom prst="rect">
            <a:avLst/>
          </a:prstGeom>
        </p:spPr>
      </p:pic>
      <p:sp>
        <p:nvSpPr>
          <p:cNvPr id="119865860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latin typeface="Times New Roman"/>
                <a:ea typeface="Times New Roman"/>
                <a:cs typeface="Times New Roman"/>
              </a:rPr>
              <a:t>Цели и задачи:</a:t>
            </a:r>
            <a:endParaRPr i="1">
              <a:latin typeface="Times New Roman"/>
              <a:cs typeface="Times New Roman"/>
            </a:endParaRPr>
          </a:p>
        </p:txBody>
      </p:sp>
      <p:sp>
        <p:nvSpPr>
          <p:cNvPr id="40361436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64598" y="2549401"/>
            <a:ext cx="6476999" cy="48418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стимулирование экономического развития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 </a:t>
            </a:r>
            <a:endParaRPr sz="2400" b="0" i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укрепление мира и безопасности в Юго-Восточной Азии; </a:t>
            </a:r>
            <a:endParaRPr sz="2400" b="0" i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развитие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сотрудничества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экономической,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социальной,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культурной,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технической,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научной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административной областях</a:t>
            </a:r>
            <a:endParaRPr sz="28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88790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10295222" cy="6858000"/>
          </a:xfrm>
          <a:prstGeom prst="rect">
            <a:avLst/>
          </a:prstGeom>
        </p:spPr>
      </p:pic>
      <p:sp>
        <p:nvSpPr>
          <p:cNvPr id="355472521" name="Заголовок 1"/>
          <p:cNvSpPr>
            <a:spLocks noGrp="1"/>
          </p:cNvSpPr>
          <p:nvPr>
            <p:ph type="title"/>
          </p:nvPr>
        </p:nvSpPr>
        <p:spPr bwMode="auto">
          <a:xfrm>
            <a:off x="6787288" y="420686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latin typeface="Times New Roman"/>
                <a:ea typeface="Times New Roman"/>
                <a:cs typeface="Times New Roman"/>
              </a:rPr>
              <a:t>Цели и задачи:</a:t>
            </a:r>
            <a:endParaRPr i="1">
              <a:latin typeface="Times New Roman"/>
              <a:cs typeface="Times New Roman"/>
            </a:endParaRPr>
          </a:p>
        </p:txBody>
      </p:sp>
      <p:sp>
        <p:nvSpPr>
          <p:cNvPr id="179837638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840649" y="2547937"/>
            <a:ext cx="7010399" cy="4822824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создание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таможенного союза в рамках соглашений о преференциальной торговле;</a:t>
            </a:r>
            <a:endParaRPr sz="2400" b="0" i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Wingdings"/>
              <a:buChar char="Ø"/>
              <a:defRPr/>
            </a:pP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создание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совместных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промышленных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объектов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товарных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ассоциаций 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стран-</a:t>
            </a:r>
            <a:r>
              <a:rPr sz="2400" b="0" i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производителей тех или иных видов товаров.</a:t>
            </a:r>
            <a:endParaRPr sz="24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7349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52399" y="-190498"/>
            <a:ext cx="13020330" cy="8463214"/>
          </a:xfrm>
          <a:prstGeom prst="rect">
            <a:avLst/>
          </a:prstGeom>
        </p:spPr>
      </p:pic>
      <p:sp>
        <p:nvSpPr>
          <p:cNvPr id="297466508" name=""/>
          <p:cNvSpPr/>
          <p:nvPr/>
        </p:nvSpPr>
        <p:spPr bwMode="auto">
          <a:xfrm flipH="0" flipV="0">
            <a:off x="-321898" y="-857250"/>
            <a:ext cx="13201650" cy="8648698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730112" name=""/>
          <p:cNvSpPr/>
          <p:nvPr/>
        </p:nvSpPr>
        <p:spPr bwMode="auto">
          <a:xfrm flipH="0" flipV="0">
            <a:off x="149828" y="-339831"/>
            <a:ext cx="5619749" cy="7768525"/>
          </a:xfrm>
          <a:prstGeom prst="rect">
            <a:avLst/>
          </a:prstGeom>
          <a:solidFill>
            <a:schemeClr val="tx1">
              <a:alpha val="76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25756664" name="Заголовок 1"/>
          <p:cNvSpPr>
            <a:spLocks noGrp="1"/>
          </p:cNvSpPr>
          <p:nvPr>
            <p:ph type="title"/>
          </p:nvPr>
        </p:nvSpPr>
        <p:spPr bwMode="auto">
          <a:xfrm>
            <a:off x="112394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Структура:</a:t>
            </a:r>
            <a:endParaRPr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041088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06426" y="1690687"/>
            <a:ext cx="5732101" cy="52958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r>
              <a:rPr sz="24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Высшим органом АСЕАН является саммит лидеров</a:t>
            </a:r>
            <a:endParaRPr sz="2400">
              <a:solidFill>
                <a:schemeClr val="bg1"/>
              </a:solidFill>
            </a:endParaRPr>
          </a:p>
          <a:p>
            <a:pPr marR="0" algn="l">
              <a:lnSpc>
                <a:spcPct val="114999"/>
              </a:lnSpc>
              <a:spcAft>
                <a:spcPts val="0"/>
              </a:spcAft>
              <a:defRPr/>
            </a:pPr>
            <a:r>
              <a:rPr sz="24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Ежегодные совещания министров иностранных дел (СМИД)</a:t>
            </a:r>
            <a:endParaRPr sz="2400">
              <a:solidFill>
                <a:schemeClr val="tx1"/>
              </a:solidFill>
            </a:endParaRPr>
          </a:p>
          <a:p>
            <a:pPr marR="0" algn="l">
              <a:lnSpc>
                <a:spcPct val="114999"/>
              </a:lnSpc>
              <a:spcAft>
                <a:spcPts val="0"/>
              </a:spcAft>
              <a:defRPr/>
            </a:pPr>
            <a:r>
              <a:rPr sz="24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Постоянный комитет осуществляется министром иностранных дел председательствующей страны.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068190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7453" y="-80720"/>
            <a:ext cx="12440003" cy="7298782"/>
          </a:xfrm>
          <a:prstGeom prst="rect">
            <a:avLst/>
          </a:prstGeom>
          <a:ln w="12700">
            <a:noFill/>
          </a:ln>
        </p:spPr>
      </p:pic>
      <p:sp>
        <p:nvSpPr>
          <p:cNvPr id="1590414500" name=""/>
          <p:cNvSpPr/>
          <p:nvPr/>
        </p:nvSpPr>
        <p:spPr bwMode="auto">
          <a:xfrm flipH="0" flipV="0">
            <a:off x="-512398" y="-857250"/>
            <a:ext cx="13201650" cy="8648698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730963" name=""/>
          <p:cNvSpPr/>
          <p:nvPr/>
        </p:nvSpPr>
        <p:spPr bwMode="auto">
          <a:xfrm flipH="0" flipV="0">
            <a:off x="502118" y="-80720"/>
            <a:ext cx="5650423" cy="7539279"/>
          </a:xfrm>
          <a:prstGeom prst="rect">
            <a:avLst/>
          </a:prstGeom>
          <a:solidFill>
            <a:schemeClr val="tx1">
              <a:alpha val="71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4726757" name="Заголовок 1"/>
          <p:cNvSpPr>
            <a:spLocks noGrp="1"/>
          </p:cNvSpPr>
          <p:nvPr>
            <p:ph type="title"/>
          </p:nvPr>
        </p:nvSpPr>
        <p:spPr bwMode="auto">
          <a:xfrm>
            <a:off x="1600200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 sz="4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Структура:</a:t>
            </a:r>
            <a:endParaRPr sz="44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0965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76757" y="1535031"/>
            <a:ext cx="5120615" cy="56830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R="0" algn="just">
              <a:lnSpc>
                <a:spcPct val="114999"/>
              </a:lnSpc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Постоянный Секретариат во главе с Генеральным секретарем.</a:t>
            </a:r>
            <a:endParaRPr sz="24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R="0" algn="just">
              <a:lnSpc>
                <a:spcPct val="114999"/>
              </a:lnSpc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Председатель АСЕАН сменяется ежегодно на ротационной основе</a:t>
            </a:r>
            <a:endParaRPr sz="2400">
              <a:solidFill>
                <a:schemeClr val="bg1"/>
              </a:solidFill>
            </a:endParaRPr>
          </a:p>
          <a:p>
            <a:pPr marR="0" algn="just">
              <a:lnSpc>
                <a:spcPct val="114999"/>
              </a:lnSpc>
              <a:spcAft>
                <a:spcPts val="0"/>
              </a:spcAft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11 специализированных комитетов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Свыше 300 ежегодных мероприятий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1048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778" y="-493630"/>
            <a:ext cx="12335978" cy="7709986"/>
          </a:xfrm>
          <a:prstGeom prst="rect">
            <a:avLst/>
          </a:prstGeom>
        </p:spPr>
      </p:pic>
      <p:sp>
        <p:nvSpPr>
          <p:cNvPr id="502230099" name=""/>
          <p:cNvSpPr/>
          <p:nvPr/>
        </p:nvSpPr>
        <p:spPr bwMode="auto">
          <a:xfrm flipH="0" flipV="0">
            <a:off x="-512398" y="-857250"/>
            <a:ext cx="13201650" cy="8648698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98636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03684"/>
            <a:ext cx="10387189" cy="1304432"/>
          </a:xfrm>
        </p:spPr>
        <p:txBody>
          <a:bodyPr/>
          <a:lstStyle/>
          <a:p>
            <a:pPr>
              <a:defRPr/>
            </a:pPr>
            <a:r>
              <a:rPr sz="4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Особенности функционирования:</a:t>
            </a:r>
            <a:endParaRPr sz="4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19448936" name="Объект 2"/>
          <p:cNvSpPr>
            <a:spLocks noGrp="1"/>
          </p:cNvSpPr>
          <p:nvPr/>
        </p:nvSpPr>
        <p:spPr bwMode="auto">
          <a:xfrm flipH="0" flipV="0">
            <a:off x="744279" y="3049368"/>
            <a:ext cx="3904027" cy="13199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7936" indent="-327936">
              <a:buFont typeface="Arial"/>
              <a:buAutoNum type="arabicPeriod"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Исходные позиции 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стран-участниц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24392170" name=""/>
          <p:cNvSpPr/>
          <p:nvPr/>
        </p:nvSpPr>
        <p:spPr bwMode="auto">
          <a:xfrm flipH="0" flipV="0">
            <a:off x="4290518" y="2152308"/>
            <a:ext cx="3880031" cy="26567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8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097273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634999" y="2944677"/>
            <a:ext cx="3131948" cy="15053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2. Механизмы регуляции: поиск компромисса, обсуждения, конструктивные переговоры</a:t>
            </a: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64045769" name="Объект 2"/>
          <p:cNvSpPr>
            <a:spLocks noGrp="1"/>
          </p:cNvSpPr>
          <p:nvPr/>
        </p:nvSpPr>
        <p:spPr bwMode="auto">
          <a:xfrm flipH="0" flipV="0">
            <a:off x="7725902" y="2984791"/>
            <a:ext cx="3931767" cy="15420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3. Небольшие 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разногласия</a:t>
            </a: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88401032" name="Объект 2"/>
          <p:cNvSpPr>
            <a:spLocks noGrp="1"/>
          </p:cNvSpPr>
          <p:nvPr/>
        </p:nvSpPr>
        <p:spPr bwMode="auto">
          <a:xfrm flipH="0" flipV="0">
            <a:off x="3343474" y="4526799"/>
            <a:ext cx="5220993" cy="20581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7936" indent="-327936">
              <a:lnSpc>
                <a:spcPct val="100000"/>
              </a:lnSpc>
              <a:buFont typeface="Arial"/>
              <a:buAutoNum type="arabicPeriod"/>
              <a:defRPr/>
            </a:pP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  4. Поиск 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консенсуса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34547418" name="Объект 2"/>
          <p:cNvSpPr>
            <a:spLocks noGrp="1"/>
          </p:cNvSpPr>
          <p:nvPr/>
        </p:nvSpPr>
        <p:spPr bwMode="auto">
          <a:xfrm flipH="0" flipV="0">
            <a:off x="6459279" y="5134014"/>
            <a:ext cx="3400473" cy="21421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5. Обретение   общей </a:t>
            </a:r>
            <a:r>
              <a:rPr lang="ru-RU" sz="24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позиции</a:t>
            </a:r>
            <a:endParaRPr sz="24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80751212" name=""/>
          <p:cNvSpPr txBox="1"/>
          <p:nvPr/>
        </p:nvSpPr>
        <p:spPr bwMode="auto">
          <a:xfrm flipH="0" flipV="0">
            <a:off x="146947" y="1678981"/>
            <a:ext cx="1119863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АСЕАН 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включает несколько этапов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решения вопроса.  </a:t>
            </a:r>
            <a:endParaRPr sz="24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30706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79551" y="-742948"/>
            <a:ext cx="12447558" cy="8298371"/>
          </a:xfrm>
          <a:prstGeom prst="rect">
            <a:avLst/>
          </a:prstGeom>
        </p:spPr>
      </p:pic>
      <p:sp>
        <p:nvSpPr>
          <p:cNvPr id="1827937936" name=""/>
          <p:cNvSpPr/>
          <p:nvPr/>
        </p:nvSpPr>
        <p:spPr bwMode="auto">
          <a:xfrm flipH="0" flipV="0">
            <a:off x="535349" y="-361949"/>
            <a:ext cx="4800600" cy="8305799"/>
          </a:xfrm>
          <a:prstGeom prst="rect">
            <a:avLst/>
          </a:prstGeom>
          <a:solidFill>
            <a:schemeClr val="tx1">
              <a:alpha val="7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3343427" name="Заголовок 1"/>
          <p:cNvSpPr>
            <a:spLocks noGrp="1"/>
          </p:cNvSpPr>
          <p:nvPr>
            <p:ph type="title"/>
          </p:nvPr>
        </p:nvSpPr>
        <p:spPr bwMode="auto">
          <a:xfrm>
            <a:off x="1123949" y="460374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ВРЭП</a:t>
            </a:r>
            <a:endParaRPr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8269002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34399" y="1657350"/>
            <a:ext cx="4449150" cy="54601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Wingdings"/>
              <a:buChar char="ü"/>
              <a:defRPr/>
            </a:pP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ВРЭП- всестороннее региональное экономическое</a:t>
            </a:r>
            <a:r>
              <a:rPr sz="24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партнёрство,соглашение о создание которого подписали страны-члены Ассоциации государств Юго-Восточной Азии (АСЕАН) со своими торговыми партнерами,в том числе Австралия, Китай, Новая Зеландия, Республика Корея и Япония.</a:t>
            </a:r>
            <a:endParaRPr sz="240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2024-11-03T00:18:24Z</dcterms:modified>
  <cp:category/>
  <cp:contentStatus/>
  <cp:version/>
</cp:coreProperties>
</file>