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6" r:id="rId19"/>
    <p:sldId id="267" r:id="rId20"/>
    <p:sldId id="268" r:id="rId21"/>
    <p:sldId id="269" r:id="rId22"/>
    <p:sldId id="270" r:id="rId23"/>
    <p:sldId id="284" r:id="rId24"/>
    <p:sldId id="285" r:id="rId25"/>
    <p:sldId id="286" r:id="rId26"/>
    <p:sldId id="271" r:id="rId27"/>
    <p:sldId id="272" r:id="rId28"/>
    <p:sldId id="273" r:id="rId29"/>
    <p:sldId id="274" r:id="rId30"/>
    <p:sldId id="275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 K." initials="D.К." lastIdx="1" clrIdx="0">
    <p:extLst>
      <p:ext uri="{19B8F6BF-5375-455C-9EA6-DF929625EA0E}">
        <p15:presenceInfo xmlns:p15="http://schemas.microsoft.com/office/powerpoint/2012/main" userId="Dmitri K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16357-D521-4712-A58D-6564AEE58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64" y="2514600"/>
            <a:ext cx="10255827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Теория и методология </a:t>
            </a:r>
            <a:br>
              <a:rPr lang="ru-RU" dirty="0"/>
            </a:br>
            <a:r>
              <a:rPr lang="ru-RU" dirty="0"/>
              <a:t>научных исследований </a:t>
            </a:r>
            <a:br>
              <a:rPr lang="ru-RU" dirty="0"/>
            </a:br>
            <a:r>
              <a:rPr lang="ru-RU" dirty="0"/>
              <a:t>в зарубежном регионоведении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84380-E97D-4D36-9301-846E9A786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400" b="1" dirty="0"/>
              <a:t>Колесников Дмитрий Евгеньевич, </a:t>
            </a:r>
          </a:p>
          <a:p>
            <a:pPr algn="r"/>
            <a:r>
              <a:rPr lang="ru-RU" sz="2400" dirty="0"/>
              <a:t>кандидат исторических наук,</a:t>
            </a:r>
          </a:p>
          <a:p>
            <a:pPr algn="r"/>
            <a:r>
              <a:rPr lang="ru-RU" sz="2400" dirty="0"/>
              <a:t>доцент Высшей школы международных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390536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BFE5C-037B-4DFC-8B10-922889ED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«регион»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7C9B7-6426-44CD-91CB-9405715A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75" y="1499754"/>
            <a:ext cx="8915400" cy="482831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Единого определения понятия «регион» и касающихся его процессов не существует</a:t>
            </a:r>
          </a:p>
          <a:p>
            <a:pPr algn="just"/>
            <a:r>
              <a:rPr lang="ru-RU" dirty="0"/>
              <a:t>Термин «регион» появился относительно недавно, ему предшествовало понятие </a:t>
            </a:r>
            <a:r>
              <a:rPr lang="ru-RU" i="1" dirty="0"/>
              <a:t>«провинция»</a:t>
            </a:r>
            <a:r>
              <a:rPr lang="ru-RU" dirty="0"/>
              <a:t> – собирательное наименование территориальных образований</a:t>
            </a:r>
          </a:p>
          <a:p>
            <a:pPr algn="just"/>
            <a:r>
              <a:rPr lang="ru-RU" dirty="0"/>
              <a:t>Регион – определённая территория государства или нескольких государств с однородными природными условиями и характерной направленностью развития производительных сил на основе сочетания комплекса природных ресурсов с соответствующей сложившейся материально-технической, производительной и социальной инфраструктурой, а также своеобразием социально политических условий. Иными словами, регион – это определённая территория, обладающая социально-территориальной общностью, целостностью и взаимосвязью её составных элементов (при этом зависящая от ракурса, выбранного исследователем).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700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80BC5-4ADA-4F04-993C-990AB3AD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«регион»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03C73-9F2E-4FBA-B6D2-A6CE82A8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Политолог К. </a:t>
            </a:r>
            <a:r>
              <a:rPr lang="ru-RU" dirty="0" err="1"/>
              <a:t>Дойч</a:t>
            </a:r>
            <a:r>
              <a:rPr lang="ru-RU" dirty="0"/>
              <a:t> дает свое определение понятия «регион» – группа стран, которые по многим параметрам больше взаимосвязаны между собой, чем с иными странами</a:t>
            </a:r>
          </a:p>
          <a:p>
            <a:pPr algn="just"/>
            <a:r>
              <a:rPr lang="ru-RU" dirty="0"/>
              <a:t>Определение понятия регион Э. </a:t>
            </a:r>
            <a:r>
              <a:rPr lang="ru-RU" dirty="0" err="1"/>
              <a:t>Маркузен</a:t>
            </a:r>
            <a:r>
              <a:rPr lang="ru-RU" dirty="0"/>
              <a:t> трактует как исторически эволюционирующее, территориально компактное сообщество, которое содержит в себе физическое окружение, социально-экономическую, политическую и культурную среду, а также пространственную среду, отличную от иных регионов и территориальных единиц, таких как город или нация</a:t>
            </a:r>
          </a:p>
        </p:txBody>
      </p:sp>
    </p:spTree>
    <p:extLst>
      <p:ext uri="{BB962C8B-B14F-4D97-AF65-F5344CB8AC3E}">
        <p14:creationId xmlns:p14="http://schemas.microsoft.com/office/powerpoint/2010/main" val="47244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CDA4-26A5-43B6-87F1-564628F2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«регион»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9ABE-977C-4012-BFA3-FE652A62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Другой исследователь М. </a:t>
            </a:r>
            <a:r>
              <a:rPr lang="ru-RU" dirty="0" err="1"/>
              <a:t>Рассет</a:t>
            </a:r>
            <a:r>
              <a:rPr lang="ru-RU" dirty="0"/>
              <a:t> предпринимал попытки определения понятия «регион» посредством выделения основных критериев. Он выделяет следующие пояснительные опоры: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регионы в социальном и культурном отношениях однородны;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регион образован из государств со схожими политическими свойствами;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политически взаимозависимые регионы связаны между собой через системы национальных и межправительственных политических структур;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экономически взаимозависимые регионы связаны между собой межрегиональной торговлей и т.д.</a:t>
            </a:r>
          </a:p>
        </p:txBody>
      </p:sp>
    </p:spTree>
    <p:extLst>
      <p:ext uri="{BB962C8B-B14F-4D97-AF65-F5344CB8AC3E}">
        <p14:creationId xmlns:p14="http://schemas.microsoft.com/office/powerpoint/2010/main" val="34324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CC696-A50C-43B7-95EB-B157BB5D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9AE31-6323-4620-B505-29DC31C3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существуют географический, политический, социально-экономический, экологический, информационный, цивилизационный и другие подходы к классификации регионов. В целом учёные делят регионы на две группы: </a:t>
            </a:r>
            <a:r>
              <a:rPr lang="ru-RU" i="1" dirty="0"/>
              <a:t>однородные</a:t>
            </a:r>
            <a:r>
              <a:rPr lang="ru-RU" dirty="0"/>
              <a:t> и </a:t>
            </a:r>
            <a:r>
              <a:rPr lang="ru-RU" i="1" dirty="0"/>
              <a:t>функциональные</a:t>
            </a:r>
            <a:r>
              <a:rPr lang="ru-RU" dirty="0"/>
              <a:t> регионы.</a:t>
            </a:r>
          </a:p>
        </p:txBody>
      </p:sp>
    </p:spTree>
    <p:extLst>
      <p:ext uri="{BB962C8B-B14F-4D97-AF65-F5344CB8AC3E}">
        <p14:creationId xmlns:p14="http://schemas.microsoft.com/office/powerpoint/2010/main" val="227997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0339F-2C25-4E8E-8A22-59EDA69C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50DA5-A108-4DF7-9BAD-2452CD14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Однородные регионы</a:t>
            </a:r>
            <a:r>
              <a:rPr lang="ru-RU" dirty="0"/>
              <a:t> подразделяются на следующие: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естественные регионы, чьи очертания определяют общие топографические, климатические и иные природные характеристики (Нордический регион);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регионы с сильно выраженным чувством общей культурно-исторической идентичности (Скандинавия);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экономически развитые регионы с объединяющим их общим типом промышленного производства («Большая Волга»). </a:t>
            </a:r>
          </a:p>
        </p:txBody>
      </p:sp>
    </p:spTree>
    <p:extLst>
      <p:ext uri="{BB962C8B-B14F-4D97-AF65-F5344CB8AC3E}">
        <p14:creationId xmlns:p14="http://schemas.microsoft.com/office/powerpoint/2010/main" val="4268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3D55E-A679-496F-A0F9-FDEECA33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A6CC5-FED3-4CCF-9DFD-9C6F8B3B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Составные части </a:t>
            </a:r>
            <a:r>
              <a:rPr lang="ru-RU" i="1" dirty="0"/>
              <a:t>функционального региона </a:t>
            </a:r>
            <a:r>
              <a:rPr lang="ru-RU" dirty="0"/>
              <a:t>изначально необязательно схожи. Создание таких регионов предполагает взаимодействие и интеграцию внутренних, чтобы в конечном счете собираемые вместе территориальные компоненты были взаимодополняемыми.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2885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9310-B20C-40F4-8052-05A2814F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D89E7-7276-4D84-B424-462A3D6D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Н. Вигеланд, исходя из функционального подхода, подразделяет регионы на </a:t>
            </a:r>
            <a:r>
              <a:rPr lang="ru-RU" i="1" dirty="0"/>
              <a:t>функциональные</a:t>
            </a:r>
            <a:r>
              <a:rPr lang="ru-RU" dirty="0"/>
              <a:t>, </a:t>
            </a:r>
            <a:r>
              <a:rPr lang="ru-RU" i="1" dirty="0"/>
              <a:t>культурные</a:t>
            </a:r>
            <a:r>
              <a:rPr lang="ru-RU" dirty="0"/>
              <a:t> и </a:t>
            </a:r>
            <a:r>
              <a:rPr lang="ru-RU" i="1" dirty="0"/>
              <a:t>административные</a:t>
            </a:r>
            <a:r>
              <a:rPr lang="ru-RU" dirty="0"/>
              <a:t>: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функциональный регион</a:t>
            </a:r>
            <a:r>
              <a:rPr lang="ru-RU" dirty="0"/>
              <a:t> имеет узкую и специфичную цель взаимодействия и концентрируется на получении некоторых выгод в рамках определённого сектора посредством регионального сотрудничества (торговля, таможенная политика, образование, интеграция);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культурный регион</a:t>
            </a:r>
            <a:r>
              <a:rPr lang="ru-RU" dirty="0"/>
              <a:t> (общее наследие, язык, обычаи и т.п.) формирует ориентированную на себя однородность на определенной территории;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административный регион</a:t>
            </a:r>
            <a:r>
              <a:rPr lang="ru-RU" dirty="0"/>
              <a:t> касается государственной административной структуры.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2344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881D1-CFCA-499E-A6B9-7EB93172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DFE72-DC56-441D-B527-346F657E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9255"/>
            <a:ext cx="8915400" cy="5392881"/>
          </a:xfrm>
        </p:spPr>
        <p:txBody>
          <a:bodyPr/>
          <a:lstStyle/>
          <a:p>
            <a:pPr algn="just"/>
            <a:r>
              <a:rPr lang="ru-RU" dirty="0"/>
              <a:t>По функциональным признакам выделяются следующие типы регионов: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государства, принадлежащие к одной военно-стратегической системе, обеспечивающей коллективную безопасность, образуют </a:t>
            </a:r>
            <a:r>
              <a:rPr lang="ru-RU" i="1" dirty="0"/>
              <a:t>геополитический (геостратегический) регион</a:t>
            </a:r>
            <a:r>
              <a:rPr lang="ru-RU" dirty="0"/>
              <a:t>; 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геополитический (конфликтный) регион </a:t>
            </a:r>
            <a:r>
              <a:rPr lang="ru-RU" dirty="0"/>
              <a:t>образуют государства с повышенной конфликтностью, чреватой серьезными последствиями для остального мира;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административный регион</a:t>
            </a:r>
            <a:r>
              <a:rPr lang="ru-RU" dirty="0"/>
              <a:t> – уровень политико-административного устройства, через который центральная власть осуществляет свою региональную политику;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экономический регион </a:t>
            </a:r>
            <a:r>
              <a:rPr lang="ru-RU" dirty="0"/>
              <a:t>– территория с производственной специализацией в международном (межрайонном) разделении труда;</a:t>
            </a:r>
            <a:r>
              <a:rPr lang="ru-RU" i="1" dirty="0"/>
              <a:t> </a:t>
            </a:r>
          </a:p>
          <a:p>
            <a:pPr algn="just">
              <a:buFont typeface="+mj-lt"/>
              <a:buAutoNum type="arabicParenR"/>
            </a:pPr>
            <a:r>
              <a:rPr lang="ru-RU" i="1" dirty="0"/>
              <a:t>социокультурный регион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территориальная общность, сформировавшаяся в процессе длительного развития и выработавшая собственный социокультурный код.</a:t>
            </a:r>
          </a:p>
          <a:p>
            <a:pPr algn="just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85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9008A-684D-441B-8B5F-E5B1907E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2AD7-39FF-4563-8E3F-0A67887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A53010"/>
              </a:buClr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Обычно выделяют три основания для классификации регионов</a:t>
            </a:r>
            <a:r>
              <a:rPr lang="ru-RU" dirty="0"/>
              <a:t>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 единичным признакам, регионы называют </a:t>
            </a:r>
            <a:r>
              <a:rPr lang="ru-RU" i="1" dirty="0"/>
              <a:t>простыми</a:t>
            </a:r>
            <a:r>
              <a:rPr lang="ru-RU" dirty="0"/>
              <a:t> (районы или территориально-производственные комплексы в экономической географии);</a:t>
            </a:r>
          </a:p>
          <a:p>
            <a:pPr algn="just">
              <a:buAutoNum type="arabicParenR"/>
            </a:pPr>
            <a:r>
              <a:rPr lang="ru-RU" dirty="0"/>
              <a:t>несколько признаков позволяют говорить о </a:t>
            </a:r>
            <a:r>
              <a:rPr lang="ru-RU" i="1" dirty="0"/>
              <a:t>сложных</a:t>
            </a:r>
            <a:r>
              <a:rPr lang="ru-RU" dirty="0"/>
              <a:t> регионах (например, ландшафтные регионы в физической географии, выделяемые с учётом климатического, почвенного, биологического, гидрографического факторов);</a:t>
            </a:r>
          </a:p>
          <a:p>
            <a:pPr algn="just">
              <a:buAutoNum type="arabicParenR"/>
            </a:pPr>
            <a:r>
              <a:rPr lang="ru-RU" dirty="0"/>
              <a:t>по проблемам, имеющим универсальный характер для мировой экономики, политологии и мировой политики. В данном случае это  предмет комплексного регионоведения.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405282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9008A-684D-441B-8B5F-E5B1907E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2AD7-39FF-4563-8E3F-0A67887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A53010"/>
              </a:buClr>
            </a:pPr>
            <a:r>
              <a:rPr lang="ru-RU" dirty="0"/>
              <a:t>Принято выделять следующие типы мировых регионов: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С опорой на определение региона как обширной территории, охватывающей главные подразделения континентов или их целостные части: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i="1" dirty="0"/>
              <a:t>географические макрорегионы</a:t>
            </a:r>
            <a:r>
              <a:rPr lang="ru-RU" dirty="0"/>
              <a:t>: Азия, Африка, Америка, Австралия и Океания, Европа;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i="1" dirty="0"/>
              <a:t>мезорегионы</a:t>
            </a:r>
            <a:r>
              <a:rPr lang="ru-RU" dirty="0"/>
              <a:t> (средние регионы) – Центральная, Северная, Южная Америка, Европа, Австралия и Океания, Северо-Восточная, Западная, Южная и Центральная Азия, Северная (арабская) Африка и Африка южнее Сахары;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i="1" dirty="0"/>
              <a:t>субрегионы</a:t>
            </a:r>
            <a:r>
              <a:rPr lang="ru-RU" dirty="0"/>
              <a:t> с подразделением Америки на Центральную, Северную, Южную; Европы – на Северную, Восточную, Центральную и Южную (в другом членении – на Западную, Центральную, Восточную, причем в состав региона Европа в разных классификациях в целом и в ее части включают разное количество стран), а Западную, точнее, Юго-Западную Азию – на Ближний и Средний Восток.</a:t>
            </a:r>
          </a:p>
        </p:txBody>
      </p:sp>
    </p:spTree>
    <p:extLst>
      <p:ext uri="{BB962C8B-B14F-4D97-AF65-F5344CB8AC3E}">
        <p14:creationId xmlns:p14="http://schemas.microsoft.com/office/powerpoint/2010/main" val="41436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ADE2C-758B-4CFD-B777-F1369C72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дисциплины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79664-7556-49B6-8A5B-F51E5A08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000" b="1" dirty="0"/>
              <a:t>Регионоведение как наука</a:t>
            </a:r>
          </a:p>
          <a:p>
            <a:pPr>
              <a:buAutoNum type="arabicPeriod"/>
            </a:pPr>
            <a:r>
              <a:rPr lang="ru-RU" sz="2000" b="1" dirty="0"/>
              <a:t>Научные методы и подходы в регионоведении</a:t>
            </a:r>
          </a:p>
          <a:p>
            <a:pPr>
              <a:buAutoNum type="arabicPeriod"/>
            </a:pPr>
            <a:r>
              <a:rPr lang="ru-RU" sz="2000" b="1" dirty="0"/>
              <a:t>Методология научного исследования в регионоведении</a:t>
            </a:r>
          </a:p>
        </p:txBody>
      </p:sp>
    </p:spTree>
    <p:extLst>
      <p:ext uri="{BB962C8B-B14F-4D97-AF65-F5344CB8AC3E}">
        <p14:creationId xmlns:p14="http://schemas.microsoft.com/office/powerpoint/2010/main" val="291791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9008A-684D-441B-8B5F-E5B1907E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2AD7-39FF-4563-8E3F-0A678875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79779" cy="377762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ru-RU" dirty="0"/>
              <a:t>На основании историко-культурных параметров выделяют следующие регионы: китайский, корейский, вьетнамский (Вьетнам, Лаос, Камбоджа), индийский (Индия, Непал, Бутан, Шри-Ланка), индо-иранский (Пакистан, Афганистан, Иран, Таджикистан), тюркский, арабский, российский (Россия, Украина, Белоруссия или, в другой интерпретации, страны СНГ), европейский.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Североамериканский, латино-американский, африканский регионы объединяются в соответствующие региональные общности по таким параметрам, как геополитическая традиция, современная тенденция к интеграции, этнолингвистическое, этнокультурное, этнопсихологическое единство.</a:t>
            </a:r>
          </a:p>
        </p:txBody>
      </p:sp>
    </p:spTree>
    <p:extLst>
      <p:ext uri="{BB962C8B-B14F-4D97-AF65-F5344CB8AC3E}">
        <p14:creationId xmlns:p14="http://schemas.microsoft.com/office/powerpoint/2010/main" val="60980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45A22-6EE2-4288-9B5B-6161BB80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2C6AE-5CEF-4AE4-81A9-3EBB6E93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3"/>
            </a:pPr>
            <a:r>
              <a:rPr lang="ru-RU" dirty="0"/>
              <a:t>Культурно-религиозные макрорегионы или цивилизационные комплексы.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К подобным регионам обычно относят конфуцианско-буддийский, индуистский, мусульманский, православный, западно-христианский, латиноамериканский, африканский, тихоокеанский.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/>
              <a:t>Деление мира по данному основанию связывают с пониманием региона как общности в историческом развитии, географическом положении (в большей степени), природных и трудовых ресурсах, специализацией хозяйства (в меньшей степени).</a:t>
            </a:r>
          </a:p>
        </p:txBody>
      </p:sp>
    </p:spTree>
    <p:extLst>
      <p:ext uri="{BB962C8B-B14F-4D97-AF65-F5344CB8AC3E}">
        <p14:creationId xmlns:p14="http://schemas.microsoft.com/office/powerpoint/2010/main" val="115724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D8500-3A1F-488A-877A-9AF5D75C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31E1-088A-4896-BA15-7D405FAF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ru-RU" dirty="0"/>
              <a:t>Международно-политические регионы выделяют на основании взаимообусловленных событий и явлений международной жизни в рамках определенных территориально-временных координат. К международно-политическим регионам относят зоны действия  международных организаций.</a:t>
            </a:r>
          </a:p>
          <a:p>
            <a:pPr algn="just">
              <a:buFont typeface="+mj-lt"/>
              <a:buAutoNum type="arabicPeriod" startAt="4"/>
            </a:pPr>
            <a:r>
              <a:rPr lang="ru-RU" dirty="0"/>
              <a:t>Геоэкономические и геополитические регионы выделяют на основании экономической кооперации и совместной системы безопасности государств.</a:t>
            </a:r>
          </a:p>
          <a:p>
            <a:pPr algn="just">
              <a:buFont typeface="+mj-lt"/>
              <a:buAutoNum type="arabicPeriod" startAt="4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68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7BA1A-15BA-491C-8457-9A2AF589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89C3F-F317-471D-B9B2-C22C3704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Декларацией по регионализму, принятой Ассамблеей регионов Европы, выделяются </a:t>
            </a:r>
            <a:r>
              <a:rPr lang="ru-RU" i="1" dirty="0"/>
              <a:t>европейские </a:t>
            </a:r>
            <a:r>
              <a:rPr lang="ru-RU" dirty="0"/>
              <a:t>регионы, </a:t>
            </a:r>
            <a:r>
              <a:rPr lang="ru-RU" i="1" dirty="0"/>
              <a:t>трансграничные</a:t>
            </a:r>
            <a:r>
              <a:rPr lang="ru-RU" dirty="0"/>
              <a:t> и </a:t>
            </a:r>
            <a:r>
              <a:rPr lang="ru-RU" i="1" dirty="0"/>
              <a:t>проблемные</a:t>
            </a:r>
            <a:r>
              <a:rPr lang="ru-RU" dirty="0"/>
              <a:t> регионы.</a:t>
            </a:r>
          </a:p>
          <a:p>
            <a:pPr algn="just"/>
            <a:r>
              <a:rPr lang="ru-RU" i="1" dirty="0"/>
              <a:t>Европейский регион</a:t>
            </a:r>
            <a:r>
              <a:rPr lang="ru-RU" dirty="0"/>
              <a:t> имеет правительство с соответствующими политическими полномочиями, собственную Конституцию и выражает собственную политическую идентичность.</a:t>
            </a:r>
          </a:p>
          <a:p>
            <a:pPr algn="just"/>
            <a:r>
              <a:rPr lang="ru-RU" i="1" dirty="0"/>
              <a:t>Трансграничный регион (еврорегион)</a:t>
            </a:r>
            <a:r>
              <a:rPr lang="ru-RU" dirty="0"/>
              <a:t> – европейский регион, включающий приграничные территориальные общины двух или нескольких государств, обладающий консолидированным бюджетом и совместными программами в области экономики, транспорта, культуры, науки, образования и экологии.</a:t>
            </a:r>
            <a:endParaRPr lang="ru-RU" i="1" dirty="0"/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9933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FB926-5798-4E47-8521-27B320F9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414F1-E3AF-4647-96C9-DABBBFBE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Регион-донор</a:t>
            </a:r>
            <a:r>
              <a:rPr lang="ru-RU" dirty="0"/>
              <a:t> – территориальная община, отличающаяся существенным вкладом в государственный бюджет</a:t>
            </a:r>
          </a:p>
          <a:p>
            <a:pPr algn="just"/>
            <a:r>
              <a:rPr lang="ru-RU" dirty="0"/>
              <a:t>Слаборазвитые, кризисные промышленные, сельскохозяйственные и слабозаселённые районы в странах Европейского Союза получают статус </a:t>
            </a:r>
            <a:r>
              <a:rPr lang="ru-RU" i="1" dirty="0"/>
              <a:t>проблемных (депрессивных) регионов,</a:t>
            </a:r>
            <a:r>
              <a:rPr lang="ru-RU" dirty="0"/>
              <a:t> чей вклад в государственный бюджет ниже получаемых дотаций. Слаборазвитые регионы выделяются на основании душевого ВВП, который должен быть не выше 75 </a:t>
            </a:r>
            <a:r>
              <a:rPr lang="fi-FI" dirty="0"/>
              <a:t>% </a:t>
            </a:r>
            <a:r>
              <a:rPr lang="ru-RU" dirty="0"/>
              <a:t>среднеевропейского уровня. В депрессивных промышленных районах уровень безработицы должен в 2 раза превосходить среднеевропейский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265056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2A813-70E0-472A-805C-619B48ED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регионов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DD787-AD82-4E19-A131-30A81405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Таким образом, основные определения и классификации региона отражают многогранную и сложную действительность, которая окружает данное понятие</a:t>
            </a:r>
          </a:p>
          <a:p>
            <a:pPr algn="just"/>
            <a:r>
              <a:rPr lang="ru-RU" dirty="0"/>
              <a:t>Особенность современного региона состоит в том, что они переходят в новую фазу своего развития, регион выходит за рамки межрегионального взаимодействия внутри страны и начинает выходить на международную арену (торговые отношения, привлечение инвестиций и т.д.), а также взаимодействовать с административными регионами соседних стран</a:t>
            </a:r>
          </a:p>
        </p:txBody>
      </p:sp>
    </p:spTree>
    <p:extLst>
      <p:ext uri="{BB962C8B-B14F-4D97-AF65-F5344CB8AC3E}">
        <p14:creationId xmlns:p14="http://schemas.microsoft.com/office/powerpoint/2010/main" val="380185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EF56C-1455-4037-8526-09A80F8C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Макрорегиональное пространство</a:t>
            </a:r>
          </a:p>
        </p:txBody>
      </p:sp>
      <p:pic>
        <p:nvPicPr>
          <p:cNvPr id="5" name="Объект 4" descr="Макрогеографические регионы ООН&#10;">
            <a:extLst>
              <a:ext uri="{FF2B5EF4-FFF2-40B4-BE49-F238E27FC236}">
                <a16:creationId xmlns:a16="http://schemas.microsoft.com/office/drawing/2014/main" id="{51BB92B8-1D32-4E9B-B6AB-1115888A5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839" y="2133600"/>
            <a:ext cx="8164148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D169F-06EC-435E-B16B-81FA410FDB6C}"/>
              </a:ext>
            </a:extLst>
          </p:cNvPr>
          <p:cNvSpPr txBox="1"/>
          <p:nvPr/>
        </p:nvSpPr>
        <p:spPr>
          <a:xfrm>
            <a:off x="2964840" y="5960745"/>
            <a:ext cx="816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Макрогеографические</a:t>
            </a:r>
            <a:r>
              <a:rPr lang="ru-RU" dirty="0"/>
              <a:t> регионы ООН</a:t>
            </a:r>
          </a:p>
        </p:txBody>
      </p:sp>
    </p:spTree>
    <p:extLst>
      <p:ext uri="{BB962C8B-B14F-4D97-AF65-F5344CB8AC3E}">
        <p14:creationId xmlns:p14="http://schemas.microsoft.com/office/powerpoint/2010/main" val="130242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0632D-F72F-497E-831F-8224416B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Макрорегиональное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C984E-047A-4AD5-8A06-7AC318D0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Можно предположить, что будущее международных отношений за макрорегиональными комплексами, а не отдельными государствами. Предполагается, что макрорегионы станут центрами будущей </a:t>
            </a:r>
            <a:r>
              <a:rPr lang="ru-RU" dirty="0" err="1"/>
              <a:t>полицентричной</a:t>
            </a:r>
            <a:r>
              <a:rPr lang="ru-RU" dirty="0"/>
              <a:t> мировой системы.</a:t>
            </a:r>
          </a:p>
          <a:p>
            <a:pPr algn="just"/>
            <a:r>
              <a:rPr lang="ru-RU" dirty="0"/>
              <a:t>Макрорегионы не всегда связаны с физико-географическими границами государств, с экономическими, географическими или физическими границами, как это было в XIX или XX вв. </a:t>
            </a:r>
          </a:p>
          <a:p>
            <a:pPr algn="just"/>
            <a:r>
              <a:rPr lang="ru-RU" dirty="0"/>
              <a:t>Это подтверждает усложнение системного анализа в </a:t>
            </a:r>
            <a:r>
              <a:rPr lang="ru-RU" dirty="0" err="1"/>
              <a:t>регионалистике</a:t>
            </a:r>
            <a:r>
              <a:rPr lang="ru-RU" dirty="0"/>
              <a:t>, так как теперь стало очевидно, что рост межгосударственного взаимодействия на региональном уровне в качестве значимой тенденции мирового развития определяют не только экономические, но также политические и культурно-цивилизационные / социально-психологические факторы.</a:t>
            </a:r>
          </a:p>
        </p:txBody>
      </p:sp>
    </p:spTree>
    <p:extLst>
      <p:ext uri="{BB962C8B-B14F-4D97-AF65-F5344CB8AC3E}">
        <p14:creationId xmlns:p14="http://schemas.microsoft.com/office/powerpoint/2010/main" val="126127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4EB85-C465-429B-9F61-E9DCC3C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Глобализация и 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55FEB-8492-4FE9-9EC0-4B3C6B2D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Современная теория международного развития называет 4 главные структурные причины усиления неравномерной значимости национальных государств и национальных сообществ в системе международных отношений:</a:t>
            </a:r>
          </a:p>
          <a:p>
            <a:pPr algn="just">
              <a:buFont typeface="+mj-lt"/>
              <a:buAutoNum type="arabicPeriod"/>
            </a:pPr>
            <a:r>
              <a:rPr lang="ru-RU" b="1" i="1" dirty="0"/>
              <a:t>глобализация</a:t>
            </a:r>
          </a:p>
          <a:p>
            <a:pPr algn="just">
              <a:buFont typeface="+mj-lt"/>
              <a:buAutoNum type="arabicPeriod"/>
            </a:pPr>
            <a:r>
              <a:rPr lang="ru-RU" b="1" i="1" dirty="0"/>
              <a:t>модернизация</a:t>
            </a:r>
          </a:p>
          <a:p>
            <a:pPr algn="just">
              <a:buFont typeface="+mj-lt"/>
              <a:buAutoNum type="arabicPeriod"/>
            </a:pPr>
            <a:r>
              <a:rPr lang="ru-RU" b="1" i="1" dirty="0"/>
              <a:t>интеграция</a:t>
            </a:r>
          </a:p>
          <a:p>
            <a:pPr algn="just">
              <a:buFont typeface="+mj-lt"/>
              <a:buAutoNum type="arabicPeriod"/>
            </a:pPr>
            <a:r>
              <a:rPr lang="ru-RU" b="1" i="1" dirty="0"/>
              <a:t>регионализация</a:t>
            </a:r>
          </a:p>
          <a:p>
            <a:pPr algn="just">
              <a:buFont typeface="+mj-lt"/>
              <a:buAutoNum type="arabicPeriod"/>
            </a:pPr>
            <a:endParaRPr lang="ru-RU" i="1" dirty="0"/>
          </a:p>
          <a:p>
            <a:pPr algn="just">
              <a:buFont typeface="+mj-lt"/>
              <a:buAutoNum type="arabicPeriod"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97694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AD848-0655-4C0A-AE00-7FDA909B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Глобализация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91659-109B-403F-BC71-A01781C1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i="1" dirty="0"/>
              <a:t>Глобализация</a:t>
            </a:r>
            <a:r>
              <a:rPr lang="ru-RU" dirty="0"/>
              <a:t> и </a:t>
            </a:r>
            <a:r>
              <a:rPr lang="ru-RU" i="1" dirty="0"/>
              <a:t>регионализация</a:t>
            </a:r>
            <a:r>
              <a:rPr lang="ru-RU" dirty="0"/>
              <a:t> в настоящее время представляют собой две ведущие тенденции развития мирового сообщества.</a:t>
            </a:r>
          </a:p>
          <a:p>
            <a:pPr algn="just"/>
            <a:r>
              <a:rPr lang="ru-RU" dirty="0"/>
              <a:t>Понятие </a:t>
            </a:r>
            <a:r>
              <a:rPr lang="ru-RU" i="1" dirty="0"/>
              <a:t>«глобализация» </a:t>
            </a:r>
            <a:r>
              <a:rPr lang="ru-RU" dirty="0"/>
              <a:t>стало активно употребляться относительно недавно – в 1990-е гг. Суть глобализации представляется в научном мире в виде роста взаимозависимости народов и государств в политическом, социально-культурном, экономическом и других аспектах.</a:t>
            </a:r>
          </a:p>
          <a:p>
            <a:pPr algn="just"/>
            <a:r>
              <a:rPr lang="ru-RU" b="1" i="1" dirty="0"/>
              <a:t>Глобализация</a:t>
            </a:r>
            <a:r>
              <a:rPr lang="ru-RU" dirty="0"/>
              <a:t> – исторический процесс, начавшийся в XVII столетии, как результат колониальных захватов, основанных на техническом превосходстве европейских государств. Именно вместе со становлением мировой системы капитализма начали возникать тенденции, направленные на формирование единых ценностей, общих обычаев и норм поведения. Глобализацию можно рассматривать как формирование единой мировой системы, которая состоит из взаимозависимых подсистем или регионов.</a:t>
            </a:r>
          </a:p>
        </p:txBody>
      </p:sp>
    </p:spTree>
    <p:extLst>
      <p:ext uri="{BB962C8B-B14F-4D97-AF65-F5344CB8AC3E}">
        <p14:creationId xmlns:p14="http://schemas.microsoft.com/office/powerpoint/2010/main" val="11416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D3E-3319-4714-A33C-51ACEEE2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664" y="624110"/>
            <a:ext cx="1020733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Лекция 1. </a:t>
            </a:r>
            <a:br>
              <a:rPr lang="ru-RU" b="1" dirty="0"/>
            </a:br>
            <a:r>
              <a:rPr lang="ru-RU" b="1" dirty="0"/>
              <a:t>Введение в проблематику курса.</a:t>
            </a:r>
            <a:br>
              <a:rPr lang="ru-RU" b="1" dirty="0"/>
            </a:br>
            <a:r>
              <a:rPr lang="ru-RU" b="1" dirty="0"/>
              <a:t>Регионоведение как синтез научных знаний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71E23-96FA-4071-9F22-4F16254F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632" y="2456268"/>
            <a:ext cx="8915400" cy="3777622"/>
          </a:xfrm>
        </p:spPr>
        <p:txBody>
          <a:bodyPr/>
          <a:lstStyle/>
          <a:p>
            <a:r>
              <a:rPr lang="ru-RU" dirty="0"/>
              <a:t>Регионоведение как учебная дисциплина</a:t>
            </a:r>
          </a:p>
          <a:p>
            <a:r>
              <a:rPr lang="ru-RU" dirty="0"/>
              <a:t>Зарубежное регионоведение: объект и предмет исследования</a:t>
            </a:r>
          </a:p>
          <a:p>
            <a:r>
              <a:rPr lang="ru-RU" dirty="0"/>
              <a:t>Функции регионоведения</a:t>
            </a:r>
          </a:p>
          <a:p>
            <a:r>
              <a:rPr lang="ru-RU" dirty="0"/>
              <a:t>Понятие «регион»</a:t>
            </a:r>
          </a:p>
          <a:p>
            <a:r>
              <a:rPr lang="ru-RU" dirty="0"/>
              <a:t>Классификация регионов</a:t>
            </a:r>
          </a:p>
          <a:p>
            <a:r>
              <a:rPr lang="ru-RU" dirty="0"/>
              <a:t>Макрорегиональное пространство</a:t>
            </a:r>
          </a:p>
          <a:p>
            <a:r>
              <a:rPr lang="ru-RU" dirty="0"/>
              <a:t>Глобализация и регионализация </a:t>
            </a:r>
          </a:p>
        </p:txBody>
      </p:sp>
    </p:spTree>
    <p:extLst>
      <p:ext uri="{BB962C8B-B14F-4D97-AF65-F5344CB8AC3E}">
        <p14:creationId xmlns:p14="http://schemas.microsoft.com/office/powerpoint/2010/main" val="62174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C23D-EDC7-43BF-A093-27FD7D0F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28459-C1EF-49FB-83BE-7069D004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8650"/>
          </a:xfrm>
        </p:spPr>
        <p:txBody>
          <a:bodyPr>
            <a:normAutofit/>
          </a:bodyPr>
          <a:lstStyle/>
          <a:p>
            <a:r>
              <a:rPr lang="ru-RU" b="1" i="1" dirty="0"/>
              <a:t>Регионализация</a:t>
            </a:r>
            <a:r>
              <a:rPr lang="ru-RU" b="1" dirty="0"/>
              <a:t> </a:t>
            </a:r>
            <a:r>
              <a:rPr lang="ru-RU" dirty="0"/>
              <a:t>– это объединение государств или обществ, связанных между собой функционально или географически, в единую группу</a:t>
            </a:r>
          </a:p>
          <a:p>
            <a:pPr lvl="0" algn="just">
              <a:buClr>
                <a:srgbClr val="A53010"/>
              </a:buClr>
            </a:pPr>
            <a:r>
              <a:rPr lang="ru-RU" dirty="0"/>
              <a:t>Региональная интеграция, региональные союзы – это действительность современного мира. Регионализация имеет явную установку на расширение и углубление. Региональные подсистемы – активные участники процесса формирования единой мировой системы. Объединяясь и координируя свои усилия, они стремятся упрочить мирохозяйственные позиции с учётом прогрессирующей глобализации, а также могут противостоять международным экономическим организациям, формируя оппозицию </a:t>
            </a:r>
            <a:r>
              <a:rPr lang="ru-RU" dirty="0" err="1"/>
              <a:t>глобализационным</a:t>
            </a:r>
            <a:r>
              <a:rPr lang="ru-RU" dirty="0"/>
              <a:t> тенденциям. </a:t>
            </a:r>
          </a:p>
          <a:p>
            <a:pPr lvl="0" algn="just">
              <a:buClr>
                <a:srgbClr val="A53010"/>
              </a:buClr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Роль регионов в процессе глобализации не однозначна: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открытый регионализм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развивается в русле экономической глобализации;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закрытый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опираясь на собственные силы, явно противостоит ей.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20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FB9C-16E5-4549-8CA3-9B521B4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9380E-0110-43C0-8CB7-17B880C0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1763"/>
            <a:ext cx="8915400" cy="484216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Понятие </a:t>
            </a:r>
            <a:r>
              <a:rPr lang="ru-RU" b="1" i="1" dirty="0"/>
              <a:t>«регионализм»</a:t>
            </a:r>
            <a:r>
              <a:rPr lang="ru-RU" dirty="0"/>
              <a:t> возникло в Европе в </a:t>
            </a:r>
            <a:r>
              <a:rPr lang="fi-FI" dirty="0"/>
              <a:t>XIX </a:t>
            </a:r>
            <a:r>
              <a:rPr lang="ru-RU" dirty="0"/>
              <a:t>в. Западные ученые рассматривают его в качестве государственного вмешательства, политического курса, а также в виде защиты интересов региона</a:t>
            </a:r>
            <a:r>
              <a:rPr lang="en-US" dirty="0"/>
              <a:t>/</a:t>
            </a:r>
            <a:r>
              <a:rPr lang="ru-RU" dirty="0"/>
              <a:t>регионов.</a:t>
            </a:r>
          </a:p>
          <a:p>
            <a:pPr algn="just"/>
            <a:r>
              <a:rPr lang="ru-RU" b="1" i="1" dirty="0"/>
              <a:t>Мировой регионализм</a:t>
            </a:r>
            <a:r>
              <a:rPr lang="ru-RU" dirty="0"/>
              <a:t> выражается в регионализации международных отношений, передаче части государственный функций на международный или субнациональный уровень. Регионы в лице своих формальных и неформальных институтов противодействуют негативным вызовам глобализации и выступают в качестве самостоятельного субъекта международных отношений. Наметился переход от глобализации к регионализации рынков сбыта и ресурсов. Создаются многочисленные региональные экономические группировки. Многие развивающиеся страны видят в региональной интеграции попытку противостоять глобальной конкуренции. Однако, как показывает опыт, чем слабее экономика таких группировок, тем менее эффективна их регионализация.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42866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D8F0-065D-4405-81A9-A9A01D3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5BFFA-88A7-488A-8CF8-C1ED91DF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По функциональным признакам различается </a:t>
            </a:r>
            <a:r>
              <a:rPr lang="ru-RU" i="1" dirty="0"/>
              <a:t>географическая</a:t>
            </a:r>
            <a:r>
              <a:rPr lang="ru-RU" dirty="0"/>
              <a:t>, </a:t>
            </a:r>
            <a:r>
              <a:rPr lang="ru-RU" i="1" dirty="0"/>
              <a:t>геополитическая</a:t>
            </a:r>
            <a:r>
              <a:rPr lang="ru-RU" dirty="0"/>
              <a:t>, </a:t>
            </a:r>
            <a:r>
              <a:rPr lang="ru-RU" i="1" dirty="0"/>
              <a:t>экономическая</a:t>
            </a:r>
            <a:r>
              <a:rPr lang="ru-RU" dirty="0"/>
              <a:t>, </a:t>
            </a:r>
            <a:r>
              <a:rPr lang="ru-RU" i="1" dirty="0"/>
              <a:t>политико-административная</a:t>
            </a:r>
            <a:r>
              <a:rPr lang="ru-RU" dirty="0"/>
              <a:t> и </a:t>
            </a:r>
            <a:r>
              <a:rPr lang="ru-RU" i="1" dirty="0"/>
              <a:t>культурная</a:t>
            </a:r>
            <a:r>
              <a:rPr lang="ru-RU" dirty="0"/>
              <a:t> </a:t>
            </a:r>
            <a:r>
              <a:rPr lang="ru-RU" i="1" dirty="0"/>
              <a:t>регионализация</a:t>
            </a:r>
          </a:p>
          <a:p>
            <a:pPr algn="just"/>
            <a:r>
              <a:rPr lang="ru-RU" i="1" dirty="0"/>
              <a:t>Географическая регионализация </a:t>
            </a:r>
            <a:r>
              <a:rPr lang="ru-RU" dirty="0"/>
              <a:t>– разделение географического пространства по определенным основаниям, позволяющее выделить целостные территориальные образования, например, природные или экономические районы, или ареалы с однородными признаками</a:t>
            </a:r>
          </a:p>
          <a:p>
            <a:pPr algn="just"/>
            <a:r>
              <a:rPr lang="ru-RU" i="1" dirty="0"/>
              <a:t>Геополитическая регионализация </a:t>
            </a:r>
            <a:r>
              <a:rPr lang="ru-RU" dirty="0"/>
              <a:t>– процесс создания политических и военно-политических союзов для обеспечения безопасности, сохранения и укрепления геополитических позиций стран-участниц</a:t>
            </a:r>
          </a:p>
          <a:p>
            <a:pPr algn="just"/>
            <a:r>
              <a:rPr lang="ru-RU" i="1" dirty="0"/>
              <a:t>Экономическая регионализация</a:t>
            </a:r>
            <a:r>
              <a:rPr lang="ru-RU" dirty="0"/>
              <a:t> предполагает создание заинтересованных, преимущественно сопредельными странами, торговых и торгово-экономических блоков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8480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92C93-A2A2-4EFB-88FB-48B78462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B71F0-605D-4908-931C-46B9D4A3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Политико-административная регионализация</a:t>
            </a:r>
            <a:r>
              <a:rPr lang="ru-RU" dirty="0"/>
              <a:t> предполагает изменение административного деления, укрупнение или измельчение территориальных единиц, наделение их властными полномочиями</a:t>
            </a:r>
          </a:p>
          <a:p>
            <a:pPr algn="just"/>
            <a:r>
              <a:rPr lang="ru-RU" i="1" dirty="0"/>
              <a:t>Культурная регионализация</a:t>
            </a:r>
            <a:r>
              <a:rPr lang="ru-RU" dirty="0"/>
              <a:t> акцентирует внимание на процессе развития культурных регионов (цивилизаций) и субрегионов, характеризующихся социокультурными особенностями</a:t>
            </a:r>
            <a:endParaRPr lang="ru-RU" i="1" dirty="0"/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26670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18FA1-1E1F-455A-A0D9-F203B7E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FBDEC-C134-4C82-A82A-29FEE59F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географическим признакам в современном мире различается </a:t>
            </a:r>
            <a:r>
              <a:rPr lang="ru-RU" i="1" dirty="0"/>
              <a:t>европейский (западный)</a:t>
            </a:r>
            <a:r>
              <a:rPr lang="ru-RU" dirty="0"/>
              <a:t>, </a:t>
            </a:r>
            <a:r>
              <a:rPr lang="ru-RU" i="1" dirty="0"/>
              <a:t>американский</a:t>
            </a:r>
            <a:r>
              <a:rPr lang="ru-RU" dirty="0"/>
              <a:t> и </a:t>
            </a:r>
            <a:r>
              <a:rPr lang="ru-RU" i="1" dirty="0"/>
              <a:t>восточный регионализм</a:t>
            </a:r>
            <a:endParaRPr lang="ru-RU" dirty="0"/>
          </a:p>
          <a:p>
            <a:pPr algn="just"/>
            <a:r>
              <a:rPr lang="ru-RU" dirty="0"/>
              <a:t>Успешно развивается </a:t>
            </a:r>
            <a:r>
              <a:rPr lang="ru-RU" i="1" dirty="0"/>
              <a:t>европейский (западный регионализм),</a:t>
            </a:r>
            <a:r>
              <a:rPr lang="ru-RU" dirty="0"/>
              <a:t> основанный на приоритете прав и интересов личности</a:t>
            </a:r>
          </a:p>
          <a:p>
            <a:pPr algn="just"/>
            <a:r>
              <a:rPr lang="ru-RU" i="1" dirty="0"/>
              <a:t>Американский регионализм</a:t>
            </a:r>
            <a:r>
              <a:rPr lang="ru-RU" dirty="0"/>
              <a:t>, используя западные либеральные ценности и высоко конкурентный рынок, превратил США – бывшую географическую периферию – в центр мировой экономики и политики, лидера мирового инновационного процесса</a:t>
            </a:r>
          </a:p>
          <a:p>
            <a:pPr algn="just"/>
            <a:r>
              <a:rPr lang="ru-RU" dirty="0"/>
              <a:t>Китай и другие азиатские государства демонстрируют модель </a:t>
            </a:r>
            <a:r>
              <a:rPr lang="ru-RU" i="1" dirty="0"/>
              <a:t>восточного регионализма</a:t>
            </a:r>
            <a:r>
              <a:rPr lang="ru-RU" dirty="0"/>
              <a:t>, основанного на сочетании поэтапной открытости к мировым рынкам с сохранением крепкой государственной власти</a:t>
            </a:r>
          </a:p>
        </p:txBody>
      </p:sp>
    </p:spTree>
    <p:extLst>
      <p:ext uri="{BB962C8B-B14F-4D97-AF65-F5344CB8AC3E}">
        <p14:creationId xmlns:p14="http://schemas.microsoft.com/office/powerpoint/2010/main" val="3261341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E189A-A9AB-46B5-BFE5-97EED23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«Открытый» и «закрытый» регионализм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BB86C-0996-4E0F-BA03-C134AAED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71254"/>
            <a:ext cx="8915400" cy="404899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последнее время исследователи стали широко использовать такие понятия, как </a:t>
            </a:r>
            <a:r>
              <a:rPr lang="ru-RU" i="1" dirty="0"/>
              <a:t>открытый</a:t>
            </a:r>
            <a:r>
              <a:rPr lang="ru-RU" dirty="0"/>
              <a:t> и </a:t>
            </a:r>
            <a:r>
              <a:rPr lang="ru-RU" i="1" dirty="0"/>
              <a:t>закрытый регионализм</a:t>
            </a:r>
          </a:p>
          <a:p>
            <a:pPr algn="just"/>
            <a:r>
              <a:rPr lang="ru-RU" i="1" dirty="0"/>
              <a:t>«Открытый регионализм»</a:t>
            </a:r>
            <a:r>
              <a:rPr lang="ru-RU" dirty="0"/>
              <a:t> подразумевает рассмотрение экономического развития и интеграционного взаимодействия стран региона в контексте развития мировой экономики, он находится в русле экономической глобализации и служит своеобразной предпосылкой, этапом, предшествующим глобализации мировой экономики</a:t>
            </a:r>
          </a:p>
          <a:p>
            <a:pPr algn="just"/>
            <a:r>
              <a:rPr lang="ru-RU" i="1" dirty="0"/>
              <a:t>«Закрытый регионализм»</a:t>
            </a:r>
            <a:r>
              <a:rPr lang="ru-RU" dirty="0"/>
              <a:t>, напротив, является противником глобализации и нацелен на защиту региона от негативных последствий глобализации. Он основывается на принципе «опора на собственные силы». Идея закрытого регионализма, по существу, есть идея </a:t>
            </a:r>
            <a:r>
              <a:rPr lang="ru-RU" i="1" dirty="0"/>
              <a:t>протекционизма</a:t>
            </a:r>
            <a:r>
              <a:rPr lang="ru-RU" dirty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20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39C0-4A9C-487E-889F-DDD4E39C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Регионоведение </a:t>
            </a:r>
            <a:br>
              <a:rPr lang="ru-RU" dirty="0"/>
            </a:br>
            <a:r>
              <a:rPr lang="ru-RU" dirty="0"/>
              <a:t>как учебная дисциплина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22F33-48F2-4447-B49C-FD18FDE2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Регионоведение или региональная наука (</a:t>
            </a:r>
            <a:r>
              <a:rPr lang="fi-FI" dirty="0"/>
              <a:t>Regional Studies</a:t>
            </a:r>
            <a:r>
              <a:rPr lang="ru-RU" dirty="0"/>
              <a:t>) появляется в Западной Европе в </a:t>
            </a:r>
            <a:r>
              <a:rPr lang="fi-FI" dirty="0"/>
              <a:t>XX </a:t>
            </a:r>
            <a:r>
              <a:rPr lang="ru-RU" dirty="0"/>
              <a:t>веке, следовательно, по происхождению является западной</a:t>
            </a:r>
          </a:p>
          <a:p>
            <a:pPr algn="just"/>
            <a:r>
              <a:rPr lang="ru-RU" dirty="0"/>
              <a:t>Зарубежное регионоведение стало оформляться в конце 1990-х гг. в самостоятельное научное направление </a:t>
            </a:r>
          </a:p>
          <a:p>
            <a:pPr algn="just"/>
            <a:r>
              <a:rPr lang="ru-RU" dirty="0"/>
              <a:t>Задача регионоведения – создание целостных характеристик, комплексное изучение различных территорий</a:t>
            </a:r>
          </a:p>
          <a:p>
            <a:pPr algn="just"/>
            <a:r>
              <a:rPr lang="ru-RU" dirty="0"/>
              <a:t>Центры системного изучения регионоведения: МГУ имени М.В. Ломоносова, МГИМО, Дипломатическая академия МИД РФ, факультет международных отношений СПбГУ, а также исследовательские институты системы РАН (Институт США и Канады, Институт Дальнего Востока, Институт востоковедения, Институт Латинской Америки, Институт Африки)</a:t>
            </a:r>
          </a:p>
        </p:txBody>
      </p:sp>
    </p:spTree>
    <p:extLst>
      <p:ext uri="{BB962C8B-B14F-4D97-AF65-F5344CB8AC3E}">
        <p14:creationId xmlns:p14="http://schemas.microsoft.com/office/powerpoint/2010/main" val="17892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39C0-4A9C-487E-889F-DDD4E39C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Регионоведение </a:t>
            </a:r>
            <a:br>
              <a:rPr lang="ru-RU" dirty="0"/>
            </a:br>
            <a:r>
              <a:rPr lang="ru-RU" dirty="0"/>
              <a:t>как учебная дисциплина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22F33-48F2-4447-B49C-FD18FDE2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Регионоведение представляет собой прикладную дисциплину, изучающую региональные группировки, страны и их регионы как субъекты международных отношений, изучающую внутренние и внешние факторы развития территориальных сообществ (геополитические, географические, экономические, социокультурные, конфессиональные и др.), региональные группировки, страны и их регионы как субъекты международных отношений и глобальной конкуренции</a:t>
            </a:r>
          </a:p>
          <a:p>
            <a:pPr algn="just"/>
            <a:r>
              <a:rPr lang="ru-RU" dirty="0"/>
              <a:t>В отличие от географического страноведения регионоведение широко использует системный, геополитический и цивилизационный подходы</a:t>
            </a:r>
          </a:p>
        </p:txBody>
      </p:sp>
    </p:spTree>
    <p:extLst>
      <p:ext uri="{BB962C8B-B14F-4D97-AF65-F5344CB8AC3E}">
        <p14:creationId xmlns:p14="http://schemas.microsoft.com/office/powerpoint/2010/main" val="150994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E8948-B84F-437B-B616-F824BA7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Зарубежное регионоведение: 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D660E-6EDA-4981-BF21-18EAE45C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i="1" dirty="0"/>
              <a:t>Объектом</a:t>
            </a:r>
            <a:r>
              <a:rPr lang="ru-RU" b="1" dirty="0"/>
              <a:t> </a:t>
            </a:r>
            <a:r>
              <a:rPr lang="ru-RU" dirty="0"/>
              <a:t>той или иной науки принято понимать часть объективной реальности, которая непосредственно находится во взаимодействии с </a:t>
            </a:r>
            <a:r>
              <a:rPr lang="ru-RU" i="1" dirty="0"/>
              <a:t>субъектом</a:t>
            </a:r>
            <a:r>
              <a:rPr lang="ru-RU" dirty="0"/>
              <a:t>, то есть с исследователем</a:t>
            </a:r>
          </a:p>
          <a:p>
            <a:pPr algn="just"/>
            <a:r>
              <a:rPr lang="ru-RU" b="1" dirty="0"/>
              <a:t>Объектом регионоведения</a:t>
            </a:r>
            <a:r>
              <a:rPr lang="ru-RU" dirty="0"/>
              <a:t> </a:t>
            </a:r>
            <a:r>
              <a:rPr lang="ru-RU" b="1" dirty="0"/>
              <a:t>выступает предметно (то есть географически, исторически, </a:t>
            </a:r>
            <a:r>
              <a:rPr lang="ru-RU" b="1" dirty="0" err="1"/>
              <a:t>политологически</a:t>
            </a:r>
            <a:r>
              <a:rPr lang="ru-RU" b="1" dirty="0"/>
              <a:t>, </a:t>
            </a:r>
            <a:r>
              <a:rPr lang="ru-RU" b="1" dirty="0" err="1"/>
              <a:t>культурологически</a:t>
            </a:r>
            <a:r>
              <a:rPr lang="ru-RU" b="1" dirty="0"/>
              <a:t>) обусловленная относительно целостная совокупность региональных социальных структур и отношений как на планете в целом, так и в рамках её отдельных элементов</a:t>
            </a:r>
          </a:p>
          <a:p>
            <a:pPr algn="just"/>
            <a:r>
              <a:rPr lang="ru-RU" b="1" i="1" dirty="0"/>
              <a:t>Предметом</a:t>
            </a:r>
            <a:r>
              <a:rPr lang="ru-RU" dirty="0"/>
              <a:t> любой науки принято понимать то, что она непосредственно изучает. Предмет науки отражает свойства и связи объекта.</a:t>
            </a:r>
          </a:p>
          <a:p>
            <a:pPr algn="just"/>
            <a:r>
              <a:rPr lang="ru-RU" b="1" dirty="0"/>
              <a:t>Предметом регионоведения выступает сам регион, а также изучение региона во всех его возможных проявлениях и интерпретациях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07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8F9FA-2C75-4DDF-A8DE-FEDEE46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регионоведения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8E6B7-96C7-498E-9FFA-4D0D2F69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Теоретико-методологическая</a:t>
            </a:r>
            <a:r>
              <a:rPr lang="ru-RU" dirty="0"/>
              <a:t> (формирование понятийного аппарата дисциплины, разработка методологии анализа региональных процессов)</a:t>
            </a:r>
          </a:p>
          <a:p>
            <a:pPr algn="just"/>
            <a:r>
              <a:rPr lang="ru-RU" b="1" dirty="0"/>
              <a:t>Познавательная </a:t>
            </a:r>
            <a:r>
              <a:rPr lang="ru-RU" dirty="0"/>
              <a:t>(формирование знания о регионе, региональных процессах, региональной политике в целом и о государственной региональной политике в частности, о роли этих регионов в жизни общества)</a:t>
            </a:r>
          </a:p>
          <a:p>
            <a:pPr algn="just"/>
            <a:r>
              <a:rPr lang="ru-RU" b="1" dirty="0"/>
              <a:t>Мировоззренческая</a:t>
            </a:r>
            <a:r>
              <a:rPr lang="ru-RU" dirty="0"/>
              <a:t> (способствует выработке определённого видения действительности как в разрезе регионов (субъектов Федерации, муниципальных образований и т.д.), так и в целом в государстве и обществе)</a:t>
            </a:r>
          </a:p>
        </p:txBody>
      </p:sp>
    </p:spTree>
    <p:extLst>
      <p:ext uri="{BB962C8B-B14F-4D97-AF65-F5344CB8AC3E}">
        <p14:creationId xmlns:p14="http://schemas.microsoft.com/office/powerpoint/2010/main" val="220651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8F9FA-2C75-4DDF-A8DE-FEDEE46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регионоведения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8E6B7-96C7-498E-9FFA-4D0D2F69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Ценностно-ориентирующая</a:t>
            </a:r>
            <a:r>
              <a:rPr lang="ru-RU" dirty="0"/>
              <a:t> (функция должна давать достаточную оценку событиям в регионе или в регионах государства в целом)</a:t>
            </a:r>
          </a:p>
          <a:p>
            <a:pPr algn="just"/>
            <a:r>
              <a:rPr lang="ru-RU" b="1" dirty="0"/>
              <a:t>Управляющая </a:t>
            </a:r>
            <a:r>
              <a:rPr lang="ru-RU" dirty="0"/>
              <a:t>(разработка методов и технологий управления региональными процессами)</a:t>
            </a:r>
          </a:p>
          <a:p>
            <a:pPr algn="just"/>
            <a:r>
              <a:rPr lang="ru-RU" b="1" dirty="0"/>
              <a:t>Прогностическая</a:t>
            </a:r>
            <a:r>
              <a:rPr lang="ru-RU" dirty="0"/>
              <a:t> (раскрывает тенденции развития региональных процессов и явлений в целом через прогноз)</a:t>
            </a:r>
          </a:p>
        </p:txBody>
      </p:sp>
    </p:spTree>
    <p:extLst>
      <p:ext uri="{BB962C8B-B14F-4D97-AF65-F5344CB8AC3E}">
        <p14:creationId xmlns:p14="http://schemas.microsoft.com/office/powerpoint/2010/main" val="37698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9008A-684D-441B-8B5F-E5B1907E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«регион»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2AD7-39FF-4563-8E3F-0A678875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Ключевым понятием учебной дисциплины «регионоведение» является </a:t>
            </a:r>
            <a:r>
              <a:rPr lang="ru-RU" b="1" i="1" dirty="0"/>
              <a:t>«регион»</a:t>
            </a:r>
            <a:r>
              <a:rPr lang="ru-RU" dirty="0"/>
              <a:t> (от </a:t>
            </a:r>
            <a:r>
              <a:rPr lang="ru-RU" i="1" dirty="0"/>
              <a:t>лат.</a:t>
            </a:r>
            <a:r>
              <a:rPr lang="ru-RU" dirty="0"/>
              <a:t> страна, область). Существует несколько определений региона:</a:t>
            </a:r>
          </a:p>
          <a:p>
            <a:pPr algn="just">
              <a:buAutoNum type="arabicPeriod"/>
            </a:pPr>
            <a:r>
              <a:rPr lang="ru-RU" dirty="0"/>
              <a:t>Особый вид территории (акватории), характеризующейся специфической целостностью. Выделяются природные, политические, экономические и другие регионы.</a:t>
            </a:r>
          </a:p>
          <a:p>
            <a:pPr algn="just">
              <a:buAutoNum type="arabicPeriod"/>
            </a:pPr>
            <a:r>
              <a:rPr lang="ru-RU" dirty="0"/>
              <a:t>Территориальная общность, обладающая системой тесно-связанных с природно-географическим положением свойств (социальных, экономических, культурных, геополитических), обеспечивающих его внутреннее единство и определённое качество жизни</a:t>
            </a:r>
          </a:p>
          <a:p>
            <a:pPr algn="just">
              <a:buAutoNum type="arabicPeriod"/>
            </a:pPr>
            <a:r>
              <a:rPr lang="ru-RU" dirty="0"/>
              <a:t>Административно-территориальная единица высокого и среднего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78508567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2517</Words>
  <Application>Microsoft Office PowerPoint</Application>
  <PresentationFormat>Широкоэкранный</PresentationFormat>
  <Paragraphs>147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Легкий дым</vt:lpstr>
      <vt:lpstr>Теория и методология  научных исследований  в зарубежном регионоведении</vt:lpstr>
      <vt:lpstr>Структура дисциплины</vt:lpstr>
      <vt:lpstr>Лекция 1.  Введение в проблематику курса. Регионоведение как синтез научных знаний </vt:lpstr>
      <vt:lpstr>Регионоведение  как учебная дисциплина</vt:lpstr>
      <vt:lpstr>Регионоведение  как учебная дисциплина</vt:lpstr>
      <vt:lpstr>Зарубежное регионоведение: объект и предмет исследования</vt:lpstr>
      <vt:lpstr>Функции регионоведения</vt:lpstr>
      <vt:lpstr>Функции регионоведения</vt:lpstr>
      <vt:lpstr>Понятие «регион»</vt:lpstr>
      <vt:lpstr>Понятие «регион»</vt:lpstr>
      <vt:lpstr>Понятие «регион»</vt:lpstr>
      <vt:lpstr>Понятие «регион»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Классификация регионов</vt:lpstr>
      <vt:lpstr>Макрорегиональное пространство</vt:lpstr>
      <vt:lpstr>Макрорегиональное пространство</vt:lpstr>
      <vt:lpstr>Глобализация и регионализация</vt:lpstr>
      <vt:lpstr>Глобализация</vt:lpstr>
      <vt:lpstr>Регионализация</vt:lpstr>
      <vt:lpstr>Регионализация</vt:lpstr>
      <vt:lpstr>Регионализация</vt:lpstr>
      <vt:lpstr>Регионализация</vt:lpstr>
      <vt:lpstr>Регионализация</vt:lpstr>
      <vt:lpstr>«Открытый» и «закрытый» регионализм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 методология  научных исследований  в зарубежном регионоведении</dc:title>
  <dc:creator>Dmitri K.</dc:creator>
  <cp:lastModifiedBy>Dmitri K.</cp:lastModifiedBy>
  <cp:revision>55</cp:revision>
  <dcterms:created xsi:type="dcterms:W3CDTF">2024-09-05T09:27:42Z</dcterms:created>
  <dcterms:modified xsi:type="dcterms:W3CDTF">2024-09-12T10:38:00Z</dcterms:modified>
</cp:coreProperties>
</file>