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3" r:id="rId12"/>
    <p:sldId id="304" r:id="rId13"/>
    <p:sldId id="305" r:id="rId14"/>
    <p:sldId id="306" r:id="rId15"/>
    <p:sldId id="307" r:id="rId16"/>
    <p:sldId id="323" r:id="rId17"/>
    <p:sldId id="308" r:id="rId18"/>
    <p:sldId id="309" r:id="rId19"/>
    <p:sldId id="310" r:id="rId20"/>
    <p:sldId id="299" r:id="rId21"/>
    <p:sldId id="311" r:id="rId22"/>
    <p:sldId id="300" r:id="rId23"/>
    <p:sldId id="301" r:id="rId24"/>
    <p:sldId id="312" r:id="rId25"/>
    <p:sldId id="30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4" r:id="rId37"/>
    <p:sldId id="325" r:id="rId38"/>
    <p:sldId id="326" r:id="rId39"/>
    <p:sldId id="327" r:id="rId40"/>
    <p:sldId id="328" r:id="rId41"/>
    <p:sldId id="329" r:id="rId42"/>
    <p:sldId id="336" r:id="rId43"/>
    <p:sldId id="337" r:id="rId44"/>
    <p:sldId id="338" r:id="rId45"/>
    <p:sldId id="369" r:id="rId46"/>
    <p:sldId id="330" r:id="rId47"/>
    <p:sldId id="331" r:id="rId48"/>
    <p:sldId id="332" r:id="rId49"/>
    <p:sldId id="333" r:id="rId50"/>
    <p:sldId id="334" r:id="rId51"/>
    <p:sldId id="335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5" r:id="rId77"/>
    <p:sldId id="366" r:id="rId78"/>
    <p:sldId id="370" r:id="rId79"/>
    <p:sldId id="371" r:id="rId80"/>
    <p:sldId id="372" r:id="rId81"/>
    <p:sldId id="374" r:id="rId82"/>
    <p:sldId id="375" r:id="rId83"/>
    <p:sldId id="373" r:id="rId84"/>
    <p:sldId id="376" r:id="rId85"/>
    <p:sldId id="363" r:id="rId86"/>
    <p:sldId id="367" r:id="rId87"/>
    <p:sldId id="368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 K." initials="D.К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>
        <p:scale>
          <a:sx n="100" d="100"/>
          <a:sy n="100" d="100"/>
        </p:scale>
        <p:origin x="7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commentAuthors" Target="commentAuthors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4664" y="624110"/>
            <a:ext cx="1020733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Тема 2. </a:t>
            </a:r>
            <a:br>
              <a:rPr lang="ru-RU" b="1" dirty="0"/>
            </a:br>
            <a:r>
              <a:rPr lang="ru-RU" b="1" dirty="0"/>
              <a:t>Становление концептуального поля зарубежного регионоведения.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632" y="2456267"/>
            <a:ext cx="8915400" cy="4258858"/>
          </a:xfrm>
        </p:spPr>
        <p:txBody>
          <a:bodyPr>
            <a:normAutofit/>
          </a:bodyPr>
          <a:lstStyle/>
          <a:p>
            <a:r>
              <a:rPr lang="ru-RU" dirty="0"/>
              <a:t>Эволюция европейских, американских и востоковедных исследований</a:t>
            </a:r>
            <a:endParaRPr lang="ru-RU" dirty="0"/>
          </a:p>
          <a:p>
            <a:r>
              <a:rPr lang="ru-RU" dirty="0"/>
              <a:t>Системный подход к изучению общества</a:t>
            </a:r>
            <a:endParaRPr lang="ru-RU" dirty="0"/>
          </a:p>
          <a:p>
            <a:r>
              <a:rPr lang="ru-RU" dirty="0"/>
              <a:t>Европейская школа мировой политической географии</a:t>
            </a:r>
            <a:endParaRPr lang="ru-RU" dirty="0"/>
          </a:p>
          <a:p>
            <a:r>
              <a:rPr lang="ru-RU" dirty="0" err="1"/>
              <a:t>Бихевиористский</a:t>
            </a:r>
            <a:r>
              <a:rPr lang="ru-RU" dirty="0"/>
              <a:t> подход</a:t>
            </a:r>
            <a:endParaRPr lang="ru-RU" dirty="0"/>
          </a:p>
          <a:p>
            <a:r>
              <a:rPr lang="ru-RU" dirty="0"/>
              <a:t>Социокультурная типология регионов и теория И. </a:t>
            </a:r>
            <a:r>
              <a:rPr lang="ru-RU" dirty="0" err="1"/>
              <a:t>Валлерстайна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Китайская школа </a:t>
            </a:r>
            <a:r>
              <a:rPr lang="ru-RU" dirty="0" err="1"/>
              <a:t>регионалистики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dirty="0"/>
              <a:t>Российская школа комплексного «</a:t>
            </a:r>
            <a:r>
              <a:rPr lang="ru-RU" dirty="0" err="1"/>
              <a:t>экономизированного</a:t>
            </a:r>
            <a:r>
              <a:rPr lang="ru-RU" dirty="0"/>
              <a:t>» страноведческого анализа</a:t>
            </a:r>
            <a:endParaRPr lang="ru-RU" dirty="0"/>
          </a:p>
          <a:p>
            <a:r>
              <a:rPr lang="ru-RU" dirty="0"/>
              <a:t>Идея географического синтеза на базе системного подхода</a:t>
            </a:r>
            <a:endParaRPr lang="ru-RU" dirty="0"/>
          </a:p>
          <a:p>
            <a:r>
              <a:rPr lang="ru-RU" dirty="0"/>
              <a:t>Проблемный подход в страноведении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b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1693719"/>
            <a:ext cx="9266815" cy="516428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Андре Гундер Франк</a:t>
            </a:r>
            <a:r>
              <a:rPr lang="ru-RU" dirty="0"/>
              <a:t> (1929–2005) – немецкий экономист, социолог и политолог, один из основоположников </a:t>
            </a:r>
            <a:r>
              <a:rPr lang="ru-RU" i="1" dirty="0"/>
              <a:t>мир-системного анализа</a:t>
            </a:r>
            <a:r>
              <a:rPr lang="ru-RU" dirty="0"/>
              <a:t> и </a:t>
            </a:r>
            <a:r>
              <a:rPr lang="ru-RU" i="1" dirty="0"/>
              <a:t>теории зависимого развития</a:t>
            </a:r>
            <a:r>
              <a:rPr lang="ru-RU" dirty="0"/>
              <a:t>. А.Г. Франк затрагивал широкий круг тем, включая анализ экономических процессов в современном мире, роль социальных движений, мировую историю и политику. </a:t>
            </a:r>
            <a:endParaRPr lang="ru-RU" dirty="0"/>
          </a:p>
          <a:p>
            <a:pPr algn="just"/>
            <a:r>
              <a:rPr lang="ru-RU" i="1" u="sng" dirty="0"/>
              <a:t>Мир-системный анализ</a:t>
            </a:r>
            <a:r>
              <a:rPr lang="ru-RU" u="sng" dirty="0"/>
              <a:t> или </a:t>
            </a:r>
            <a:r>
              <a:rPr lang="ru-RU" i="1" u="sng" dirty="0"/>
              <a:t>мир-системная теория</a:t>
            </a:r>
            <a:r>
              <a:rPr lang="ru-RU" dirty="0"/>
              <a:t> исследует социальную эволюцию систем обществ, а не отдельных социумов, в отличие от предшествующих социологических подходов, в рамках которых теории социальной эволюции рассматривали, прежде всего, развитие отдельных обществ, а не их систем. Этот подход был разработан в 1970-е годы.</a:t>
            </a:r>
            <a:endParaRPr lang="ru-RU" dirty="0"/>
          </a:p>
          <a:p>
            <a:pPr algn="just"/>
            <a:r>
              <a:rPr lang="ru-RU" i="1" u="sng" dirty="0"/>
              <a:t>Теория зависимости</a:t>
            </a:r>
            <a:r>
              <a:rPr lang="ru-RU" u="sng" dirty="0"/>
              <a:t> или </a:t>
            </a:r>
            <a:r>
              <a:rPr lang="ru-RU" i="1" u="sng" dirty="0"/>
              <a:t>теория зависимого развития</a:t>
            </a:r>
            <a:r>
              <a:rPr lang="ru-RU" i="1" dirty="0"/>
              <a:t> </a:t>
            </a:r>
            <a:r>
              <a:rPr lang="ru-RU" dirty="0"/>
              <a:t>– теория в области смежных социальных наук, в основании которой лежит утверждение о том, что экономическая отсталость и политическая нестабильность слаборазвитых, развивающихся стран является результатом их интеграции в мировую экономику и систематического давления развитых держав. Центральное положение теории зависимости состоит в том, что неразвитые государства «периферии» беднеют в результате того, что их ресурсы и капитал утекают в богатые страны «центра».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277206" cy="451658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Несмотря на то, что исследования, разрабатывающие проблематику зависимости появились ещё в 1950-х гг., концептуализация </a:t>
            </a:r>
            <a:r>
              <a:rPr lang="ru-RU" i="1" dirty="0"/>
              <a:t>модели центр-периферия</a:t>
            </a:r>
            <a:r>
              <a:rPr lang="ru-RU" dirty="0"/>
              <a:t> считается основной заслугой Франка. Он также является одним из первых, кто ввел в научный оборот понятие </a:t>
            </a:r>
            <a:r>
              <a:rPr lang="ru-RU" i="1" dirty="0"/>
              <a:t>Третьего мира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i="1" u="sng" dirty="0"/>
              <a:t>Модель «центр-перифери́я» </a:t>
            </a:r>
            <a:r>
              <a:rPr lang="ru-RU" u="sng" dirty="0"/>
              <a:t>или модель </a:t>
            </a:r>
            <a:r>
              <a:rPr lang="ru-RU" i="1" u="sng" dirty="0"/>
              <a:t>«ядро-периферия»</a:t>
            </a:r>
            <a:r>
              <a:rPr lang="ru-RU" dirty="0"/>
              <a:t> (англ. </a:t>
            </a:r>
            <a:r>
              <a:rPr lang="ru-RU" i="1" dirty="0" err="1"/>
              <a:t>core-periphery</a:t>
            </a:r>
            <a:r>
              <a:rPr lang="ru-RU" i="1" dirty="0"/>
              <a:t> model</a:t>
            </a:r>
            <a:r>
              <a:rPr lang="ru-RU" dirty="0"/>
              <a:t>) – в экономической географии модель взаимодействия центральных и периферийных районов в процессе их развития. В этой модели небольшой по территории центр, объединяющий наиболее передовые технологические и социальные достижения, противопоставляется огромной периферии – совокупности отдаленных и слаборазвитых территорий с замедленной модернизацией, служащей источником ресурсов и потребителем инноваций.</a:t>
            </a:r>
            <a:endParaRPr lang="ru-RU" dirty="0"/>
          </a:p>
          <a:p>
            <a:pPr algn="just"/>
            <a:r>
              <a:rPr lang="ru-RU" dirty="0"/>
              <a:t>Термин </a:t>
            </a:r>
            <a:r>
              <a:rPr lang="ru-RU" i="1" u="sng" dirty="0"/>
              <a:t>Третий мир</a:t>
            </a:r>
            <a:r>
              <a:rPr lang="ru-RU" dirty="0"/>
              <a:t> употребляется для обозначения слабых по уровню развития стран (синоним понятия </a:t>
            </a:r>
            <a:r>
              <a:rPr lang="ru-RU" i="1" dirty="0"/>
              <a:t>«развивающиеся страны»</a:t>
            </a:r>
            <a:r>
              <a:rPr lang="ru-RU" dirty="0"/>
              <a:t>)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443461" cy="458931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 своем анализе неразвитости Франк выступил с общей критикой </a:t>
            </a:r>
            <a:r>
              <a:rPr lang="ru-RU" i="1" dirty="0"/>
              <a:t>теории модернизации</a:t>
            </a:r>
            <a:r>
              <a:rPr lang="ru-RU" dirty="0"/>
              <a:t>, классического </a:t>
            </a:r>
            <a:r>
              <a:rPr lang="ru-RU" i="1" dirty="0"/>
              <a:t>марксизма</a:t>
            </a:r>
            <a:r>
              <a:rPr lang="ru-RU" dirty="0"/>
              <a:t> и либеральных направлений экономической мысли. В разработанном им, на материале Латинской Америки, варианте теории зависимости отсталость и неразвитость не являются естественными этапами в исторической эволюции, присущими всем государствам. С точки зрения Франка, устойчивый экономический рост развитых держав обусловлен процессом неэквивалентного обмена со слаборазвитыми и развивающимися странами, когда в течение долгого времени ресурсы и капитал государств-периферии присваиваются более развитой метрополией. В долгосрочной перспективе это ведет к развитию экономической отсталости традиционных обществ. </a:t>
            </a:r>
            <a:endParaRPr lang="ru-RU" dirty="0"/>
          </a:p>
          <a:p>
            <a:pPr algn="just"/>
            <a:r>
              <a:rPr lang="ru-RU" i="1" u="sng" dirty="0"/>
              <a:t>Теория модернизации</a:t>
            </a:r>
            <a:r>
              <a:rPr lang="ru-RU" dirty="0"/>
              <a:t> – теория, призванная объяснить процесс </a:t>
            </a:r>
            <a:r>
              <a:rPr lang="ru-RU" i="1" dirty="0"/>
              <a:t>модернизации</a:t>
            </a:r>
            <a:r>
              <a:rPr lang="ru-RU" dirty="0"/>
              <a:t> в обществах. Теория рассматривает внутренние факторы развития любой конкретной страны, исходя из установки, что «традиционные» страны могут быть привлечены к развитию таким же образом, как и более развитые. </a:t>
            </a:r>
            <a:endParaRPr lang="ru-RU" dirty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/>
              <a:t>Ба́рри</a:t>
            </a:r>
            <a:r>
              <a:rPr lang="ru-RU" b="1" dirty="0"/>
              <a:t> </a:t>
            </a:r>
            <a:r>
              <a:rPr lang="ru-RU" b="1" dirty="0" err="1"/>
              <a:t>Бу́зан</a:t>
            </a:r>
            <a:r>
              <a:rPr lang="ru-RU" dirty="0"/>
              <a:t> (род. 1946) – британско-канадский политолог, специалист в области международных отношений, разработчик </a:t>
            </a:r>
            <a:r>
              <a:rPr lang="ru-RU" i="1" dirty="0"/>
              <a:t>теории комплекса региональной безопасности</a:t>
            </a:r>
            <a:endParaRPr lang="ru-RU" i="1" dirty="0"/>
          </a:p>
          <a:p>
            <a:pPr algn="just"/>
            <a:r>
              <a:rPr lang="ru-RU" i="1" u="sng" dirty="0"/>
              <a:t>Теория комплекса региональной безопасности</a:t>
            </a:r>
            <a:r>
              <a:rPr lang="ru-RU" dirty="0"/>
              <a:t> (англ. </a:t>
            </a:r>
            <a:r>
              <a:rPr lang="ru-RU" i="1" dirty="0" err="1"/>
              <a:t>Regional</a:t>
            </a:r>
            <a:r>
              <a:rPr lang="ru-RU" i="1" dirty="0"/>
              <a:t> </a:t>
            </a:r>
            <a:r>
              <a:rPr lang="ru-RU" i="1" dirty="0" err="1"/>
              <a:t>security</a:t>
            </a:r>
            <a:r>
              <a:rPr lang="ru-RU" i="1" dirty="0"/>
              <a:t> </a:t>
            </a:r>
            <a:r>
              <a:rPr lang="ru-RU" i="1" dirty="0" err="1"/>
              <a:t>complex</a:t>
            </a:r>
            <a:r>
              <a:rPr lang="ru-RU" i="1" dirty="0"/>
              <a:t> </a:t>
            </a:r>
            <a:r>
              <a:rPr lang="ru-RU" i="1" dirty="0" err="1"/>
              <a:t>theory</a:t>
            </a:r>
            <a:r>
              <a:rPr lang="ru-RU" dirty="0"/>
              <a:t>) – теория региональной безопасности Копенгагенской школы исследований безопасности, разработанная </a:t>
            </a:r>
            <a:r>
              <a:rPr lang="ru-RU" b="1" dirty="0">
                <a:solidFill>
                  <a:schemeClr val="tx1"/>
                </a:solidFill>
              </a:rPr>
              <a:t>Барри </a:t>
            </a:r>
            <a:r>
              <a:rPr lang="ru-RU" b="1" dirty="0" err="1">
                <a:solidFill>
                  <a:schemeClr val="tx1"/>
                </a:solidFill>
              </a:rPr>
              <a:t>Бузаном</a:t>
            </a:r>
            <a:r>
              <a:rPr lang="ru-RU" dirty="0"/>
              <a:t> и профессором международных отношений факультета политических наук Копенгагенского университета </a:t>
            </a:r>
            <a:r>
              <a:rPr lang="ru-RU" b="1" dirty="0">
                <a:solidFill>
                  <a:schemeClr val="tx1"/>
                </a:solidFill>
              </a:rPr>
              <a:t>Оле </a:t>
            </a:r>
            <a:r>
              <a:rPr lang="ru-RU" b="1" dirty="0" err="1">
                <a:solidFill>
                  <a:schemeClr val="tx1"/>
                </a:solidFill>
              </a:rPr>
              <a:t>Уэвером</a:t>
            </a:r>
            <a:r>
              <a:rPr lang="ru-RU" dirty="0"/>
              <a:t> (род. 1960), и в наиболее полном виде представленная в монографии «Регионы и державы: структура международной безопасности», вышедшей в 2003 году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798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Концепция комплексов региональной безопасности охватывает вопросы того, как безопасность складывается в географических регионах мира. Безопасность каждого </a:t>
            </a:r>
            <a:r>
              <a:rPr lang="ru-RU" dirty="0" err="1"/>
              <a:t>актора</a:t>
            </a:r>
            <a:r>
              <a:rPr lang="ru-RU" dirty="0"/>
              <a:t> в регионе находится в тесной и взаимной зависимости от других </a:t>
            </a:r>
            <a:r>
              <a:rPr lang="ru-RU" dirty="0" err="1"/>
              <a:t>акторов</a:t>
            </a:r>
            <a:r>
              <a:rPr lang="ru-RU" dirty="0"/>
              <a:t>. </a:t>
            </a:r>
            <a:endParaRPr lang="ru-RU" dirty="0"/>
          </a:p>
          <a:p>
            <a:pPr lvl="0" algn="just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ru-RU" i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А́ктор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действующий субъект, совершающий действия, направленные на других</a:t>
            </a:r>
            <a:endParaRPr lang="ru-RU" dirty="0"/>
          </a:p>
          <a:p>
            <a:pPr lvl="0" algn="just">
              <a:buClr>
                <a:srgbClr val="A53010"/>
              </a:buClr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Безопасность включает в себя пять секторов: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национальная безопасность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политическая безопасность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социетальная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безопасность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экономическая безопасность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экологическая безопасность</a:t>
            </a:r>
            <a:endParaRPr lang="ru-RU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814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/>
              <a:t>Национальная безопасность</a:t>
            </a:r>
            <a:r>
              <a:rPr lang="ru-RU" i="1" dirty="0"/>
              <a:t> – состояние защищённости нации от внутренней и внешней угроз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/>
              <a:t>Политическая безопасность</a:t>
            </a:r>
            <a:r>
              <a:rPr lang="ru-RU" i="1" dirty="0"/>
              <a:t> – устойчивое состояние и эффективное развитие политической системы общества, которые позволяют адекватно реагировать на негативные внутренние и внешние воздействия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 err="1"/>
              <a:t>Социетальная</a:t>
            </a:r>
            <a:r>
              <a:rPr lang="ru-RU" i="1" u="sng" dirty="0"/>
              <a:t> безопасность</a:t>
            </a:r>
            <a:r>
              <a:rPr lang="ru-RU" i="1" dirty="0"/>
              <a:t> – понятие, использующееся в Копенгагенской школе исследований безопасности и обозначающее способность общества сохранять свою сущность в изменяющихся условиях при возможных и явных угрозах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/>
              <a:t>Экономическая безопасность</a:t>
            </a:r>
            <a:r>
              <a:rPr lang="ru-RU" i="1" dirty="0"/>
              <a:t> – состояние экономики, при котором обеспечивается достаточно высокий и устойчивый рост экономических показателей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/>
              <a:t>Экологическая безопасность</a:t>
            </a:r>
            <a:r>
              <a:rPr lang="ru-RU" i="1" dirty="0"/>
              <a:t> – допустимый уровень негативного воздействия природных и антропогенных факторов экологической безопасности на окружающую среду и самого человека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Барри </a:t>
            </a:r>
            <a:r>
              <a:rPr lang="ru-RU" b="1" dirty="0" err="1"/>
              <a:t>Бузан</a:t>
            </a:r>
            <a:r>
              <a:rPr lang="ru-RU" dirty="0"/>
              <a:t> приходит к выводу, что наиболее важной особенностью региональных систем является, в первую очередь, комплекс безопасности. По его мнению, государства-соседи находятся в тесной взаимосвязи друг с другом. Исходя из этого, национальная безопасность одного государства находится в прямой зависимости от национальной безопасности других государств. 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Питер Каценштейн</a:t>
            </a:r>
            <a:r>
              <a:rPr lang="ru-RU" dirty="0"/>
              <a:t> (род. 1945) – немецко-американский политолог, специалист в области международных отношений и сравнительной политологии. Известен своими исследованиями </a:t>
            </a:r>
            <a:r>
              <a:rPr lang="ru-RU" i="1" dirty="0"/>
              <a:t>корпоративизма</a:t>
            </a:r>
            <a:r>
              <a:rPr lang="ru-RU" dirty="0"/>
              <a:t>, а также культуры, идентичности и </a:t>
            </a:r>
            <a:r>
              <a:rPr lang="ru-RU" i="1" dirty="0"/>
              <a:t>регионализма</a:t>
            </a:r>
            <a:r>
              <a:rPr lang="ru-RU" dirty="0"/>
              <a:t> в международных системах.</a:t>
            </a:r>
            <a:endParaRPr lang="ru-RU" dirty="0"/>
          </a:p>
          <a:p>
            <a:pPr algn="just"/>
            <a:r>
              <a:rPr lang="ru-RU" i="1" u="sng" dirty="0" err="1"/>
              <a:t>Корпоративи́зм</a:t>
            </a:r>
            <a:r>
              <a:rPr lang="ru-RU" i="1" dirty="0"/>
              <a:t> –</a:t>
            </a:r>
            <a:r>
              <a:rPr lang="ru-RU" dirty="0"/>
              <a:t> идеология, согласно которой элементарными ячейками общества являются определённые социальные группы, а не отдельные лица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Амитав Ачария</a:t>
            </a:r>
            <a:r>
              <a:rPr lang="ru-RU" dirty="0"/>
              <a:t> (род. в 1962) – один из крупнейших современных теоретиков международных отношений, заслуженный профессор международных отношений в Американском университете в Вашингтоне, округ Колумбия, где он возглавляет кафедру ЮНЕСКО по транснациональным вызовам и управлению в Школе международной службы и является заведующим кафедрой исследований АСЕАН. Профессор Амитав Ачария является одним из основоположников сравнительного регионализма и сторонником развития </a:t>
            </a:r>
            <a:r>
              <a:rPr lang="ru-RU" dirty="0" err="1"/>
              <a:t>незападных</a:t>
            </a:r>
            <a:r>
              <a:rPr lang="ru-RU" dirty="0"/>
              <a:t> теорий международных отношений, считается одним из лучших специалистов в мире по вопросам глобального управления, проблем безопасности в Юго-Восточной Азии. Профессор Амитав Ачария опубликовал ряд фундаментальных работ по теории международных отношений и сравнительному регионализму, Юго-Восточной Азии и азиатской безопасности, которые снискали широкое признание в профессиональном сообществе и вошли в круг наиболее цитируемых научных публикаций. 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038215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2010 году </a:t>
            </a:r>
            <a:r>
              <a:rPr lang="ru-RU" b="1" dirty="0"/>
              <a:t>Иэн Моррис</a:t>
            </a:r>
            <a:r>
              <a:rPr lang="ru-RU" dirty="0"/>
              <a:t> показал ограниченность </a:t>
            </a:r>
            <a:r>
              <a:rPr lang="ru-RU" i="1" dirty="0" err="1"/>
              <a:t>западноцентричного</a:t>
            </a:r>
            <a:r>
              <a:rPr lang="ru-RU" dirty="0"/>
              <a:t> и </a:t>
            </a:r>
            <a:r>
              <a:rPr lang="ru-RU" i="1" dirty="0" err="1"/>
              <a:t>востокоцентричного</a:t>
            </a:r>
            <a:r>
              <a:rPr lang="ru-RU" dirty="0"/>
              <a:t> политико-экономического видения истории с точки зрения прогнозирования тенденций развития человечества в условиях глобализации в рамках модели, контуры которой пока только начинают проявляться. (См.: </a:t>
            </a:r>
            <a:r>
              <a:rPr lang="en-US" i="1" dirty="0"/>
              <a:t>Morris I.</a:t>
            </a:r>
            <a:r>
              <a:rPr lang="en-US" dirty="0"/>
              <a:t> Why the West Rules – For Now. The Patterns of History and What</a:t>
            </a:r>
            <a:r>
              <a:rPr lang="ru-RU" dirty="0"/>
              <a:t> </a:t>
            </a:r>
            <a:r>
              <a:rPr lang="en-US" dirty="0"/>
              <a:t>they Reveal about the Future. N.Y.: Farrar, Straus and Giroux, 2010</a:t>
            </a:r>
            <a:r>
              <a:rPr lang="ru-RU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До Нового времени страноведческие описания территорий давали раздельное описание природы, экономики, населения. Такие описания нужны были для ведения торговли, а позднее для управления новыми территориями в период формирования колониальной системы.</a:t>
            </a:r>
            <a:endParaRPr lang="ru-RU" dirty="0"/>
          </a:p>
          <a:p>
            <a:pPr algn="just"/>
            <a:r>
              <a:rPr lang="ru-RU" dirty="0"/>
              <a:t>Все концепции, формировавшиеся в этот период, имели в своей основе </a:t>
            </a:r>
            <a:r>
              <a:rPr lang="ru-RU" i="1" dirty="0"/>
              <a:t>европоцентристский</a:t>
            </a:r>
            <a:r>
              <a:rPr lang="ru-RU" dirty="0"/>
              <a:t> характер.</a:t>
            </a:r>
            <a:endParaRPr lang="ru-RU" dirty="0"/>
          </a:p>
          <a:p>
            <a:pPr algn="just"/>
            <a:r>
              <a:rPr lang="ru-RU" dirty="0"/>
              <a:t>Восток рассматривался как периферийная часть мира, к которой относили </a:t>
            </a:r>
            <a:r>
              <a:rPr lang="ru-RU" i="1" dirty="0"/>
              <a:t>традиционалистские</a:t>
            </a:r>
            <a:r>
              <a:rPr lang="ru-RU" dirty="0"/>
              <a:t> общества. Периферийность Востока была представлена с позиций этнографической специфики в научной и образовательной дисциплине «востоковедение».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Эволюция европейских, американских и востоковедных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641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Иэн Моррис</a:t>
            </a:r>
            <a:r>
              <a:rPr lang="ru-RU" dirty="0"/>
              <a:t> (род. 1960) – британский историк и археолог, профессор Стэнфордского университета. Преподает историю, археологию и классические языки. Автор 14 книг и более восьмидесяти статей по археологии и истории. Иэн Моррис исследует долгосрочный период мировой истории, начиная от конца ледникового периода и до настоящего времени. Особенно его интересует всё, что касается биологии, социологии, географии и эволюционной истории.</a:t>
            </a:r>
            <a:endParaRPr lang="ru-RU" dirty="0"/>
          </a:p>
          <a:p>
            <a:pPr algn="just"/>
            <a:r>
              <a:rPr lang="ru-RU" dirty="0"/>
              <a:t>В одной из своих самых популярных книг </a:t>
            </a:r>
            <a:r>
              <a:rPr lang="ru-RU" i="1" dirty="0"/>
              <a:t>«Почему властвует Запад» </a:t>
            </a:r>
            <a:r>
              <a:rPr lang="ru-RU" dirty="0"/>
              <a:t>(переведена на 13 языков) Иэн Моррис объясняет причины глобального доминирования Запада в истории последних веков. В этой работе он анализирует, как география и природные ресурсы сформировали распределение богатства и власти во всем мире, и как это отразится на истории будущего.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Системный подход к изучению общества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История развития общественных наук показывает, что в трудах раннего периода по истории международных отношений анализ сводился главным образом к описанию официального взаимодействия между правительствами государств и в страноведческих / востоковедческих исследованиях применялся едва ли не единственный метод – традиционное </a:t>
            </a:r>
            <a:r>
              <a:rPr lang="ru-RU" i="1" dirty="0"/>
              <a:t>историческое описание</a:t>
            </a:r>
            <a:r>
              <a:rPr lang="ru-RU" dirty="0"/>
              <a:t>. </a:t>
            </a:r>
            <a:r>
              <a:rPr lang="ru-RU" i="1" dirty="0"/>
              <a:t>Историко-интерпретационный подход</a:t>
            </a:r>
            <a:r>
              <a:rPr lang="ru-RU" dirty="0"/>
              <a:t> тяготеет к описанию событий без формулирования общей теории. Отсутствие общей теории не позволяет создать цельную картину происходящего.</a:t>
            </a:r>
            <a:endParaRPr lang="ru-RU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Системный подход к изучению общества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7759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Теоретические подходы к изучению регионов стали возможны с появлением </a:t>
            </a:r>
            <a:r>
              <a:rPr lang="ru-RU" i="1" dirty="0"/>
              <a:t>системного подхода</a:t>
            </a:r>
            <a:r>
              <a:rPr lang="ru-RU" dirty="0"/>
              <a:t> к изучению общества. Системное мышление помогает бороться со сложностью изучаемого объекта: оно даёт возможность думать по очереди обо всём важном, но при этом не терять взаимовлияний этих по отдельности продуманных аспектов.</a:t>
            </a:r>
            <a:endParaRPr lang="ru-RU" dirty="0"/>
          </a:p>
          <a:p>
            <a:pPr algn="just"/>
            <a:r>
              <a:rPr lang="ru-RU" dirty="0"/>
              <a:t>Развёрнутая программа общей теории систем в XX веке была выдвинута в конце 40-х – начале 50-х годов известным биологом-теоретиком </a:t>
            </a:r>
            <a:r>
              <a:rPr lang="ru-RU" b="1" dirty="0"/>
              <a:t>Людвигом фон </a:t>
            </a:r>
            <a:r>
              <a:rPr lang="ru-RU" b="1" dirty="0" err="1"/>
              <a:t>Берталанфи</a:t>
            </a:r>
            <a:r>
              <a:rPr lang="ru-RU" dirty="0"/>
              <a:t> (1901–1972). </a:t>
            </a:r>
            <a:r>
              <a:rPr lang="ru-RU" dirty="0" err="1"/>
              <a:t>Берталанфи</a:t>
            </a:r>
            <a:r>
              <a:rPr lang="ru-RU" dirty="0"/>
              <a:t> называл </a:t>
            </a:r>
            <a:r>
              <a:rPr lang="ru-RU" i="1" dirty="0"/>
              <a:t>марксизм</a:t>
            </a:r>
            <a:r>
              <a:rPr lang="ru-RU" dirty="0"/>
              <a:t> первым случаем применения системного подхода к изучению общества. Маркс представлял общество как систему связей, основанную на удовлетворении потребностей людей. В дальнейшем появлялось немало теоретических концепций, объяснявших изменения общества во времени, многие из которых были результатом критики идей того же Карла Маркса.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Системный подход к изучению общества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9204470" cy="455814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Карл Людвиг фон </a:t>
            </a:r>
            <a:r>
              <a:rPr lang="ru-RU" b="1" dirty="0" err="1"/>
              <a:t>Бертала́нфи</a:t>
            </a:r>
            <a:r>
              <a:rPr lang="ru-RU" dirty="0"/>
              <a:t> (1901–1972) – австрийский биолог, постоянно проживавший в Канаде и США с 1949 года. Первооснователь обобщённой </a:t>
            </a:r>
            <a:r>
              <a:rPr lang="ru-RU" i="1" dirty="0"/>
              <a:t>системной концепции</a:t>
            </a:r>
            <a:r>
              <a:rPr lang="ru-RU" dirty="0"/>
              <a:t> под названием </a:t>
            </a:r>
            <a:r>
              <a:rPr lang="ru-RU" i="1" dirty="0"/>
              <a:t>«Общая теория систем»</a:t>
            </a:r>
            <a:r>
              <a:rPr lang="ru-RU" dirty="0"/>
              <a:t>. </a:t>
            </a:r>
            <a:endParaRPr lang="ru-RU" dirty="0"/>
          </a:p>
          <a:p>
            <a:pPr algn="just"/>
            <a:r>
              <a:rPr lang="ru-RU" i="1" u="sng" dirty="0"/>
              <a:t>Системный подход</a:t>
            </a:r>
            <a:r>
              <a:rPr lang="ru-RU" dirty="0"/>
              <a:t> – направление методологии научного познания, в основе которого лежит рассмотрение объекта как системы: целостного комплекса взаимосвязанных элементов, совокупности взаимодействующих объектов, совокупности сущностей и отношений. Использование системного метода, получившего в 1950–1960-х гг. теоретическое обоснование и мощное развитие в мировой науке, предвосхитил в свое время </a:t>
            </a:r>
            <a:r>
              <a:rPr lang="ru-RU" i="1" dirty="0"/>
              <a:t>марксизм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i="1" u="sng" dirty="0"/>
              <a:t>Общая теория систем (теория систем)</a:t>
            </a:r>
            <a:r>
              <a:rPr lang="ru-RU" dirty="0"/>
              <a:t> — научная и методологическая концепция исследования объектов, представляющих собой системы. Она тесно связана с системным подходом и является конкретизацией его принципов и методов. Первый вариант общей теории систем был выдвинут Людвигом фон </a:t>
            </a:r>
            <a:r>
              <a:rPr lang="ru-RU" dirty="0" err="1"/>
              <a:t>Берталанфи</a:t>
            </a:r>
            <a:r>
              <a:rPr lang="ru-RU" dirty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Системный подход к изучению общества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В практике традиционного регионоведения идеи </a:t>
            </a:r>
            <a:r>
              <a:rPr lang="ru-RU" i="1" dirty="0"/>
              <a:t>системного подхода</a:t>
            </a:r>
            <a:r>
              <a:rPr lang="ru-RU" dirty="0"/>
              <a:t> стали утверждаться в первой половине XX в., преодолевая сопротивление традиционных подходов самыми разными путями</a:t>
            </a:r>
            <a:endParaRPr lang="ru-RU" dirty="0"/>
          </a:p>
          <a:p>
            <a:pPr algn="just"/>
            <a:r>
              <a:rPr lang="ru-RU" dirty="0"/>
              <a:t>Проблема заключается в том, что раньше пытались создать одну универсальную теорию. Когда убедились, что это невозможно, пришли к выводу, что универсальных теорий быть не может, нет единых законов для всех моделей человеческой организации, но каждая модель это – система со своими причинно-следственными связями. Только изучив закономерности присущие разным моделям, можно сконструировать модель их гармоничного сосуществования. То же самое касается и России, для которой важно наконец определиться в каких сферах развития современного российского общества можно и нужно активнее использовать опыт стран Востока, а в </a:t>
            </a:r>
            <a:r>
              <a:rPr lang="ru-RU"/>
              <a:t>каких – Запада</a:t>
            </a:r>
            <a:r>
              <a:rPr lang="ru-RU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Европейская школа </a:t>
            </a:r>
            <a:br>
              <a:rPr lang="ru-RU" dirty="0"/>
            </a:br>
            <a:r>
              <a:rPr lang="ru-RU" dirty="0"/>
              <a:t>мировой политической географии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европейской школе мировой политической географии и страноведении обычно выделяют несколько национальных школ: </a:t>
            </a:r>
            <a:r>
              <a:rPr lang="ru-RU" i="1" dirty="0"/>
              <a:t>немецкую</a:t>
            </a:r>
            <a:r>
              <a:rPr lang="ru-RU" dirty="0"/>
              <a:t>, </a:t>
            </a:r>
            <a:r>
              <a:rPr lang="ru-RU" i="1" dirty="0"/>
              <a:t>французскую</a:t>
            </a:r>
            <a:r>
              <a:rPr lang="ru-RU" dirty="0"/>
              <a:t>, </a:t>
            </a:r>
            <a:r>
              <a:rPr lang="ru-RU" i="1" dirty="0"/>
              <a:t>английскую</a:t>
            </a:r>
            <a:endParaRPr lang="ru-RU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Немецкая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Немецкая школа сформировала идею единства и целостности человечества при всем богатстве и разнообразии национальных культур и в первой половине XX в. породила две оригинальные теории: </a:t>
            </a:r>
            <a:r>
              <a:rPr lang="ru-RU" i="1" u="sng" dirty="0"/>
              <a:t>геополитического развития и трансформаций</a:t>
            </a:r>
            <a:r>
              <a:rPr lang="ru-RU" dirty="0"/>
              <a:t> (теория влияния географического фактора на внешнюю политику, включая псевдонаучную концепцию «жизненного пространства» – </a:t>
            </a:r>
            <a:r>
              <a:rPr lang="ru-RU" dirty="0" err="1"/>
              <a:t>Lebenstraum</a:t>
            </a:r>
            <a:r>
              <a:rPr lang="ru-RU" dirty="0"/>
              <a:t> и антинаучную концепцию расового превосходства) и </a:t>
            </a:r>
            <a:r>
              <a:rPr lang="ru-RU" i="1" u="sng" dirty="0"/>
              <a:t>пространственной экономики</a:t>
            </a:r>
            <a:r>
              <a:rPr lang="ru-RU" dirty="0"/>
              <a:t>, впоследствии получившей «второе дыхание» в США в XX в.</a:t>
            </a:r>
            <a:endParaRPr lang="ru-RU" dirty="0"/>
          </a:p>
          <a:p>
            <a:pPr algn="just"/>
            <a:r>
              <a:rPr lang="ru-RU" dirty="0"/>
              <a:t>Представителями немецкой школы были географ, этнолог и социолог, основатель антропогеографии </a:t>
            </a:r>
            <a:r>
              <a:rPr lang="ru-RU" b="1" dirty="0" err="1"/>
              <a:t>Фри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дрих</a:t>
            </a:r>
            <a:r>
              <a:rPr lang="ru-RU" b="1" dirty="0"/>
              <a:t> </a:t>
            </a:r>
            <a:r>
              <a:rPr lang="ru-RU" b="1" dirty="0" err="1"/>
              <a:t>Ра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тцель</a:t>
            </a:r>
            <a:r>
              <a:rPr lang="ru-RU" dirty="0"/>
              <a:t> (1844–1904) и географ и социолог </a:t>
            </a:r>
            <a:r>
              <a:rPr lang="ru-RU" b="1" dirty="0"/>
              <a:t>Карл </a:t>
            </a:r>
            <a:r>
              <a:rPr lang="ru-RU" b="1" dirty="0" err="1"/>
              <a:t>Ха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усхофер</a:t>
            </a:r>
            <a:r>
              <a:rPr lang="ru-RU" dirty="0"/>
              <a:t>. Оба являются основоположниками германской школы геополитики.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Немецкая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 err="1"/>
              <a:t>Ратцель</a:t>
            </a:r>
            <a:r>
              <a:rPr lang="ru-RU" dirty="0"/>
              <a:t> заложил основы </a:t>
            </a:r>
            <a:r>
              <a:rPr lang="ru-RU" i="1" u="sng" dirty="0"/>
              <a:t>антропогеографии</a:t>
            </a:r>
            <a:r>
              <a:rPr lang="ru-RU" dirty="0"/>
              <a:t> (социально-экономической географии), направленной на изучение территориальной организации общества, развивавшей идеи основоположника позитивизма Огюста Конта о влиянии географической среды на развитие народов и государств, роли демографических факторов на формирование политических систем. Он показал, как связь с природой влияет на развитие той или иной культуры: </a:t>
            </a:r>
            <a:r>
              <a:rPr lang="ru-RU" i="1" dirty="0"/>
              <a:t>«Различия между диким и культурным народом следует искать не в степени, а в характере связи с природой. Культура делает нас свободными не в смысле полного отрешения от природы, а в смысле более разнообразной и широкой связи с ней»</a:t>
            </a:r>
            <a:r>
              <a:rPr lang="ru-RU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Немецкая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Карл </a:t>
            </a:r>
            <a:r>
              <a:rPr lang="ru-RU" b="1" dirty="0" err="1"/>
              <a:t>Хаусхофер</a:t>
            </a:r>
            <a:r>
              <a:rPr lang="ru-RU" b="1" dirty="0"/>
              <a:t> </a:t>
            </a:r>
            <a:r>
              <a:rPr lang="ru-RU" dirty="0"/>
              <a:t>создал </a:t>
            </a:r>
            <a:r>
              <a:rPr lang="ru-RU" i="1" u="sng" dirty="0"/>
              <a:t>концепцию «жизненного пространства»</a:t>
            </a:r>
            <a:r>
              <a:rPr lang="ru-RU" dirty="0"/>
              <a:t>, заимствованную из биологии. </a:t>
            </a:r>
            <a:r>
              <a:rPr lang="ru-RU" dirty="0" err="1"/>
              <a:t>Хаусхофер</a:t>
            </a:r>
            <a:r>
              <a:rPr lang="ru-RU" dirty="0"/>
              <a:t> считал, что месторасположение и территориальные характеристики государства определяют его политическую и историческую судьбу.</a:t>
            </a:r>
            <a:endParaRPr lang="ru-RU" dirty="0"/>
          </a:p>
          <a:p>
            <a:pPr algn="just"/>
            <a:r>
              <a:rPr lang="ru-RU" dirty="0" err="1"/>
              <a:t>Хаусхофер</a:t>
            </a:r>
            <a:r>
              <a:rPr lang="ru-RU" dirty="0"/>
              <a:t> рассматривал господство Германии над малыми государствами к западу и востоку от нее как необходимость, а борьбу за расширение жизненного пространства для Германии как полностью оправданную. Ему геополитика во многом обязана тем, что она долгое время рассматривалась не просто как «псевдонаука», но и как «человеконенавистническая», «фашистская», «людоедская» теория. Развивая взгляды </a:t>
            </a:r>
            <a:r>
              <a:rPr lang="ru-RU" dirty="0" err="1"/>
              <a:t>Ратцеля</a:t>
            </a:r>
            <a:r>
              <a:rPr lang="ru-RU" dirty="0"/>
              <a:t>, </a:t>
            </a:r>
            <a:r>
              <a:rPr lang="ru-RU" dirty="0" err="1"/>
              <a:t>Хаусхофер</a:t>
            </a:r>
            <a:r>
              <a:rPr lang="ru-RU" dirty="0"/>
              <a:t> придал геополитике тот вид, в котором она стала частью официальной доктрины национал-социалистической Германии.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Французская школа сформулировала понятия </a:t>
            </a:r>
            <a:r>
              <a:rPr lang="ru-RU" i="1" dirty="0"/>
              <a:t>«</a:t>
            </a:r>
            <a:r>
              <a:rPr lang="ru-RU" i="1" u="sng" dirty="0"/>
              <a:t>география человека</a:t>
            </a:r>
            <a:r>
              <a:rPr lang="ru-RU" i="1" dirty="0"/>
              <a:t>»</a:t>
            </a:r>
            <a:r>
              <a:rPr lang="ru-RU" dirty="0"/>
              <a:t> и </a:t>
            </a:r>
            <a:r>
              <a:rPr lang="ru-RU" i="1" dirty="0"/>
              <a:t>«</a:t>
            </a:r>
            <a:r>
              <a:rPr lang="ru-RU" i="1" u="sng" dirty="0"/>
              <a:t>региональные характеристики</a:t>
            </a:r>
            <a:r>
              <a:rPr lang="ru-RU" i="1" dirty="0"/>
              <a:t>»</a:t>
            </a:r>
            <a:r>
              <a:rPr lang="ru-RU" dirty="0"/>
              <a:t>, но концентрировала свое внимание в основном на природной среде без учёта явлений социально-экономического характера. В XX в. эта описательность была преодолена в двух оригинальных комплексных направлениях – </a:t>
            </a:r>
            <a:r>
              <a:rPr lang="ru-RU" i="1" u="sng" dirty="0"/>
              <a:t>военной геополитике</a:t>
            </a:r>
            <a:r>
              <a:rPr lang="ru-RU" dirty="0"/>
              <a:t> (</a:t>
            </a:r>
            <a:r>
              <a:rPr lang="ru-RU" b="1" dirty="0"/>
              <a:t>Ив </a:t>
            </a:r>
            <a:r>
              <a:rPr lang="ru-RU" b="1" dirty="0" err="1"/>
              <a:t>Лако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ст</a:t>
            </a:r>
            <a:r>
              <a:rPr lang="ru-RU" dirty="0"/>
              <a:t>, </a:t>
            </a:r>
            <a:r>
              <a:rPr lang="ru-RU" b="1" dirty="0"/>
              <a:t>Жан </a:t>
            </a:r>
            <a:r>
              <a:rPr lang="ru-RU" b="1" dirty="0" err="1"/>
              <a:t>Готтман</a:t>
            </a:r>
            <a:r>
              <a:rPr lang="ru-RU" dirty="0"/>
              <a:t>, </a:t>
            </a:r>
            <a:r>
              <a:rPr lang="ru-RU" b="1" dirty="0"/>
              <a:t>Жак </a:t>
            </a:r>
            <a:r>
              <a:rPr lang="ru-RU" b="1" dirty="0" err="1"/>
              <a:t>Ансель</a:t>
            </a:r>
            <a:r>
              <a:rPr lang="ru-RU" dirty="0"/>
              <a:t>) и </a:t>
            </a:r>
            <a:r>
              <a:rPr lang="ru-RU" i="1" u="sng" dirty="0"/>
              <a:t>комплексном картографическом регионоведении</a:t>
            </a:r>
            <a:r>
              <a:rPr lang="ru-RU" dirty="0"/>
              <a:t>, составляющих своеобразие французской школы вплоть до настоящего времени.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Во второй половине XX в. в тематику изучения Востока была включена экономическая, а потом политическая проблематика (экономическое и политическое развитие и </a:t>
            </a:r>
            <a:r>
              <a:rPr lang="ru-RU" i="1" dirty="0"/>
              <a:t>модернизация</a:t>
            </a:r>
            <a:r>
              <a:rPr lang="ru-RU" dirty="0"/>
              <a:t>). «Востоковедение» (</a:t>
            </a:r>
            <a:r>
              <a:rPr lang="ru-RU" dirty="0" err="1"/>
              <a:t>Oriental</a:t>
            </a:r>
            <a:r>
              <a:rPr lang="ru-RU" dirty="0"/>
              <a:t> </a:t>
            </a:r>
            <a:r>
              <a:rPr lang="ru-RU" dirty="0" err="1"/>
              <a:t>Studies</a:t>
            </a:r>
            <a:r>
              <a:rPr lang="ru-RU" dirty="0"/>
              <a:t>) было трансформировано в «</a:t>
            </a:r>
            <a:r>
              <a:rPr lang="ru-RU" dirty="0" err="1"/>
              <a:t>страноведное</a:t>
            </a:r>
            <a:r>
              <a:rPr lang="ru-RU" dirty="0"/>
              <a:t> регионоведение» (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Studies</a:t>
            </a:r>
            <a:r>
              <a:rPr lang="ru-RU" dirty="0"/>
              <a:t>). Дальнейшее переосмысление необходимости осовременивания проблематики и содержательной трансформации страноведения преобразовало дисциплину в региональную науку (</a:t>
            </a:r>
            <a:r>
              <a:rPr lang="ru-RU" dirty="0" err="1"/>
              <a:t>Regional</a:t>
            </a:r>
            <a:r>
              <a:rPr lang="ru-RU" dirty="0"/>
              <a:t> </a:t>
            </a:r>
            <a:r>
              <a:rPr lang="ru-RU" dirty="0" err="1"/>
              <a:t>Studies</a:t>
            </a:r>
            <a:r>
              <a:rPr lang="ru-RU" dirty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3088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Создатель французской школы географ и геополитик </a:t>
            </a:r>
            <a:r>
              <a:rPr lang="ru-RU" b="1" dirty="0"/>
              <a:t>Видаль де ла Бланш</a:t>
            </a:r>
            <a:r>
              <a:rPr lang="ru-RU" dirty="0"/>
              <a:t> (1845–1918) критически переработал концепции германских </a:t>
            </a:r>
            <a:r>
              <a:rPr lang="ru-RU" dirty="0" err="1"/>
              <a:t>геополитиков</a:t>
            </a:r>
            <a:r>
              <a:rPr lang="ru-RU" dirty="0"/>
              <a:t>. Согласно Видалю де ла </a:t>
            </a:r>
            <a:r>
              <a:rPr lang="ru-RU" dirty="0" err="1"/>
              <a:t>Бланшу</a:t>
            </a:r>
            <a:r>
              <a:rPr lang="ru-RU" dirty="0"/>
              <a:t>, не географическое положение государства, а человек находится в центре системного подхода к изучению взаимодействия общества и природы. Де ла Бланш по сути является основателем </a:t>
            </a:r>
            <a:r>
              <a:rPr lang="ru-RU" i="1" dirty="0"/>
              <a:t>«</a:t>
            </a:r>
            <a:r>
              <a:rPr lang="ru-RU" i="1" u="sng" dirty="0"/>
              <a:t>антропологической школы</a:t>
            </a:r>
            <a:r>
              <a:rPr lang="ru-RU" i="1" dirty="0"/>
              <a:t>» </a:t>
            </a:r>
            <a:r>
              <a:rPr lang="ru-RU" dirty="0"/>
              <a:t>политической географии, которая получила название </a:t>
            </a:r>
            <a:r>
              <a:rPr lang="ru-RU" i="1" u="sng" dirty="0"/>
              <a:t>поссибилизм</a:t>
            </a:r>
            <a:r>
              <a:rPr lang="ru-RU" dirty="0"/>
              <a:t> (от слова «возможность»).</a:t>
            </a:r>
            <a:endParaRPr lang="ru-RU" dirty="0"/>
          </a:p>
          <a:p>
            <a:pPr algn="just"/>
            <a:r>
              <a:rPr lang="ru-RU" dirty="0"/>
              <a:t>Видаль де ла Бланш является создателем французской географической школы, в которой особое значение придаётся географии человека</a:t>
            </a:r>
            <a:endParaRPr lang="ru-RU" dirty="0"/>
          </a:p>
          <a:p>
            <a:pPr algn="just"/>
            <a:r>
              <a:rPr lang="ru-RU" dirty="0"/>
              <a:t>Де ла Бланш является автором исследований в области физической географии и географии населения «Картина географии Франции», 1903, «Восточная Франция» (Лотарингия и Эльзас), 1917, большого атласа по географии и истории мира (содержит карты по древней, средневековой и новой истории, географии материков и стран)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</a:t>
            </a:r>
            <a:r>
              <a:rPr lang="ru-RU" i="1" dirty="0"/>
              <a:t>поссибилизму</a:t>
            </a:r>
            <a:r>
              <a:rPr lang="ru-RU" dirty="0"/>
              <a:t>, природа создаёт условия, но как будут реализованы эти условия, зависит от людей. Не государство отражает взаимодействие между человеком и природой, а локальные сообщества людей, из которых формируются и государства и цивилизации. Взаимодействие между ними и опыт, приобретаемый в этом процессе важнее, чем географические составляющие.</a:t>
            </a:r>
            <a:endParaRPr lang="ru-RU" dirty="0"/>
          </a:p>
          <a:p>
            <a:pPr algn="just"/>
            <a:r>
              <a:rPr lang="ru-RU" dirty="0"/>
              <a:t>В отличие от </a:t>
            </a:r>
            <a:r>
              <a:rPr lang="ru-RU" dirty="0" err="1"/>
              <a:t>Ратцеля</a:t>
            </a:r>
            <a:r>
              <a:rPr lang="ru-RU" dirty="0"/>
              <a:t> де ла Бланш считал возможным, что через такое взаимодействие возможно создание мирового государства. При этом условии уже не может быть и речи о борьбе за жизненное пространство.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2288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i="1" dirty="0"/>
              <a:t>«</a:t>
            </a:r>
            <a:r>
              <a:rPr lang="ru-RU" i="1" u="sng" dirty="0"/>
              <a:t>География человека</a:t>
            </a:r>
            <a:r>
              <a:rPr lang="ru-RU" i="1" dirty="0"/>
              <a:t>»</a:t>
            </a:r>
            <a:r>
              <a:rPr lang="ru-RU" dirty="0"/>
              <a:t> дала начало синтезу различных дисциплин при изучении отдельных регионов, из этого подхода родилась знаменитая историческая </a:t>
            </a:r>
            <a:r>
              <a:rPr lang="ru-RU" i="1" dirty="0"/>
              <a:t>школа «Анналов»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i="1" u="sng" dirty="0"/>
              <a:t>Школа «</a:t>
            </a:r>
            <a:r>
              <a:rPr lang="ru-RU" i="1" u="sng" dirty="0" err="1"/>
              <a:t>Анна́лов</a:t>
            </a:r>
            <a:r>
              <a:rPr lang="ru-RU" i="1" u="sng" dirty="0"/>
              <a:t>»</a:t>
            </a:r>
            <a:r>
              <a:rPr lang="ru-RU" dirty="0"/>
              <a:t> (фр. </a:t>
            </a:r>
            <a:r>
              <a:rPr lang="ru-RU" dirty="0" err="1"/>
              <a:t>École</a:t>
            </a:r>
            <a:r>
              <a:rPr lang="ru-RU" dirty="0"/>
              <a:t> </a:t>
            </a:r>
            <a:r>
              <a:rPr lang="ru-RU" dirty="0" err="1"/>
              <a:t>des</a:t>
            </a:r>
            <a:r>
              <a:rPr lang="ru-RU" dirty="0"/>
              <a:t> </a:t>
            </a:r>
            <a:r>
              <a:rPr lang="ru-RU" dirty="0" err="1"/>
              <a:t>Annales</a:t>
            </a:r>
            <a:r>
              <a:rPr lang="ru-RU" dirty="0"/>
              <a:t>), также </a:t>
            </a:r>
            <a:r>
              <a:rPr lang="ru-RU" i="1" dirty="0"/>
              <a:t>«</a:t>
            </a:r>
            <a:r>
              <a:rPr lang="ru-RU" i="1" u="sng" dirty="0"/>
              <a:t>Новая историческая наука</a:t>
            </a:r>
            <a:r>
              <a:rPr lang="ru-RU" i="1" dirty="0"/>
              <a:t>»</a:t>
            </a:r>
            <a:r>
              <a:rPr lang="ru-RU" dirty="0"/>
              <a:t> (фр.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Nouvelle</a:t>
            </a:r>
            <a:r>
              <a:rPr lang="ru-RU" dirty="0"/>
              <a:t> </a:t>
            </a:r>
            <a:r>
              <a:rPr lang="ru-RU" dirty="0" err="1"/>
              <a:t>Histoire</a:t>
            </a:r>
            <a:r>
              <a:rPr lang="ru-RU" dirty="0"/>
              <a:t>) – историческое направление, основанное французскими историками Люсьеном </a:t>
            </a:r>
            <a:r>
              <a:rPr lang="ru-RU" dirty="0" err="1"/>
              <a:t>Февром</a:t>
            </a:r>
            <a:r>
              <a:rPr lang="ru-RU" dirty="0"/>
              <a:t> и Марком Блоком. Эта историческая школа, формировавшаяся вокруг исторического научного журнала «Анналы», оказала значительное влияние на развитие всей мировой историографии XX века. В этом журнале историки пытались публиковать статьи, характеризующие историю «в целом», статьи, которые не ограничивались политическими, военными и дипломатическими аспектами истории. В их подаче предпринимались попытки создать «тотальную» историю, то есть историю, описывающую все существующие в обществе связи – экономические, социальные, культурные. Учёные стали ставить в центр своих исследований не деятельность великих людей, не описание событий, а общество в целом, пытаясь вскрыть глубинные структуры, существующие в течение больших временных отрезков. Такой подход потребовал привлечения данных смежных наук – социологии, этнографии, географии и других, а также расширения круга исторических источников. 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162906" cy="440228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Классическим примером моделирования региональной истории стала книга французского историка </a:t>
            </a:r>
            <a:r>
              <a:rPr lang="ru-RU" b="1" dirty="0" err="1"/>
              <a:t>Ферна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на</a:t>
            </a:r>
            <a:r>
              <a:rPr lang="ru-RU" b="1" dirty="0"/>
              <a:t> </a:t>
            </a:r>
            <a:r>
              <a:rPr lang="ru-RU" b="1" dirty="0" err="1"/>
              <a:t>Броде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ля</a:t>
            </a:r>
            <a:r>
              <a:rPr lang="ru-RU" dirty="0"/>
              <a:t> (1902–1985) «Средиземное море и средиземноморский мир в эпоху Филиппа II», вышедшая в 1949 году и вызвавшая разноречивые отклики среди коллег-историков. Этот серьёзный труд демонстрирует отношение автора к географии, социальной и экономической истории региона как к важным компонентам в историческом анализе, преуменьшая, таким образом, роль событий и персоналий. На историка оказал большое влияние Люсьен </a:t>
            </a:r>
            <a:r>
              <a:rPr lang="ru-RU" dirty="0" err="1"/>
              <a:t>Февр</a:t>
            </a:r>
            <a:r>
              <a:rPr lang="ru-RU" dirty="0"/>
              <a:t>, один из непосредственных основателей школы «Анналов».</a:t>
            </a:r>
            <a:endParaRPr lang="ru-RU" dirty="0"/>
          </a:p>
          <a:p>
            <a:pPr algn="just"/>
            <a:r>
              <a:rPr lang="ru-RU" dirty="0"/>
              <a:t>Фернан </a:t>
            </a:r>
            <a:r>
              <a:rPr lang="ru-RU" dirty="0" err="1"/>
              <a:t>Бродель</a:t>
            </a:r>
            <a:r>
              <a:rPr lang="ru-RU" dirty="0"/>
              <a:t> произвёл революцию в исторической науке своим предложением учитывать экономические и географические факторы при анализе исторического процесса. Он являлся ярким представителем французской историографической школы «Анналов», занимавшейся доскональным изучением исторических феноменов в социальных науках.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Французская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Именно в это время стало понятно, что нельзя выстроить единую модель причинно-следственных связей для всей всемирной истории, но можно строить такие модели для отдельных регионов. Региональная история в духе школы Видаля де Ла </a:t>
            </a:r>
            <a:r>
              <a:rPr lang="ru-RU" dirty="0" err="1"/>
              <a:t>Бланша</a:t>
            </a:r>
            <a:r>
              <a:rPr lang="ru-RU" dirty="0"/>
              <a:t> предполагает такой подход: нет единой модели для всех, но внутри одной модели возможны закономерности, понимаемые как способность человека адекватно ориентироваться и действовать в ситуациях различного смыслового и социально-временного масштаба.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Английская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английской школе получили известность идеи </a:t>
            </a:r>
            <a:r>
              <a:rPr lang="ru-RU" b="1" dirty="0"/>
              <a:t>Филипа </a:t>
            </a:r>
            <a:r>
              <a:rPr lang="ru-RU" b="1" dirty="0" err="1"/>
              <a:t>Коломба</a:t>
            </a:r>
            <a:r>
              <a:rPr lang="ru-RU" b="1" dirty="0"/>
              <a:t> </a:t>
            </a:r>
            <a:r>
              <a:rPr lang="ru-RU" dirty="0"/>
              <a:t>(1831–1899) и </a:t>
            </a:r>
            <a:r>
              <a:rPr lang="ru-RU" b="1" dirty="0" err="1"/>
              <a:t>Xэлфорда</a:t>
            </a:r>
            <a:r>
              <a:rPr lang="ru-RU" b="1" dirty="0"/>
              <a:t> </a:t>
            </a:r>
            <a:r>
              <a:rPr lang="ru-RU" b="1" dirty="0" err="1"/>
              <a:t>Маккиндера</a:t>
            </a:r>
            <a:r>
              <a:rPr lang="ru-RU" b="1" dirty="0"/>
              <a:t> </a:t>
            </a:r>
            <a:r>
              <a:rPr lang="ru-RU" dirty="0"/>
              <a:t>(1861–1947)</a:t>
            </a:r>
            <a:r>
              <a:rPr lang="ru-RU" b="1" dirty="0"/>
              <a:t>.</a:t>
            </a:r>
            <a:endParaRPr lang="ru-RU" b="1" dirty="0"/>
          </a:p>
          <a:p>
            <a:pPr algn="just"/>
            <a:r>
              <a:rPr lang="ru-RU" dirty="0"/>
              <a:t>Вице-адмирал Британской империи Ф.Г. </a:t>
            </a:r>
            <a:r>
              <a:rPr lang="ru-RU" dirty="0" err="1"/>
              <a:t>Коломб</a:t>
            </a:r>
            <a:r>
              <a:rPr lang="ru-RU" dirty="0"/>
              <a:t> обосновал </a:t>
            </a:r>
            <a:r>
              <a:rPr lang="ru-RU" i="1" u="sng" dirty="0"/>
              <a:t>концепцию «морского могущества»</a:t>
            </a:r>
            <a:r>
              <a:rPr lang="ru-RU" dirty="0"/>
              <a:t>. В историю мировой геополитической мысли он вошёл благодаря фундаментальному труду «Морская война, её основные принципы и опыт» (1891). Суть концепции сводится к тому, что морские цивилизации – это «торговые цивилизации». Такие цивилизации добиваются доминирования за счёт завоевания господства над морскими пространствами, направленного на обеспечение свободы морской торговли.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Английская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Ф.Г. </a:t>
            </a:r>
            <a:r>
              <a:rPr lang="ru-RU" dirty="0" err="1"/>
              <a:t>Коломб</a:t>
            </a:r>
            <a:r>
              <a:rPr lang="ru-RU" dirty="0"/>
              <a:t> выдвинул теорию решающей роли морской силы в войне. Во взглядах </a:t>
            </a:r>
            <a:r>
              <a:rPr lang="ru-RU" dirty="0" err="1"/>
              <a:t>Коломба</a:t>
            </a:r>
            <a:r>
              <a:rPr lang="ru-RU" dirty="0"/>
              <a:t> акцентируется ведение войны совместными усилиями армии и флота. </a:t>
            </a:r>
            <a:endParaRPr lang="ru-RU" dirty="0"/>
          </a:p>
          <a:p>
            <a:pPr algn="just"/>
            <a:r>
              <a:rPr lang="ru-RU" dirty="0"/>
              <a:t>Теория </a:t>
            </a:r>
            <a:r>
              <a:rPr lang="ru-RU" dirty="0" err="1"/>
              <a:t>Коломба</a:t>
            </a:r>
            <a:r>
              <a:rPr lang="ru-RU" dirty="0"/>
              <a:t> явилась подготовительным этапом в создании целостной научной теории морской войны. Многие её положения были подтверждены опытом двух мировых войн и не утратили своей актуальности в современных условиях. 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Английская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Английский географ </a:t>
            </a:r>
            <a:r>
              <a:rPr lang="ru-RU" dirty="0" err="1"/>
              <a:t>Хэлфорд</a:t>
            </a:r>
            <a:r>
              <a:rPr lang="ru-RU" dirty="0"/>
              <a:t> </a:t>
            </a:r>
            <a:r>
              <a:rPr lang="ru-RU" dirty="0" err="1"/>
              <a:t>Маккиндер</a:t>
            </a:r>
            <a:r>
              <a:rPr lang="ru-RU" dirty="0"/>
              <a:t> исходя из своих наблюдений за распределением сил в первой половине XX века выдвинул идею, что в мировой системе решающее положение занимает Евразийский регион (</a:t>
            </a:r>
            <a:r>
              <a:rPr lang="ru-RU" i="1" dirty="0"/>
              <a:t>Хартленд</a:t>
            </a:r>
            <a:r>
              <a:rPr lang="ru-RU" dirty="0"/>
              <a:t>). Кто контролирует Хартленд, тот командует Мировым островом (то есть Евразией и Африкой); кто контролирует Мировой остров, тот командует миром». 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Английская школа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работе </a:t>
            </a:r>
            <a:r>
              <a:rPr lang="ru-RU" dirty="0" err="1"/>
              <a:t>Маккиндера</a:t>
            </a:r>
            <a:r>
              <a:rPr lang="ru-RU" dirty="0"/>
              <a:t> «Земной шар и достижение мира» (1943) кардинально пересматривается будущее мировое устройство после окончания Второй мировой войны. В этом труде была обоснована идея геополитических блоков и предсказано становление </a:t>
            </a:r>
            <a:r>
              <a:rPr lang="ru-RU" dirty="0" err="1"/>
              <a:t>двуполярного</a:t>
            </a:r>
            <a:r>
              <a:rPr lang="ru-RU" dirty="0"/>
              <a:t> мира, вращающегося вокруг двух противостоящих друг другу осей: Соединённых Штатов и Советского Союза (Хартленда). </a:t>
            </a:r>
            <a:endParaRPr lang="ru-RU" dirty="0"/>
          </a:p>
          <a:p>
            <a:pPr algn="just"/>
            <a:r>
              <a:rPr lang="ru-RU" dirty="0"/>
              <a:t>Поэтому </a:t>
            </a:r>
            <a:r>
              <a:rPr lang="ru-RU" dirty="0" err="1"/>
              <a:t>Маккиндера</a:t>
            </a:r>
            <a:r>
              <a:rPr lang="ru-RU" dirty="0"/>
              <a:t> принято считать основоположником теории </a:t>
            </a:r>
            <a:r>
              <a:rPr lang="ru-RU" i="1" dirty="0" err="1"/>
              <a:t>Атлантизма</a:t>
            </a:r>
            <a:r>
              <a:rPr lang="ru-RU" dirty="0"/>
              <a:t>.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 err="1"/>
              <a:t>Евроатлантизм</a:t>
            </a:r>
            <a:r>
              <a:rPr lang="ru-RU" dirty="0"/>
              <a:t>, также известный как </a:t>
            </a:r>
            <a:r>
              <a:rPr lang="ru-RU" i="1" dirty="0"/>
              <a:t>«</a:t>
            </a:r>
            <a:r>
              <a:rPr lang="ru-RU" i="1" dirty="0" err="1"/>
              <a:t>трансатлантизм</a:t>
            </a:r>
            <a:r>
              <a:rPr lang="ru-RU" i="1" dirty="0"/>
              <a:t>» – </a:t>
            </a:r>
            <a:r>
              <a:rPr lang="ru-RU" dirty="0"/>
              <a:t> </a:t>
            </a:r>
            <a:r>
              <a:rPr lang="ru-RU" i="1" dirty="0"/>
              <a:t>геополитическая философия политического, экономического и военного сближения государств Северной Америки и Европы под общими ценностями демократии, индивидуализма, свободы и верховенства права.</a:t>
            </a:r>
            <a:r>
              <a:rPr lang="ru-RU" dirty="0"/>
              <a:t> </a:t>
            </a:r>
            <a:r>
              <a:rPr lang="ru-RU" i="1" dirty="0"/>
              <a:t>Термин происходит от названия Атлантического океана, который отделяет Северную Америку от Европы.</a:t>
            </a:r>
            <a:endParaRPr lang="ru-RU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Американская школа и</a:t>
            </a:r>
            <a:br>
              <a:rPr lang="ru-RU" dirty="0"/>
            </a:br>
            <a:r>
              <a:rPr lang="ru-RU" dirty="0" err="1"/>
              <a:t>бихевиористский</a:t>
            </a:r>
            <a:r>
              <a:rPr lang="ru-RU" dirty="0"/>
              <a:t>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Американская школа с момента своего возникновения была ориентирована на </a:t>
            </a:r>
            <a:r>
              <a:rPr lang="ru-RU" i="1" dirty="0" err="1"/>
              <a:t>бихевиористский</a:t>
            </a:r>
            <a:r>
              <a:rPr lang="ru-RU" i="1" dirty="0"/>
              <a:t> подход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u="sng" dirty="0"/>
              <a:t>Бихевиоризм</a:t>
            </a:r>
            <a:r>
              <a:rPr lang="ru-RU" i="1" dirty="0"/>
              <a:t> (англ. </a:t>
            </a:r>
            <a:r>
              <a:rPr lang="ru-RU" i="1" dirty="0" err="1"/>
              <a:t>behavior</a:t>
            </a:r>
            <a:r>
              <a:rPr lang="ru-RU" i="1" dirty="0"/>
              <a:t> – поведение) – это систематический подход к изучению поведения людей и других животных. Он предполагает, что всё поведение состоит из рефлексов, реакций на определенные стимулы в среде обитания.</a:t>
            </a:r>
            <a:endParaRPr lang="ru-RU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256424" cy="3777622"/>
          </a:xfrm>
        </p:spPr>
        <p:txBody>
          <a:bodyPr>
            <a:noAutofit/>
          </a:bodyPr>
          <a:lstStyle/>
          <a:p>
            <a:pPr algn="just"/>
            <a:r>
              <a:rPr lang="ru-RU" sz="1700" dirty="0"/>
              <a:t>Начиная с XXI в. акцент в исследованиях переменился, и на первый план вышли следующие вопросы:</a:t>
            </a:r>
            <a:endParaRPr lang="ru-RU" sz="17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700" dirty="0"/>
              <a:t>смогут ли регионы, не являющиеся частью западной цивилизации, построить свои модели открытого социально-политического доступа соответствующие уровню решения современных задач, и кто конкретно сможет это сделать?</a:t>
            </a:r>
            <a:endParaRPr lang="ru-RU" sz="17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700" dirty="0"/>
              <a:t>какие из крупных </a:t>
            </a:r>
            <a:r>
              <a:rPr lang="ru-RU" sz="1700" dirty="0" err="1"/>
              <a:t>незападных</a:t>
            </a:r>
            <a:r>
              <a:rPr lang="ru-RU" sz="1700" dirty="0"/>
              <a:t> стран смогут демонополизировать пути перехода к такой системе, и предложить свои национальные модификации этой системы, а какие будут обречены на повторение циклов мобилизации-стабилизации?</a:t>
            </a:r>
            <a:endParaRPr lang="ru-RU" sz="1700" dirty="0"/>
          </a:p>
          <a:p>
            <a:pPr algn="just"/>
            <a:r>
              <a:rPr lang="ru-RU" sz="1700" dirty="0"/>
              <a:t>Существенным моментом изменений в подходах стало признание факта, что другие модели могут строиться иначе, а европейская или американская модель не являются единственно верными и эталонами для подражания</a:t>
            </a:r>
            <a:endParaRPr lang="ru-RU" sz="1700" dirty="0"/>
          </a:p>
          <a:p>
            <a:pPr algn="just"/>
            <a:r>
              <a:rPr lang="ru-RU" sz="1700" dirty="0"/>
              <a:t>Кроме того, многие эксперты признали факт, что </a:t>
            </a:r>
            <a:r>
              <a:rPr lang="ru-RU" sz="1700" dirty="0" err="1"/>
              <a:t>Незапад</a:t>
            </a:r>
            <a:r>
              <a:rPr lang="ru-RU" sz="1700" dirty="0"/>
              <a:t> – это не только Восток</a:t>
            </a:r>
            <a:endParaRPr lang="ru-RU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Американская школа и</a:t>
            </a:r>
            <a:br>
              <a:rPr lang="ru-RU" dirty="0"/>
            </a:br>
            <a:r>
              <a:rPr lang="ru-RU" dirty="0" err="1"/>
              <a:t>бихевиористский</a:t>
            </a:r>
            <a:r>
              <a:rPr lang="ru-RU" dirty="0"/>
              <a:t>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482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 частности, ориентация на бихевиоризм проявилась в работах </a:t>
            </a:r>
            <a:r>
              <a:rPr lang="ru-RU" b="1" dirty="0"/>
              <a:t>Ричарда </a:t>
            </a:r>
            <a:r>
              <a:rPr lang="ru-RU" b="1" dirty="0" err="1"/>
              <a:t>Хартшорна</a:t>
            </a:r>
            <a:r>
              <a:rPr lang="ru-RU" b="1" dirty="0"/>
              <a:t> </a:t>
            </a:r>
            <a:r>
              <a:rPr lang="ru-RU" dirty="0"/>
              <a:t>(1899–1992). Американский географ Ричард </a:t>
            </a:r>
            <a:r>
              <a:rPr lang="ru-RU" dirty="0" err="1"/>
              <a:t>Хартшорн</a:t>
            </a:r>
            <a:r>
              <a:rPr lang="ru-RU" dirty="0"/>
              <a:t> создал направление </a:t>
            </a:r>
            <a:r>
              <a:rPr lang="ru-RU" i="1" u="sng" dirty="0"/>
              <a:t>поведенческой географии</a:t>
            </a:r>
            <a:r>
              <a:rPr lang="ru-RU" dirty="0"/>
              <a:t>, разработав методику изучения отдельных регионов. </a:t>
            </a:r>
            <a:endParaRPr lang="ru-RU" dirty="0"/>
          </a:p>
          <a:p>
            <a:pPr algn="just"/>
            <a:r>
              <a:rPr lang="ru-RU" dirty="0" err="1"/>
              <a:t>Хартшорн</a:t>
            </a:r>
            <a:r>
              <a:rPr lang="ru-RU" dirty="0"/>
              <a:t> считал географию описательной наукой, у которой нет собственного объекта исследования. Задачей регионоведения он считал изучение общества в системе связей отдельного взятого региона.</a:t>
            </a:r>
            <a:endParaRPr lang="ru-RU" dirty="0"/>
          </a:p>
          <a:p>
            <a:pPr algn="just"/>
            <a:r>
              <a:rPr lang="ru-RU" dirty="0"/>
              <a:t>Иными словами, он выдвинул идею, что необходимо изучать, как взаимосвязаны поведение людей, экономические процессы и географический ландшафт. В данном случае речь идет о способах адаптации людей к окружающей среде. В сущности, это – </a:t>
            </a:r>
            <a:r>
              <a:rPr lang="ru-RU" i="1" u="sng" dirty="0" err="1"/>
              <a:t>бихевиористская</a:t>
            </a:r>
            <a:r>
              <a:rPr lang="ru-RU" i="1" u="sng" dirty="0"/>
              <a:t> география</a:t>
            </a:r>
            <a:r>
              <a:rPr lang="ru-RU" dirty="0"/>
              <a:t>, изучающая различия в поведении человека в зависимости от окружающей среды на уровне отдельно взятого региона.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Николас </a:t>
            </a:r>
            <a:r>
              <a:rPr lang="ru-RU" dirty="0" err="1"/>
              <a:t>Спайкмен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 идея «</a:t>
            </a:r>
            <a:r>
              <a:rPr lang="ru-RU" dirty="0" err="1"/>
              <a:t>Римленда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Николас </a:t>
            </a:r>
            <a:r>
              <a:rPr lang="ru-RU" b="1" dirty="0" err="1"/>
              <a:t>Спайкмен</a:t>
            </a:r>
            <a:r>
              <a:rPr lang="ru-RU" dirty="0"/>
              <a:t> (1893–1943) – американский геополитик голландского происхождения, основоположник </a:t>
            </a:r>
            <a:r>
              <a:rPr lang="ru-RU" i="1" u="sng" dirty="0"/>
              <a:t>концепции «сдерживания»</a:t>
            </a:r>
            <a:r>
              <a:rPr lang="ru-RU" dirty="0"/>
              <a:t>, один из основателей американской школы регионоведения. Автор двух известных работ: «Американская стратегия в мировой политике» (1942) и «География мира» (1944). Основой его теории являлась идея </a:t>
            </a:r>
            <a:r>
              <a:rPr lang="ru-RU" i="1" dirty="0"/>
              <a:t>«</a:t>
            </a:r>
            <a:r>
              <a:rPr lang="ru-RU" i="1" dirty="0" err="1"/>
              <a:t>Римленда</a:t>
            </a:r>
            <a:r>
              <a:rPr lang="ru-RU" i="1" dirty="0"/>
              <a:t>»</a:t>
            </a:r>
            <a:r>
              <a:rPr lang="ru-RU" dirty="0"/>
              <a:t> как ключевой территории в мировой политике.</a:t>
            </a:r>
            <a:endParaRPr lang="ru-RU" dirty="0"/>
          </a:p>
          <a:p>
            <a:pPr algn="just"/>
            <a:r>
              <a:rPr lang="ru-RU" i="1" u="sng" dirty="0" err="1"/>
              <a:t>Римленд</a:t>
            </a:r>
            <a:r>
              <a:rPr lang="ru-RU" dirty="0"/>
              <a:t> (</a:t>
            </a:r>
            <a:r>
              <a:rPr lang="ru-RU" i="1" dirty="0"/>
              <a:t>англ. </a:t>
            </a:r>
            <a:r>
              <a:rPr lang="ru-RU" i="1" dirty="0" err="1"/>
              <a:t>Rimland</a:t>
            </a:r>
            <a:r>
              <a:rPr lang="ru-RU" i="1" dirty="0"/>
              <a:t> — «Дуговая земля»</a:t>
            </a:r>
            <a:r>
              <a:rPr lang="ru-RU" dirty="0"/>
              <a:t>) – геополитическая концепция, введенная американским политологом Николасом </a:t>
            </a:r>
            <a:r>
              <a:rPr lang="ru-RU" dirty="0" err="1"/>
              <a:t>Спикмэном</a:t>
            </a:r>
            <a:r>
              <a:rPr lang="ru-RU" dirty="0"/>
              <a:t> в 1940 году в работе «</a:t>
            </a:r>
            <a:r>
              <a:rPr lang="ru-RU" dirty="0" err="1"/>
              <a:t>Geography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Peace</a:t>
            </a:r>
            <a:r>
              <a:rPr lang="ru-RU" dirty="0"/>
              <a:t>», в противовес Хартленду </a:t>
            </a:r>
            <a:r>
              <a:rPr lang="ru-RU" dirty="0" err="1"/>
              <a:t>Маккиндера</a:t>
            </a:r>
            <a:r>
              <a:rPr lang="ru-RU" dirty="0"/>
              <a:t>. «</a:t>
            </a:r>
            <a:r>
              <a:rPr lang="ru-RU" dirty="0" err="1"/>
              <a:t>Римлендом</a:t>
            </a:r>
            <a:r>
              <a:rPr lang="ru-RU" dirty="0"/>
              <a:t>» </a:t>
            </a:r>
            <a:r>
              <a:rPr lang="ru-RU" dirty="0" err="1"/>
              <a:t>Спайкмен</a:t>
            </a:r>
            <a:r>
              <a:rPr lang="ru-RU" dirty="0"/>
              <a:t> назвал дугу (</a:t>
            </a:r>
            <a:r>
              <a:rPr lang="ru-RU" i="1" dirty="0"/>
              <a:t>от англ. </a:t>
            </a:r>
            <a:r>
              <a:rPr lang="ru-RU" i="1" dirty="0" err="1"/>
              <a:t>rim</a:t>
            </a:r>
            <a:r>
              <a:rPr lang="ru-RU" i="1" dirty="0"/>
              <a:t> – обод</a:t>
            </a:r>
            <a:r>
              <a:rPr lang="ru-RU" dirty="0"/>
              <a:t>) прибрежной полосы, окружающей Хартленд с запада, юга и юго-востока. В отличие от </a:t>
            </a:r>
            <a:r>
              <a:rPr lang="ru-RU" dirty="0" err="1"/>
              <a:t>Маккиндера</a:t>
            </a:r>
            <a:r>
              <a:rPr lang="ru-RU" dirty="0"/>
              <a:t>, </a:t>
            </a:r>
            <a:r>
              <a:rPr lang="ru-RU" dirty="0" err="1"/>
              <a:t>Спайкмен</a:t>
            </a:r>
            <a:r>
              <a:rPr lang="ru-RU" dirty="0"/>
              <a:t> полагал, что именно эта земля имеет решающее стратегическое значения для контроля над Евразией.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Карта мира с </a:t>
            </a:r>
            <a:r>
              <a:rPr lang="ru-RU" dirty="0" err="1"/>
              <a:t>Римлендом</a:t>
            </a:r>
            <a:r>
              <a:rPr lang="ru-RU" dirty="0"/>
              <a:t> и Хартлендом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t="13821" b="13821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Николас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Спайкмен</a:t>
            </a: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и идея «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Римленда</a:t>
            </a: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основе теории </a:t>
            </a:r>
            <a:r>
              <a:rPr lang="ru-RU" dirty="0" err="1"/>
              <a:t>Спайкмена</a:t>
            </a:r>
            <a:r>
              <a:rPr lang="ru-RU" dirty="0"/>
              <a:t> Соединённые Штаты расположили во время «холодной войны» вокруг Советского Союза сеть военных баз дугой от Средиземноморья до Индокитая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Альфред </a:t>
            </a:r>
            <a:r>
              <a:rPr lang="ru-RU" dirty="0" err="1"/>
              <a:t>Мэхэн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 теория «морской силы»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/>
              <a:t>А́льфред</a:t>
            </a:r>
            <a:r>
              <a:rPr lang="ru-RU" b="1" dirty="0"/>
              <a:t> </a:t>
            </a:r>
            <a:r>
              <a:rPr lang="ru-RU" b="1" dirty="0" err="1"/>
              <a:t>Мэхэ́н</a:t>
            </a:r>
            <a:r>
              <a:rPr lang="ru-RU" dirty="0"/>
              <a:t> (1840–1914) – американский военно-морской теоретик и историк, контр-адмирал (1906), один из основателей геополитики</a:t>
            </a:r>
            <a:endParaRPr lang="ru-RU" dirty="0"/>
          </a:p>
          <a:p>
            <a:pPr algn="just"/>
            <a:r>
              <a:rPr lang="ru-RU" dirty="0"/>
              <a:t>Автор трудов с большим фактическим материалом, которые сформулировали закономерности войны на море. Одновременно с английским военно-морским теоретиком и историком Ф.Х. </a:t>
            </a:r>
            <a:r>
              <a:rPr lang="ru-RU" dirty="0" err="1"/>
              <a:t>Коломбом</a:t>
            </a:r>
            <a:r>
              <a:rPr lang="ru-RU" dirty="0"/>
              <a:t> обосновал </a:t>
            </a:r>
            <a:r>
              <a:rPr lang="ru-RU" u="sng" dirty="0"/>
              <a:t>теорию </a:t>
            </a:r>
            <a:r>
              <a:rPr lang="ru-RU" i="1" u="sng" dirty="0"/>
              <a:t>«морской мощи»</a:t>
            </a:r>
            <a:r>
              <a:rPr lang="ru-RU" u="sng" dirty="0"/>
              <a:t>, или </a:t>
            </a:r>
            <a:r>
              <a:rPr lang="ru-RU" i="1" u="sng" dirty="0"/>
              <a:t>«морской силы»</a:t>
            </a:r>
            <a:r>
              <a:rPr lang="ru-RU" dirty="0"/>
              <a:t> (англ. </a:t>
            </a:r>
            <a:r>
              <a:rPr lang="ru-RU" i="1" dirty="0" err="1"/>
              <a:t>Sea</a:t>
            </a:r>
            <a:r>
              <a:rPr lang="ru-RU" i="1" dirty="0"/>
              <a:t> Power</a:t>
            </a:r>
            <a:r>
              <a:rPr lang="ru-RU" dirty="0"/>
              <a:t>). Согласно этой теории, завоевание господства на море признавалось основным законом войны и целью, обеспечивающей победу над противником и завоевание мирового господства.</a:t>
            </a:r>
            <a:endParaRPr lang="ru-RU" dirty="0"/>
          </a:p>
          <a:p>
            <a:pPr algn="just"/>
            <a:r>
              <a:rPr lang="ru-RU" dirty="0"/>
              <a:t>Основные положения теории содержатся в серии трудов, в особенности в первом и самом важном труде «Влияние морской силы на историю 1660–1783» (1890)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Стивен Б. Джонс: общая теория поля политической географии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954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Американский геополитик </a:t>
            </a:r>
            <a:r>
              <a:rPr lang="ru-RU" b="1" dirty="0"/>
              <a:t>Стивен Джонс</a:t>
            </a:r>
            <a:r>
              <a:rPr lang="ru-RU" dirty="0"/>
              <a:t> разработал </a:t>
            </a:r>
            <a:r>
              <a:rPr lang="ru-RU" i="1" dirty="0"/>
              <a:t>общую теорию поля политической географии</a:t>
            </a:r>
            <a:r>
              <a:rPr lang="ru-RU" dirty="0"/>
              <a:t> (См.: </a:t>
            </a:r>
            <a:r>
              <a:rPr lang="en-US" i="1" dirty="0"/>
              <a:t>Jones </a:t>
            </a:r>
            <a:r>
              <a:rPr lang="en-US" i="1" dirty="0" err="1"/>
              <a:t>St.B</a:t>
            </a:r>
            <a:r>
              <a:rPr lang="en-US" i="1" dirty="0"/>
              <a:t>.</a:t>
            </a:r>
            <a:r>
              <a:rPr lang="en-US" dirty="0"/>
              <a:t> Unified Field Theory of political Geography // Annals of the</a:t>
            </a:r>
            <a:r>
              <a:rPr lang="ru-RU" dirty="0"/>
              <a:t> </a:t>
            </a:r>
            <a:r>
              <a:rPr lang="en-US" dirty="0"/>
              <a:t>Association of American Geographers. 1954. June. V. XLIV. N. 2. </a:t>
            </a:r>
            <a:r>
              <a:rPr lang="fi-FI" dirty="0"/>
              <a:t>Pp</a:t>
            </a:r>
            <a:r>
              <a:rPr lang="en-US" dirty="0"/>
              <a:t>. 111–123</a:t>
            </a:r>
            <a:r>
              <a:rPr lang="ru-RU" dirty="0"/>
              <a:t>)</a:t>
            </a:r>
            <a:endParaRPr lang="ru-RU" dirty="0"/>
          </a:p>
          <a:p>
            <a:pPr algn="just"/>
            <a:r>
              <a:rPr lang="ru-RU" dirty="0"/>
              <a:t>В основе методологии Стивена Джонса лежит </a:t>
            </a:r>
            <a:r>
              <a:rPr lang="ru-RU" i="1" dirty="0"/>
              <a:t>принцип</a:t>
            </a:r>
            <a:r>
              <a:rPr lang="ru-RU" dirty="0"/>
              <a:t> </a:t>
            </a:r>
            <a:r>
              <a:rPr lang="ru-RU" i="1" dirty="0"/>
              <a:t>«политической географии» </a:t>
            </a:r>
            <a:r>
              <a:rPr lang="ru-RU" dirty="0"/>
              <a:t>о </a:t>
            </a:r>
            <a:r>
              <a:rPr lang="ru-RU" i="1" dirty="0"/>
              <a:t>«последовательном занятии территории»</a:t>
            </a:r>
            <a:r>
              <a:rPr lang="ru-RU" dirty="0"/>
              <a:t> (</a:t>
            </a:r>
            <a:r>
              <a:rPr lang="ru-RU" i="1" dirty="0"/>
              <a:t>«</a:t>
            </a:r>
            <a:r>
              <a:rPr lang="ru-RU" i="1" dirty="0" err="1"/>
              <a:t>sequent</a:t>
            </a:r>
            <a:r>
              <a:rPr lang="ru-RU" i="1" dirty="0"/>
              <a:t> </a:t>
            </a:r>
            <a:r>
              <a:rPr lang="ru-RU" i="1" dirty="0" err="1"/>
              <a:t>occupance</a:t>
            </a:r>
            <a:r>
              <a:rPr lang="ru-RU" i="1" dirty="0"/>
              <a:t>»</a:t>
            </a:r>
            <a:r>
              <a:rPr lang="ru-RU" dirty="0"/>
              <a:t>), который предполагает, что пребывание на территории любого общества так видоизменяет географический ландшафт, что следующему оказавшемуся на той же территории обществу придется иметь дело уже с иной географией как в прямом, так и в переносном смысле. Таким образом, каждое геополитические пространство может быть рассмотрено как наложение друг на друга различных пространственных и социальных форм, представляющих собой отдельные слои. 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Стивен Б. Джонс: общая теория поля политической географии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С. Джонс выделил пять понятий, определяющих структуру политической географии: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/>
              <a:t>политическая идея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/>
              <a:t>решение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/>
              <a:t>движение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/>
              <a:t>поле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i="1" dirty="0"/>
              <a:t>политический ареал (</a:t>
            </a:r>
            <a:r>
              <a:rPr lang="en-US" i="1" dirty="0"/>
              <a:t>Political Area)</a:t>
            </a: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endParaRPr lang="ru-RU" i="1" dirty="0"/>
          </a:p>
          <a:p>
            <a:pPr algn="just">
              <a:buFont typeface="Arial" panose="020B0604020202020204" pitchFamily="34" charset="0"/>
              <a:buChar char="•"/>
            </a:pPr>
            <a:endParaRPr lang="ru-RU" i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Стивен Б. Джонс: общая теория поля политической географии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Политическая идея</a:t>
            </a:r>
            <a:r>
              <a:rPr lang="ru-RU" dirty="0"/>
              <a:t> представляет собой проект желательной организации пространства на основе широкого контекста представлений о характере, ценностях и интересах общества</a:t>
            </a:r>
            <a:endParaRPr lang="ru-RU" dirty="0"/>
          </a:p>
          <a:p>
            <a:pPr algn="just"/>
            <a:r>
              <a:rPr lang="ru-RU" i="1" u="sng" dirty="0"/>
              <a:t>Решение</a:t>
            </a:r>
            <a:r>
              <a:rPr lang="ru-RU" dirty="0"/>
              <a:t> (подразумевается «политическое решение») есть кульминация политической воли, ориентированной на то, чтобы воплотить отдельные стороны политической идеи в жизнь</a:t>
            </a:r>
            <a:endParaRPr lang="ru-RU" dirty="0"/>
          </a:p>
          <a:p>
            <a:pPr algn="just"/>
            <a:r>
              <a:rPr lang="ru-RU" dirty="0"/>
              <a:t>Под </a:t>
            </a:r>
            <a:r>
              <a:rPr lang="ru-RU" i="1" dirty="0"/>
              <a:t>«</a:t>
            </a:r>
            <a:r>
              <a:rPr lang="ru-RU" i="1" u="sng" dirty="0"/>
              <a:t>движением</a:t>
            </a:r>
            <a:r>
              <a:rPr lang="ru-RU" i="1" dirty="0"/>
              <a:t>»</a:t>
            </a:r>
            <a:r>
              <a:rPr lang="ru-RU" dirty="0"/>
              <a:t> С. Джонс понимает динамические процессы развития общества и изменения природной и социальной среды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Стивен Б. Джонс: общая теория поля политической географии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«</a:t>
            </a:r>
            <a:r>
              <a:rPr lang="ru-RU" i="1" u="sng" dirty="0"/>
              <a:t>Поле</a:t>
            </a:r>
            <a:r>
              <a:rPr lang="ru-RU" i="1" dirty="0"/>
              <a:t>»</a:t>
            </a:r>
            <a:r>
              <a:rPr lang="ru-RU" dirty="0"/>
              <a:t> – ключевое понятие в </a:t>
            </a:r>
            <a:r>
              <a:rPr lang="ru-RU" i="1" dirty="0"/>
              <a:t>«</a:t>
            </a:r>
            <a:r>
              <a:rPr lang="ru-RU" i="1" u="sng" dirty="0"/>
              <a:t>общей теории поля</a:t>
            </a:r>
            <a:r>
              <a:rPr lang="ru-RU" i="1" dirty="0"/>
              <a:t>»</a:t>
            </a:r>
            <a:r>
              <a:rPr lang="ru-RU" dirty="0"/>
              <a:t> С. Джонса. Оно определяется как </a:t>
            </a:r>
            <a:r>
              <a:rPr lang="ru-RU" i="1" dirty="0"/>
              <a:t>«изменяемое пространство под воздействием внешних силовых линий в данный момент времени»</a:t>
            </a:r>
            <a:r>
              <a:rPr lang="ru-RU" dirty="0"/>
              <a:t>. Это самая сложная переменная, так как она отражает в себе среду внешнего воздействия политического окружения (иные державы) на данное общество, государство, страну. Объект этого воздействия может мыслиться чисто географически – то есть как совокупность территорий, которые внешние силы хотели бы отторгнуть от данного государства, изменить на них форму контроля, присоединить к себе или выделить в отдельное политическое образование. Но он может мыслиться социологически и политически: в этом случае под </a:t>
            </a:r>
            <a:r>
              <a:rPr lang="ru-RU" i="1" dirty="0"/>
              <a:t>«полем»</a:t>
            </a:r>
            <a:r>
              <a:rPr lang="ru-RU" dirty="0"/>
              <a:t> следует понимать общественное мнение, политические партии и движения, настроения в обществе, этническую и этносоциологическую структуру общества, которые могут выступать средой, благоприятствующей, в конечном итоге, изменению территориальной структуры общества – с достижением того же результата, что и в первом случае.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Стивен Б. Джонс: общая теория поля политической географии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То есть определенные процессы в обществе – декларации политических кругов, изменение исторического самосознания этнических групп, модели поведения и интересы политических элит и т.д. – можно рассматривать как </a:t>
            </a:r>
            <a:r>
              <a:rPr lang="ru-RU" i="1" dirty="0"/>
              <a:t>«поле»</a:t>
            </a:r>
            <a:r>
              <a:rPr lang="ru-RU" dirty="0"/>
              <a:t>, на которое оказывается внешнее воздействие с вполне определенной целью: выделить из единого политического пространства отдельные сегменты и изменить в них форму политического управления в интересах внешних сил</a:t>
            </a:r>
            <a:endParaRPr lang="ru-RU" dirty="0"/>
          </a:p>
          <a:p>
            <a:pPr algn="just"/>
            <a:r>
              <a:rPr lang="ru-RU" i="1" dirty="0"/>
              <a:t>«</a:t>
            </a:r>
            <a:r>
              <a:rPr lang="ru-RU" i="1" u="sng" dirty="0"/>
              <a:t>Политический ареал</a:t>
            </a:r>
            <a:r>
              <a:rPr lang="ru-RU" i="1" dirty="0"/>
              <a:t>»</a:t>
            </a:r>
            <a:r>
              <a:rPr lang="ru-RU" dirty="0"/>
              <a:t>, по С. Джонсу, это выражение фактической политической карты страны или региона. От «политической идеи» он отличается тем, что в ней заложен проект, норматив и цель, которую надо достичь, тогда как в «политическом ареале» проявляется «статус </a:t>
            </a:r>
            <a:r>
              <a:rPr lang="ru-RU" dirty="0" err="1"/>
              <a:t>кво</a:t>
            </a:r>
            <a:r>
              <a:rPr lang="ru-RU" dirty="0"/>
              <a:t>», то есть фактическое положение дел.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</a:t>
            </a:r>
            <a:r>
              <a:rPr lang="fi-FI" dirty="0"/>
              <a:t>XIX </a:t>
            </a:r>
            <a:r>
              <a:rPr lang="ru-RU" dirty="0"/>
              <a:t>веке в Российской империи были убеждены, что основная власть Европы над Востоком заключена именно в обладании научным знанием, и часто повторяли выражение </a:t>
            </a:r>
            <a:r>
              <a:rPr lang="ru-RU" i="1" dirty="0"/>
              <a:t>«Знание – сила»</a:t>
            </a:r>
            <a:r>
              <a:rPr lang="ru-RU" dirty="0"/>
              <a:t>. Однако изучение своих регионов строилось на принципах территориального разделения труда и экономического районирования страны с целью более глубокого познания меняющейся географии производительных сил, выработки прогнозных рекомендаций по их развитию.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Стивен Б. Джонс: общая теория поля политической географии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2306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Теория С. Джонса получила подтверждение в случае с развалом СССР: именно деградация правящей элиты и отказ от социального проекта, который объединял население, стали основной причиной распада главного геополитического конкурента Запада в 1991 году. Теория поля была с успехом взята на вооружение американской геополитикой при развале СССР. Пока «политическая идея» и волевые «решения» коммунистической власти были достаточно активны и способны контролировать ситуацию, постоянное воздействие на «поле» -- идеологическая война, пропаганда, военные конфликты на периферии «социалистического лагеря» и т.д. – не давали большого эффекта. Но все значение «поля» обнаружилось после того, как политические инстанции ослабли: именно тогда успешные манипуляции с «полем» политической географии обеспечили США, странам НАТО и всему «капиталистическому лагерю» победу над глобальным конкурентом в лице СССР.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Особенности</a:t>
            </a:r>
            <a:br>
              <a:rPr lang="ru-RU" dirty="0"/>
            </a:br>
            <a:r>
              <a:rPr lang="ru-RU" dirty="0"/>
              <a:t>американской школы регионоведения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американской школы комплексных макрорегиональных исследований свойственна опора на </a:t>
            </a:r>
            <a:r>
              <a:rPr lang="ru-RU" i="1" dirty="0"/>
              <a:t>количественные методы</a:t>
            </a:r>
            <a:r>
              <a:rPr lang="ru-RU" dirty="0"/>
              <a:t> </a:t>
            </a:r>
            <a:endParaRPr lang="ru-RU" dirty="0"/>
          </a:p>
          <a:p>
            <a:pPr algn="just"/>
            <a:r>
              <a:rPr lang="ru-RU" dirty="0"/>
              <a:t>Упор делается на изучение мировой политической географии, мировой политики, сравнительной политологии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Один из самых известных американских исследователей международных отношений </a:t>
            </a:r>
            <a:r>
              <a:rPr lang="ru-RU" b="1" dirty="0"/>
              <a:t>Иммануил </a:t>
            </a:r>
            <a:r>
              <a:rPr lang="ru-RU" b="1" dirty="0" err="1"/>
              <a:t>Валлерстайн</a:t>
            </a:r>
            <a:r>
              <a:rPr lang="ru-RU" dirty="0"/>
              <a:t> (1930–2019) назвал регионоведение возможно, самой заметной академической инновацией после 1945 года в силу его междисциплинарного характера, объединяющего возможности разных дисциплин для </a:t>
            </a:r>
            <a:r>
              <a:rPr lang="ru-RU" i="1" dirty="0"/>
              <a:t>системного анализа</a:t>
            </a:r>
            <a:r>
              <a:rPr lang="ru-RU" dirty="0"/>
              <a:t>. Помимо того, что регионоведение является междисциплинарной областью знания по определению, эта область, как отмечал И. </a:t>
            </a:r>
            <a:r>
              <a:rPr lang="ru-RU" dirty="0" err="1"/>
              <a:t>Валлерстайн</a:t>
            </a:r>
            <a:r>
              <a:rPr lang="ru-RU" dirty="0"/>
              <a:t>, преодолевает ограничения классических западных противопоставлений (противостояние прошлого и настоящего, цивилизованного и варварского, Востока и Запада).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Валлерстайн</a:t>
            </a:r>
            <a:r>
              <a:rPr lang="ru-RU" dirty="0"/>
              <a:t> известен как сторонник </a:t>
            </a:r>
            <a:r>
              <a:rPr lang="ru-RU" dirty="0" err="1"/>
              <a:t>наддисциплинарного</a:t>
            </a:r>
            <a:r>
              <a:rPr lang="ru-RU" dirty="0"/>
              <a:t> преодоления раздробленности знания и единой социальной исторической науки. С его точки зрения, экономика, социология, политология и история должны исследовать социальные проблемы совместно.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6973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Иммануил </a:t>
            </a:r>
            <a:r>
              <a:rPr lang="ru-RU" b="1" dirty="0" err="1"/>
              <a:t>Валлерстайн</a:t>
            </a:r>
            <a:r>
              <a:rPr lang="ru-RU" dirty="0"/>
              <a:t> (1930–2019) – американский социолог, политолог и философ-</a:t>
            </a:r>
            <a:r>
              <a:rPr lang="ru-RU" dirty="0" err="1"/>
              <a:t>неомарксист</a:t>
            </a:r>
            <a:r>
              <a:rPr lang="ru-RU" dirty="0"/>
              <a:t>, один из основателей </a:t>
            </a:r>
            <a:r>
              <a:rPr lang="ru-RU" i="1" dirty="0"/>
              <a:t>мир-системной теории</a:t>
            </a:r>
            <a:r>
              <a:rPr lang="ru-RU" dirty="0"/>
              <a:t>, созданной под влиянием французского историка </a:t>
            </a:r>
            <a:r>
              <a:rPr lang="ru-RU" b="1" dirty="0"/>
              <a:t>Фернана </a:t>
            </a:r>
            <a:r>
              <a:rPr lang="ru-RU" b="1" dirty="0" err="1"/>
              <a:t>Броделя</a:t>
            </a:r>
            <a:r>
              <a:rPr lang="ru-RU" b="1" dirty="0"/>
              <a:t>.</a:t>
            </a:r>
            <a:r>
              <a:rPr lang="ru-RU" dirty="0"/>
              <a:t> Начиная с 1960-х гг. занимался вопросами общей теории социально-экономического развития.</a:t>
            </a:r>
            <a:endParaRPr lang="ru-RU" dirty="0"/>
          </a:p>
          <a:p>
            <a:pPr algn="just"/>
            <a:r>
              <a:rPr lang="ru-RU" dirty="0"/>
              <a:t>Ключевая идея </a:t>
            </a:r>
            <a:r>
              <a:rPr lang="ru-RU" i="1" u="sng" dirty="0"/>
              <a:t>мир-системной теории</a:t>
            </a:r>
            <a:r>
              <a:rPr lang="ru-RU" dirty="0"/>
              <a:t> заключается в том, что искусственная «изоляция историй» национальных государств, их изучение скорее с точки зрения сравнительного анализа как примеров параллельного, но практически самостоятельного развития, а не исследование взаимосвязей и взаимообусловленности, практически исключает правильное понимание хода, а следовательно, и результатов и перспектив такого развития. (См.: </a:t>
            </a:r>
            <a:r>
              <a:rPr lang="ru-RU" i="1" dirty="0" err="1"/>
              <a:t>Валлерстайн</a:t>
            </a:r>
            <a:r>
              <a:rPr lang="ru-RU" i="1" dirty="0"/>
              <a:t> И. </a:t>
            </a:r>
            <a:r>
              <a:rPr lang="ru-RU" dirty="0" err="1"/>
              <a:t>Миросистемный</a:t>
            </a:r>
            <a:r>
              <a:rPr lang="ru-RU" dirty="0"/>
              <a:t> анализ: введение </a:t>
            </a:r>
            <a:r>
              <a:rPr lang="en-US" dirty="0"/>
              <a:t>/ </a:t>
            </a:r>
            <a:r>
              <a:rPr lang="ru-RU" dirty="0"/>
              <a:t>Пер. с англ. Н.В. </a:t>
            </a:r>
            <a:r>
              <a:rPr lang="ru-RU" dirty="0" err="1"/>
              <a:t>Тюкиной</a:t>
            </a:r>
            <a:r>
              <a:rPr lang="ru-RU" dirty="0"/>
              <a:t>, вступительная статья и приложение проф. Г.М. </a:t>
            </a:r>
            <a:r>
              <a:rPr lang="ru-RU" dirty="0" err="1"/>
              <a:t>Дерлугьяна</a:t>
            </a:r>
            <a:r>
              <a:rPr lang="ru-RU" dirty="0"/>
              <a:t>. Изд. 2-е, </a:t>
            </a:r>
            <a:r>
              <a:rPr lang="ru-RU" dirty="0" err="1"/>
              <a:t>испр</a:t>
            </a:r>
            <a:r>
              <a:rPr lang="ru-RU" dirty="0"/>
              <a:t>. Москва: URSS: </a:t>
            </a:r>
            <a:r>
              <a:rPr lang="ru-RU" dirty="0" err="1"/>
              <a:t>Ленанд</a:t>
            </a:r>
            <a:r>
              <a:rPr lang="ru-RU" dirty="0"/>
              <a:t>, </a:t>
            </a:r>
            <a:r>
              <a:rPr lang="ru-RU" dirty="0" err="1"/>
              <a:t>cop</a:t>
            </a:r>
            <a:r>
              <a:rPr lang="ru-RU" dirty="0"/>
              <a:t>. 2017, (макет 2018)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Подход Фернана </a:t>
            </a:r>
            <a:r>
              <a:rPr lang="ru-RU" dirty="0" err="1"/>
              <a:t>Броделя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69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качестве важнейшего предшественника </a:t>
            </a:r>
            <a:r>
              <a:rPr lang="ru-RU" i="1" dirty="0"/>
              <a:t>мир-системного подхода</a:t>
            </a:r>
            <a:r>
              <a:rPr lang="ru-RU" dirty="0"/>
              <a:t>, заложившего его основы, обычно рассматривается </a:t>
            </a:r>
            <a:r>
              <a:rPr lang="ru-RU" b="1" dirty="0"/>
              <a:t>Фернан </a:t>
            </a:r>
            <a:r>
              <a:rPr lang="ru-RU" b="1" dirty="0" err="1"/>
              <a:t>Бродель</a:t>
            </a:r>
            <a:r>
              <a:rPr lang="ru-RU" dirty="0"/>
              <a:t>. Поэтому не случайно, ведущий центр </a:t>
            </a:r>
            <a:r>
              <a:rPr lang="ru-RU" i="1" dirty="0"/>
              <a:t>мир-системного анализа</a:t>
            </a:r>
            <a:r>
              <a:rPr lang="ru-RU" dirty="0"/>
              <a:t> (в г. </a:t>
            </a:r>
            <a:r>
              <a:rPr lang="ru-RU" dirty="0" err="1"/>
              <a:t>Бингхэмптон</a:t>
            </a:r>
            <a:r>
              <a:rPr lang="ru-RU" dirty="0"/>
              <a:t>, при Университете штата Нью-Йорк) носит имя Фернана </a:t>
            </a:r>
            <a:r>
              <a:rPr lang="ru-RU" dirty="0" err="1"/>
              <a:t>Броделя</a:t>
            </a:r>
            <a:r>
              <a:rPr lang="ru-RU" dirty="0"/>
              <a:t>. </a:t>
            </a:r>
            <a:r>
              <a:rPr lang="ru-RU" dirty="0" err="1"/>
              <a:t>Бродель</a:t>
            </a:r>
            <a:r>
              <a:rPr lang="ru-RU" dirty="0"/>
              <a:t> писал о </a:t>
            </a:r>
            <a:r>
              <a:rPr lang="ru-RU" dirty="0" err="1"/>
              <a:t>взаимосвязывающей</a:t>
            </a:r>
            <a:r>
              <a:rPr lang="ru-RU" dirty="0"/>
              <a:t> все общества </a:t>
            </a:r>
            <a:r>
              <a:rPr lang="ru-RU" i="1" dirty="0"/>
              <a:t>«мир-экономике»</a:t>
            </a:r>
            <a:r>
              <a:rPr lang="ru-RU" dirty="0"/>
              <a:t>. У неё имеется свой центр (со своим </a:t>
            </a:r>
            <a:r>
              <a:rPr lang="ru-RU" i="1" dirty="0"/>
              <a:t>«сверхгородом»</a:t>
            </a:r>
            <a:r>
              <a:rPr lang="ru-RU" dirty="0"/>
              <a:t>; в XIV веке им была Венеция, позднее центр переместился во Фландрию и Англию, а оттуда в XX столетии – в Нью-Йорк), второстепенные, но развитые общества и окраинная периферия. При этом торговые коммуникации связывают разные регионы и культуры в единое макроэкономическое пространство.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 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Наиболее распространённая версия </a:t>
            </a:r>
            <a:r>
              <a:rPr lang="ru-RU" i="1" dirty="0"/>
              <a:t>мир-системного анализа </a:t>
            </a:r>
            <a:r>
              <a:rPr lang="ru-RU" dirty="0"/>
              <a:t>разработана </a:t>
            </a:r>
            <a:r>
              <a:rPr lang="ru-RU" b="1" dirty="0"/>
              <a:t>Иммануилом </a:t>
            </a:r>
            <a:r>
              <a:rPr lang="ru-RU" b="1" dirty="0" err="1"/>
              <a:t>Валлерстайном</a:t>
            </a:r>
            <a:r>
              <a:rPr lang="ru-RU" dirty="0"/>
              <a:t>. Согласно </a:t>
            </a:r>
            <a:r>
              <a:rPr lang="ru-RU" dirty="0" err="1"/>
              <a:t>Валлерстайну</a:t>
            </a:r>
            <a:r>
              <a:rPr lang="ru-RU" dirty="0"/>
              <a:t>, современная мир-система зародилась в так называемом </a:t>
            </a:r>
            <a:r>
              <a:rPr lang="ru-RU" i="1" dirty="0"/>
              <a:t>«длинном XVI веке»</a:t>
            </a:r>
            <a:r>
              <a:rPr lang="ru-RU" dirty="0"/>
              <a:t> (приблизительно 1450–1650 годы) и постепенно охватила собой весь мир. До этого времени в мире одновременно сосуществовало множество </a:t>
            </a:r>
            <a:r>
              <a:rPr lang="ru-RU" i="1" dirty="0"/>
              <a:t>«исторических систем»</a:t>
            </a:r>
            <a:r>
              <a:rPr lang="ru-RU" dirty="0"/>
              <a:t> (термин, заменяющий «общество»). Эти </a:t>
            </a:r>
            <a:r>
              <a:rPr lang="ru-RU" i="1" dirty="0"/>
              <a:t>«исторические системы»</a:t>
            </a:r>
            <a:r>
              <a:rPr lang="ru-RU" dirty="0"/>
              <a:t> </a:t>
            </a:r>
            <a:r>
              <a:rPr lang="ru-RU" dirty="0" err="1"/>
              <a:t>Валлерстайн</a:t>
            </a:r>
            <a:r>
              <a:rPr lang="ru-RU" dirty="0"/>
              <a:t> подразделяет на два типа: </a:t>
            </a:r>
            <a:r>
              <a:rPr lang="ru-RU" i="1" u="sng" dirty="0"/>
              <a:t>минисистемы</a:t>
            </a:r>
            <a:r>
              <a:rPr lang="ru-RU" dirty="0"/>
              <a:t> и </a:t>
            </a:r>
            <a:r>
              <a:rPr lang="ru-RU" i="1" u="sng" dirty="0"/>
              <a:t>мир-системы</a:t>
            </a:r>
            <a:r>
              <a:rPr lang="ru-RU" dirty="0"/>
              <a:t> (</a:t>
            </a:r>
            <a:r>
              <a:rPr lang="ru-RU" i="1" u="sng" dirty="0"/>
              <a:t>мир-экономики</a:t>
            </a:r>
            <a:r>
              <a:rPr lang="ru-RU" dirty="0"/>
              <a:t> и </a:t>
            </a:r>
            <a:r>
              <a:rPr lang="ru-RU" i="1" u="sng" dirty="0"/>
              <a:t>мир-империи</a:t>
            </a:r>
            <a:r>
              <a:rPr lang="ru-RU" dirty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 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Минисистемы</a:t>
            </a:r>
            <a:r>
              <a:rPr lang="ru-RU" dirty="0"/>
              <a:t> были характерны для первобытных обществ. Они «малы в пространстве», относительно кратки во времени, однородны с точки зрения культурной и управляющей структур, основаны на отношениях взаимообмена.</a:t>
            </a:r>
            <a:endParaRPr lang="ru-RU" dirty="0"/>
          </a:p>
          <a:p>
            <a:pPr algn="just"/>
            <a:r>
              <a:rPr lang="ru-RU" i="1" u="sng" dirty="0"/>
              <a:t>Мир-системы</a:t>
            </a:r>
            <a:r>
              <a:rPr lang="ru-RU" dirty="0"/>
              <a:t> характерны для сложных аграрных обществ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Теория </a:t>
            </a:r>
            <a:br>
              <a:rPr lang="ru-RU" dirty="0"/>
            </a:br>
            <a:r>
              <a:rPr lang="ru-RU" dirty="0"/>
              <a:t>Иммануила </a:t>
            </a:r>
            <a:r>
              <a:rPr lang="ru-RU" dirty="0" err="1"/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92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i="1" u="sng" dirty="0"/>
              <a:t>Мир-экономики</a:t>
            </a:r>
            <a:r>
              <a:rPr lang="ru-RU" dirty="0"/>
              <a:t> представляют собой системы обществ, объединённых тесными экономическими связями, выступающими в качестве определённых эволюционирующих единиц, но не объединённых в единое политическое образование. C XVI в. феодальная Европа трансформируется в капиталистическую </a:t>
            </a:r>
            <a:r>
              <a:rPr lang="ru-RU" i="1" dirty="0"/>
              <a:t>мир-экономику</a:t>
            </a:r>
            <a:r>
              <a:rPr lang="ru-RU" dirty="0"/>
              <a:t>. Весь современный мир представляет собой одну единственную </a:t>
            </a:r>
            <a:r>
              <a:rPr lang="ru-RU" i="1" dirty="0"/>
              <a:t>мир-систему</a:t>
            </a:r>
            <a:r>
              <a:rPr lang="ru-RU" dirty="0"/>
              <a:t> – капиталистическую мировую экономику. Капиталистическая </a:t>
            </a:r>
            <a:r>
              <a:rPr lang="ru-RU" i="1" dirty="0"/>
              <a:t>мир-система</a:t>
            </a:r>
            <a:r>
              <a:rPr lang="ru-RU" dirty="0"/>
              <a:t> состоит из </a:t>
            </a:r>
            <a:r>
              <a:rPr lang="ru-RU" i="1" dirty="0"/>
              <a:t>ядра</a:t>
            </a:r>
            <a:r>
              <a:rPr lang="ru-RU" dirty="0"/>
              <a:t> (наиболее высокоразвитые страны Запада), </a:t>
            </a:r>
            <a:r>
              <a:rPr lang="ru-RU" i="1" dirty="0" err="1"/>
              <a:t>полупериферии</a:t>
            </a:r>
            <a:r>
              <a:rPr lang="ru-RU" dirty="0"/>
              <a:t> (в XX веке – социалистические страны) и </a:t>
            </a:r>
            <a:r>
              <a:rPr lang="ru-RU" i="1" dirty="0"/>
              <a:t>периферии</a:t>
            </a:r>
            <a:r>
              <a:rPr lang="ru-RU" dirty="0"/>
              <a:t> (Третий мир). История ядра – история борьбы за гегемонию.</a:t>
            </a:r>
            <a:endParaRPr lang="ru-RU" dirty="0"/>
          </a:p>
          <a:p>
            <a:pPr algn="just"/>
            <a:r>
              <a:rPr lang="ru-RU" i="1" u="sng" dirty="0"/>
              <a:t>Мир-империи</a:t>
            </a:r>
            <a:r>
              <a:rPr lang="ru-RU" dirty="0"/>
              <a:t> характеризуются взиманием налогов (дани) с провинций и захваченных колоний. Это обширные политические структуры, которые охватывают широкое разнообразие «культурных» образцов. Мир-империи нельзя разделить на ядро и периферию, так как государственный центр и его колонии являются единым целым.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1800" dirty="0"/>
              <a:t>Страны мира в соответствии мир-системным анализом И. </a:t>
            </a:r>
            <a:r>
              <a:rPr lang="ru-RU" sz="1800" dirty="0" err="1"/>
              <a:t>Валлерстайна</a:t>
            </a:r>
            <a:r>
              <a:rPr lang="ru-RU" sz="1800" dirty="0"/>
              <a:t>: центр (</a:t>
            </a:r>
            <a:r>
              <a:rPr lang="ru-RU" sz="1800" dirty="0" err="1"/>
              <a:t>core</a:t>
            </a:r>
            <a:r>
              <a:rPr lang="ru-RU" sz="1800" dirty="0"/>
              <a:t>), </a:t>
            </a:r>
            <a:r>
              <a:rPr lang="ru-RU" sz="1800" dirty="0" err="1"/>
              <a:t>полупериферия</a:t>
            </a:r>
            <a:r>
              <a:rPr lang="ru-RU" sz="1800" dirty="0"/>
              <a:t> (</a:t>
            </a:r>
            <a:r>
              <a:rPr lang="ru-RU" sz="1800" dirty="0" err="1"/>
              <a:t>semi-periphery</a:t>
            </a:r>
            <a:r>
              <a:rPr lang="ru-RU" sz="1800" dirty="0"/>
              <a:t>) и периферия (</a:t>
            </a:r>
            <a:r>
              <a:rPr lang="ru-RU" sz="1800" dirty="0" err="1"/>
              <a:t>periphery</a:t>
            </a:r>
            <a:r>
              <a:rPr lang="ru-RU" sz="1800" dirty="0"/>
              <a:t>)</a:t>
            </a:r>
            <a:endParaRPr lang="ru-RU" sz="1800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t="7432" b="7432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советское время отечественное востоковедение трансформировалось в историко-экономический и социально-политический комплекс идеологизированного социального знания в связи с выдвинутой идеей о возможности для отдельных стран Востока «перепрыгнуть» некоторые стадии развития и войти, подобно Монголии, минуя стадии промежуточного развития, из феодализма в развитой</a:t>
            </a:r>
            <a:r>
              <a:rPr lang="ru-RU" i="1" dirty="0"/>
              <a:t> </a:t>
            </a:r>
            <a:r>
              <a:rPr lang="ru-RU" dirty="0"/>
              <a:t>социализм</a:t>
            </a:r>
            <a:endParaRPr lang="ru-RU" i="1" dirty="0"/>
          </a:p>
          <a:p>
            <a:pPr algn="just"/>
            <a:r>
              <a:rPr lang="ru-RU" dirty="0"/>
              <a:t>Все </a:t>
            </a:r>
            <a:r>
              <a:rPr lang="ru-RU" dirty="0" err="1"/>
              <a:t>регионоведческие</a:t>
            </a:r>
            <a:r>
              <a:rPr lang="ru-RU" dirty="0"/>
              <a:t> исследования были нацелены на одну тематику: национально-освободительное движение как одна из форм борьбы против империализма. Все явления в исследуемых странах стали рассматриваться под углом зрения того, насколько они ускоряют или отдаляют переход страны к социализму.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Теория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Иммануила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</a:t>
            </a:r>
            <a:r>
              <a:rPr lang="ru-RU" dirty="0" err="1"/>
              <a:t>Валлерстайну</a:t>
            </a:r>
            <a:r>
              <a:rPr lang="ru-RU" dirty="0"/>
              <a:t>, все докапиталистические </a:t>
            </a:r>
            <a:r>
              <a:rPr lang="ru-RU" i="1" dirty="0"/>
              <a:t>мир-экономики</a:t>
            </a:r>
            <a:r>
              <a:rPr lang="ru-RU" dirty="0"/>
              <a:t> рано или поздно превращались в </a:t>
            </a:r>
            <a:r>
              <a:rPr lang="ru-RU" i="1" dirty="0"/>
              <a:t>мир-империи</a:t>
            </a:r>
            <a:r>
              <a:rPr lang="ru-RU" dirty="0"/>
              <a:t> через их политическое объединение под властью одного государства. Единственное исключение из этого правила – это средневековая европейская мир-экономика, которая превратились не в мир-империю, а в современную капиталистическую мир-систему.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Теория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Иммануила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079779" cy="377762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Другими словами, с точки зрения </a:t>
            </a:r>
            <a:r>
              <a:rPr lang="ru-RU" dirty="0" err="1"/>
              <a:t>Валлерстайна</a:t>
            </a:r>
            <a:r>
              <a:rPr lang="ru-RU" dirty="0"/>
              <a:t> надо рассматривать современный мир не как набор местных отклонений от абстрактных моделей демократии западноевропейского или североамериканского типа, а как сложную постоянно изменяющуюся мировую систему</a:t>
            </a:r>
            <a:endParaRPr lang="ru-RU" dirty="0"/>
          </a:p>
          <a:p>
            <a:pPr algn="just"/>
            <a:r>
              <a:rPr lang="ru-RU" i="1" dirty="0" err="1"/>
              <a:t>Миросистемный</a:t>
            </a:r>
            <a:r>
              <a:rPr lang="ru-RU" i="1" dirty="0"/>
              <a:t> анализ</a:t>
            </a:r>
            <a:r>
              <a:rPr lang="ru-RU" dirty="0"/>
              <a:t> по </a:t>
            </a:r>
            <a:r>
              <a:rPr lang="ru-RU" dirty="0" err="1"/>
              <a:t>Валлерстайну</a:t>
            </a:r>
            <a:r>
              <a:rPr lang="ru-RU" dirty="0"/>
              <a:t> основан на утверждении, что единицы социальной действительности, в которых живут разные народы в разных регионах Земли, почти всегда были частями </a:t>
            </a:r>
            <a:r>
              <a:rPr lang="ru-RU" i="1" dirty="0" err="1"/>
              <a:t>миросистем</a:t>
            </a:r>
            <a:endParaRPr lang="ru-RU" i="1" dirty="0"/>
          </a:p>
          <a:p>
            <a:pPr algn="just"/>
            <a:r>
              <a:rPr lang="ru-RU" i="1" dirty="0" err="1"/>
              <a:t>Миросистемный</a:t>
            </a:r>
            <a:r>
              <a:rPr lang="ru-RU" dirty="0"/>
              <a:t> анализ доказывает, что </a:t>
            </a:r>
            <a:r>
              <a:rPr lang="ru-RU" i="1" dirty="0" err="1"/>
              <a:t>миросистемы</a:t>
            </a:r>
            <a:r>
              <a:rPr lang="ru-RU" dirty="0"/>
              <a:t> существовали либо в виде </a:t>
            </a:r>
            <a:r>
              <a:rPr lang="ru-RU" i="1" dirty="0" err="1"/>
              <a:t>мироимперий</a:t>
            </a:r>
            <a:r>
              <a:rPr lang="ru-RU" dirty="0"/>
              <a:t> либо в виде </a:t>
            </a:r>
            <a:r>
              <a:rPr lang="ru-RU" i="1" dirty="0" err="1"/>
              <a:t>мироэкономик</a:t>
            </a:r>
            <a:endParaRPr lang="ru-RU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Теория 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Иммануила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Валлерстайна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теории </a:t>
            </a:r>
            <a:r>
              <a:rPr lang="ru-RU" dirty="0" err="1"/>
              <a:t>Валлерстайна</a:t>
            </a:r>
            <a:r>
              <a:rPr lang="ru-RU" dirty="0"/>
              <a:t>, социальная реальность должна подвергаться анализу как историческая система, представляющая внутреннюю целостность </a:t>
            </a:r>
            <a:endParaRPr lang="ru-RU" dirty="0"/>
          </a:p>
          <a:p>
            <a:pPr algn="just"/>
            <a:r>
              <a:rPr lang="ru-RU" dirty="0"/>
              <a:t>Необходимо изучать не систему в мире, а систему, которая сама есть мир. Отсюда проистекает критика </a:t>
            </a:r>
            <a:r>
              <a:rPr lang="ru-RU" dirty="0" err="1"/>
              <a:t>Валлерстайном</a:t>
            </a:r>
            <a:r>
              <a:rPr lang="ru-RU" dirty="0"/>
              <a:t> несостоятельности идеи разделения в исследовании на экономику, политику и культуру.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Теория И.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Валлерстайна</a:t>
            </a: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 и социокультурная типология регионов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423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Применение идей </a:t>
            </a:r>
            <a:r>
              <a:rPr lang="ru-RU" dirty="0" err="1"/>
              <a:t>Валлерстайна</a:t>
            </a:r>
            <a:r>
              <a:rPr lang="ru-RU" dirty="0"/>
              <a:t> дает возможность выделения регионов не только по типу политико-экономического господства, а по социо-культурным признакам. В данном случае имеется в виду система ценностей и способ мышления.</a:t>
            </a:r>
            <a:endParaRPr lang="ru-RU" dirty="0"/>
          </a:p>
          <a:p>
            <a:pPr algn="just"/>
            <a:r>
              <a:rPr lang="ru-RU" dirty="0"/>
              <a:t>В этом явно видна идея о том, что голое политико-экономическое господство не может существовать исторически долго без убежденности подчинённых групп и средних слоёв в естественности существующего порядка. Подрыв веры в существующий порядок ведёт к сомнениям и внутренним конфликтам, которые начинают разрушать систему изнутри. (См.: </a:t>
            </a:r>
            <a:r>
              <a:rPr lang="ru-RU" i="1" dirty="0" err="1"/>
              <a:t>Валлерстайн</a:t>
            </a:r>
            <a:r>
              <a:rPr lang="ru-RU" i="1" dirty="0"/>
              <a:t> И.</a:t>
            </a:r>
            <a:r>
              <a:rPr lang="ru-RU" dirty="0"/>
              <a:t> </a:t>
            </a:r>
            <a:r>
              <a:rPr lang="ru-RU" dirty="0" err="1"/>
              <a:t>Миросистемный</a:t>
            </a:r>
            <a:r>
              <a:rPr lang="ru-RU" dirty="0"/>
              <a:t> анализ: введение / Пер. с англ. Н.В. </a:t>
            </a:r>
            <a:r>
              <a:rPr lang="ru-RU" dirty="0" err="1"/>
              <a:t>Тюкиной</a:t>
            </a:r>
            <a:r>
              <a:rPr lang="ru-RU" dirty="0"/>
              <a:t>, вступительная статья и приложение проф. Г.М. </a:t>
            </a:r>
            <a:r>
              <a:rPr lang="ru-RU" dirty="0" err="1"/>
              <a:t>Дерлугьяна</a:t>
            </a:r>
            <a:r>
              <a:rPr lang="ru-RU" dirty="0"/>
              <a:t>. Изд. 2-е, </a:t>
            </a:r>
            <a:r>
              <a:rPr lang="ru-RU" dirty="0" err="1"/>
              <a:t>испр</a:t>
            </a:r>
            <a:r>
              <a:rPr lang="ru-RU" dirty="0"/>
              <a:t>. Москва: URSS: </a:t>
            </a:r>
            <a:r>
              <a:rPr lang="ru-RU" dirty="0" err="1"/>
              <a:t>Ленанд</a:t>
            </a:r>
            <a:r>
              <a:rPr lang="ru-RU" dirty="0"/>
              <a:t>, </a:t>
            </a:r>
            <a:r>
              <a:rPr lang="ru-RU" dirty="0" err="1"/>
              <a:t>cop</a:t>
            </a:r>
            <a:r>
              <a:rPr lang="ru-RU" dirty="0"/>
              <a:t>. 2017, (макет 2018)</a:t>
            </a: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Китайская школа </a:t>
            </a:r>
            <a:r>
              <a:rPr lang="ru-RU" dirty="0" err="1"/>
              <a:t>регионалистики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7110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Идеи </a:t>
            </a:r>
            <a:r>
              <a:rPr lang="ru-RU" dirty="0" err="1"/>
              <a:t>Валлерстайна</a:t>
            </a:r>
            <a:r>
              <a:rPr lang="ru-RU" dirty="0"/>
              <a:t> были усвоены одной из самых молодых школ регионоведения –  китайской школой международно-региональных исследований. Её представители сформулировали понятие регионоведения (цююйсюэ) как исследования международно-региональной или экономической проблематики стран Европы и Азии. (См., например: </a:t>
            </a:r>
            <a:r>
              <a:rPr lang="ru-RU" i="1" dirty="0"/>
              <a:t>Ван </a:t>
            </a:r>
            <a:r>
              <a:rPr lang="ru-RU" i="1" dirty="0" err="1"/>
              <a:t>Идань</a:t>
            </a:r>
            <a:r>
              <a:rPr lang="ru-RU" i="1" dirty="0"/>
              <a:t>, Юань </a:t>
            </a:r>
            <a:r>
              <a:rPr lang="ru-RU" i="1" dirty="0" err="1"/>
              <a:t>Чжэнцш</a:t>
            </a:r>
            <a:r>
              <a:rPr lang="ru-RU" dirty="0"/>
              <a:t> (ред.). </a:t>
            </a:r>
            <a:r>
              <a:rPr lang="ru-RU" dirty="0" err="1"/>
              <a:t>Чжунго</a:t>
            </a:r>
            <a:r>
              <a:rPr lang="ru-RU" dirty="0"/>
              <a:t> </a:t>
            </a:r>
            <a:r>
              <a:rPr lang="ru-RU" dirty="0" err="1"/>
              <a:t>Гоцзи</a:t>
            </a:r>
            <a:r>
              <a:rPr lang="ru-RU" dirty="0"/>
              <a:t> </a:t>
            </a:r>
            <a:r>
              <a:rPr lang="ru-RU" dirty="0" err="1"/>
              <a:t>гуаньсияньцзю</a:t>
            </a:r>
            <a:r>
              <a:rPr lang="ru-RU" dirty="0"/>
              <a:t>. (Изучение международных отношений в Китае.) 1995–2005. Пекин: Издательство Пекинского университета, 2006; </a:t>
            </a:r>
            <a:r>
              <a:rPr lang="ru-RU" i="1" dirty="0"/>
              <a:t>Ши </a:t>
            </a:r>
            <a:r>
              <a:rPr lang="ru-RU" i="1" dirty="0" err="1"/>
              <a:t>Иньхун</a:t>
            </a:r>
            <a:r>
              <a:rPr lang="ru-RU" dirty="0"/>
              <a:t>. </a:t>
            </a:r>
            <a:r>
              <a:rPr lang="ru-RU" dirty="0" err="1"/>
              <a:t>Эрши</a:t>
            </a:r>
            <a:r>
              <a:rPr lang="ru-RU" dirty="0"/>
              <a:t> </a:t>
            </a:r>
            <a:r>
              <a:rPr lang="ru-RU" dirty="0" err="1"/>
              <a:t>шицзици</a:t>
            </a:r>
            <a:r>
              <a:rPr lang="ru-RU" dirty="0"/>
              <a:t> </a:t>
            </a:r>
            <a:r>
              <a:rPr lang="ru-RU" dirty="0" err="1"/>
              <a:t>шицзе</a:t>
            </a:r>
            <a:r>
              <a:rPr lang="ru-RU" dirty="0"/>
              <a:t> </a:t>
            </a:r>
            <a:r>
              <a:rPr lang="ru-RU" dirty="0" err="1"/>
              <a:t>чжэнчжиды</a:t>
            </a:r>
            <a:r>
              <a:rPr lang="ru-RU" dirty="0"/>
              <a:t> </a:t>
            </a:r>
            <a:r>
              <a:rPr lang="ru-RU" dirty="0" err="1"/>
              <a:t>цзибэнь</a:t>
            </a:r>
            <a:r>
              <a:rPr lang="ru-RU" dirty="0"/>
              <a:t> </a:t>
            </a:r>
            <a:r>
              <a:rPr lang="ru-RU" dirty="0" err="1"/>
              <a:t>синчжи</a:t>
            </a:r>
            <a:r>
              <a:rPr lang="ru-RU" dirty="0"/>
              <a:t> </a:t>
            </a:r>
            <a:r>
              <a:rPr lang="ru-RU" dirty="0" err="1"/>
              <a:t>хэ</a:t>
            </a:r>
            <a:r>
              <a:rPr lang="ru-RU" dirty="0"/>
              <a:t> </a:t>
            </a:r>
            <a:r>
              <a:rPr lang="ru-RU" dirty="0" err="1"/>
              <a:t>Чжунгоды</a:t>
            </a:r>
            <a:r>
              <a:rPr lang="ru-RU" dirty="0"/>
              <a:t> инью </a:t>
            </a:r>
            <a:r>
              <a:rPr lang="ru-RU" dirty="0" err="1"/>
              <a:t>чжаньлюэ</a:t>
            </a:r>
            <a:r>
              <a:rPr lang="ru-RU" dirty="0"/>
              <a:t> (Основной характер мировой политики в XXI веке и императивная стратегия Китая). Пекин: </a:t>
            </a:r>
            <a:r>
              <a:rPr lang="ru-RU" dirty="0" err="1"/>
              <a:t>Чжунго</a:t>
            </a:r>
            <a:r>
              <a:rPr lang="ru-RU" dirty="0"/>
              <a:t> </a:t>
            </a:r>
            <a:r>
              <a:rPr lang="ru-RU" dirty="0" err="1"/>
              <a:t>жэньминь</a:t>
            </a:r>
            <a:r>
              <a:rPr lang="ru-RU" dirty="0"/>
              <a:t> </a:t>
            </a:r>
            <a:r>
              <a:rPr lang="ru-RU" dirty="0" err="1"/>
              <a:t>чубаньшэ</a:t>
            </a:r>
            <a:r>
              <a:rPr lang="ru-RU" dirty="0"/>
              <a:t>, 2006; </a:t>
            </a:r>
            <a:r>
              <a:rPr lang="ru-RU" dirty="0" err="1"/>
              <a:t>Чжунго</a:t>
            </a:r>
            <a:r>
              <a:rPr lang="ru-RU" dirty="0"/>
              <a:t> </a:t>
            </a:r>
            <a:r>
              <a:rPr lang="ru-RU" dirty="0" err="1"/>
              <a:t>сю-эчжэ</a:t>
            </a:r>
            <a:r>
              <a:rPr lang="ru-RU" dirty="0"/>
              <a:t> кань </a:t>
            </a:r>
            <a:r>
              <a:rPr lang="ru-RU" dirty="0" err="1"/>
              <a:t>шицзе</a:t>
            </a:r>
            <a:r>
              <a:rPr lang="ru-RU" dirty="0"/>
              <a:t> (Китайские ученые смотрят на мир) / Под ред. Ван </a:t>
            </a:r>
            <a:r>
              <a:rPr lang="ru-RU" dirty="0" err="1"/>
              <a:t>Цзисы</a:t>
            </a:r>
            <a:r>
              <a:rPr lang="ru-RU" dirty="0"/>
              <a:t>. Пекин: Синь </a:t>
            </a:r>
            <a:r>
              <a:rPr lang="ru-RU" dirty="0" err="1"/>
              <a:t>шицзе</a:t>
            </a:r>
            <a:r>
              <a:rPr lang="ru-RU" dirty="0"/>
              <a:t> </a:t>
            </a:r>
            <a:r>
              <a:rPr lang="ru-RU" dirty="0" err="1"/>
              <a:t>чубаньшэ</a:t>
            </a:r>
            <a:r>
              <a:rPr lang="ru-RU" dirty="0"/>
              <a:t>, 2007)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Китайская школа </a:t>
            </a:r>
            <a:r>
              <a:rPr lang="ru-RU" dirty="0" err="1"/>
              <a:t>регионалистики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Китайскими учеными было введено в оборот понятие </a:t>
            </a:r>
            <a:r>
              <a:rPr lang="ru-RU" i="1" u="sng" dirty="0"/>
              <a:t>международной архитектоники</a:t>
            </a:r>
            <a:r>
              <a:rPr lang="ru-RU" dirty="0"/>
              <a:t> (</a:t>
            </a:r>
            <a:r>
              <a:rPr lang="ru-RU" dirty="0" err="1"/>
              <a:t>шицзе</a:t>
            </a:r>
            <a:r>
              <a:rPr lang="ru-RU" dirty="0"/>
              <a:t> </a:t>
            </a:r>
            <a:r>
              <a:rPr lang="ru-RU" dirty="0" err="1"/>
              <a:t>гэцзюй</a:t>
            </a:r>
            <a:r>
              <a:rPr lang="ru-RU" dirty="0"/>
              <a:t>), под которой, понимается такая мировая структура, в которой крупные государства или группы стран, объединены в коалиции на основе интеграции в новые мировые общности – макрорегионы. Объединение исходит из интересов стратегической безопасности и экономической выгоды, в нем формируется относительно стабильное соотношение сил в мире и поддерживаются взаимные отношения. (См., например: Ли </a:t>
            </a:r>
            <a:r>
              <a:rPr lang="ru-RU" dirty="0" err="1"/>
              <a:t>Юйтань</a:t>
            </a:r>
            <a:r>
              <a:rPr lang="ru-RU" dirty="0"/>
              <a:t> (отв. ред.). </a:t>
            </a:r>
            <a:r>
              <a:rPr lang="ru-RU" dirty="0" err="1"/>
              <a:t>Дунбэйъя</a:t>
            </a:r>
            <a:r>
              <a:rPr lang="ru-RU" dirty="0"/>
              <a:t> </a:t>
            </a:r>
            <a:r>
              <a:rPr lang="ru-RU" dirty="0" err="1"/>
              <a:t>цююй</a:t>
            </a:r>
            <a:r>
              <a:rPr lang="ru-RU" dirty="0"/>
              <a:t> </a:t>
            </a:r>
            <a:r>
              <a:rPr lang="ru-RU" dirty="0" err="1"/>
              <a:t>цзинцзи</a:t>
            </a:r>
            <a:r>
              <a:rPr lang="ru-RU" dirty="0"/>
              <a:t> </a:t>
            </a:r>
            <a:r>
              <a:rPr lang="ru-RU" dirty="0" err="1"/>
              <a:t>гайлунь</a:t>
            </a:r>
            <a:r>
              <a:rPr lang="ru-RU" dirty="0"/>
              <a:t> (Экономика регионов Северо-Восточной Азии). </a:t>
            </a:r>
            <a:r>
              <a:rPr lang="ru-RU" dirty="0" err="1"/>
              <a:t>Чанчунь</a:t>
            </a:r>
            <a:r>
              <a:rPr lang="ru-RU" dirty="0"/>
              <a:t>: Цзилинь </a:t>
            </a:r>
            <a:r>
              <a:rPr lang="ru-RU" dirty="0" err="1"/>
              <a:t>чубаньшэ</a:t>
            </a:r>
            <a:r>
              <a:rPr lang="ru-RU" dirty="0"/>
              <a:t>, 2001)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Китайская школа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регионалистики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Мировой порядок</a:t>
            </a:r>
            <a:r>
              <a:rPr lang="ru-RU" dirty="0"/>
              <a:t> в теории китайской школы есть отражение соотношения сил в </a:t>
            </a:r>
            <a:r>
              <a:rPr lang="ru-RU" i="1" dirty="0"/>
              <a:t>мировой архитектонике</a:t>
            </a:r>
            <a:r>
              <a:rPr lang="ru-RU" dirty="0"/>
              <a:t>, т.е. в исторически сложившейся на данный момент мировой структуре, внутри которой конкурируют и сотрудничают государства разных классов (сверхдержавы, центры силы, ведущие государства, крупные и средние государства)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Китайская школа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регионалистики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Соотношение сил проявляется в различных конкретных моделях: глобализации, конкуренции и сотрудничества без противостояния, взаимозависимости без подчинения, двусторонней дипломатии, многосторонней дипломатии, многополярности в условиях лидерства одной державы, равновесия и скоординированности, конкуренции и хаоса, совместного развития, гармоничного мира и др. (См., например: Ли </a:t>
            </a:r>
            <a:r>
              <a:rPr lang="ru-RU" dirty="0" err="1"/>
              <a:t>Юйтань</a:t>
            </a:r>
            <a:r>
              <a:rPr lang="ru-RU" dirty="0"/>
              <a:t> (отв. ред.). </a:t>
            </a:r>
            <a:r>
              <a:rPr lang="ru-RU" dirty="0" err="1"/>
              <a:t>Дунбэйъя</a:t>
            </a:r>
            <a:r>
              <a:rPr lang="ru-RU" dirty="0"/>
              <a:t> </a:t>
            </a:r>
            <a:r>
              <a:rPr lang="ru-RU" dirty="0" err="1"/>
              <a:t>цююй</a:t>
            </a:r>
            <a:r>
              <a:rPr lang="ru-RU" dirty="0"/>
              <a:t> </a:t>
            </a:r>
            <a:r>
              <a:rPr lang="ru-RU" dirty="0" err="1"/>
              <a:t>цзинцзи</a:t>
            </a:r>
            <a:r>
              <a:rPr lang="ru-RU" dirty="0"/>
              <a:t> </a:t>
            </a:r>
            <a:r>
              <a:rPr lang="ru-RU" dirty="0" err="1"/>
              <a:t>гайлунь</a:t>
            </a:r>
            <a:r>
              <a:rPr lang="ru-RU" dirty="0"/>
              <a:t> (Экономика регионов Северо-Восточной Азии). </a:t>
            </a:r>
            <a:r>
              <a:rPr lang="ru-RU" dirty="0" err="1"/>
              <a:t>Чанчунь</a:t>
            </a:r>
            <a:r>
              <a:rPr lang="ru-RU" dirty="0"/>
              <a:t>: Цзилинь </a:t>
            </a:r>
            <a:r>
              <a:rPr lang="ru-RU" dirty="0" err="1"/>
              <a:t>чубаньшэ</a:t>
            </a:r>
            <a:r>
              <a:rPr lang="ru-RU" dirty="0"/>
              <a:t>, 2001; </a:t>
            </a:r>
            <a:r>
              <a:rPr lang="ru-RU" dirty="0" err="1"/>
              <a:t>Цюаньцю</a:t>
            </a:r>
            <a:r>
              <a:rPr lang="ru-RU" dirty="0"/>
              <a:t> </a:t>
            </a:r>
            <a:r>
              <a:rPr lang="ru-RU" dirty="0" err="1"/>
              <a:t>чжэнчжи</a:t>
            </a:r>
            <a:r>
              <a:rPr lang="ru-RU" dirty="0"/>
              <a:t> </a:t>
            </a:r>
            <a:r>
              <a:rPr lang="ru-RU" dirty="0" err="1"/>
              <a:t>юй</a:t>
            </a:r>
            <a:r>
              <a:rPr lang="ru-RU" dirty="0"/>
              <a:t> </a:t>
            </a:r>
            <a:r>
              <a:rPr lang="ru-RU" dirty="0" err="1"/>
              <a:t>Чжунго</a:t>
            </a:r>
            <a:r>
              <a:rPr lang="ru-RU" dirty="0"/>
              <a:t> </a:t>
            </a:r>
            <a:r>
              <a:rPr lang="ru-RU" dirty="0" err="1"/>
              <a:t>вайцзяо</a:t>
            </a:r>
            <a:r>
              <a:rPr lang="ru-RU" dirty="0"/>
              <a:t>: </a:t>
            </a:r>
            <a:r>
              <a:rPr lang="ru-RU" dirty="0" err="1"/>
              <a:t>таньсюнь</a:t>
            </a:r>
            <a:r>
              <a:rPr lang="ru-RU" dirty="0"/>
              <a:t> </a:t>
            </a:r>
            <a:r>
              <a:rPr lang="ru-RU" dirty="0" err="1"/>
              <a:t>синьдэ</a:t>
            </a:r>
            <a:r>
              <a:rPr lang="ru-RU" dirty="0"/>
              <a:t> </a:t>
            </a:r>
            <a:r>
              <a:rPr lang="ru-RU" dirty="0" err="1"/>
              <a:t>шицзяо</a:t>
            </a:r>
            <a:r>
              <a:rPr lang="ru-RU" dirty="0"/>
              <a:t> </a:t>
            </a:r>
            <a:r>
              <a:rPr lang="ru-RU" dirty="0" err="1"/>
              <a:t>юй</a:t>
            </a:r>
            <a:r>
              <a:rPr lang="ru-RU" dirty="0"/>
              <a:t> </a:t>
            </a:r>
            <a:r>
              <a:rPr lang="ru-RU" dirty="0" err="1"/>
              <a:t>Цзеши</a:t>
            </a:r>
            <a:r>
              <a:rPr lang="ru-RU" dirty="0"/>
              <a:t> (Мировая политика и китайская дипломатия: поиск нового понимания и объяснений). Пекин: </a:t>
            </a:r>
            <a:r>
              <a:rPr lang="ru-RU" dirty="0" err="1"/>
              <a:t>Шицзе</a:t>
            </a:r>
            <a:r>
              <a:rPr lang="ru-RU" dirty="0"/>
              <a:t> </a:t>
            </a:r>
            <a:r>
              <a:rPr lang="ru-RU" dirty="0" err="1"/>
              <a:t>чжиши</a:t>
            </a:r>
            <a:r>
              <a:rPr lang="ru-RU" dirty="0"/>
              <a:t> </a:t>
            </a:r>
            <a:r>
              <a:rPr lang="ru-RU" dirty="0" err="1"/>
              <a:t>чубаньшэ</a:t>
            </a:r>
            <a:r>
              <a:rPr lang="ru-RU" dirty="0"/>
              <a:t>, 2003)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Российская школа</a:t>
            </a:r>
            <a:r>
              <a:rPr lang="en-US" dirty="0"/>
              <a:t> </a:t>
            </a:r>
            <a:r>
              <a:rPr lang="ru-RU" dirty="0"/>
              <a:t>страноведения</a:t>
            </a:r>
            <a:br>
              <a:rPr lang="ru-RU" dirty="0"/>
            </a:br>
            <a:r>
              <a:rPr lang="ru-RU" altLang="en-US" dirty="0"/>
              <a:t>(до 1917 г.)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России описательные работы страноведческого характера начались с конца XVI века, продолжались весь XVII век до начала XVIII века </a:t>
            </a:r>
            <a:endParaRPr lang="ru-RU" dirty="0"/>
          </a:p>
          <a:p>
            <a:pPr algn="just"/>
            <a:r>
              <a:rPr lang="ru-RU" dirty="0"/>
              <a:t>В 1755 г. вышел знаменитый труд </a:t>
            </a:r>
            <a:r>
              <a:rPr lang="ru-RU" b="1" dirty="0"/>
              <a:t>С.П. Крашенинникова</a:t>
            </a:r>
            <a:r>
              <a:rPr lang="ru-RU" dirty="0"/>
              <a:t> «Описание земли Камчатки». В работе дается комплексное описание региона, что дало право выдающемуся советскому географу </a:t>
            </a:r>
            <a:r>
              <a:rPr lang="ru-RU" dirty="0" err="1"/>
              <a:t>Ю.Г.Саушкину</a:t>
            </a:r>
            <a:r>
              <a:rPr lang="ru-RU" dirty="0"/>
              <a:t> заявить, что труд </a:t>
            </a:r>
            <a:r>
              <a:rPr lang="ru-RU" dirty="0" err="1"/>
              <a:t>С.П.Крашенинникова</a:t>
            </a:r>
            <a:r>
              <a:rPr lang="ru-RU" dirty="0"/>
              <a:t> – первое в мире комплексное страноведческое исследование. </a:t>
            </a:r>
            <a:endParaRPr lang="ru-RU" dirty="0"/>
          </a:p>
          <a:p>
            <a:pPr algn="just"/>
            <a:r>
              <a:rPr lang="ru-RU" dirty="0"/>
              <a:t>Примерно, в это же время появились прекрасные страноведческие работы П.И. Рычкова, И.К. Кирилова, В.Н. Татищева, М.В. Ломоносова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Российская школа страноведения</a:t>
            </a:r>
            <a:br>
              <a:rPr lang="ru-RU" dirty="0"/>
            </a:br>
            <a:r>
              <a:rPr lang="ru-RU" dirty="0"/>
              <a:t>(до 1917 г.)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Позже, в </a:t>
            </a:r>
            <a:r>
              <a:rPr lang="fi-FI" dirty="0"/>
              <a:t>XIX </a:t>
            </a:r>
            <a:r>
              <a:rPr lang="ru-RU" dirty="0"/>
              <a:t>веке, появились работы К.И. Арсеньева и Н.П. Огарёва, которые выделили экономические районы России по совокупности природных и экономических факторов</a:t>
            </a:r>
            <a:endParaRPr lang="ru-RU" dirty="0"/>
          </a:p>
          <a:p>
            <a:pPr algn="just"/>
            <a:r>
              <a:rPr lang="ru-RU" dirty="0"/>
              <a:t>Накануне революции 1917 г. в уставе Русского географического общества в качестве одной из первоочередных задач ставилось изучение и описание России и зарубежных стран. Среди изданных замечательных страноведческих работ были такие, как «Россия. Полное описание нашего отечества» под редакцией П.П. </a:t>
            </a:r>
            <a:r>
              <a:rPr lang="ru-RU" dirty="0" err="1"/>
              <a:t>Семёнова</a:t>
            </a:r>
            <a:r>
              <a:rPr lang="ru-RU" dirty="0"/>
              <a:t>-Тян-Шанского, и популярное богато иллюстрированное сочинение «Живописная Россия».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038215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советский период любые национализации или ограничения капитала рассматривались как </a:t>
            </a:r>
            <a:r>
              <a:rPr lang="ru-RU" i="1" dirty="0"/>
              <a:t>«прогрессивные»</a:t>
            </a:r>
            <a:r>
              <a:rPr lang="ru-RU" dirty="0"/>
              <a:t>, любые формы сотрудничества с западными странами или иностранным капиталом – как </a:t>
            </a:r>
            <a:r>
              <a:rPr lang="ru-RU" i="1" dirty="0"/>
              <a:t>«реакционные»</a:t>
            </a:r>
            <a:r>
              <a:rPr lang="ru-RU" dirty="0"/>
              <a:t>. Политические силы и партии обязательно нужно было разложить по полочкам: «буржуазно-помещичьи», «буржуазные», «мелкобуржуазные», «пролетарские»</a:t>
            </a:r>
            <a:r>
              <a:rPr lang="ru-RU" i="1" dirty="0"/>
              <a:t>. </a:t>
            </a:r>
            <a:r>
              <a:rPr lang="ru-RU" dirty="0"/>
              <a:t>Это сокращало аналитические возможности исследователей.</a:t>
            </a:r>
            <a:endParaRPr lang="ru-RU" dirty="0"/>
          </a:p>
          <a:p>
            <a:pPr algn="just"/>
            <a:r>
              <a:rPr lang="ru-RU" dirty="0"/>
              <a:t>Изучение зарубежных стран в советское время поддерживалось для того, чтобы впоследствии «помочь» им построить социализм. Повышенное внимание к </a:t>
            </a:r>
            <a:r>
              <a:rPr lang="ru-RU" i="1" dirty="0"/>
              <a:t>«прогрессивным»</a:t>
            </a:r>
            <a:r>
              <a:rPr lang="ru-RU" dirty="0"/>
              <a:t> социальным силам и движениям приводило к преувеличению роли в общественной жизни рабочего и коммунистического движения, степени «пробуждения» народных масс, недооценке сохранявшихся традиционалистских институтов, </a:t>
            </a:r>
            <a:r>
              <a:rPr lang="ru-RU" dirty="0" err="1"/>
              <a:t>самоидентификаций</a:t>
            </a:r>
            <a:r>
              <a:rPr lang="ru-RU" dirty="0"/>
              <a:t> и политических сил.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Российская школа страноведения</a:t>
            </a:r>
            <a:br>
              <a:rPr lang="ru-RU" dirty="0"/>
            </a:br>
            <a:r>
              <a:rPr lang="ru-RU" dirty="0"/>
              <a:t>(до 1917 г.)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Идеи Арсеньева и Огарёва были развиты выдающимся российским ученым </a:t>
            </a:r>
            <a:r>
              <a:rPr lang="ru-RU" b="1" dirty="0"/>
              <a:t>П.П. </a:t>
            </a:r>
            <a:r>
              <a:rPr lang="ru-RU" b="1" dirty="0" err="1"/>
              <a:t>Семёновым</a:t>
            </a:r>
            <a:r>
              <a:rPr lang="ru-RU" b="1" dirty="0"/>
              <a:t>-Тян-Шанским</a:t>
            </a:r>
            <a:r>
              <a:rPr lang="ru-RU" dirty="0"/>
              <a:t>. В 1928 г. сын П.П. </a:t>
            </a:r>
            <a:r>
              <a:rPr lang="ru-RU" dirty="0" err="1"/>
              <a:t>Семёнова</a:t>
            </a:r>
            <a:r>
              <a:rPr lang="ru-RU" dirty="0"/>
              <a:t>-Тян-Шанского </a:t>
            </a:r>
            <a:r>
              <a:rPr lang="ru-RU" b="1" dirty="0"/>
              <a:t>В.П. Семёнов-Тян-Шанский</a:t>
            </a:r>
            <a:r>
              <a:rPr lang="ru-RU" dirty="0"/>
              <a:t> опубликовал книгу «Район и страна», являвшуюся первой частью книги «Основы страноведения». Оба учёных – отец и сын – рассматривали страноведение как ядро географии, поскольку именно в страноведении проявляется сущность общей, единой географии.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Н.Н. </a:t>
            </a:r>
            <a:r>
              <a:rPr lang="ru-RU" dirty="0" err="1"/>
              <a:t>Баранский</a:t>
            </a:r>
            <a:r>
              <a:rPr lang="ru-RU" dirty="0"/>
              <a:t> и </a:t>
            </a:r>
            <a:br>
              <a:rPr lang="ru-RU" dirty="0"/>
            </a:br>
            <a:r>
              <a:rPr lang="ru-RU" dirty="0"/>
              <a:t>советская районная школа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ХХ век в СССР, можно сказать, прошел под знамёнами выдающегося географа, члена-корреспондента Академии наук СССР </a:t>
            </a:r>
            <a:r>
              <a:rPr lang="ru-RU" b="1" dirty="0"/>
              <a:t>Н.Н. </a:t>
            </a:r>
            <a:r>
              <a:rPr lang="ru-RU" b="1" dirty="0" err="1"/>
              <a:t>Баранского</a:t>
            </a:r>
            <a:r>
              <a:rPr lang="fi-FI" b="1" dirty="0"/>
              <a:t> </a:t>
            </a:r>
            <a:r>
              <a:rPr lang="fi-FI" dirty="0"/>
              <a:t>(1881–1963)</a:t>
            </a:r>
            <a:r>
              <a:rPr lang="ru-RU" dirty="0"/>
              <a:t>. Он является основоположником отечественной экономической и комплексной географии.</a:t>
            </a:r>
            <a:endParaRPr lang="ru-RU" dirty="0"/>
          </a:p>
          <a:p>
            <a:pPr algn="just"/>
            <a:r>
              <a:rPr lang="ru-RU" dirty="0"/>
              <a:t>Параллельно с </a:t>
            </a:r>
            <a:r>
              <a:rPr lang="ru-RU" i="1" dirty="0"/>
              <a:t>районным подходом</a:t>
            </a:r>
            <a:r>
              <a:rPr lang="ru-RU" dirty="0"/>
              <a:t> Н.Н. </a:t>
            </a:r>
            <a:r>
              <a:rPr lang="ru-RU" dirty="0" err="1"/>
              <a:t>Баранского</a:t>
            </a:r>
            <a:r>
              <a:rPr lang="ru-RU" dirty="0"/>
              <a:t> крупным советским географом В.Э. Деном развивался </a:t>
            </a:r>
            <a:r>
              <a:rPr lang="ru-RU" i="1" dirty="0"/>
              <a:t>отраслево-статистический подход</a:t>
            </a:r>
            <a:r>
              <a:rPr lang="ru-RU" dirty="0"/>
              <a:t> при изучении регионов. Созданная Владимиром Деном в Петербурге научная школа получила название </a:t>
            </a:r>
            <a:r>
              <a:rPr lang="ru-RU" i="1" dirty="0"/>
              <a:t>«отраслево-статистической»</a:t>
            </a:r>
            <a:r>
              <a:rPr lang="ru-RU" dirty="0"/>
              <a:t> и оперировала количественными статистическими методами анализа размещения и функционирования экономических объектов. Задачей изучения территории Ден и его ученики считали определения степени оптимальности её условий для развития тех или иных отраслей. Таким образом, Ден был сторонником отраслевого подхода к географическому исследованию.</a:t>
            </a:r>
            <a:endParaRPr lang="ru-RU" dirty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Н.Н. </a:t>
            </a:r>
            <a:r>
              <a:rPr lang="ru-RU" dirty="0" err="1"/>
              <a:t>Баранский</a:t>
            </a:r>
            <a:r>
              <a:rPr lang="ru-RU" dirty="0"/>
              <a:t> и </a:t>
            </a:r>
            <a:br>
              <a:rPr lang="ru-RU" dirty="0"/>
            </a:br>
            <a:r>
              <a:rPr lang="ru-RU" dirty="0"/>
              <a:t>советская районная школа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На протяжении 1920-х гг. имела место полемика между </a:t>
            </a:r>
            <a:r>
              <a:rPr lang="ru-RU" i="1" dirty="0"/>
              <a:t>отраслево-статистической школой</a:t>
            </a:r>
            <a:r>
              <a:rPr lang="ru-RU" dirty="0"/>
              <a:t> В.Э. Дена и сторонниками </a:t>
            </a:r>
            <a:r>
              <a:rPr lang="ru-RU" i="1" dirty="0"/>
              <a:t>районного подхода</a:t>
            </a:r>
            <a:r>
              <a:rPr lang="ru-RU" dirty="0"/>
              <a:t>. Дискуссия в экономической географии 1920–1930-х гг. закончилась победой </a:t>
            </a:r>
            <a:r>
              <a:rPr lang="ru-RU" i="1" dirty="0"/>
              <a:t>районного направления</a:t>
            </a:r>
            <a:r>
              <a:rPr lang="ru-RU" dirty="0"/>
              <a:t>, возглавляемого Н.Н. </a:t>
            </a:r>
            <a:r>
              <a:rPr lang="ru-RU" dirty="0" err="1"/>
              <a:t>Баранским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dirty="0"/>
              <a:t>Под руководством </a:t>
            </a:r>
            <a:r>
              <a:rPr lang="ru-RU" dirty="0" err="1"/>
              <a:t>Баранского</a:t>
            </a:r>
            <a:r>
              <a:rPr lang="ru-RU" dirty="0"/>
              <a:t> </a:t>
            </a:r>
            <a:r>
              <a:rPr lang="ru-RU" i="1" dirty="0"/>
              <a:t>советская районная школа</a:t>
            </a:r>
            <a:r>
              <a:rPr lang="ru-RU" dirty="0"/>
              <a:t> стала сначала доминирующим, а к концу 1930-х фактически единственным «разрешённым» научным направлением в советской экономической географии</a:t>
            </a:r>
            <a:endParaRPr lang="ru-RU" dirty="0"/>
          </a:p>
          <a:p>
            <a:pPr algn="just"/>
            <a:r>
              <a:rPr lang="ru-RU" i="1" u="sng" dirty="0"/>
              <a:t>Советская районная школа</a:t>
            </a:r>
            <a:r>
              <a:rPr lang="ru-RU" dirty="0"/>
              <a:t> — </a:t>
            </a:r>
            <a:r>
              <a:rPr lang="ru-RU" i="1" dirty="0"/>
              <a:t>школа в социально-экономической географии, доминировавшая в Советском Союзе в 1930–1970-х гг.</a:t>
            </a:r>
            <a:endParaRPr lang="ru-RU" i="1" dirty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Н.Н. </a:t>
            </a:r>
            <a:r>
              <a:rPr lang="ru-RU" dirty="0" err="1"/>
              <a:t>Баранский</a:t>
            </a:r>
            <a:r>
              <a:rPr lang="ru-RU" dirty="0"/>
              <a:t> и</a:t>
            </a:r>
            <a:br>
              <a:rPr lang="ru-RU" dirty="0"/>
            </a:br>
            <a:r>
              <a:rPr lang="ru-RU" dirty="0"/>
              <a:t>советская районная школа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победы Октябрьской революции встала задача нового районирования страны. Для выполнения этой задачи специально созданная Комиссия Госплана привлекла лучших ученых того времени – экономистов и географов. Новое районирование было осуществлено на основе серьезного научного анализа. В РСФСР было выделено 11 районов. Главным фактором при районировании служили специализация районов и их взаимная связь на базе торговых отношений. Любопытно, что эти районы в значительной степени были схожи с районами, выделенными П.П. </a:t>
            </a:r>
            <a:r>
              <a:rPr lang="ru-RU" dirty="0" err="1"/>
              <a:t>Семёновым</a:t>
            </a:r>
            <a:r>
              <a:rPr lang="ru-RU" dirty="0"/>
              <a:t>-Тян-Шанским.</a:t>
            </a:r>
            <a:endParaRPr lang="ru-RU" dirty="0"/>
          </a:p>
          <a:p>
            <a:pPr algn="just"/>
            <a:r>
              <a:rPr lang="ru-RU" dirty="0"/>
              <a:t>Экономические районы, выделенные в начале 1920-х гг. с некоторыми изменениями существуют до сегодняшнего дня. Однако сегодня они уже не играют большого значения.</a:t>
            </a:r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Н.Н. </a:t>
            </a:r>
            <a:r>
              <a:rPr lang="ru-RU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Баранский</a:t>
            </a: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 и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советская районная школа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Основополагающим трудом </a:t>
            </a:r>
            <a:r>
              <a:rPr lang="ru-RU" i="1" dirty="0"/>
              <a:t>районного подхода</a:t>
            </a:r>
            <a:r>
              <a:rPr lang="ru-RU" dirty="0"/>
              <a:t> явилась книга Н.Н. </a:t>
            </a:r>
            <a:r>
              <a:rPr lang="ru-RU" dirty="0" err="1"/>
              <a:t>Баранского</a:t>
            </a:r>
            <a:r>
              <a:rPr lang="ru-RU" dirty="0"/>
              <a:t> «Экономическая география СССР: обзор по областям Госплана» (1926). Баранский противопоставил свою программу практиковавшейся тогда </a:t>
            </a:r>
            <a:r>
              <a:rPr lang="ru-RU" i="1" dirty="0"/>
              <a:t>отраслево-статистической географии</a:t>
            </a:r>
            <a:r>
              <a:rPr lang="ru-RU" dirty="0"/>
              <a:t>.</a:t>
            </a:r>
            <a:endParaRPr lang="ru-RU" dirty="0"/>
          </a:p>
          <a:p>
            <a:pPr algn="just"/>
            <a:r>
              <a:rPr lang="ru-RU" dirty="0"/>
              <a:t>Методологическим ядром стала проблема районирования </a:t>
            </a:r>
            <a:r>
              <a:rPr lang="ru-RU" dirty="0" err="1"/>
              <a:t>страны.Баранский</a:t>
            </a:r>
            <a:r>
              <a:rPr lang="ru-RU" dirty="0"/>
              <a:t> составил программу-схему применительно к изучению госплановских областей, которая содержала новые подходы к исследовательской процедуре в страноведении.</a:t>
            </a:r>
            <a:endParaRPr lang="ru-RU" i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Н.Н. </a:t>
            </a:r>
            <a:r>
              <a:rPr lang="ru-RU" sz="2800" dirty="0" err="1"/>
              <a:t>Баранский</a:t>
            </a:r>
            <a:r>
              <a:rPr lang="ru-RU" sz="2800" dirty="0"/>
              <a:t> и</a:t>
            </a:r>
            <a:br>
              <a:rPr lang="ru-RU" sz="2800" dirty="0"/>
            </a:br>
            <a:r>
              <a:rPr lang="ru-RU" sz="2800" dirty="0"/>
              <a:t>советская районная школа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работе «Экономическая география СССР: обзор по областям Госплана» Баранский предложил при изучении регионов опираться на следующие элементы </a:t>
            </a:r>
            <a:r>
              <a:rPr lang="ru-RU" i="1" dirty="0"/>
              <a:t>системного анализа</a:t>
            </a:r>
            <a:r>
              <a:rPr lang="ru-RU" dirty="0"/>
              <a:t>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понятие </a:t>
            </a:r>
            <a:r>
              <a:rPr lang="ru-RU" i="1" dirty="0"/>
              <a:t>«район»</a:t>
            </a:r>
            <a:r>
              <a:rPr lang="ru-RU" dirty="0"/>
              <a:t> толковать как составную и специализированную часть народного хозяйства страны;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обосновать </a:t>
            </a:r>
            <a:r>
              <a:rPr lang="ru-RU" i="1" dirty="0"/>
              <a:t>объективный характер</a:t>
            </a:r>
            <a:r>
              <a:rPr lang="ru-RU" dirty="0"/>
              <a:t> районов, т.е. факта их реального существования;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увязать </a:t>
            </a:r>
            <a:r>
              <a:rPr lang="ru-RU" dirty="0" err="1"/>
              <a:t>районообразование</a:t>
            </a:r>
            <a:r>
              <a:rPr lang="ru-RU" dirty="0"/>
              <a:t> с формированием </a:t>
            </a:r>
            <a:r>
              <a:rPr lang="ru-RU" i="1" dirty="0"/>
              <a:t>«производственных комплексов»</a:t>
            </a:r>
            <a:r>
              <a:rPr lang="ru-RU" dirty="0"/>
              <a:t> и политико-административным делением и управлением;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применять </a:t>
            </a:r>
            <a:r>
              <a:rPr lang="ru-RU" i="1" dirty="0"/>
              <a:t>сравнительно-географический метод </a:t>
            </a:r>
            <a:r>
              <a:rPr lang="ru-RU" dirty="0"/>
              <a:t>как ключевой;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/>
              <a:t>Н.Н. </a:t>
            </a:r>
            <a:r>
              <a:rPr lang="ru-RU" dirty="0" err="1"/>
              <a:t>Баранский</a:t>
            </a:r>
            <a:r>
              <a:rPr lang="ru-RU" dirty="0"/>
              <a:t> и </a:t>
            </a:r>
            <a:br>
              <a:rPr lang="ru-RU" dirty="0"/>
            </a:br>
            <a:r>
              <a:rPr lang="ru-RU" dirty="0"/>
              <a:t>советская районная школа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использовать программы </a:t>
            </a:r>
            <a:r>
              <a:rPr lang="ru-RU" i="1" dirty="0"/>
              <a:t>страноведческих комплексных характеристик</a:t>
            </a:r>
            <a:r>
              <a:rPr lang="ru-RU" dirty="0"/>
              <a:t> «как совокупность элементов, находящихся в отношениях и связях друг с другом», т.е. представляющих целостную систему; (</a:t>
            </a:r>
            <a:r>
              <a:rPr lang="ru-RU" i="1" u="sng" dirty="0"/>
              <a:t>комплексные страноведческие характеристики</a:t>
            </a:r>
            <a:r>
              <a:rPr lang="ru-RU" i="1" dirty="0"/>
              <a:t> </a:t>
            </a:r>
            <a:r>
              <a:rPr lang="ru-RU" dirty="0"/>
              <a:t>– это программа исследования изучаемого объекта)</a:t>
            </a:r>
            <a:endParaRPr lang="ru-RU" i="1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использовать образность комплексных страноведческих описаний;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широко применять карты (</a:t>
            </a:r>
            <a:r>
              <a:rPr lang="ru-RU" i="1" dirty="0"/>
              <a:t>картографический метод</a:t>
            </a:r>
            <a:r>
              <a:rPr lang="ru-RU" dirty="0"/>
              <a:t> исследования и характеристики страны и районов) как действенный инструмент синтеза и анализа разнородных данностей на определенных территориях, а не только как иллюстративного, вспомогательного мате-риала.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Н.Н. </a:t>
            </a:r>
            <a:r>
              <a:rPr lang="ru-RU" dirty="0" err="1"/>
              <a:t>Баранского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1920-х гг. </a:t>
            </a:r>
            <a:r>
              <a:rPr lang="ru-RU" dirty="0" err="1"/>
              <a:t>Баранский</a:t>
            </a:r>
            <a:r>
              <a:rPr lang="ru-RU" dirty="0"/>
              <a:t> предложил </a:t>
            </a:r>
            <a:r>
              <a:rPr lang="ru-RU" u="sng" dirty="0"/>
              <a:t>схему комплексного исследования территории</a:t>
            </a:r>
            <a:r>
              <a:rPr lang="ru-RU" dirty="0"/>
              <a:t> (экономического региона). В своей первооснове она широко используется до сих пор.</a:t>
            </a:r>
            <a:endParaRPr lang="ru-RU" dirty="0"/>
          </a:p>
          <a:p>
            <a:pPr algn="just"/>
            <a:r>
              <a:rPr lang="ru-RU" dirty="0"/>
              <a:t>Новаторская для своего времени концепция и схема комплексных страноведческих характеристик территорий (стран, районов) была разработана Н.Н. </a:t>
            </a:r>
            <a:r>
              <a:rPr lang="ru-RU" dirty="0" err="1"/>
              <a:t>Баранским</a:t>
            </a:r>
            <a:r>
              <a:rPr lang="ru-RU" dirty="0"/>
              <a:t> для так называемых «госплановских областей». Это те области, на которые была поделена страна Госпланом. Они стали важными объектами управления и социально-экономического планирования.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Н.Н. </a:t>
            </a:r>
            <a:r>
              <a:rPr lang="ru-RU" dirty="0" err="1"/>
              <a:t>Баранского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Первоначальная схема Н.Н. </a:t>
            </a:r>
            <a:r>
              <a:rPr lang="ru-RU" dirty="0" err="1"/>
              <a:t>Баранского</a:t>
            </a:r>
            <a:r>
              <a:rPr lang="ru-RU" dirty="0"/>
              <a:t> включала следующие разделы: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обоснование перспектив развития области;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характеристика факторов, влияющих на формирование области;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характеристика хозяйства и населения; выявление внутренних и межобластных хозяйственных связей;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обоснование перспектив развития области.</a:t>
            </a:r>
            <a:endParaRPr lang="ru-RU" dirty="0"/>
          </a:p>
          <a:p>
            <a:pPr algn="just"/>
            <a:r>
              <a:rPr lang="ru-RU" dirty="0"/>
              <a:t>Схема Н.Н. </a:t>
            </a:r>
            <a:r>
              <a:rPr lang="ru-RU" dirty="0" err="1"/>
              <a:t>Баранского</a:t>
            </a:r>
            <a:r>
              <a:rPr lang="ru-RU" dirty="0"/>
              <a:t> отражала задачи индустриализации. В научном плане она была противопоставлена, как уже говорилось, схеме «отраслевиков», которые основой изучения территории считали отрасли народного хозяйства.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Н.Н. </a:t>
            </a:r>
            <a:r>
              <a:rPr lang="ru-RU" dirty="0" err="1"/>
              <a:t>Баранского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292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1946 г. Н.Н. </a:t>
            </a:r>
            <a:r>
              <a:rPr lang="ru-RU" dirty="0" err="1"/>
              <a:t>Баранский</a:t>
            </a:r>
            <a:r>
              <a:rPr lang="ru-RU" dirty="0"/>
              <a:t> предложил более укрупненную и обобщенную схему характеристики районов СССР. В ней выделялось семь тематических разделов: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введение: основная идея, заложенная в район, обоснование его границ;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природные условия и природные ресурсы, их хозяйственная оценка;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историко-географический очерк;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население;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общая экономико-географическая характеристика. Анализ производственных связей основного хозяйственного комплекса;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районирование и характеристика каждого из районов;</a:t>
            </a:r>
            <a:endParaRPr lang="ru-RU" dirty="0"/>
          </a:p>
          <a:p>
            <a:pPr algn="just">
              <a:buFont typeface="+mj-lt"/>
              <a:buAutoNum type="arabicParenR"/>
            </a:pPr>
            <a:r>
              <a:rPr lang="ru-RU" dirty="0"/>
              <a:t>перспективы развития.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038215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современных условиях на первое место выходит тема </a:t>
            </a:r>
            <a:r>
              <a:rPr lang="ru-RU" i="1" dirty="0"/>
              <a:t>«меж-культурной коммуникации»</a:t>
            </a:r>
            <a:r>
              <a:rPr lang="ru-RU" dirty="0"/>
              <a:t>. Речь идёт о консолидации разных культур в условиях глобализации, выработке норм, позволяющих сосуществовать различным моделям в современных условиях, когда попытка решить все проблемы силой, как это бывало раньше в истории, могут закончиться взаимным гарантированным уничтожением всех.</a:t>
            </a:r>
            <a:endParaRPr lang="ru-RU" dirty="0"/>
          </a:p>
          <a:p>
            <a:pPr algn="just"/>
            <a:r>
              <a:rPr lang="ru-RU" dirty="0"/>
              <a:t>Обеспечение взаимодействия разных моделей и сохранение баланса требуют разработки теорий регионального уровня (концепции региональных комплексов, мезорегионов, макрорегионов, глобальных регионов, </a:t>
            </a:r>
            <a:r>
              <a:rPr lang="ru-RU" dirty="0" err="1"/>
              <a:t>трансрегиональных</a:t>
            </a:r>
            <a:r>
              <a:rPr lang="ru-RU" dirty="0"/>
              <a:t> пространств). Только на такой основе возможно проектирование системы их взаимоотношений.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Концепция Н.Н. </a:t>
            </a:r>
            <a:r>
              <a:rPr lang="ru-RU" sz="3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Баранского</a:t>
            </a:r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</a:t>
            </a:r>
            <a:r>
              <a:rPr lang="ru-RU" dirty="0" err="1"/>
              <a:t>Баранскому</a:t>
            </a:r>
            <a:r>
              <a:rPr lang="ru-RU" dirty="0"/>
              <a:t>, в центре внимания страноведения (страноведение у него имело широкое значение) должен находиться человек, «быт, культура, политика и даже «дух народа», т.е. не только природа и хозяйство</a:t>
            </a:r>
            <a:endParaRPr lang="ru-RU" dirty="0"/>
          </a:p>
          <a:p>
            <a:pPr algn="just"/>
            <a:r>
              <a:rPr lang="ru-RU" dirty="0"/>
              <a:t>Главный грех современной ему географической науки Н.Н. </a:t>
            </a:r>
            <a:r>
              <a:rPr lang="ru-RU" dirty="0" err="1"/>
              <a:t>Баранский</a:t>
            </a:r>
            <a:r>
              <a:rPr lang="ru-RU" dirty="0"/>
              <a:t> обозначил одной восклицательной фразой: </a:t>
            </a:r>
            <a:r>
              <a:rPr lang="ru-RU" i="1" dirty="0"/>
              <a:t>«Человека забыли!»</a:t>
            </a:r>
            <a:r>
              <a:rPr lang="ru-RU" dirty="0"/>
              <a:t>. </a:t>
            </a:r>
            <a:r>
              <a:rPr lang="ru-RU" i="1" dirty="0"/>
              <a:t>«Человек, – писал он, – тема для наших географов определенно неприятная, щекотливая тема, которой предпочитают не касаться»</a:t>
            </a:r>
            <a:r>
              <a:rPr lang="ru-RU" dirty="0"/>
              <a:t>.</a:t>
            </a:r>
            <a:endParaRPr lang="ru-RU" i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Концепция Н.Н. </a:t>
            </a:r>
            <a:r>
              <a:rPr lang="ru-RU" sz="3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Баранского</a:t>
            </a:r>
            <a:r>
              <a:rPr lang="ru-RU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Существенную роль отводил Н.Н. </a:t>
            </a:r>
            <a:r>
              <a:rPr lang="ru-RU" dirty="0" err="1"/>
              <a:t>Баранский</a:t>
            </a:r>
            <a:r>
              <a:rPr lang="ru-RU" dirty="0"/>
              <a:t> принципу </a:t>
            </a:r>
            <a:r>
              <a:rPr lang="ru-RU" i="1" dirty="0"/>
              <a:t>историзма</a:t>
            </a:r>
            <a:r>
              <a:rPr lang="ru-RU" dirty="0"/>
              <a:t>. Для создания образа территории, выявления ее особенностей ученые, как полагал Н.Н. </a:t>
            </a:r>
            <a:r>
              <a:rPr lang="ru-RU" dirty="0" err="1"/>
              <a:t>Баранский</a:t>
            </a:r>
            <a:r>
              <a:rPr lang="ru-RU" dirty="0"/>
              <a:t>, должны давать не только фон природного окружения, но и фон «предшествующей хозяйственной географии». Историко-географический очерк в страноведческом (</a:t>
            </a:r>
            <a:r>
              <a:rPr lang="ru-RU" dirty="0" err="1"/>
              <a:t>регионоведческом</a:t>
            </a:r>
            <a:r>
              <a:rPr lang="ru-RU" dirty="0"/>
              <a:t>) исследовании должен показывать, как в ходе истории переплетались естественные и общественные процессы на определенной территории и какое влияние они оказали на современные пространственные процессы.</a:t>
            </a:r>
            <a:endParaRPr lang="ru-RU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Н.Н. </a:t>
            </a:r>
            <a:r>
              <a:rPr lang="ru-RU" dirty="0" err="1"/>
              <a:t>Баранского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292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Доктор географических наук, </a:t>
            </a:r>
            <a:r>
              <a:rPr lang="ru-RU" dirty="0" err="1"/>
              <a:t>страновед</a:t>
            </a:r>
            <a:r>
              <a:rPr lang="ru-RU" dirty="0"/>
              <a:t> Н.С. Мироненко охарактеризовал схему Н.Н. </a:t>
            </a:r>
            <a:r>
              <a:rPr lang="ru-RU" dirty="0" err="1"/>
              <a:t>Баранского</a:t>
            </a:r>
            <a:r>
              <a:rPr lang="ru-RU" dirty="0"/>
              <a:t> как классическую программу страноведческого исследования. Но диапазон ее применения более широк – это, по существу, программа комплексного исследования всего спектра регионов. </a:t>
            </a:r>
            <a:endParaRPr lang="ru-RU" dirty="0"/>
          </a:p>
          <a:p>
            <a:pPr algn="just"/>
            <a:r>
              <a:rPr lang="ru-RU" dirty="0"/>
              <a:t>Схема обеспечила определенное методологическое композиционное единство страноведческо-</a:t>
            </a:r>
            <a:r>
              <a:rPr lang="ru-RU" dirty="0" err="1"/>
              <a:t>регионоведческих</a:t>
            </a:r>
            <a:r>
              <a:rPr lang="ru-RU" dirty="0"/>
              <a:t> исследований в СССР. На ее основе написано немало работ, которые и поныне во многих отношениях остаются образцом.</a:t>
            </a:r>
            <a:endParaRPr lang="ru-RU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Н.Н. </a:t>
            </a:r>
            <a:r>
              <a:rPr lang="ru-RU" dirty="0" err="1"/>
              <a:t>Баранского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5292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Однако со временем использование схемы Н.Н. </a:t>
            </a:r>
            <a:r>
              <a:rPr lang="ru-RU" dirty="0" err="1"/>
              <a:t>Баранского</a:t>
            </a:r>
            <a:r>
              <a:rPr lang="ru-RU" dirty="0"/>
              <a:t> стало «давать сбои». В работах, написанных, казалось бы, в соответствии с исследовательской программой Н.Н. </a:t>
            </a:r>
            <a:r>
              <a:rPr lang="ru-RU" dirty="0" err="1"/>
              <a:t>Баранского</a:t>
            </a:r>
            <a:r>
              <a:rPr lang="ru-RU" dirty="0"/>
              <a:t>, четко обозначились дефекты, недостатки. Один из них – чрезмерная стандартизация характеристик территорий, «полочное» разложение материала, что делало страноведческие работы похожими друг на друга.</a:t>
            </a:r>
            <a:endParaRPr lang="ru-RU" dirty="0"/>
          </a:p>
          <a:p>
            <a:pPr algn="just"/>
            <a:r>
              <a:rPr lang="ru-RU" dirty="0"/>
              <a:t>Стремление описать все явления и процессы «от геологии до идеологии», к некоему универсальному кодексу знаний о территории также оборачивалось большими потерями для комплексного научного страноведения. Подобная энциклопедичность имеет значение для информационного страноведения, однако в комплексном страноведении она оборачивается фотографическим изображением территории без выявления ее специфики.</a:t>
            </a:r>
            <a:endParaRPr lang="ru-RU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 географического синтеза</a:t>
            </a:r>
            <a:br>
              <a:rPr lang="ru-RU" dirty="0"/>
            </a:br>
            <a:r>
              <a:rPr lang="ru-RU" dirty="0"/>
              <a:t>на базе системного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Н.Н. Баранский выдвинул идею </a:t>
            </a:r>
            <a:r>
              <a:rPr lang="ru-RU" i="1" dirty="0"/>
              <a:t>географического синтеза</a:t>
            </a:r>
            <a:r>
              <a:rPr lang="ru-RU" dirty="0"/>
              <a:t> на базе </a:t>
            </a:r>
            <a:r>
              <a:rPr lang="ru-RU" i="1" dirty="0"/>
              <a:t>системного подхода</a:t>
            </a:r>
            <a:r>
              <a:rPr lang="ru-RU" dirty="0"/>
              <a:t>. В 1946 г. он опубликовал статью «Страноведение и география физическая и экономическая», в которой провел глубокий анализ </a:t>
            </a:r>
            <a:r>
              <a:rPr lang="ru-RU" i="1" dirty="0"/>
              <a:t>районного страноведения</a:t>
            </a:r>
            <a:r>
              <a:rPr lang="ru-RU" dirty="0"/>
              <a:t> и изложил его методологическую основу. Такую основу он видел в синтезе физической и экономической географии. </a:t>
            </a:r>
            <a:endParaRPr lang="ru-RU" dirty="0"/>
          </a:p>
          <a:p>
            <a:pPr algn="just"/>
            <a:r>
              <a:rPr lang="ru-RU" dirty="0"/>
              <a:t>Другими словами, Н.Н. Баранский провозгласил важность, как мы теперь говорим, общей географии при анализе региона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 географического синтеза</a:t>
            </a:r>
            <a:br>
              <a:rPr lang="ru-RU" dirty="0"/>
            </a:br>
            <a:r>
              <a:rPr lang="ru-RU" dirty="0"/>
              <a:t>на базе системного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Н.Н. Баранский подчеркивал, что для реализации географического синтеза нужны не просто физико-географы, экономико-географы, а специалисты-</a:t>
            </a:r>
            <a:r>
              <a:rPr lang="ru-RU" dirty="0" err="1"/>
              <a:t>страноведы</a:t>
            </a:r>
            <a:r>
              <a:rPr lang="ru-RU" dirty="0"/>
              <a:t>, которых крайне мало. Их нужно специально готовить в вузах. </a:t>
            </a:r>
            <a:endParaRPr lang="ru-RU" dirty="0"/>
          </a:p>
          <a:p>
            <a:pPr algn="just"/>
            <a:r>
              <a:rPr lang="ru-RU" dirty="0"/>
              <a:t>Н.Н. Баранский рассматривал район, страну, регион как целостную систему, в которой взаимодействуют, проникают друг в друга, влияют друг на друга природа, человек и хозяйство. Только на основе такого синтеза, подчеркивал он, можно осуществлять </a:t>
            </a:r>
            <a:r>
              <a:rPr lang="ru-RU" dirty="0" err="1"/>
              <a:t>регионоведческие</a:t>
            </a:r>
            <a:r>
              <a:rPr lang="ru-RU" dirty="0"/>
              <a:t>, в том числе страноведческие исследования.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Вклад Н.Н. </a:t>
            </a:r>
            <a:r>
              <a:rPr lang="ru-RU" dirty="0" err="1"/>
              <a:t>Баранского</a:t>
            </a:r>
            <a:r>
              <a:rPr lang="ru-RU" dirty="0"/>
              <a:t> в становление</a:t>
            </a:r>
            <a:br>
              <a:rPr lang="ru-RU" dirty="0"/>
            </a:br>
            <a:r>
              <a:rPr lang="ru-RU" dirty="0"/>
              <a:t>регионоведения и страноведения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Идея географического синтеза, выдвинутая Н.Н. </a:t>
            </a:r>
            <a:r>
              <a:rPr lang="ru-RU" dirty="0" err="1"/>
              <a:t>Баранским</a:t>
            </a:r>
            <a:r>
              <a:rPr lang="ru-RU" dirty="0"/>
              <a:t>, стала основополагающей для научного страноведения</a:t>
            </a:r>
            <a:endParaRPr lang="ru-RU" dirty="0"/>
          </a:p>
          <a:p>
            <a:pPr algn="just"/>
            <a:r>
              <a:rPr lang="ru-RU" dirty="0"/>
              <a:t>Начиная с трудов Н.Н. </a:t>
            </a:r>
            <a:r>
              <a:rPr lang="ru-RU" dirty="0" err="1"/>
              <a:t>Баранского</a:t>
            </a:r>
            <a:r>
              <a:rPr lang="ru-RU" dirty="0"/>
              <a:t>, регионоведение и страноведение стали трансформироваться в научно-синтетическое и учебное направление (т.е. со своей комплексной методологией и методикой изучения регионов с упором на методологию </a:t>
            </a:r>
            <a:r>
              <a:rPr lang="ru-RU" i="1" dirty="0"/>
              <a:t>сравнительного анализа</a:t>
            </a:r>
            <a:r>
              <a:rPr lang="ru-RU" dirty="0"/>
              <a:t>) более или менее целостного вида. На этой основе зарубежное регионоведение стало оформляться в конце 1990-х гг. в самостоятельное научно-синтетическое направление с акцентом на современном комплексном изучении, прежде всего, международно-политических регионов мира.</a:t>
            </a:r>
            <a:endParaRPr lang="ru-RU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Я.Г. </a:t>
            </a:r>
            <a:r>
              <a:rPr lang="ru-RU" dirty="0" err="1"/>
              <a:t>Машбица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 1970-х гг. происходит переоценка многих ценностей. Появился ряд альтернатив «старому» страноведению. И в этом контексте, прежде всего, заслуживают внимания идеи </a:t>
            </a:r>
            <a:r>
              <a:rPr lang="ru-RU" dirty="0" err="1"/>
              <a:t>страноведа</a:t>
            </a:r>
            <a:r>
              <a:rPr lang="ru-RU" dirty="0"/>
              <a:t> </a:t>
            </a:r>
            <a:r>
              <a:rPr lang="ru-RU" b="1" dirty="0"/>
              <a:t>Я.Г. </a:t>
            </a:r>
            <a:r>
              <a:rPr lang="ru-RU" b="1" dirty="0" err="1"/>
              <a:t>Ма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шбица</a:t>
            </a:r>
            <a:r>
              <a:rPr lang="ru-RU" b="1" dirty="0"/>
              <a:t> </a:t>
            </a:r>
            <a:r>
              <a:rPr lang="ru-RU" dirty="0"/>
              <a:t>(1928–1997).</a:t>
            </a:r>
            <a:endParaRPr lang="ru-RU" dirty="0"/>
          </a:p>
          <a:p>
            <a:pPr algn="just"/>
            <a:r>
              <a:rPr lang="ru-RU" dirty="0"/>
              <a:t>Я.Г. </a:t>
            </a:r>
            <a:r>
              <a:rPr lang="ru-RU" dirty="0" err="1"/>
              <a:t>Машбиц</a:t>
            </a:r>
            <a:r>
              <a:rPr lang="ru-RU" dirty="0"/>
              <a:t> предложил свой вариант программы комплексных страноведческих характеристик. Он сформулировал ряд условий, которые необходимо соблюдать для достижения подлинной глубины страноведческих характеристик:</a:t>
            </a: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Я.Г. </a:t>
            </a:r>
            <a:r>
              <a:rPr lang="ru-RU" dirty="0" err="1"/>
              <a:t>Машбица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/>
              <a:t>Необходимо добиваться рассмотрения природных и социально-экономических систем в их взаимодействии и влиянии на все стороны жизни людей и общества.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Центральное (узловое) положение должны занять проблемы человека, населения, его «количества» и «качества», культуры, расселения, приспособления к конкретным условиям. Особое внимание необходимо уделять характеристикам материальной и духовной культуры, выявлять их связи и этнокультурные особенности.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Выявление основных географических типов использования территории и природных ресурсов, хозяйственной деятельности и расселения.</a:t>
            </a:r>
            <a:endParaRPr lang="ru-RU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Я.Г. </a:t>
            </a:r>
            <a:r>
              <a:rPr lang="ru-RU" dirty="0" err="1"/>
              <a:t>Машбица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ru-RU" dirty="0"/>
              <a:t>Важно рассматривать развитие территории в историко-географическом разрезе, что позволит дать элементы прогноза ее развития.</a:t>
            </a:r>
            <a:endParaRPr lang="ru-RU" dirty="0"/>
          </a:p>
          <a:p>
            <a:pPr algn="just">
              <a:buFont typeface="+mj-lt"/>
              <a:buAutoNum type="arabicPeriod" startAt="4"/>
            </a:pPr>
            <a:r>
              <a:rPr lang="ru-RU" dirty="0"/>
              <a:t>Необходимо выявлять внутренние географические различия, своеобразие и роль районов.</a:t>
            </a:r>
            <a:endParaRPr lang="ru-RU" dirty="0"/>
          </a:p>
          <a:p>
            <a:pPr algn="just">
              <a:buFont typeface="+mj-lt"/>
              <a:buAutoNum type="arabicPeriod" startAt="4"/>
            </a:pPr>
            <a:r>
              <a:rPr lang="ru-RU" dirty="0"/>
              <a:t>Желательно по возможности более полно освещать </a:t>
            </a:r>
            <a:r>
              <a:rPr lang="ru-RU" dirty="0" err="1"/>
              <a:t>геоэкологические</a:t>
            </a:r>
            <a:r>
              <a:rPr lang="ru-RU" dirty="0"/>
              <a:t> свойства и проблемы территории, ее восприимчивость к растущим антропогенным нагрузкам.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Эволюция европейских, американских и востоковедных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038215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начале XXI века появились работы, предлагающие пересмотр </a:t>
            </a:r>
            <a:r>
              <a:rPr lang="ru-RU" dirty="0" err="1"/>
              <a:t>западоцентричного</a:t>
            </a:r>
            <a:r>
              <a:rPr lang="ru-RU" dirty="0"/>
              <a:t> взгляда на </a:t>
            </a:r>
            <a:r>
              <a:rPr lang="ru-RU" dirty="0" err="1"/>
              <a:t>регионалистику</a:t>
            </a:r>
            <a:r>
              <a:rPr lang="ru-RU" dirty="0"/>
              <a:t>. Это работы </a:t>
            </a:r>
            <a:r>
              <a:rPr lang="ru-RU" b="1" dirty="0"/>
              <a:t>Андре </a:t>
            </a:r>
            <a:r>
              <a:rPr lang="ru-RU" b="1" dirty="0" err="1"/>
              <a:t>Гундера</a:t>
            </a:r>
            <a:r>
              <a:rPr lang="ru-RU" b="1" dirty="0"/>
              <a:t> Франка</a:t>
            </a:r>
            <a:r>
              <a:rPr lang="ru-RU" dirty="0"/>
              <a:t>, </a:t>
            </a:r>
            <a:r>
              <a:rPr lang="ru-RU" b="1" dirty="0"/>
              <a:t>Барри </a:t>
            </a:r>
            <a:r>
              <a:rPr lang="ru-RU" b="1" dirty="0" err="1"/>
              <a:t>Бу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зана</a:t>
            </a:r>
            <a:r>
              <a:rPr lang="ru-RU" b="1" dirty="0"/>
              <a:t> и Оле </a:t>
            </a:r>
            <a:r>
              <a:rPr lang="ru-RU" b="1" dirty="0" err="1"/>
              <a:t>Уэвера</a:t>
            </a:r>
            <a:r>
              <a:rPr lang="ru-RU" b="1" dirty="0"/>
              <a:t>, Питера </a:t>
            </a:r>
            <a:r>
              <a:rPr lang="ru-RU" b="1" dirty="0" err="1"/>
              <a:t>Каценштейна</a:t>
            </a:r>
            <a:r>
              <a:rPr lang="ru-RU" b="1" dirty="0"/>
              <a:t>, </a:t>
            </a:r>
            <a:r>
              <a:rPr lang="ru-RU" b="1" dirty="0" err="1"/>
              <a:t>Амитава</a:t>
            </a:r>
            <a:r>
              <a:rPr lang="ru-RU" b="1" dirty="0"/>
              <a:t> </a:t>
            </a:r>
            <a:r>
              <a:rPr lang="ru-RU" b="1" dirty="0" err="1"/>
              <a:t>Ачарии</a:t>
            </a:r>
            <a:r>
              <a:rPr lang="ru-RU" b="1" dirty="0"/>
              <a:t> и Барри </a:t>
            </a:r>
            <a:r>
              <a:rPr lang="ru-RU" b="1" dirty="0" err="1"/>
              <a:t>Бузана</a:t>
            </a:r>
            <a:r>
              <a:rPr lang="ru-RU" b="1" dirty="0"/>
              <a:t>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Frank A.G.</a:t>
            </a:r>
            <a:r>
              <a:rPr lang="en-US" dirty="0"/>
              <a:t> </a:t>
            </a:r>
            <a:r>
              <a:rPr lang="en-US" dirty="0" err="1"/>
              <a:t>ReOrient</a:t>
            </a:r>
            <a:r>
              <a:rPr lang="en-US" dirty="0"/>
              <a:t>: Global Economy in the Asian Age. Berkeley: University</a:t>
            </a:r>
            <a:r>
              <a:rPr lang="ru-RU" dirty="0"/>
              <a:t> </a:t>
            </a:r>
            <a:r>
              <a:rPr lang="en-US" dirty="0"/>
              <a:t>of California Press, 1998.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Buzan </a:t>
            </a:r>
            <a:r>
              <a:rPr lang="ru-RU" i="1" dirty="0"/>
              <a:t>В., </a:t>
            </a:r>
            <a:r>
              <a:rPr lang="en-US" i="1" dirty="0" err="1"/>
              <a:t>Wsever</a:t>
            </a:r>
            <a:r>
              <a:rPr lang="en-US" i="1" dirty="0"/>
              <a:t> O.</a:t>
            </a:r>
            <a:r>
              <a:rPr lang="en-US" dirty="0"/>
              <a:t> Regions and Powers. Cambridge: Cambridge University</a:t>
            </a:r>
            <a:r>
              <a:rPr lang="ru-RU" dirty="0"/>
              <a:t> </a:t>
            </a:r>
            <a:r>
              <a:rPr lang="en-US" dirty="0"/>
              <a:t>Press, 2003.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Katzenstein P.A.</a:t>
            </a:r>
            <a:r>
              <a:rPr lang="en-US" dirty="0"/>
              <a:t> World of Regions: Asia and Europe in the American Imperium.</a:t>
            </a:r>
            <a:r>
              <a:rPr lang="ru-RU" dirty="0"/>
              <a:t> </a:t>
            </a:r>
            <a:r>
              <a:rPr lang="en-US" dirty="0"/>
              <a:t>Ithaca: Cornell University Press, 2005.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Acharya A., Buzan B. (ed.).</a:t>
            </a:r>
            <a:r>
              <a:rPr lang="en-US" dirty="0"/>
              <a:t> Non-Western International Relations Theory.</a:t>
            </a:r>
            <a:r>
              <a:rPr lang="ru-RU" dirty="0"/>
              <a:t> </a:t>
            </a:r>
            <a:r>
              <a:rPr lang="en-US" dirty="0"/>
              <a:t>N.Y.: Routledge, 2010.</a:t>
            </a:r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Я.Г. </a:t>
            </a:r>
            <a:r>
              <a:rPr lang="ru-RU" dirty="0" err="1"/>
              <a:t>Машбица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схеме Я.Г. </a:t>
            </a:r>
            <a:r>
              <a:rPr lang="ru-RU" dirty="0" err="1"/>
              <a:t>Машбица</a:t>
            </a:r>
            <a:r>
              <a:rPr lang="ru-RU" dirty="0"/>
              <a:t> выделено 11 блоков (разделов):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Своеобразие страны (района, различных территорий).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Территория, географическое и геополитическое положение.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Историко-географические этапы развития.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Природа и природопользование.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Население и культура.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Хозяйство.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Расселение.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Общество.</a:t>
            </a:r>
            <a:endParaRPr lang="ru-RU" dirty="0"/>
          </a:p>
          <a:p>
            <a:pPr algn="just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Концепция Я.Г. </a:t>
            </a:r>
            <a:r>
              <a:rPr lang="ru-RU" dirty="0" err="1"/>
              <a:t>Машбица</a:t>
            </a:r>
            <a:r>
              <a:rPr lang="ru-RU" dirty="0"/>
              <a:t> и его схема комплексного исследования территории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9"/>
            </a:pPr>
            <a:r>
              <a:rPr lang="ru-RU" dirty="0"/>
              <a:t>Районы.</a:t>
            </a:r>
            <a:endParaRPr lang="ru-RU" dirty="0"/>
          </a:p>
          <a:p>
            <a:pPr algn="just">
              <a:buFont typeface="+mj-lt"/>
              <a:buAutoNum type="arabicPeriod" startAt="9"/>
            </a:pPr>
            <a:r>
              <a:rPr lang="ru-RU" dirty="0"/>
              <a:t> Состояние окружающей природной среды.</a:t>
            </a:r>
            <a:endParaRPr lang="ru-RU" dirty="0"/>
          </a:p>
          <a:p>
            <a:pPr algn="just">
              <a:buFont typeface="+mj-lt"/>
              <a:buAutoNum type="arabicPeriod" startAt="9"/>
            </a:pPr>
            <a:r>
              <a:rPr lang="ru-RU" dirty="0"/>
              <a:t> Перспективы.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Я.Г. </a:t>
            </a:r>
            <a:r>
              <a:rPr lang="ru-RU" dirty="0" err="1"/>
              <a:t>Машбиц</a:t>
            </a:r>
            <a:r>
              <a:rPr lang="ru-RU" dirty="0"/>
              <a:t> полагал, что его схемы и подходы могут стать «стартовой площадкой» для новых поисков структуры комплексных страноведческих характеристик.</a:t>
            </a:r>
            <a:endParaRPr lang="ru-RU" dirty="0"/>
          </a:p>
          <a:p>
            <a:pPr algn="just">
              <a:buFont typeface="+mj-lt"/>
              <a:buAutoNum type="arabicPeriod" startAt="9"/>
            </a:pPr>
            <a:endParaRPr lang="ru-RU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Проблемный подход </a:t>
            </a:r>
            <a:br>
              <a:rPr lang="ru-RU" dirty="0"/>
            </a:br>
            <a:r>
              <a:rPr lang="ru-RU" dirty="0"/>
              <a:t>в страноведении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Я.Г. </a:t>
            </a:r>
            <a:r>
              <a:rPr lang="ru-RU" dirty="0" err="1"/>
              <a:t>Машбиц</a:t>
            </a:r>
            <a:r>
              <a:rPr lang="ru-RU" dirty="0"/>
              <a:t> обосновывал необходимость не только традиционного страноведения. Вместе с географом </a:t>
            </a:r>
            <a:r>
              <a:rPr lang="ru-RU" b="1" dirty="0"/>
              <a:t>В.М. </a:t>
            </a:r>
            <a:r>
              <a:rPr lang="ru-RU" b="1" dirty="0" err="1"/>
              <a:t>Го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хманом</a:t>
            </a:r>
            <a:r>
              <a:rPr lang="ru-RU" b="1" dirty="0"/>
              <a:t> </a:t>
            </a:r>
            <a:r>
              <a:rPr lang="ru-RU" dirty="0"/>
              <a:t>(1918–1986), внесшим большой вклад в развитие теории страноведения и теоретической географии, им была предложена </a:t>
            </a:r>
            <a:r>
              <a:rPr lang="ru-RU" i="1" u="sng" dirty="0"/>
              <a:t>концепция проблемного комплексного страноведения</a:t>
            </a:r>
            <a:r>
              <a:rPr lang="ru-RU" i="1" dirty="0"/>
              <a:t> (</a:t>
            </a:r>
            <a:r>
              <a:rPr lang="ru-RU" i="1" u="sng" dirty="0"/>
              <a:t>проблемный подход в страноведении</a:t>
            </a:r>
            <a:r>
              <a:rPr lang="ru-RU" i="1" dirty="0"/>
              <a:t>). </a:t>
            </a:r>
            <a:r>
              <a:rPr lang="ru-RU" dirty="0"/>
              <a:t>(См.: 1) </a:t>
            </a:r>
            <a:r>
              <a:rPr lang="ru-RU" i="1" dirty="0" err="1"/>
              <a:t>Гохман</a:t>
            </a:r>
            <a:r>
              <a:rPr lang="ru-RU" i="1" dirty="0"/>
              <a:t> В.М., </a:t>
            </a:r>
            <a:r>
              <a:rPr lang="ru-RU" i="1" dirty="0" err="1"/>
              <a:t>Машбиц</a:t>
            </a:r>
            <a:r>
              <a:rPr lang="ru-RU" i="1" dirty="0"/>
              <a:t> Я.Г. </a:t>
            </a:r>
            <a:r>
              <a:rPr lang="ru-RU" dirty="0"/>
              <a:t>Про­блем­ный под­ход в эко­но­ми­ко-гео­гра­фи­че­ском стра­но­ве­де­нии за­ру­беж­но­го ми­ра // Из­вес­тия АН СССР. Сер. гео­гра­фи­че­ская. 1976. № 4; 2) </a:t>
            </a:r>
            <a:r>
              <a:rPr lang="ru-RU" i="1" dirty="0" err="1"/>
              <a:t>Машбиц</a:t>
            </a:r>
            <a:r>
              <a:rPr lang="ru-RU" i="1" dirty="0"/>
              <a:t> Я.Г. </a:t>
            </a:r>
            <a:r>
              <a:rPr lang="ru-RU" dirty="0"/>
              <a:t>Комплексное страноведение. М. – Смоленск, 1998)</a:t>
            </a:r>
            <a:endParaRPr lang="ru-RU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Проблемный подход </a:t>
            </a:r>
            <a:br>
              <a:rPr lang="ru-RU" dirty="0"/>
            </a:br>
            <a:r>
              <a:rPr lang="ru-RU" dirty="0"/>
              <a:t>в страноведении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Суть концепции проблемного комплексного страноведения ее авторы видели в переходе от всеохватных, покомпонентных описаний территорий к выявлению и анализу ключевых проблем. Они выделили три группы проблем: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общие для всех стран;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представляющие интерес для стран определенного типа;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проблемы индивидуального типа.</a:t>
            </a:r>
            <a:endParaRPr lang="ru-RU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Проблемный подход </a:t>
            </a:r>
            <a:br>
              <a:rPr lang="ru-RU" dirty="0"/>
            </a:br>
            <a:r>
              <a:rPr lang="ru-RU" dirty="0"/>
              <a:t>в страноведении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число ключевых проблем В.М. </a:t>
            </a:r>
            <a:r>
              <a:rPr lang="ru-RU" dirty="0" err="1"/>
              <a:t>Гохман</a:t>
            </a:r>
            <a:r>
              <a:rPr lang="ru-RU" dirty="0"/>
              <a:t> и Я.Г. </a:t>
            </a:r>
            <a:r>
              <a:rPr lang="ru-RU" dirty="0" err="1"/>
              <a:t>Машбиц</a:t>
            </a:r>
            <a:r>
              <a:rPr lang="ru-RU" dirty="0"/>
              <a:t> прежде всего включали такие, как: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место страны в мирохозяйственных отношениях;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 err="1"/>
              <a:t>ресурсообеспеченность</a:t>
            </a:r>
            <a:r>
              <a:rPr lang="ru-RU" dirty="0"/>
              <a:t>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структурные проблемы экономики и общества в целом;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структурные проблемы экономики и общества в целом;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образ жизни и проблема социального равенства в территориальном аспекте;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экология;</a:t>
            </a:r>
            <a:endParaRPr lang="ru-RU" dirty="0"/>
          </a:p>
          <a:p>
            <a:pPr algn="just">
              <a:buFont typeface="+mj-lt"/>
              <a:buAutoNum type="arabicPeriod"/>
            </a:pPr>
            <a:r>
              <a:rPr lang="ru-RU" dirty="0"/>
              <a:t>проблемные районы стран.</a:t>
            </a:r>
            <a:endParaRPr lang="ru-RU" dirty="0"/>
          </a:p>
          <a:p>
            <a:pPr algn="just">
              <a:buFont typeface="+mj-lt"/>
              <a:buAutoNum type="arabicPeriod"/>
            </a:pPr>
            <a:endParaRPr lang="ru-RU" dirty="0"/>
          </a:p>
          <a:p>
            <a:pPr algn="just">
              <a:buFont typeface="+mj-lt"/>
              <a:buAutoNum type="arabicPeriod"/>
            </a:pPr>
            <a:endParaRPr lang="ru-RU" dirty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Дальнейшее развитие</a:t>
            </a:r>
            <a:br>
              <a:rPr lang="ru-RU" dirty="0"/>
            </a:br>
            <a:r>
              <a:rPr lang="ru-RU" dirty="0"/>
              <a:t>концепций страноведения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ходе новейшей дискуссии относительно задач, методов, программы, предмета страноведения появились также концепции соединения страноведения с решением глобальных проблем человечества (Э.Б. Алаев, Г.В. </a:t>
            </a:r>
            <a:r>
              <a:rPr lang="ru-RU" dirty="0" err="1"/>
              <a:t>Сдасюк</a:t>
            </a:r>
            <a:r>
              <a:rPr lang="ru-RU" dirty="0"/>
              <a:t>, С.Б. Лавров), экономико-географического страноведения (И.М. Майергойз), среды общественного развития как предмета страноведения, рассматриваемого в рамках всей географии (В.А. Анучин), культурно-образного страноведения.</a:t>
            </a:r>
            <a:endParaRPr lang="ru-RU" dirty="0"/>
          </a:p>
          <a:p>
            <a:pPr algn="just"/>
            <a:r>
              <a:rPr lang="ru-RU" dirty="0"/>
              <a:t>Появление названных концепций свидетельствовало, с одной стороны, об озабоченности научного сообщества состоянием страноведения, его будущим. С другой стороны, оно явно подтверждало то, что многовариантность типов страноведческих исследований, характеристик – это реальность, которая была, есть и будет.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59450</Words>
  <Application>WPS Presentation</Application>
  <PresentationFormat>Широкоэкранный</PresentationFormat>
  <Paragraphs>527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Легкий дым</vt:lpstr>
      <vt:lpstr>Тема 2.  Становление концептуального поля зарубежного регионоведения.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</vt:lpstr>
      <vt:lpstr>Эволюция европейских, американских и востоковедных исследований </vt:lpstr>
      <vt:lpstr>Эволюция европейских, американских и востоковедных исследований</vt:lpstr>
      <vt:lpstr>Системный подход к изучению общества </vt:lpstr>
      <vt:lpstr>Системный подход к изучению общества </vt:lpstr>
      <vt:lpstr>Системный подход к изучению общества</vt:lpstr>
      <vt:lpstr>Системный подход к изучению общества</vt:lpstr>
      <vt:lpstr>Европейская школа  мировой политической географии </vt:lpstr>
      <vt:lpstr>Немецкая школа регионоведения</vt:lpstr>
      <vt:lpstr>Немецкая школа регионоведения</vt:lpstr>
      <vt:lpstr>Немецкая школа регионоведения</vt:lpstr>
      <vt:lpstr>Французская школа регионоведения</vt:lpstr>
      <vt:lpstr>Французская школа регионоведения</vt:lpstr>
      <vt:lpstr>Французская школа регионоведения</vt:lpstr>
      <vt:lpstr>Французская школа регионоведения</vt:lpstr>
      <vt:lpstr>Французская школа регионоведения</vt:lpstr>
      <vt:lpstr>Французская школа регионоведения</vt:lpstr>
      <vt:lpstr>Английская школа регионоведения</vt:lpstr>
      <vt:lpstr>Английская школа регионоведения</vt:lpstr>
      <vt:lpstr>Английская школа регионоведения</vt:lpstr>
      <vt:lpstr>Английская школа регионоведения</vt:lpstr>
      <vt:lpstr>Американская школа и бихевиористский подход</vt:lpstr>
      <vt:lpstr>Американская школа и бихевиористский подход</vt:lpstr>
      <vt:lpstr>Николас Спайкмен  и идея «Римленда»</vt:lpstr>
      <vt:lpstr>Карта мира с Римлендом и Хартлендом</vt:lpstr>
      <vt:lpstr>Николас Спайкмен  и идея «Римленда»</vt:lpstr>
      <vt:lpstr>Альфред Мэхэн  и теория «морской силы»</vt:lpstr>
      <vt:lpstr>Стивен Б. Джонс: общая теория поля политической географии </vt:lpstr>
      <vt:lpstr>Стивен Б. Джонс: общая теория поля политической географии </vt:lpstr>
      <vt:lpstr>Стивен Б. Джонс: общая теория поля политической географии </vt:lpstr>
      <vt:lpstr>Стивен Б. Джонс: общая теория поля политической географии</vt:lpstr>
      <vt:lpstr>Стивен Б. Джонс: общая теория поля политической географии</vt:lpstr>
      <vt:lpstr>Стивен Б. Джонс: общая теория поля политической географии</vt:lpstr>
      <vt:lpstr>Особенности американской школы регионоведения</vt:lpstr>
      <vt:lpstr>Теория Иммануила Валлерстайна</vt:lpstr>
      <vt:lpstr>Теория Иммануила Валлерстайна</vt:lpstr>
      <vt:lpstr>Теория Иммануила Валлерстайна</vt:lpstr>
      <vt:lpstr>Подход Фернана Броделя</vt:lpstr>
      <vt:lpstr>Теория  Иммануила Валлерстайна</vt:lpstr>
      <vt:lpstr>Теория  Иммануила Валлерстайна</vt:lpstr>
      <vt:lpstr>Теория  Иммануила Валлерстайна</vt:lpstr>
      <vt:lpstr>Страны мира в соответствии мир-системным анализом И. Валлерстайна: центр (core), полупериферия (semi-periphery) и периферия (periphery)</vt:lpstr>
      <vt:lpstr>Теория  Иммануила Валлерстайна</vt:lpstr>
      <vt:lpstr>Теория  Иммануила Валлерстайна</vt:lpstr>
      <vt:lpstr>Теория  Иммануила Валлерстайна</vt:lpstr>
      <vt:lpstr>Теория И. Валлерстайна и социокультурная типология регионов</vt:lpstr>
      <vt:lpstr>Китайская школа регионалистики</vt:lpstr>
      <vt:lpstr>Китайская школа регионалистики</vt:lpstr>
      <vt:lpstr>Китайская школа регионалистики</vt:lpstr>
      <vt:lpstr>Китайская школа регионалистики</vt:lpstr>
      <vt:lpstr>Российская школа страноведения  </vt:lpstr>
      <vt:lpstr>Российская школа страноведения</vt:lpstr>
      <vt:lpstr>Российская школа страноведения (до 1917 г.)</vt:lpstr>
      <vt:lpstr>Н.Н. Баранский и  советская районная школа</vt:lpstr>
      <vt:lpstr>Н.Н. Баранский и  советская районная школа</vt:lpstr>
      <vt:lpstr>Н.Н. Баранский и советская районная школа</vt:lpstr>
      <vt:lpstr>Н.Н. Баранский и советская районная школа</vt:lpstr>
      <vt:lpstr>Н.Н. Баранский и советская районная школа</vt:lpstr>
      <vt:lpstr>Н.Н. Баранский и  советская районная школа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Концепция Н.Н. Баранского и его схема комплексного исследования территории</vt:lpstr>
      <vt:lpstr>Идея географического синтеза на базе системного подхода</vt:lpstr>
      <vt:lpstr>Идея географического синтеза на базе системного подхода</vt:lpstr>
      <vt:lpstr>Вклад Н.Н. Баранского в становление регионоведения и страноведения</vt:lpstr>
      <vt:lpstr>Концепция Я.Г. Машбица и его схема комплексного исследования территории</vt:lpstr>
      <vt:lpstr>Концепция Я.Г. Машбица и его схема комплексного исследования территории</vt:lpstr>
      <vt:lpstr>Концепция Я.Г. Машбица и его схема комплексного исследования территории</vt:lpstr>
      <vt:lpstr>Концепция Я.Г. Машбица и его схема комплексного исследования территории</vt:lpstr>
      <vt:lpstr>Концепция Я.Г. Машбица и его схема комплексного исследования территории</vt:lpstr>
      <vt:lpstr>Проблемный подход  в страноведении</vt:lpstr>
      <vt:lpstr>Проблемный подход  в страноведении</vt:lpstr>
      <vt:lpstr>Проблемный подход  в страноведении</vt:lpstr>
      <vt:lpstr>Дальнейшее развитие концепций страноведения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 методология  научных исследований  в зарубежном регионоведении</dc:title>
  <dc:creator>Dmitri K.</dc:creator>
  <cp:lastModifiedBy>User</cp:lastModifiedBy>
  <cp:revision>297</cp:revision>
  <dcterms:created xsi:type="dcterms:W3CDTF">2024-09-05T09:27:00Z</dcterms:created>
  <dcterms:modified xsi:type="dcterms:W3CDTF">2024-10-07T13:03:45Z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C5B863C5A5654BF1A6314A9E19B367F3_12</vt:lpwstr>
  </property>
  <property fmtid="{D5CDD505-2E9C-101B-9397-08002B2CF9AE}" pid="3" name="KSOProductBuildVer">
    <vt:lpwstr>1049-12.2.0.18283</vt:lpwstr>
  </property>
</Properties>
</file>