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90" r:id="rId7"/>
    <p:sldId id="287" r:id="rId8"/>
    <p:sldId id="289" r:id="rId9"/>
    <p:sldId id="291" r:id="rId10"/>
    <p:sldId id="292" r:id="rId11"/>
    <p:sldId id="293" r:id="rId12"/>
    <p:sldId id="294" r:id="rId13"/>
    <p:sldId id="288" r:id="rId14"/>
    <p:sldId id="302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42ED2-018E-40BC-995E-C3B37AB07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32610"/>
            <a:ext cx="8915399" cy="364477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Тема 3. </a:t>
            </a:r>
            <a:br>
              <a:rPr lang="ru-RU" sz="3600" b="1" dirty="0"/>
            </a:br>
            <a:r>
              <a:rPr lang="ru-RU" sz="3600" b="1" dirty="0"/>
              <a:t>Природная среда как объективный фактор развития общества.</a:t>
            </a:r>
            <a:br>
              <a:rPr lang="ru-RU" sz="3600" b="1" dirty="0"/>
            </a:br>
            <a:r>
              <a:rPr lang="ru-RU" sz="3600" b="1" dirty="0"/>
              <a:t>Территория и географическое положение.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55B64E-FFBB-45EC-9AB2-860F703FA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5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DF09D-9A39-4A3D-AE35-BD2B34AD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Свойства территории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50E2F-D061-4198-9182-ED6E82B1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Из определения Э.Б. Алаева можно сделать вывод, что любая территория: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является вместилищем (носителем) всех или почти всех ресурсов, и, чем больше размеры территории, тем, как правило, она богаче ресурсами;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обладает особым "пространственным" ресурсом (как операционный базис деятельности общества);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имеет помимо количественных и качественные характеристики (например, географическое положение, особенности рельефа, расчленённость береговой линии и др.), имеющие различную ценность для 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123645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39736-63D6-4C98-BB48-CC97C370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Площадь территории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631D6-EB12-493E-8291-5547D806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Размеры (площадь) территории нередко рассматриваются как основа классификации стран. Известно деление стран на: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крупнейшие (Россия - 17.075, Канада - 9.97, Китай - 9.56, США- 9.36, Бразилия - 8.51, Австралия - 7.68, Индия - 3.28 млн. км</a:t>
            </a:r>
            <a:r>
              <a:rPr lang="ru-RU" baseline="30000" dirty="0"/>
              <a:t>2</a:t>
            </a:r>
            <a:r>
              <a:rPr lang="ru-RU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крупные;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средние;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малые;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очень малые (карликовые) (Лихтенштейн, Люксембург, Монако).</a:t>
            </a:r>
          </a:p>
        </p:txBody>
      </p:sp>
    </p:spTree>
    <p:extLst>
      <p:ext uri="{BB962C8B-B14F-4D97-AF65-F5344CB8AC3E}">
        <p14:creationId xmlns:p14="http://schemas.microsoft.com/office/powerpoint/2010/main" val="11607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961ED-D784-4FA7-A865-0FC973C0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Площадь территории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C5B7C-C7A6-45CD-8596-268DBC8BF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7236"/>
            <a:ext cx="8915400" cy="485255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Площадь территории не является основным показателем для характеристики региона</a:t>
            </a:r>
          </a:p>
          <a:p>
            <a:pPr algn="just"/>
            <a:r>
              <a:rPr lang="ru-RU" dirty="0"/>
              <a:t>Чем обширнее страна, тем разнообразнее её природные ресурсы, тем больше у неё возможностей для территориального манёвра, для освоения новых земель, для пространственных сдвигов, для формирования межрайонного разделения труда и экономического районирования</a:t>
            </a:r>
          </a:p>
          <a:p>
            <a:pPr algn="just"/>
            <a:r>
              <a:rPr lang="ru-RU" dirty="0"/>
              <a:t>Однако большие размеры территории создают и ряд проблем. Это проблема преодоления расстояний, экономического районирования, создания необходимой инфраструктуры. Все они в той или иной мере стоят перед Россией, Канадой, Австралией, Бразилией, Китаем, Индией. </a:t>
            </a:r>
          </a:p>
          <a:p>
            <a:pPr algn="just"/>
            <a:r>
              <a:rPr lang="ru-RU" dirty="0"/>
              <a:t>Можно, наверное, утверждать, что в США и России обширность территории проявилась в известной консервации экстенсивных форм хозяйствования и в увлечении гигантоманией. В значительной степени она сказывается на переходе к рынку и на темпах врастания в мировую экономику.</a:t>
            </a:r>
          </a:p>
          <a:p>
            <a:pPr algn="just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18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25E4-AE99-4CB9-BB7C-E8029504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территориальных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39D2A-3AC7-48E7-9F40-3A9DEE36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К числу важнейших факторов социального, хозяйственного и экономического развития относится оценка территориальных ресурсов. К </a:t>
            </a:r>
            <a:r>
              <a:rPr lang="ru-RU" i="1" u="sng" dirty="0"/>
              <a:t>территориальным ресурсам</a:t>
            </a:r>
            <a:r>
              <a:rPr lang="ru-RU" dirty="0"/>
              <a:t> обычно относят три элемента: площадь территории, богатство, устойчивость ландшафтов. </a:t>
            </a:r>
          </a:p>
          <a:p>
            <a:pPr algn="just"/>
            <a:r>
              <a:rPr lang="ru-RU" i="1" dirty="0"/>
              <a:t>Площадь территории</a:t>
            </a:r>
            <a:r>
              <a:rPr lang="ru-RU" dirty="0"/>
              <a:t> – это чисто физическая величина, которую надо оценивать объективно</a:t>
            </a:r>
          </a:p>
          <a:p>
            <a:pPr algn="just"/>
            <a:r>
              <a:rPr lang="ru-RU" i="1" dirty="0"/>
              <a:t>Богатство</a:t>
            </a:r>
            <a:r>
              <a:rPr lang="ru-RU" dirty="0"/>
              <a:t> (ресурсы территории) – это элемент, который требует экономического подхода, комплексной оценки всех видов ресурсов</a:t>
            </a:r>
          </a:p>
          <a:p>
            <a:pPr algn="just"/>
            <a:r>
              <a:rPr lang="ru-RU" i="1" dirty="0"/>
              <a:t>Устойчивость ландшафтов</a:t>
            </a:r>
            <a:r>
              <a:rPr lang="ru-RU" dirty="0"/>
              <a:t> – это природная база территории, способность ландшафта сохранять свою структуру и возможность функционирования в пространстве и во времени при изменяющихся условиях окружающей среды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6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A25E4-AE99-4CB9-BB7C-E8029504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территориальных ресурсов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39D2A-3AC7-48E7-9F40-3A9DEE36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Понятие </a:t>
            </a:r>
            <a:r>
              <a:rPr lang="ru-RU" i="1" dirty="0"/>
              <a:t>«территориальные ресурсы»</a:t>
            </a:r>
            <a:r>
              <a:rPr lang="ru-RU" dirty="0"/>
              <a:t> сложнее и объемнее понятия </a:t>
            </a:r>
            <a:r>
              <a:rPr lang="ru-RU" i="1" dirty="0"/>
              <a:t>«земельные ресурсы»</a:t>
            </a:r>
            <a:r>
              <a:rPr lang="ru-RU" dirty="0"/>
              <a:t>, которые представляют пространственную основу сельскохозяйственного производства</a:t>
            </a:r>
          </a:p>
          <a:p>
            <a:pPr algn="just"/>
            <a:r>
              <a:rPr lang="ru-RU" dirty="0"/>
              <a:t>Территориальные ресурсы неравномерно распределены как между частями света, так и между странами</a:t>
            </a:r>
          </a:p>
        </p:txBody>
      </p:sp>
    </p:spTree>
    <p:extLst>
      <p:ext uri="{BB962C8B-B14F-4D97-AF65-F5344CB8AC3E}">
        <p14:creationId xmlns:p14="http://schemas.microsoft.com/office/powerpoint/2010/main" val="4178508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18017-3544-42CF-9F1C-A69BB17CF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Обеспеченность территориальными ресурсами частей света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7E21514-6FF2-4955-A9C2-6DC690F8A7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593170"/>
              </p:ext>
            </p:extLst>
          </p:nvPr>
        </p:nvGraphicFramePr>
        <p:xfrm>
          <a:off x="2589213" y="2133600"/>
          <a:ext cx="89154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72272618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5731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 света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Обеспеченность населения</a:t>
                      </a:r>
                    </a:p>
                    <a:p>
                      <a:pPr algn="ctr"/>
                      <a:r>
                        <a:rPr lang="ru-RU" dirty="0"/>
                        <a:t>территориальными ресурсами</a:t>
                      </a:r>
                    </a:p>
                    <a:p>
                      <a:pPr algn="ctr"/>
                      <a:r>
                        <a:rPr lang="ru-RU" dirty="0"/>
                        <a:t>(средняя по миру равна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61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Австралия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2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Южная Америка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8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Северная Америка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1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Африка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8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Европа (без СНГ)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Азия (без СНГ)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2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689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FCB31-38F5-4793-A9A0-4D629F1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Обеспеченность территориальными ресурсами стран и частей света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A9DD8-06D6-48C3-BACA-BF90F0E0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87982"/>
          </a:xfrm>
        </p:spPr>
        <p:txBody>
          <a:bodyPr/>
          <a:lstStyle/>
          <a:p>
            <a:pPr algn="just"/>
            <a:r>
              <a:rPr lang="ru-RU" dirty="0"/>
              <a:t>Соотношение размеров территориальных ресурсов на душу населения к среднему мировому показателю хуже всего для Европы и Азии (без территории СНГ) – соотношение 0,42 и 0,39</a:t>
            </a:r>
          </a:p>
          <a:p>
            <a:pPr algn="just"/>
            <a:r>
              <a:rPr lang="ru-RU" dirty="0"/>
              <a:t>Во много раз лучше обеспеченность территориальными ресурсами в Северной и Южной Америке (2,5–2,6), а в Африке этот коэффициент немногим больше 2</a:t>
            </a:r>
          </a:p>
          <a:p>
            <a:pPr algn="just"/>
            <a:r>
              <a:rPr lang="ru-RU" dirty="0"/>
              <a:t>Лучше всего территориальными ресурсами обеспечена Австралия (19,4)</a:t>
            </a:r>
          </a:p>
          <a:p>
            <a:pPr algn="just"/>
            <a:r>
              <a:rPr lang="ru-RU" dirty="0"/>
              <a:t>Среди стран этот показатель лучше всего в России (почти 5), Аргентине – 3,7, Бразилии – 2,5, США – 1,6</a:t>
            </a:r>
          </a:p>
          <a:p>
            <a:pPr algn="just"/>
            <a:r>
              <a:rPr lang="ru-RU" dirty="0"/>
              <a:t>В наиболее населённых странах – Китае и Индии – обеспеченность территориальными ресурсами приближается к критическому состоянию – 0,36 и 0,17</a:t>
            </a:r>
          </a:p>
        </p:txBody>
      </p:sp>
    </p:spTree>
    <p:extLst>
      <p:ext uri="{BB962C8B-B14F-4D97-AF65-F5344CB8AC3E}">
        <p14:creationId xmlns:p14="http://schemas.microsoft.com/office/powerpoint/2010/main" val="197505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DD106-7C10-4E6B-B54E-739D74CA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Обеспеченность территориальными ресурсами стран и частей света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276CC-2762-4626-9219-08615CDCA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Показатель обеспеченности территориальными ресурсами очень выразителен, но нуждается в страноведческом анализе. Высокий уровень технологии и разнообразное использование территории обеспечивает нормальную жизнь и хозяйственную деятельность в "тесной" Европе и в Японии, где этот коэффициент из самых низких в мире (0,13). По оценке учёных, если бы Япония производила в стране всю потребляемую ею сельскохозяйственную продукцию, то ей понадобилась бы в 3,8 раза большая территория. </a:t>
            </a:r>
          </a:p>
        </p:txBody>
      </p:sp>
    </p:spTree>
    <p:extLst>
      <p:ext uri="{BB962C8B-B14F-4D97-AF65-F5344CB8AC3E}">
        <p14:creationId xmlns:p14="http://schemas.microsoft.com/office/powerpoint/2010/main" val="413122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88602-B4DC-4058-965F-4932368E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Обеспеченность территориальными ресурсами стран и частей света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4E1AD-3773-459F-96B4-AB9937EE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Высокие показатели для Африки и особенно для России во многом противоречивы. Для России большие трудности создают огромные расстояния и положение 3/5 территории страны в трудных для проживания и ведения хозяйства районах. Около 1/2 территории России либо не заселено, либо освоено очень слабо. Эти огромные пространства "чистой природы" представляют огромную экологическую ценность для России и биосферы всей Земли. Ни одна страна не располагает такими большими территориально-экологическими ресурсами. Но это же затрудняет социально-экономический прогресс территории. В обжитых же районах России качество территориальных ресурсов резко ухудшилось.</a:t>
            </a:r>
          </a:p>
        </p:txBody>
      </p:sp>
    </p:spTree>
    <p:extLst>
      <p:ext uri="{BB962C8B-B14F-4D97-AF65-F5344CB8AC3E}">
        <p14:creationId xmlns:p14="http://schemas.microsoft.com/office/powerpoint/2010/main" val="378065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7346A-46A7-46B9-9BA5-ED5FDC59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Экономическая ёмкость</a:t>
            </a:r>
            <a:br>
              <a:rPr lang="ru-RU" b="1" dirty="0"/>
            </a:br>
            <a:r>
              <a:rPr lang="ru-RU" b="1" dirty="0"/>
              <a:t>территории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87AB74-7A7B-4B7F-AB5C-B90F6336E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47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38E61-AE49-4D25-8692-4CB023B1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/>
            </a:br>
            <a:r>
              <a:rPr lang="ru-RU" dirty="0"/>
              <a:t>План: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4E2AE-9E6B-4BE7-8F00-B24F7710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ru-RU" dirty="0"/>
              <a:t>Понятие «природная среда» и «территория».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Экономическая ёмкость территории.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Географическое положение: понятие, виды, свойства.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Концепция структурирования региона как регионального комплекса безопасности.</a:t>
            </a:r>
          </a:p>
          <a:p>
            <a:pPr algn="just">
              <a:buFont typeface="+mj-lt"/>
              <a:buAutoNum type="arabicPeriod"/>
            </a:pPr>
            <a:r>
              <a:rPr lang="ru-RU" dirty="0"/>
              <a:t>Макрорегиональные сегменты современного мира.</a:t>
            </a:r>
          </a:p>
        </p:txBody>
      </p:sp>
    </p:spTree>
    <p:extLst>
      <p:ext uri="{BB962C8B-B14F-4D97-AF65-F5344CB8AC3E}">
        <p14:creationId xmlns:p14="http://schemas.microsoft.com/office/powerpoint/2010/main" val="2553720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4D40B-C58F-4E33-A9BB-14C00794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0C484E-5979-47F2-8C81-54F453C6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9446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i="1" u="sng" dirty="0"/>
              <a:t>Экономическая ёмкость</a:t>
            </a:r>
            <a:r>
              <a:rPr lang="ru-RU" dirty="0"/>
              <a:t> территории определяется размером территории и богатством материальных ресурсов, а также </a:t>
            </a:r>
            <a:r>
              <a:rPr lang="ru-RU" i="1" u="sng" dirty="0"/>
              <a:t>экологической ёмкостью</a:t>
            </a:r>
            <a:r>
              <a:rPr lang="ru-RU" dirty="0"/>
              <a:t> (то есть границами возможного освоения природных ресурсов)</a:t>
            </a:r>
          </a:p>
          <a:p>
            <a:pPr algn="just"/>
            <a:r>
              <a:rPr lang="ru-RU" i="1" u="sng" dirty="0"/>
              <a:t>Ёмкость территории</a:t>
            </a:r>
            <a:r>
              <a:rPr lang="ru-RU" dirty="0"/>
              <a:t> – это оптимальное количество людей или животных для территории с определёнными ресурсами</a:t>
            </a:r>
          </a:p>
          <a:p>
            <a:pPr algn="just"/>
            <a:r>
              <a:rPr lang="ru-RU" dirty="0"/>
              <a:t>Впервые емкость территории, исходя из ее естественных свойств, рассчитал Г. Тейлор: в 1918 г. он определил максимальную емкость Австралии – 30 млн человек (так что предел емкости этого государства-континента, по Тейлору, пока еще не достигнут: население Австралии сейчас – 26,6 млн человек)</a:t>
            </a:r>
          </a:p>
          <a:p>
            <a:pPr algn="just"/>
            <a:r>
              <a:rPr lang="ru-RU" dirty="0"/>
              <a:t>В настоящее время предпринимаются попытки рассчитать экологическую емкость всей биосферы Земли с точки зрения возможных пределов ее развития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48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51B09-5E77-41F2-A430-46494B36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81CDF-5611-4B2F-9CBB-2547B8D6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Территория оценивается на основе трех блоков явлений: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природно-ресурсных возможностей (полезные ископаемые, водные ресурсы, климатические условия, урожайность почв, экологическое равновесие);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способностей и возможностей народонаселения (межнациональных отношений, трудовых навыков и производственной культуры, компактности или рассеянности расселения, баланса социальной стратификации и востребованности трудовой силы);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/>
              <a:t>возможностей хозяйственного освоения (целесообразности размещения производства в зависимости от энергоснабжения, коммуникаций и обеспечения безопасности).</a:t>
            </a:r>
          </a:p>
        </p:txBody>
      </p:sp>
    </p:spTree>
    <p:extLst>
      <p:ext uri="{BB962C8B-B14F-4D97-AF65-F5344CB8AC3E}">
        <p14:creationId xmlns:p14="http://schemas.microsoft.com/office/powerpoint/2010/main" val="27673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34CA5-B457-49AF-9BD7-CF6A4B6E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Географическое положение:</a:t>
            </a:r>
            <a:br>
              <a:rPr lang="ru-RU" b="1" dirty="0"/>
            </a:br>
            <a:r>
              <a:rPr lang="ru-RU" b="1" dirty="0"/>
              <a:t>понятие, виды, свойства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5DE8E0-BAEA-4C1A-8C13-C29B2C798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043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3E2AF-C157-4829-972E-4D8F47FE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D08A1-D3BE-46AC-A280-53FEB578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2954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Территория в силу принадлежности к определенному природному комплексу обладает рядом физических свойств, типом (или типами) природного ландшафта (характером рельефа, грунтов, почв, растительности и т.п.), особенностями географического положения</a:t>
            </a:r>
          </a:p>
          <a:p>
            <a:pPr algn="just"/>
            <a:r>
              <a:rPr lang="ru-RU" dirty="0"/>
              <a:t>Любая территория занимает какую-то часть пространства, т.е. имеет </a:t>
            </a:r>
            <a:r>
              <a:rPr lang="ru-RU" i="1" u="sng" dirty="0"/>
              <a:t>географическое положение</a:t>
            </a:r>
          </a:p>
          <a:p>
            <a:pPr algn="just"/>
            <a:r>
              <a:rPr lang="ru-RU" dirty="0"/>
              <a:t>Географическое положение характеризуется взаимоотношением объекта с его внешней средой. В основе данного понятия лежит категория </a:t>
            </a:r>
            <a:r>
              <a:rPr lang="ru-RU" i="1" dirty="0"/>
              <a:t>«отношение»</a:t>
            </a:r>
            <a:r>
              <a:rPr lang="ru-RU" dirty="0"/>
              <a:t> – положение объекта относительно поверхности Земли, а также к другим объектам, с которыми он находится во взаимодействии. </a:t>
            </a:r>
          </a:p>
          <a:p>
            <a:pPr algn="just"/>
            <a:r>
              <a:rPr lang="ru-RU" dirty="0"/>
              <a:t>Географическое положение отражает прежде всего положение территории относительно других территорий и выявляет индивидуальные черты и свойства данной территории</a:t>
            </a:r>
          </a:p>
        </p:txBody>
      </p:sp>
    </p:spTree>
    <p:extLst>
      <p:ext uri="{BB962C8B-B14F-4D97-AF65-F5344CB8AC3E}">
        <p14:creationId xmlns:p14="http://schemas.microsoft.com/office/powerpoint/2010/main" val="274015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92CFA-E549-47A7-BA27-9CD15EC1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i="1" dirty="0"/>
              <a:t>Географическое положение имеет крупнейшее методологическое значение. Место, занимаемое любым ареалом, будь то страна, район,</a:t>
            </a:r>
            <a:br>
              <a:rPr lang="ru-RU" sz="2400" i="1" dirty="0"/>
            </a:br>
            <a:r>
              <a:rPr lang="ru-RU" sz="2400" i="1" dirty="0"/>
              <a:t>город и т.д., в системе географического разделения труда, в значительной степени определяется географическим положением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A7B727-2EF1-4660-96A5-DD81175450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ru-RU" i="1" dirty="0">
                <a:solidFill>
                  <a:schemeClr val="tx1"/>
                </a:solidFill>
              </a:rPr>
              <a:t>Н.Н. </a:t>
            </a:r>
            <a:r>
              <a:rPr lang="ru-RU" i="1" dirty="0" err="1">
                <a:solidFill>
                  <a:schemeClr val="tx1"/>
                </a:solidFill>
              </a:rPr>
              <a:t>Баранский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DC33AA-5257-4048-912C-58AFB4A31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310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7B5FA-3A68-402B-91E5-674909A9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D684B3-B0A1-48AD-BD81-A5ED43E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dirty="0"/>
              <a:t>Географическое положение</a:t>
            </a:r>
            <a:r>
              <a:rPr lang="ru-RU" dirty="0"/>
              <a:t> отличается от </a:t>
            </a:r>
            <a:r>
              <a:rPr lang="ru-RU" i="1" dirty="0"/>
              <a:t>местоположения</a:t>
            </a:r>
            <a:endParaRPr lang="ru-RU" dirty="0"/>
          </a:p>
          <a:p>
            <a:pPr algn="just"/>
            <a:r>
              <a:rPr lang="ru-RU" dirty="0"/>
              <a:t>Первое заключает в себе ответ на вопрос: по отношению к чему? Второе предполагает вопросы: где и частью чего является?</a:t>
            </a:r>
          </a:p>
          <a:p>
            <a:pPr algn="just"/>
            <a:r>
              <a:rPr lang="ru-RU" dirty="0"/>
              <a:t>Географическое положение региона определяется его отношением к тому, частью чего он является</a:t>
            </a:r>
          </a:p>
          <a:p>
            <a:pPr algn="just"/>
            <a:r>
              <a:rPr lang="ru-RU" i="1" u="sng" dirty="0"/>
              <a:t>Географическое положение стран, регионов</a:t>
            </a:r>
            <a:r>
              <a:rPr lang="ru-RU" dirty="0"/>
              <a:t> – это отношение к любым другим объектам, взятым вне их территории, с которыми страны и регионы находятся во взаимодействии и которые оказывают влияние на их развитие. Последнее определяется различными </a:t>
            </a:r>
            <a:r>
              <a:rPr lang="ru-RU" i="1" dirty="0"/>
              <a:t>видами географического положения</a:t>
            </a:r>
            <a:r>
              <a:rPr lang="ru-RU" dirty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297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AF51-9C4E-4F1D-9727-F50522E7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Виды географического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0C24C9-CCEC-442D-A04D-E0A572C3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i="1" u="sng" dirty="0"/>
              <a:t>Физико-географическое положение</a:t>
            </a:r>
            <a:r>
              <a:rPr lang="ru-RU" dirty="0"/>
              <a:t> – это положение относительно природных объектов, влияющих на особенности природы данного места: морей, рек, лесных массивов, природных зон и т.д.</a:t>
            </a:r>
          </a:p>
          <a:p>
            <a:pPr algn="just"/>
            <a:r>
              <a:rPr lang="ru-RU" i="1" u="sng" dirty="0"/>
              <a:t>Экономико-географическое положение</a:t>
            </a:r>
            <a:r>
              <a:rPr lang="ru-RU" dirty="0"/>
              <a:t> как отношение к экономически значимым объектам определяет условия экономического развития регионов. В то же время к категории экономико-географического положения относят и положение относительно природных объектов (незамерзающие моря, месторождения полезных ископаемых, лесные массивы и т.п.)</a:t>
            </a:r>
          </a:p>
          <a:p>
            <a:pPr algn="just"/>
            <a:r>
              <a:rPr lang="ru-RU" dirty="0"/>
              <a:t>Экономико-географическое положение – один из важнейших факторов, определяющих размещение, характер, динамику развития производительных сил </a:t>
            </a:r>
          </a:p>
        </p:txBody>
      </p:sp>
    </p:spTree>
    <p:extLst>
      <p:ext uri="{BB962C8B-B14F-4D97-AF65-F5344CB8AC3E}">
        <p14:creationId xmlns:p14="http://schemas.microsoft.com/office/powerpoint/2010/main" val="200045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FBBEF-D96D-432C-A6F6-A43E7F17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Виды географического положения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1C637-DFC3-4434-86B4-82E5DD26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23064"/>
          </a:xfrm>
        </p:spPr>
        <p:txBody>
          <a:bodyPr>
            <a:normAutofit/>
          </a:bodyPr>
          <a:lstStyle/>
          <a:p>
            <a:pPr algn="just"/>
            <a:r>
              <a:rPr lang="ru-RU" i="1" u="sng" dirty="0"/>
              <a:t>Политико-географическое положение</a:t>
            </a:r>
            <a:r>
              <a:rPr lang="ru-RU" dirty="0"/>
              <a:t> отражает исторически сформировавшуюся политическую культуру региона и расстановку политических сил. Существуют исторически сложившиеся регионы с политической культурой, основанной на единой системе ценностей. Например, для Европейского союза характерно наличие европейских ценностей, для Лиги арабских государств исламских ценностей, для стран АСЕАН азиатских ценностей.</a:t>
            </a:r>
          </a:p>
          <a:p>
            <a:pPr algn="just"/>
            <a:r>
              <a:rPr lang="ru-RU" dirty="0"/>
              <a:t>С политико-географическим, военно-политическим, экономико-географическим видами географического положения тесно связано </a:t>
            </a:r>
            <a:r>
              <a:rPr lang="ru-RU" i="1" u="sng" dirty="0"/>
              <a:t>геополитическое положение</a:t>
            </a:r>
            <a:r>
              <a:rPr lang="ru-RU" dirty="0"/>
              <a:t>. По Я.Г. </a:t>
            </a:r>
            <a:r>
              <a:rPr lang="ru-RU" dirty="0" err="1"/>
              <a:t>Машбицу</a:t>
            </a:r>
            <a:r>
              <a:rPr lang="ru-RU" dirty="0"/>
              <a:t>, геополитическое положение отражает положение территории относительно </a:t>
            </a:r>
            <a:r>
              <a:rPr lang="ru-RU" i="1" dirty="0"/>
              <a:t>«центров силы», очагов экономической и военной мощи, различных политических, экономических и военных блоков, политических и религиозных объединений» </a:t>
            </a:r>
            <a:r>
              <a:rPr lang="ru-RU" dirty="0"/>
              <a:t>(См.: </a:t>
            </a:r>
            <a:r>
              <a:rPr lang="ru-RU" i="1" dirty="0" err="1"/>
              <a:t>Машбиц</a:t>
            </a:r>
            <a:r>
              <a:rPr lang="ru-RU" i="1" dirty="0"/>
              <a:t> Я.Г.</a:t>
            </a:r>
            <a:r>
              <a:rPr lang="ru-RU" dirty="0"/>
              <a:t> Основы страноведения: кн. для учителя. – М.: Просвещение, 1999)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874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FF17-F9BE-496A-9368-5F588B3F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Виды географического положения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E8393-8C0A-4436-89BA-8C4816BD8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Геополитическое положение многих регионов и стран довольно устойчиво в силу прежде всего глубинной сущности его географических корней. Ведь в самом общем виде геополитика изучает географическую обусловленность политических процессов.</a:t>
            </a:r>
          </a:p>
          <a:p>
            <a:pPr algn="just"/>
            <a:r>
              <a:rPr lang="ru-RU" dirty="0"/>
              <a:t>Однако геополитическое положение регионов и стран также подвержено динамичным изменениям. Так, в 1985 г. Чили получила собственный выход к Атлантическому океану в результате передачи стране трех островов в заливе </a:t>
            </a:r>
            <a:r>
              <a:rPr lang="ru-RU" dirty="0" err="1"/>
              <a:t>Бигл</a:t>
            </a:r>
            <a:r>
              <a:rPr lang="ru-RU" dirty="0"/>
              <a:t>. Таким образом, геополитическое положение Чили существенно изменилось в лучшую сторону, так как расширились возможности ее внешнеэкономических связей, видоизменились стратегические 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57102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52224-228B-4E12-BC94-79057C2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Виды географического положения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679F1-2CA8-404E-B603-E28E5D588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</a:t>
            </a:r>
            <a:r>
              <a:rPr lang="ru-RU" i="1" u="sng" dirty="0"/>
              <a:t>эколого-географическом положении</a:t>
            </a:r>
            <a:r>
              <a:rPr lang="ru-RU" dirty="0"/>
              <a:t> сущностным является отношение к эколого-значимым объектам, к странам и регионам, которые определяют экологическую ситуацию, или к странам и регионам, на экологическое состояние которых может влиять данная территория</a:t>
            </a:r>
          </a:p>
        </p:txBody>
      </p:sp>
    </p:spTree>
    <p:extLst>
      <p:ext uri="{BB962C8B-B14F-4D97-AF65-F5344CB8AC3E}">
        <p14:creationId xmlns:p14="http://schemas.microsoft.com/office/powerpoint/2010/main" val="167506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4C6E6-CE9A-4C56-AFE5-3299732E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Понятия «природная среда» и «территория»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99470-B533-44FF-80F0-AE182A751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1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11000-B5D2-4FE5-BCB9-23E0E4DB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7766C0-2BAF-4D63-94F2-B5971CCD7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976255"/>
          </a:xfrm>
        </p:spPr>
        <p:txBody>
          <a:bodyPr/>
          <a:lstStyle/>
          <a:p>
            <a:pPr algn="just"/>
            <a:r>
              <a:rPr lang="ru-RU" dirty="0"/>
              <a:t>Географическое положение всегда было и остается важным фактором для развития регионов, стран. Уникальность России, помимо всего прочего, заключается в том, что она является самой северной из всех крупных государств мира: после распада СССР северные территории стали занимать почти 2/3 ее территории. «</a:t>
            </a:r>
            <a:r>
              <a:rPr lang="ru-RU" dirty="0" err="1"/>
              <a:t>Северность</a:t>
            </a:r>
            <a:r>
              <a:rPr lang="ru-RU" dirty="0"/>
              <a:t>» географического положения России накладывает жесткие ограничения на возможности земледелия, на освоение территории вообще. В сравнении с подавляющим большинством развитых стран, Россия несет колоссальные издержки, связанные с защитой от холода. Это и повышенные расходы энергии на обогрев зданий, и увеличенные объемы конструкционных материалов, и производство теплой одежды, обуви, и строительство, и поддержание в надлежащем состоянии дорожно-транспортной сети и т.д. </a:t>
            </a:r>
          </a:p>
        </p:txBody>
      </p:sp>
    </p:spTree>
    <p:extLst>
      <p:ext uri="{BB962C8B-B14F-4D97-AF65-F5344CB8AC3E}">
        <p14:creationId xmlns:p14="http://schemas.microsoft.com/office/powerpoint/2010/main" val="1273914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407C2-E297-4B0A-AC15-4CD642B7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5CEE6-DCC6-48EE-9338-D8D97C122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Географическое положение влияет на генеральные линии развития макрорегионов мира. Географическое положение Восточной Европы менее благоприятно, чем ее западной части – первая более континентальна, она получает более массированные объемы загрязнений из-за атлантического переноса воздушных масс с запада на восток и т.д.</a:t>
            </a:r>
          </a:p>
          <a:p>
            <a:pPr algn="just"/>
            <a:r>
              <a:rPr lang="ru-RU" dirty="0"/>
              <a:t>Общеизвестно, что экономический прогресс США и Канады во многом определялся их межокеанским положением. Оно облегчало их связи со странами бассейнов Тихого и Атлантического океанов. Океаны, к тому же, до появления ракетного и ядерного оружия, надежно защищали Америку от очагов крупнейших конфликтов и мировых войн. </a:t>
            </a:r>
          </a:p>
        </p:txBody>
      </p:sp>
    </p:spTree>
    <p:extLst>
      <p:ext uri="{BB962C8B-B14F-4D97-AF65-F5344CB8AC3E}">
        <p14:creationId xmlns:p14="http://schemas.microsoft.com/office/powerpoint/2010/main" val="2552965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9DB3-22C3-436B-87B5-36225A0A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Географическое положение как</a:t>
            </a:r>
            <a:br>
              <a:rPr lang="ru-RU" dirty="0"/>
            </a:br>
            <a:r>
              <a:rPr lang="ru-RU" dirty="0"/>
              <a:t>историческая категория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6056C4-5899-4B18-81B5-99ACD616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Древняя Русь была открытым обществом, в общем и целом она развивалась в русле европейских процессов. Московская Русь в силу, прежде всего, исторических обстоятельств оказалась на периферии европейского развития.</a:t>
            </a:r>
          </a:p>
          <a:p>
            <a:pPr algn="just"/>
            <a:r>
              <a:rPr lang="ru-RU" dirty="0"/>
              <a:t>Португалия и Испания до Великих географических открытий находились на задворках Европы, но выход этих стран широким фронтом к Атлантике превратил их в мощные колониальные державы</a:t>
            </a:r>
          </a:p>
          <a:p>
            <a:pPr algn="just"/>
            <a:r>
              <a:rPr lang="ru-RU" dirty="0"/>
              <a:t>Географическое положение США в XIX и начале XX вв. после того, как был прорыт Эри-канал, построена первая Трансконтинентальная железная дорога, появился Панамский канал, по замечанию Н.Н. </a:t>
            </a:r>
            <a:r>
              <a:rPr lang="ru-RU" dirty="0" err="1"/>
              <a:t>Баранского</a:t>
            </a:r>
            <a:r>
              <a:rPr lang="ru-RU" dirty="0"/>
              <a:t>, из положения «на краю света» превратилось в положение «между двумя океанами»</a:t>
            </a:r>
          </a:p>
        </p:txBody>
      </p:sp>
    </p:spTree>
    <p:extLst>
      <p:ext uri="{BB962C8B-B14F-4D97-AF65-F5344CB8AC3E}">
        <p14:creationId xmlns:p14="http://schemas.microsoft.com/office/powerpoint/2010/main" val="1065228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F025B-F9A0-420C-808B-E0EA539F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Концепция структурирования региона как регионального комплекса безопасности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9C23D-D6E6-472C-B53B-B5CA3B76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1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CB808-CD34-42D7-947F-87C36873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3E2C6-C9F7-4BBC-8D07-803573D10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658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Изучение регионов сначала осуществлялось с позиций сравнения их политического развития с точки зрения эталона, то есть Европы. Это было связано с тем, что европейские исследователи начали заниматься этой проблематикой раньше всех, поскольку более 100 лет дебатировали вероятность и необходимость реализации на практике «лозунга Соединенных Штатов Европы», реализовавшегося в концепции Европейского союза.</a:t>
            </a:r>
          </a:p>
          <a:p>
            <a:pPr algn="just"/>
            <a:r>
              <a:rPr lang="ru-RU" dirty="0"/>
              <a:t>На сегодняшний день происходит отход от этой установки в пользу позиции, основанной на отказе от привязки к европейскому эталону и оценке на основе практических показателей. Оценка осуществляется по принципу эффективности: позволяет ли существующая региональная модель эффективно решать проблемы, возникающие перед регионом, и самое важное – насколько данная модель позволяет решить проблемы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4438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24A4-FE90-476A-A79D-D15B78BF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0B53D-DF08-45D1-A2BC-33A111D6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Концепция структурирования региона как регионального комплекса безопасности была предложена ещё в 1990-е годы британским исследователем </a:t>
            </a:r>
            <a:r>
              <a:rPr lang="ru-RU" b="1" dirty="0" err="1"/>
              <a:t>Ба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рри</a:t>
            </a:r>
            <a:r>
              <a:rPr lang="ru-RU" b="1" dirty="0"/>
              <a:t> </a:t>
            </a:r>
            <a:r>
              <a:rPr lang="ru-RU" b="1" dirty="0" err="1"/>
              <a:t>Бу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́</a:t>
            </a:r>
            <a:r>
              <a:rPr lang="ru-RU" b="1" dirty="0" err="1"/>
              <a:t>заном</a:t>
            </a:r>
            <a:r>
              <a:rPr lang="ru-RU" b="1" dirty="0"/>
              <a:t> </a:t>
            </a:r>
            <a:r>
              <a:rPr lang="ru-RU" dirty="0"/>
              <a:t>(род. 1946). Он предложил описывать регионы как группы </a:t>
            </a:r>
            <a:r>
              <a:rPr lang="ru-RU" i="1" dirty="0"/>
              <a:t>«государств, чьи первичные интересы безопасности тесно связаны друг с другом в такой значительной степени, что их национальная безопасность не может рассматриваться в отрыве друг от друга» </a:t>
            </a:r>
            <a:r>
              <a:rPr lang="ru-RU" dirty="0"/>
              <a:t>(</a:t>
            </a:r>
            <a:r>
              <a:rPr lang="en-US" i="1" dirty="0"/>
              <a:t>Buzan B.</a:t>
            </a:r>
            <a:r>
              <a:rPr lang="en-US" dirty="0"/>
              <a:t> People, States and Fear: An Agenda for International Security Studies</a:t>
            </a:r>
            <a:r>
              <a:rPr lang="ru-RU" dirty="0"/>
              <a:t> </a:t>
            </a:r>
            <a:r>
              <a:rPr lang="en-US" dirty="0"/>
              <a:t>in the Post-Cold War Era / B. Buzan. N. Y.; L.: Harvester Wheatsheaf, 1991.</a:t>
            </a:r>
            <a:r>
              <a:rPr lang="ru-RU" dirty="0"/>
              <a:t> </a:t>
            </a:r>
            <a:r>
              <a:rPr lang="en-US" dirty="0"/>
              <a:t>P. 190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При этом в регионе может быть доминирующее государство, задающее тон общей политике стран региона (например, такую роль в ЕС играет Германия)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092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686D2-09F1-4997-AFCA-3713937C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EF54C9-4347-4233-82FF-C989AE7A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Регион может формироваться вокруг сильного лидера. Так, в Восточной Азии эту роль в разной степени играют Китай и Япония, в Южной Азии – Индия, в Латинской Америке – Бразилия, в Южной Африке – ЮАР, в Европе – Франция и Германия, в Северной Америке – США.</a:t>
            </a:r>
          </a:p>
          <a:p>
            <a:pPr algn="just"/>
            <a:r>
              <a:rPr lang="ru-RU" dirty="0"/>
              <a:t>Другой возможный путь регионализации – противодействие крупной державе или региону. Это имеет место в Латинской Америке, как реакция на политику США.</a:t>
            </a:r>
          </a:p>
        </p:txBody>
      </p:sp>
    </p:spTree>
    <p:extLst>
      <p:ext uri="{BB962C8B-B14F-4D97-AF65-F5344CB8AC3E}">
        <p14:creationId xmlns:p14="http://schemas.microsoft.com/office/powerpoint/2010/main" val="348356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A944F-139A-4F0E-8004-A75E7562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7D9D8-904E-421F-BBF1-30C9558D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Если в регионе есть несколько сильных государств, это может привести к резкому замедлению процессов интеграции. Например, на Ближнем Востоке несколько государств претендуют на лидерство. На ситуацию в этом регионе способны влиять Турция, Иран, Саудовская Аравия и Египет. В силу значительной разницы в интересах этих потенциальных лидеров в регионе создается взрывоопасная обстановка, которая все время из состояния затишья переходит в кровопролитные конфликты.</a:t>
            </a:r>
          </a:p>
        </p:txBody>
      </p:sp>
    </p:spTree>
    <p:extLst>
      <p:ext uri="{BB962C8B-B14F-4D97-AF65-F5344CB8AC3E}">
        <p14:creationId xmlns:p14="http://schemas.microsoft.com/office/powerpoint/2010/main" val="1875103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61C2F-A98B-450A-B2B9-6CB0B33E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36ECCD-49B6-4A50-9091-D64AE9F1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80655"/>
            <a:ext cx="8915400" cy="5590309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Лидерство характеризуется способностью страны или нескольких стран влиять на формирование международного порядка или его отдельных фрагментов</a:t>
            </a:r>
          </a:p>
          <a:p>
            <a:pPr algn="just"/>
            <a:r>
              <a:rPr lang="ru-RU" dirty="0"/>
              <a:t>Государства-лидеры, как правило, обладают следующим набором качеств: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военная сила;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научно-технический потенциал;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производственно-экономический потенциал;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организационный ресурс (организационный ресурс понимается как способность страны оказывать прямое влияние на принятие международных решений посредством участия в их выработке, а также через выдвижение идей)</a:t>
            </a:r>
          </a:p>
          <a:p>
            <a:pPr algn="just">
              <a:buFont typeface="+mj-lt"/>
              <a:buAutoNum type="arabicParenR"/>
            </a:pPr>
            <a:r>
              <a:rPr lang="ru-RU" dirty="0"/>
              <a:t>совокупный креативный ресурс (потенциал производства востребованных жизнью инноваций)</a:t>
            </a:r>
          </a:p>
          <a:p>
            <a:pPr algn="just"/>
            <a:r>
              <a:rPr lang="ru-RU" dirty="0"/>
              <a:t>К этим качествам добавился в конце XX века ещё один ресурс, способность проявлять </a:t>
            </a:r>
            <a:r>
              <a:rPr lang="ru-RU" i="1" dirty="0"/>
              <a:t>«</a:t>
            </a:r>
            <a:r>
              <a:rPr lang="ru-RU" i="1" u="sng" dirty="0"/>
              <a:t>мягкую силу</a:t>
            </a:r>
            <a:r>
              <a:rPr lang="ru-RU" i="1" dirty="0"/>
              <a:t>»</a:t>
            </a:r>
          </a:p>
          <a:p>
            <a:pPr algn="just">
              <a:buFont typeface="+mj-lt"/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122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53CED-8870-48BC-B572-F3F04C46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prstClr val="black">
                    <a:lumMod val="75000"/>
                    <a:lumOff val="25000"/>
                  </a:prstClr>
                </a:solidFill>
                <a:ea typeface="+mn-ea"/>
                <a:cs typeface="+mn-cs"/>
              </a:rPr>
              <a:t>Макрорегиональные сегменты современного мира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E4D24B-DD58-4B39-8128-DD361DA1B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348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D3B23-EE31-4343-96AB-DCADBE67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943D9-815F-4C0D-B7A1-C5DDCBCB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Природные условия оказывали значительное влияние на образ жизни людей с древнейших времен. Люди, селившиеся в степи при наличии примитивных орудий труда, не могли заниматься земледелием. Поэтому во всех степных регионах земного шара люди занимались кочевым скотоводством.</a:t>
            </a:r>
          </a:p>
          <a:p>
            <a:pPr algn="just"/>
            <a:r>
              <a:rPr lang="ru-RU" dirty="0"/>
              <a:t>В свою очередь род занятий влиял на формирование социальных структур и политической культуры. Так у земледельцев, орошавших поля за счёт речной воды, была необходимость в высокой степени централизации власти, что способствовало формированию неограниченной власти правителя.</a:t>
            </a:r>
          </a:p>
        </p:txBody>
      </p:sp>
    </p:spTree>
    <p:extLst>
      <p:ext uri="{BB962C8B-B14F-4D97-AF65-F5344CB8AC3E}">
        <p14:creationId xmlns:p14="http://schemas.microsoft.com/office/powerpoint/2010/main" val="410698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7B10A-668E-473C-9626-29EEFC5B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A2CCD-DD4F-4EB3-8C70-67C82F7D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процессе регионализации в начале XXI века выявились региональные державы: Индия, Китай, Австралия, Южная Африка, Египет, Россия, Бразилия</a:t>
            </a:r>
          </a:p>
          <a:p>
            <a:pPr algn="just"/>
            <a:r>
              <a:rPr lang="ru-RU" dirty="0"/>
              <a:t>Формирование макрорегионов с собственными региональными державами – защитная реакция на процесс глобализации. Она позволяет за счёт государственного регулирования процессе вхождения региона в общую систему сводить к минимуму отрицательные последствия самого процесса глобализации.</a:t>
            </a:r>
          </a:p>
          <a:p>
            <a:pPr algn="just"/>
            <a:r>
              <a:rPr lang="ru-RU" dirty="0"/>
              <a:t>Каждая региональная группировка существует для защиты своих членов от вмешательства со стороны других группировок или региональных держав</a:t>
            </a:r>
          </a:p>
        </p:txBody>
      </p:sp>
    </p:spTree>
    <p:extLst>
      <p:ext uri="{BB962C8B-B14F-4D97-AF65-F5344CB8AC3E}">
        <p14:creationId xmlns:p14="http://schemas.microsoft.com/office/powerpoint/2010/main" val="397587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72CB8-6DA2-4A70-8D18-F6858FB7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Открытая и закрытая</a:t>
            </a:r>
            <a:br>
              <a:rPr lang="ru-RU" dirty="0"/>
            </a:br>
            <a:r>
              <a:rPr lang="ru-RU" dirty="0"/>
              <a:t>регионализация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7546F-E6AD-4436-94AD-1B520A4F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Процесс этот не сводится только к действиям государств. Другой стороной процесса является деятельность негосударственных </a:t>
            </a:r>
            <a:r>
              <a:rPr lang="ru-RU" dirty="0" err="1"/>
              <a:t>акторов</a:t>
            </a:r>
            <a:r>
              <a:rPr lang="ru-RU" dirty="0"/>
              <a:t>, прежде всего предпринимательских структур. Этот процесс можно назвать процессом происходящим «снизу вверх». Такая регионализация может быть открытой и закрытой.</a:t>
            </a:r>
          </a:p>
          <a:p>
            <a:pPr algn="just"/>
            <a:r>
              <a:rPr lang="ru-RU" i="1" u="sng" dirty="0"/>
              <a:t>Открытая регионализация</a:t>
            </a:r>
            <a:r>
              <a:rPr lang="ru-RU" dirty="0"/>
              <a:t> подразумевает взаимодействие как часть мировой экономики. </a:t>
            </a:r>
          </a:p>
          <a:p>
            <a:pPr algn="just"/>
            <a:r>
              <a:rPr lang="ru-RU" i="1" u="sng" dirty="0"/>
              <a:t>Закрытая регионализация</a:t>
            </a:r>
            <a:r>
              <a:rPr lang="ru-RU" dirty="0"/>
              <a:t>, как правило, противостоит процессам глобализации с целью защитить экономику региона</a:t>
            </a:r>
          </a:p>
        </p:txBody>
      </p:sp>
    </p:spTree>
    <p:extLst>
      <p:ext uri="{BB962C8B-B14F-4D97-AF65-F5344CB8AC3E}">
        <p14:creationId xmlns:p14="http://schemas.microsoft.com/office/powerpoint/2010/main" val="416803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064C-F6E1-47D8-B21A-85C6C14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51DFF3-491F-4539-80D3-2A07CB34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современных условиях регионализм стал настолько важным феноменом, что именно он оказывает решающее воздействие на формирование мирового порядка</a:t>
            </a:r>
          </a:p>
          <a:p>
            <a:pPr algn="just"/>
            <a:r>
              <a:rPr lang="ru-RU" dirty="0"/>
              <a:t>В целом сейчас можно говорить о том, что на смену биполярной системе международных отношений приходит </a:t>
            </a:r>
            <a:r>
              <a:rPr lang="ru-RU" dirty="0" err="1"/>
              <a:t>полицентричная</a:t>
            </a:r>
            <a:r>
              <a:rPr lang="ru-RU" dirty="0"/>
              <a:t> система, которая находится в состоянии формирования</a:t>
            </a:r>
          </a:p>
          <a:p>
            <a:pPr algn="just"/>
            <a:r>
              <a:rPr lang="ru-RU" dirty="0"/>
              <a:t>На данный момент однозначно можно говорить о разделении мира на </a:t>
            </a:r>
            <a:r>
              <a:rPr lang="ru-RU" i="1" u="sng" dirty="0"/>
              <a:t>макрорегиональные сегменты</a:t>
            </a:r>
            <a:r>
              <a:rPr lang="ru-RU" dirty="0"/>
              <a:t>. Эти региональные модели разделились на:</a:t>
            </a:r>
          </a:p>
        </p:txBody>
      </p:sp>
    </p:spTree>
    <p:extLst>
      <p:ext uri="{BB962C8B-B14F-4D97-AF65-F5344CB8AC3E}">
        <p14:creationId xmlns:p14="http://schemas.microsoft.com/office/powerpoint/2010/main" val="3115274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03218-0274-480C-814F-2D3045BC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54778-761B-41E7-A566-1CF3674B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u="sng" dirty="0"/>
              <a:t>политико-экономический регион атлантической цивилизации </a:t>
            </a:r>
            <a:r>
              <a:rPr lang="ru-RU" dirty="0"/>
              <a:t>(рыночные экономики открытого типа с политическими режимами демократического правления), военно-политически (НАТО) и структурно (государства с социальным порядком построенном на договорной системе отношений) </a:t>
            </a:r>
            <a:r>
              <a:rPr lang="ru-RU" dirty="0" err="1"/>
              <a:t>высокоинтегрированную</a:t>
            </a:r>
            <a:r>
              <a:rPr lang="ru-RU" dirty="0"/>
              <a:t> </a:t>
            </a:r>
            <a:r>
              <a:rPr lang="ru-RU" dirty="0" err="1"/>
              <a:t>коали</a:t>
            </a:r>
            <a:r>
              <a:rPr lang="ru-RU" dirty="0"/>
              <a:t> </a:t>
            </a:r>
            <a:r>
              <a:rPr lang="ru-RU" dirty="0" err="1"/>
              <a:t>цию</a:t>
            </a:r>
            <a:r>
              <a:rPr lang="ru-RU" dirty="0"/>
              <a:t> государств, состоящую из двух региональных сегментов ЕС и НАФТА и примыкающих к ним государств, объединенную общими ценностями, единой системой социального порядка открытого доступа и тесным политико-экономическим взаимодействием. Эта макрорегиональная подсистема получила название Запад, или Север;</a:t>
            </a:r>
          </a:p>
        </p:txBody>
      </p:sp>
    </p:spTree>
    <p:extLst>
      <p:ext uri="{BB962C8B-B14F-4D97-AF65-F5344CB8AC3E}">
        <p14:creationId xmlns:p14="http://schemas.microsoft.com/office/powerpoint/2010/main" val="307881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A16B0-1516-4E74-A7D4-32DF9074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744CBA-819D-4D00-9E1B-58E74CC3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u="sng" dirty="0"/>
              <a:t>слабоинтегрированную латиноамериканскую цивилизацию</a:t>
            </a:r>
            <a:r>
              <a:rPr lang="ru-RU" dirty="0"/>
              <a:t>, состоящую из государств с социальной системой переходного и открытого типа, в которой идёт становление социальной системы договорного типа, с двумя проектами макроинтеграции: центрированным вокруг США и более слабым, но постепенно набирающим силу собственно латиноамериканским проектом интеграции, продвигаемым наиболее сильными в экономическом и военно-политическом отношении латиноамериканскими государствами;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456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41A7E-4121-4859-A997-0DC63EA2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F5089-104C-41CC-85F6-2434FBB67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u="sng" dirty="0"/>
              <a:t>мусульманскую цивилизацию</a:t>
            </a:r>
            <a:r>
              <a:rPr lang="ru-RU" dirty="0"/>
              <a:t>, ареал которой раздирают политические противоречия, и экономически неоднородный </a:t>
            </a:r>
            <a:r>
              <a:rPr lang="ru-RU" u="sng" dirty="0"/>
              <a:t>Большой Ближний Восток</a:t>
            </a:r>
            <a:r>
              <a:rPr lang="ru-RU" dirty="0"/>
              <a:t>, скрепленный конфессионально-цивилизационным единством и географическим фактором нахождения между Европой, Россией, поднимающимися Китаем и Индией, и Африкой южнее Сахары. Он состоит из государств, в которых социальные отношения формируют либо наследственные кланы из которых состоит элита, либо военная элита;</a:t>
            </a:r>
          </a:p>
          <a:p>
            <a:pPr algn="just"/>
            <a:r>
              <a:rPr lang="ru-RU" u="sng" dirty="0"/>
              <a:t>Большую Восточную Азию</a:t>
            </a:r>
            <a:r>
              <a:rPr lang="ru-RU" dirty="0"/>
              <a:t>, претендующую на место главного мирового геополитического региона и одновременно основного региона индустриального, а возможно, и технологического развития мира в следующие десятилетия.</a:t>
            </a:r>
          </a:p>
        </p:txBody>
      </p:sp>
    </p:spTree>
    <p:extLst>
      <p:ext uri="{BB962C8B-B14F-4D97-AF65-F5344CB8AC3E}">
        <p14:creationId xmlns:p14="http://schemas.microsoft.com/office/powerpoint/2010/main" val="2074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808EA-71A7-4AD7-8139-CA5E38FD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BC77A-45AC-4F90-A96F-DEDEE803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настоящее время природные условия также в значительной степени определяют успешность или неуспешность региональных объединений и государств. Достаточно привести в пример страны Аравийского полуострова: наличие там богатых месторождений нефти и газа определило их статус во второй половине XX – начале XXI веков.</a:t>
            </a:r>
          </a:p>
          <a:p>
            <a:pPr algn="just"/>
            <a:r>
              <a:rPr lang="ru-RU" dirty="0"/>
              <a:t>Конечно, есть и обратный процесс в регионах с интенсивной хозяйственной деятельностью. Человеческое воздействие может быть таким интенсивным, что меняются характеристики самого региона. Это имело место и в прежние времена. На сегодняшний день антропогенное воздействие человека на природу стало настолько заметным, что в некоторых случаях ставится вопрос о выживании самого человечества.</a:t>
            </a:r>
          </a:p>
        </p:txBody>
      </p:sp>
    </p:spTree>
    <p:extLst>
      <p:ext uri="{BB962C8B-B14F-4D97-AF65-F5344CB8AC3E}">
        <p14:creationId xmlns:p14="http://schemas.microsoft.com/office/powerpoint/2010/main" val="33413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7794D-BFB1-445D-AE3C-B8372CED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13C09-76FC-4FAF-9B22-DBFBAD5AF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Ведущими (опорными) категориями экономико-географических характеристик являются территория, географическое положение, природа, историко-географические периоды, народонаселение, природопользование, хозяйство, расселение, общество, районы. Именно эти элементы и их взаимодействие создают "географическую ткань" различных участков обитаемой суши. Каждому уровню развития общества и каждому типу хозяйства присущи "своё" пространство, "своя" территориальная организация производства и 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300395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53647-8C7A-4545-AA0C-0482719A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«территория»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3EB6C-F6AB-4557-B64C-5E089A36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основе регионализации может лежать значительное множество критериев. Но первым критерием является понятие </a:t>
            </a:r>
            <a:r>
              <a:rPr lang="ru-RU" i="1" dirty="0"/>
              <a:t>«пространство»</a:t>
            </a:r>
            <a:r>
              <a:rPr lang="ru-RU" dirty="0"/>
              <a:t>, определяемое через понятие </a:t>
            </a:r>
            <a:r>
              <a:rPr lang="ru-RU" i="1" dirty="0"/>
              <a:t>«</a:t>
            </a:r>
            <a:r>
              <a:rPr lang="ru-RU" i="1" u="sng" dirty="0"/>
              <a:t>территория</a:t>
            </a:r>
            <a:r>
              <a:rPr lang="ru-RU" i="1" dirty="0"/>
              <a:t>»</a:t>
            </a:r>
            <a:r>
              <a:rPr lang="ru-RU" dirty="0"/>
              <a:t>. Между ними, конечно, есть различия. С позиции географии пространство трехмерно, а территория, с позиции геометрии, двухмерна. Территория привязана к определённым координатам.</a:t>
            </a:r>
          </a:p>
          <a:p>
            <a:pPr algn="just"/>
            <a:r>
              <a:rPr lang="ru-RU" dirty="0"/>
              <a:t>Территория объединяет все виды природных ресурсов, народонаселение, производственные мощности, культурный и интеллектуальный потенциал. Поэтому А.А. </a:t>
            </a:r>
            <a:r>
              <a:rPr lang="ru-RU" dirty="0" err="1"/>
              <a:t>Минц</a:t>
            </a:r>
            <a:r>
              <a:rPr lang="ru-RU" dirty="0"/>
              <a:t> очень точно охарактеризовал территорию как суммирующий, обобщающий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52583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B3F2E-8A87-48BE-8ED7-E75F0F01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Понятие «территория»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7150AB-49CF-48CA-9DCA-4692F7D1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В изданном в 1994 г. в Великобритании "Словаре по общественной географии" территория определяется как </a:t>
            </a:r>
            <a:r>
              <a:rPr lang="ru-RU" i="1" dirty="0"/>
              <a:t>«часть пространства, занятая определённым лицом, группой лиц или государством»</a:t>
            </a:r>
          </a:p>
          <a:p>
            <a:pPr algn="just"/>
            <a:r>
              <a:rPr lang="ru-RU" dirty="0"/>
              <a:t>Близко к этому определение М.М. Голубчика: </a:t>
            </a:r>
            <a:r>
              <a:rPr lang="ru-RU" i="1" dirty="0"/>
              <a:t>«Территория - это ограниченная часть суши с природными, административными, политическими (и иными) границами, заполненная материальными вещами и явлениями» </a:t>
            </a:r>
          </a:p>
          <a:p>
            <a:pPr algn="just"/>
            <a:r>
              <a:rPr lang="ru-RU" dirty="0"/>
              <a:t>Территория характеризуется границами, географическим положением, устойчивостью, ресурсным потенциалом, определяющим её </a:t>
            </a:r>
            <a:r>
              <a:rPr lang="ru-RU" i="1" dirty="0"/>
              <a:t>ёмкость</a:t>
            </a:r>
            <a:r>
              <a:rPr lang="ru-RU" dirty="0"/>
              <a:t> (ёмкость – вместимость, объём чего-либо) </a:t>
            </a:r>
          </a:p>
        </p:txBody>
      </p:sp>
    </p:spTree>
    <p:extLst>
      <p:ext uri="{BB962C8B-B14F-4D97-AF65-F5344CB8AC3E}">
        <p14:creationId xmlns:p14="http://schemas.microsoft.com/office/powerpoint/2010/main" val="24690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317A0-BA15-44AE-B451-820C62AD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prstClr val="black">
                    <a:lumMod val="85000"/>
                    <a:lumOff val="15000"/>
                  </a:prstClr>
                </a:solidFill>
              </a:rPr>
              <a:t>Понятие «территория»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ABA90-5EBD-4386-A8ED-43E6E4A0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Более удачным представляется определение из Географического энциклопедического словаря (1988): </a:t>
            </a:r>
            <a:r>
              <a:rPr lang="ru-RU" i="1" dirty="0"/>
              <a:t>«Территория...часть поверхности земной суши с присущими ей природными, а также созданными в результате человеческой деятельности свойствами и ресурсами»</a:t>
            </a:r>
          </a:p>
          <a:p>
            <a:pPr algn="just"/>
            <a:r>
              <a:rPr lang="ru-RU" dirty="0"/>
              <a:t>Согласно определению Э.Б. Алаева, </a:t>
            </a:r>
            <a:r>
              <a:rPr lang="ru-RU" i="1" dirty="0"/>
              <a:t>«территория – (ограниченная) часть твёрдой поверхности Земли с присущими ей природными и антропогенными свойствами и ресурсами, характеризующаяся протяжённостью (площадью) как особым видом "пространственного" ресурса, географическим положением и другими качествами, являющаяся объектом конкретной деятельности или исследования»</a:t>
            </a:r>
          </a:p>
        </p:txBody>
      </p:sp>
    </p:spTree>
    <p:extLst>
      <p:ext uri="{BB962C8B-B14F-4D97-AF65-F5344CB8AC3E}">
        <p14:creationId xmlns:p14="http://schemas.microsoft.com/office/powerpoint/2010/main" val="413297099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3350</Words>
  <Application>Microsoft Office PowerPoint</Application>
  <PresentationFormat>Широкоэкранный</PresentationFormat>
  <Paragraphs>145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Легкий дым</vt:lpstr>
      <vt:lpstr>Тема 3.  Природная среда как объективный фактор развития общества. Территория и географическое положение.</vt:lpstr>
      <vt:lpstr> План:</vt:lpstr>
      <vt:lpstr>Понятия «природная среда» и «территория»</vt:lpstr>
      <vt:lpstr>Презентация PowerPoint</vt:lpstr>
      <vt:lpstr>Презентация PowerPoint</vt:lpstr>
      <vt:lpstr>Презентация PowerPoint</vt:lpstr>
      <vt:lpstr>Понятие «территория»</vt:lpstr>
      <vt:lpstr>Понятие «территория»</vt:lpstr>
      <vt:lpstr>Понятие «территория»</vt:lpstr>
      <vt:lpstr>Свойства территории</vt:lpstr>
      <vt:lpstr>Площадь территории</vt:lpstr>
      <vt:lpstr>Площадь территории</vt:lpstr>
      <vt:lpstr>Оценка территориальных ресурсов</vt:lpstr>
      <vt:lpstr>Оценка территориальных ресурсов</vt:lpstr>
      <vt:lpstr>Обеспеченность территориальными ресурсами частей света</vt:lpstr>
      <vt:lpstr>Обеспеченность территориальными ресурсами стран и частей света</vt:lpstr>
      <vt:lpstr>Обеспеченность территориальными ресурсами стран и частей света</vt:lpstr>
      <vt:lpstr>Обеспеченность территориальными ресурсами стран и частей света</vt:lpstr>
      <vt:lpstr>Экономическая ёмкость территории</vt:lpstr>
      <vt:lpstr>Презентация PowerPoint</vt:lpstr>
      <vt:lpstr>Презентация PowerPoint</vt:lpstr>
      <vt:lpstr>Географическое положение: понятие, виды, свойства</vt:lpstr>
      <vt:lpstr>Презентация PowerPoint</vt:lpstr>
      <vt:lpstr>Географическое положение имеет крупнейшее методологическое значение. Место, занимаемое любым ареалом, будь то страна, район, город и т.д., в системе географического разделения труда, в значительной степени определяется географическим положением</vt:lpstr>
      <vt:lpstr>Презентация PowerPoint</vt:lpstr>
      <vt:lpstr>Виды географического положения</vt:lpstr>
      <vt:lpstr>Виды географического положения</vt:lpstr>
      <vt:lpstr>Виды географического положения</vt:lpstr>
      <vt:lpstr>Виды географического положения</vt:lpstr>
      <vt:lpstr>Презентация PowerPoint</vt:lpstr>
      <vt:lpstr>Презентация PowerPoint</vt:lpstr>
      <vt:lpstr>Географическое положение как историческая категория</vt:lpstr>
      <vt:lpstr>Концепция структурирования региона как регионального комплекса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Макрорегиональные сегменты современного мира</vt:lpstr>
      <vt:lpstr>Презентация PowerPoint</vt:lpstr>
      <vt:lpstr>Открытая и закрытая регионализация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3. Теоретические основы регионоведения.</dc:title>
  <dc:creator>Dmitri K.</dc:creator>
  <cp:lastModifiedBy>Dmitri K.</cp:lastModifiedBy>
  <cp:revision>151</cp:revision>
  <dcterms:created xsi:type="dcterms:W3CDTF">2024-10-06T21:03:55Z</dcterms:created>
  <dcterms:modified xsi:type="dcterms:W3CDTF">2024-11-17T20:46:39Z</dcterms:modified>
</cp:coreProperties>
</file>