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91" r:id="rId33"/>
    <p:sldId id="292" r:id="rId34"/>
    <p:sldId id="293" r:id="rId35"/>
    <p:sldId id="294" r:id="rId36"/>
    <p:sldId id="286" r:id="rId37"/>
    <p:sldId id="287" r:id="rId38"/>
    <p:sldId id="288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0" r:id="rId53"/>
    <p:sldId id="308" r:id="rId54"/>
    <p:sldId id="311" r:id="rId55"/>
    <p:sldId id="30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627F7-C736-465B-B3E2-9B894625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69028"/>
            <a:ext cx="8915399" cy="320835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Тема 4.</a:t>
            </a:r>
            <a:r>
              <a:rPr lang="ru-RU" sz="3600" dirty="0"/>
              <a:t> </a:t>
            </a:r>
            <a:br>
              <a:rPr lang="ru-RU" sz="3600" dirty="0"/>
            </a:br>
            <a:r>
              <a:rPr lang="ru-RU" sz="3600" b="1" dirty="0"/>
              <a:t>Социально-экономический фактор</a:t>
            </a:r>
            <a:br>
              <a:rPr lang="ru-RU" sz="3600" b="1" dirty="0"/>
            </a:br>
            <a:r>
              <a:rPr lang="ru-RU" sz="3600" b="1" dirty="0"/>
              <a:t>регионализма.</a:t>
            </a:r>
            <a:br>
              <a:rPr lang="ru-RU" sz="3600" b="1" dirty="0"/>
            </a:br>
            <a:r>
              <a:rPr lang="ru-RU" sz="3600" b="1" dirty="0"/>
              <a:t>Общество и хозяйство.</a:t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12E33-4829-4973-B3F2-479C87F31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39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BA778-5238-49DC-A8D6-50B26108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09E64-C992-477E-B6EE-D5B59D70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8540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2"/>
            </a:pPr>
            <a:r>
              <a:rPr lang="ru-RU" dirty="0"/>
              <a:t>Второй блок – это </a:t>
            </a:r>
            <a:r>
              <a:rPr lang="ru-RU" u="sng" dirty="0"/>
              <a:t>своеобразие политического и социального (социально-психологического) климата</a:t>
            </a:r>
            <a:r>
              <a:rPr lang="ru-RU" dirty="0"/>
              <a:t>, которым характеризуется любая территориальная система: будь то мировой регион, будь то отдельная страна, будь то районы и местности внутри страны</a:t>
            </a:r>
          </a:p>
          <a:p>
            <a:pPr algn="just"/>
            <a:r>
              <a:rPr lang="ru-RU" dirty="0"/>
              <a:t>Предмет анализа в рамках этого блока – территориальные различия в социально-классовой структуре населения, его национальном, религиозном составах, характер отношений, складывающихся между социальными группами, общностями, а также их отношений с органами власти (центральной, местной). Индикаторами этих отношений являются политические партии, общественные организации, профсоюзы, забастовки, демонстрации, избирательные кампании, референдумы, вооруженные выступления, сепаратистские движения и т.д., затрагивающие интересы различных социальных сил.</a:t>
            </a:r>
          </a:p>
        </p:txBody>
      </p:sp>
    </p:spTree>
    <p:extLst>
      <p:ext uri="{BB962C8B-B14F-4D97-AF65-F5344CB8AC3E}">
        <p14:creationId xmlns:p14="http://schemas.microsoft.com/office/powerpoint/2010/main" val="224602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42A18-B554-41D0-A020-E5991B02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DAF85-6BA4-42F5-8912-54F12683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Характеристика политического и социального климата неизбежно потребует рассмотрения вопроса о том, какими условиями и факторами определяется этот климат, т.е. анализа исторических корней, особенностей формирования государственной территории, состава населения, хозяйственной специализации и т.п.</a:t>
            </a:r>
          </a:p>
        </p:txBody>
      </p:sp>
    </p:spTree>
    <p:extLst>
      <p:ext uri="{BB962C8B-B14F-4D97-AF65-F5344CB8AC3E}">
        <p14:creationId xmlns:p14="http://schemas.microsoft.com/office/powerpoint/2010/main" val="370979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7227-8264-4064-A12A-C9A18AB1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AF682-7264-453B-B30B-3C20FF52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3"/>
            </a:pPr>
            <a:r>
              <a:rPr lang="ru-RU" dirty="0"/>
              <a:t>Третий блок – </a:t>
            </a:r>
            <a:r>
              <a:rPr lang="ru-RU" i="1" u="sng" dirty="0"/>
              <a:t>электоральная география</a:t>
            </a:r>
            <a:r>
              <a:rPr lang="ru-RU" dirty="0"/>
              <a:t>, анализ влияния различных политических партий, организаций, а следовательно, выявление политических предпочтений, симпатий населения, а также анализ динамики, изменений этих предпочтений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Электоральная география – это наука о пространственном измерении избирательного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87581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DA8D-D424-4FA4-908F-2C3C1BB3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1800" i="1" dirty="0"/>
              <a:t>Окунев И.Ю.</a:t>
            </a:r>
            <a:r>
              <a:rPr lang="ru-RU" sz="1800" dirty="0"/>
              <a:t> Электоральная география. М.: Издательство «Аспект Пресс», 2023. 312 с.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BDB58D-B4F8-4025-A00B-AB9C8B739A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519010" y="156600"/>
            <a:ext cx="3153980" cy="4644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3BB85D6-AD8D-4F79-B1B7-971FC98E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94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AC14-C15C-4A35-BA82-3728FEA6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Хозяйство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59152-74CB-4021-AF7D-92368FA9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Этот раздел комплексного регионоведения и комплексного страноведения при всей своей внешней «простоте» (</a:t>
            </a:r>
            <a:r>
              <a:rPr lang="ru-RU" u="sng" dirty="0"/>
              <a:t>экономическая характеристика территории</a:t>
            </a:r>
            <a:r>
              <a:rPr lang="ru-RU" dirty="0"/>
              <a:t>) является, тем не менее, очень сложным. И сложность эта определяется тем, что страноведческий и </a:t>
            </a:r>
            <a:r>
              <a:rPr lang="ru-RU" dirty="0" err="1"/>
              <a:t>регионоведческий</a:t>
            </a:r>
            <a:r>
              <a:rPr lang="ru-RU" dirty="0"/>
              <a:t> анализ требует выявления связей всех составляющих этой характеристики страны или региона со всеми другими их характеристиками – с территорией, населением, расселением населения, системой власти, природой и т.д.</a:t>
            </a:r>
          </a:p>
          <a:p>
            <a:pPr algn="just"/>
            <a:r>
              <a:rPr lang="ru-RU" dirty="0"/>
              <a:t>Выявление этих связей, их специфики является предметом целого ряда специальных дисциплин: «Экономическая география страны (региона)», «Экономика страны (региона)», «Региональная политика», «Культура страны (региона)» и др.</a:t>
            </a:r>
          </a:p>
        </p:txBody>
      </p:sp>
    </p:spTree>
    <p:extLst>
      <p:ext uri="{BB962C8B-B14F-4D97-AF65-F5344CB8AC3E}">
        <p14:creationId xmlns:p14="http://schemas.microsoft.com/office/powerpoint/2010/main" val="329095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BD8FA-3076-4058-87BD-F55A3EBA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Хозяйство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8FCDD-6985-4E1A-B78A-2DC638A3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Опираясь на работы Н.Н. </a:t>
            </a:r>
            <a:r>
              <a:rPr lang="ru-RU" dirty="0" err="1"/>
              <a:t>Баранского</a:t>
            </a:r>
            <a:r>
              <a:rPr lang="ru-RU" dirty="0"/>
              <a:t>, Я.Г. </a:t>
            </a:r>
            <a:r>
              <a:rPr lang="ru-RU" dirty="0" err="1"/>
              <a:t>Машбица</a:t>
            </a:r>
            <a:r>
              <a:rPr lang="ru-RU" dirty="0"/>
              <a:t>, М.М. Голубчика и др., можно выделить также составляющие данной страноведческой и </a:t>
            </a:r>
            <a:r>
              <a:rPr lang="ru-RU" dirty="0" err="1"/>
              <a:t>регионоведческой</a:t>
            </a:r>
            <a:r>
              <a:rPr lang="ru-RU" dirty="0"/>
              <a:t> характеристики: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общий уровень развития экономики региона (страны, района внутри страны, мирового региона), место в хозяйстве мира (или страны), территориальном (международном или межрайонном) распределении труда;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экономико-географическое положение;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природно-ресурсные предпосылки развития и размещения производства;</a:t>
            </a:r>
          </a:p>
        </p:txBody>
      </p:sp>
    </p:spTree>
    <p:extLst>
      <p:ext uri="{BB962C8B-B14F-4D97-AF65-F5344CB8AC3E}">
        <p14:creationId xmlns:p14="http://schemas.microsoft.com/office/powerpoint/2010/main" val="16260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B2DC4-C615-493E-93F9-BFEA2913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Хозяйство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DA3BB-8EFA-458E-A2D3-B928061B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экономические предпосылки развития и размещения производства на территории (население и его размещение, расселение населения, </a:t>
            </a:r>
            <a:r>
              <a:rPr lang="ru-RU" dirty="0" err="1"/>
              <a:t>инфрастуктура</a:t>
            </a:r>
            <a:r>
              <a:rPr lang="ru-RU" dirty="0"/>
              <a:t> и т.д.);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экологические условия развития и размещения производства;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история заселения и хозяйственного освоения территории;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отраслевая структура производства;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территориальная структура хозяйства, особенности и типы хозяйственной специализации;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характер межхозяйственных отраслевых и межрайонных связей;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92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E0CB1-02D8-42C2-B62C-A6290F04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Хозяйство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8F697-ECE5-47E6-9128-690F4988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соотношение свободного предпринимательства и государственного регулирования;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внешнеэкономические связи;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перспективы развития и размещения производства.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(См., например: </a:t>
            </a:r>
            <a:r>
              <a:rPr lang="ru-RU" i="1" dirty="0" err="1"/>
              <a:t>Машбиц</a:t>
            </a:r>
            <a:r>
              <a:rPr lang="ru-RU" i="1" dirty="0"/>
              <a:t> Я.Г.</a:t>
            </a:r>
            <a:r>
              <a:rPr lang="ru-RU" dirty="0"/>
              <a:t> Основы страноведения: кн. для учителя. М.: Просвещение, 1999. С. 166–187)</a:t>
            </a:r>
          </a:p>
        </p:txBody>
      </p:sp>
    </p:spTree>
    <p:extLst>
      <p:ext uri="{BB962C8B-B14F-4D97-AF65-F5344CB8AC3E}">
        <p14:creationId xmlns:p14="http://schemas.microsoft.com/office/powerpoint/2010/main" val="131237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6FD61-DA7E-40B9-8011-12F32460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b="1" dirty="0"/>
            </a:br>
            <a:br>
              <a:rPr lang="ru-RU" b="1" dirty="0"/>
            </a:br>
            <a:br>
              <a:rPr lang="ru-RU" b="1" dirty="0"/>
            </a:br>
            <a:r>
              <a:rPr lang="ru-RU" b="1" dirty="0"/>
              <a:t>Региональная интеграция. «Открытый» и «закрытый» регионализм.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69CC79-5D1F-452B-B72F-083ED73DD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2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63985-3C0C-42E0-80CB-923ABC76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9D884-2B99-4752-8898-CC840B02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Экономическая составляющая в зарубежном регионоведении – это, прежде всего, вопросы региональной интеграции</a:t>
            </a:r>
          </a:p>
          <a:p>
            <a:pPr algn="just"/>
            <a:r>
              <a:rPr lang="ru-RU" dirty="0"/>
              <a:t>Региональная интеграция после Второй мировой войны характеризуется тем, что в процессе создания системы региональных отношений участвуют не только государства. Зачастую на первые роли выходят негосударственные </a:t>
            </a:r>
            <a:r>
              <a:rPr lang="ru-RU" dirty="0" err="1"/>
              <a:t>акторы</a:t>
            </a:r>
            <a:r>
              <a:rPr lang="ru-RU" dirty="0"/>
              <a:t> процесса, в первую очередь транснациональные корпорации. Во многих случаях этот процесс активируется негосударственными </a:t>
            </a:r>
            <a:r>
              <a:rPr lang="ru-RU" dirty="0" err="1"/>
              <a:t>акторами</a:t>
            </a:r>
            <a:r>
              <a:rPr lang="ru-RU" dirty="0"/>
              <a:t>, прежде всего бизнесом, т.е. проходит «снизу вверх». </a:t>
            </a:r>
          </a:p>
          <a:p>
            <a:pPr algn="just"/>
            <a:r>
              <a:rPr lang="ru-RU" dirty="0"/>
              <a:t>Процесс этот контролируется государствами региона, но на этот процесс могут влиять государства, негосударственные </a:t>
            </a:r>
            <a:r>
              <a:rPr lang="ru-RU" dirty="0" err="1"/>
              <a:t>акторы</a:t>
            </a:r>
            <a:r>
              <a:rPr lang="ru-RU" dirty="0"/>
              <a:t>, не входящие в данный регион, и даже другие регионы</a:t>
            </a:r>
          </a:p>
        </p:txBody>
      </p:sp>
    </p:spTree>
    <p:extLst>
      <p:ext uri="{BB962C8B-B14F-4D97-AF65-F5344CB8AC3E}">
        <p14:creationId xmlns:p14="http://schemas.microsoft.com/office/powerpoint/2010/main" val="159509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5F273-C354-4D17-BA9C-9FA69192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План: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6E1E9-0B89-47D9-A970-CF9C0EFA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Общество и хозяйство в регионоведении.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Региональная интеграция. «Открытый» и «закрытый» регионализм.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Формы экономической интеграции.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Модели и результаты региональной интеграции.</a:t>
            </a:r>
          </a:p>
        </p:txBody>
      </p:sp>
    </p:spTree>
    <p:extLst>
      <p:ext uri="{BB962C8B-B14F-4D97-AF65-F5344CB8AC3E}">
        <p14:creationId xmlns:p14="http://schemas.microsoft.com/office/powerpoint/2010/main" val="367669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52250-09F2-473E-895C-2ACD0F5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«Открытый регионализм»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F4CCD-6286-4274-9A8D-F9964ABD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81200"/>
            <a:ext cx="8915400" cy="4252690"/>
          </a:xfrm>
        </p:spPr>
        <p:txBody>
          <a:bodyPr>
            <a:normAutofit/>
          </a:bodyPr>
          <a:lstStyle/>
          <a:p>
            <a:r>
              <a:rPr lang="ru-RU" dirty="0"/>
              <a:t>Различают </a:t>
            </a:r>
            <a:r>
              <a:rPr lang="ru-RU" i="1" dirty="0"/>
              <a:t>«открытый регионализм» </a:t>
            </a:r>
            <a:r>
              <a:rPr lang="ru-RU" dirty="0"/>
              <a:t>и </a:t>
            </a:r>
            <a:r>
              <a:rPr lang="ru-RU" i="1" dirty="0"/>
              <a:t>«закрытый регионализм»</a:t>
            </a:r>
          </a:p>
          <a:p>
            <a:pPr algn="just"/>
            <a:r>
              <a:rPr lang="ru-RU" i="1" dirty="0"/>
              <a:t>«</a:t>
            </a:r>
            <a:r>
              <a:rPr lang="ru-RU" i="1" u="sng" dirty="0"/>
              <a:t>Открытый регионализм</a:t>
            </a:r>
            <a:r>
              <a:rPr lang="ru-RU" i="1" dirty="0"/>
              <a:t>» </a:t>
            </a:r>
            <a:r>
              <a:rPr lang="ru-RU" dirty="0"/>
              <a:t>подразумевает рассмотрение экономического развития и интеграционного взаимодействия стран региона в контексте развития мировой экономики. Он находится в русле экономической глобализации и служит своеобразной предпосылкой, этапом, предшествующим глобализации мировой экономики.</a:t>
            </a:r>
          </a:p>
          <a:p>
            <a:pPr algn="just"/>
            <a:r>
              <a:rPr lang="ru-RU" dirty="0"/>
              <a:t>Пример открытого регионализма – Европейское экономическое сообщество (ЕЭС), созданное в 1957 г. на базе Европейского объединения угля и стали (1950 г.).  Существовало до 1993 г. В 1993 г., после создания Европейского союза (1992), ЕЭС было переименовано в Европейское сообщество, став основным сообществом одной из трёх опор Евросоюза. Таким образом, ЕЭС является экономическим предшественником Евросоюза.</a:t>
            </a:r>
          </a:p>
        </p:txBody>
      </p:sp>
    </p:spTree>
    <p:extLst>
      <p:ext uri="{BB962C8B-B14F-4D97-AF65-F5344CB8AC3E}">
        <p14:creationId xmlns:p14="http://schemas.microsoft.com/office/powerpoint/2010/main" val="297030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15FE2-DA91-4DD5-8A62-3497E548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«Закрытый регионализм»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780F4-441B-49B0-AC69-8A452191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dirty="0"/>
              <a:t>«</a:t>
            </a:r>
            <a:r>
              <a:rPr lang="ru-RU" i="1" u="sng" dirty="0"/>
              <a:t>Закрытый регионализм</a:t>
            </a:r>
            <a:r>
              <a:rPr lang="ru-RU" i="1" dirty="0"/>
              <a:t>»</a:t>
            </a:r>
            <a:r>
              <a:rPr lang="ru-RU" dirty="0"/>
              <a:t>, напротив, нацелен на противодействие данного региона процессам глобализации, на защиту региона от негативных последствий глобализации. Он основывается на принципе «опора на собственные силы».</a:t>
            </a:r>
          </a:p>
          <a:p>
            <a:pPr algn="just"/>
            <a:r>
              <a:rPr lang="ru-RU" dirty="0"/>
              <a:t>Идея закрытого регионализма, по сути, есть идея </a:t>
            </a:r>
            <a:r>
              <a:rPr lang="ru-RU" i="1" u="sng" dirty="0"/>
              <a:t>протекционизма</a:t>
            </a:r>
            <a:r>
              <a:rPr lang="ru-RU" dirty="0"/>
              <a:t> </a:t>
            </a:r>
          </a:p>
          <a:p>
            <a:pPr algn="just"/>
            <a:r>
              <a:rPr lang="ru-RU" dirty="0"/>
              <a:t>Пример регионализма закрытого типа – Совет экономической взаимопомощи (СЭВ), созданный в 1949 г. СССР и социалистическими государствами Центральной и Восточной Европы. СЭВ действовал до 1991 г. Руководство СССР пыталось сделать СЭВ своего рода социалистической альтернативой ЕЭС. </a:t>
            </a:r>
          </a:p>
        </p:txBody>
      </p:sp>
    </p:spTree>
    <p:extLst>
      <p:ext uri="{BB962C8B-B14F-4D97-AF65-F5344CB8AC3E}">
        <p14:creationId xmlns:p14="http://schemas.microsoft.com/office/powerpoint/2010/main" val="568604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96641-2550-4A56-8C33-47FAD9C0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BFC19-AAC5-40CB-A972-0A2B8347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Позднее появились Североамериканская ассоциация свободной торговли (НАФТА), общий рынок стран Южной Америки (</a:t>
            </a:r>
            <a:r>
              <a:rPr lang="ru-RU" dirty="0" err="1"/>
              <a:t>Меркосур</a:t>
            </a:r>
            <a:r>
              <a:rPr lang="ru-RU" dirty="0"/>
              <a:t>), Содружество Независимых Государств (СНГ) и несколько других группировок</a:t>
            </a:r>
          </a:p>
          <a:p>
            <a:pPr algn="just"/>
            <a:r>
              <a:rPr lang="ru-RU" dirty="0"/>
              <a:t>Такие регионы становятся не только объектом изучения. Они в реальности становятся самостоятельными субъектами мировых процессов, а регионализм начинает оказывать решающую роль в формировании мирового порядка. </a:t>
            </a:r>
          </a:p>
        </p:txBody>
      </p:sp>
    </p:spTree>
    <p:extLst>
      <p:ext uri="{BB962C8B-B14F-4D97-AF65-F5344CB8AC3E}">
        <p14:creationId xmlns:p14="http://schemas.microsoft.com/office/powerpoint/2010/main" val="84510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49736-CBA7-44BA-94FB-1A9AA5BC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Современный мировой порядок</a:t>
            </a:r>
            <a:br>
              <a:rPr lang="ru-RU" dirty="0"/>
            </a:br>
            <a:r>
              <a:rPr lang="ru-RU" dirty="0"/>
              <a:t>в теории Б. </a:t>
            </a:r>
            <a:r>
              <a:rPr lang="ru-RU" dirty="0" err="1"/>
              <a:t>Бузана</a:t>
            </a:r>
            <a:r>
              <a:rPr lang="ru-RU" dirty="0"/>
              <a:t> и О. </a:t>
            </a:r>
            <a:r>
              <a:rPr lang="ru-RU" dirty="0" err="1"/>
              <a:t>Уэвера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36D1D-DBCA-4D2D-AF3D-9FA93F30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Именно на региональном уровне происходит большая часть взаимодействия между странами, благодаря их географической близости. На региональном уровне, прежде всего, ставится вопрос о коллективной безопасности. </a:t>
            </a:r>
          </a:p>
          <a:p>
            <a:pPr algn="just"/>
            <a:r>
              <a:rPr lang="ru-RU" dirty="0"/>
              <a:t>Согласно теории </a:t>
            </a:r>
            <a:r>
              <a:rPr lang="ru-RU" b="1" dirty="0"/>
              <a:t>Барри </a:t>
            </a:r>
            <a:r>
              <a:rPr lang="ru-RU" b="1" dirty="0" err="1"/>
              <a:t>Бу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зана</a:t>
            </a:r>
            <a:r>
              <a:rPr lang="ru-RU" dirty="0"/>
              <a:t> и </a:t>
            </a:r>
            <a:r>
              <a:rPr lang="ru-RU" b="1" dirty="0"/>
              <a:t>Оле </a:t>
            </a:r>
            <a:r>
              <a:rPr lang="ru-RU" b="1" dirty="0" err="1"/>
              <a:t>Уэвера</a:t>
            </a:r>
            <a:r>
              <a:rPr lang="ru-RU" dirty="0"/>
              <a:t> современный мировой порядок может быть отражен с помощью следующей формулы: 1+4, где существует одна сверхдержава на мировой арене (США) и четыре великие державы, внешнеполитические действия которых выходят за рамки определённых географических регионов, но не имеющие таких же возможностей, как единственная сверхдержава, – Россия, ЕС, Китай и Япония (См.:  </a:t>
            </a:r>
            <a:r>
              <a:rPr lang="en-US" i="1" dirty="0"/>
              <a:t>Buzan B.</a:t>
            </a:r>
            <a:r>
              <a:rPr lang="ru-RU" i="1" dirty="0"/>
              <a:t>, </a:t>
            </a:r>
            <a:r>
              <a:rPr lang="en-US" i="1" dirty="0" err="1"/>
              <a:t>Waever</a:t>
            </a:r>
            <a:r>
              <a:rPr lang="ru-RU" i="1" dirty="0"/>
              <a:t> </a:t>
            </a:r>
            <a:r>
              <a:rPr lang="en-US" i="1" dirty="0"/>
              <a:t>O</a:t>
            </a:r>
            <a:r>
              <a:rPr lang="en-US" dirty="0"/>
              <a:t>. Regions and powers: The structure of international security. Cambridge:</a:t>
            </a:r>
            <a:r>
              <a:rPr lang="ru-RU" dirty="0"/>
              <a:t> </a:t>
            </a:r>
            <a:r>
              <a:rPr lang="en-US" dirty="0"/>
              <a:t>Cambridge University Press</a:t>
            </a:r>
            <a:r>
              <a:rPr lang="ru-RU" dirty="0"/>
              <a:t>, 2003)</a:t>
            </a:r>
          </a:p>
        </p:txBody>
      </p:sp>
    </p:spTree>
    <p:extLst>
      <p:ext uri="{BB962C8B-B14F-4D97-AF65-F5344CB8AC3E}">
        <p14:creationId xmlns:p14="http://schemas.microsoft.com/office/powerpoint/2010/main" val="216339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B92BB-EF6C-416E-90E0-8A478CAB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Формы регионального комплекса</a:t>
            </a:r>
            <a:br>
              <a:rPr lang="ru-RU" dirty="0"/>
            </a:br>
            <a:r>
              <a:rPr lang="ru-RU" dirty="0"/>
              <a:t>безопасности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86B1-597D-4630-8705-C3C32309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Согласно теории Б. </a:t>
            </a:r>
            <a:r>
              <a:rPr lang="ru-RU" dirty="0" err="1"/>
              <a:t>Бузана</a:t>
            </a:r>
            <a:r>
              <a:rPr lang="ru-RU" dirty="0"/>
              <a:t> и О. </a:t>
            </a:r>
            <a:r>
              <a:rPr lang="ru-RU" dirty="0" err="1"/>
              <a:t>Уэвера</a:t>
            </a:r>
            <a:r>
              <a:rPr lang="ru-RU" dirty="0"/>
              <a:t> выделяют: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стандартные комплексы региональной безопасности;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центрированные региональные комплексы безопасности;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регион, объединенный институтами.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(См.: </a:t>
            </a:r>
            <a:r>
              <a:rPr lang="en-US" i="1" dirty="0"/>
              <a:t>Buzan B., </a:t>
            </a:r>
            <a:r>
              <a:rPr lang="en-US" i="1" dirty="0" err="1"/>
              <a:t>Waever</a:t>
            </a:r>
            <a:r>
              <a:rPr lang="en-US" i="1" dirty="0"/>
              <a:t> O.</a:t>
            </a:r>
            <a:r>
              <a:rPr lang="en-US" dirty="0"/>
              <a:t> Regions and powers: The structure of international security. Cambridge: Cambridge University Press, 2003</a:t>
            </a:r>
            <a:r>
              <a:rPr lang="ru-RU" dirty="0"/>
              <a:t>. </a:t>
            </a:r>
            <a:r>
              <a:rPr lang="ru-RU" dirty="0" err="1"/>
              <a:t>Рр</a:t>
            </a:r>
            <a:r>
              <a:rPr lang="ru-RU" dirty="0"/>
              <a:t>. 55, 58.)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48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C5504-D489-49EB-AF4B-6F794EAE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Формы регионального комплекса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безопасности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61C8A-72C4-4AB9-81B6-D7E213F6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i="1" u="sng" dirty="0"/>
              <a:t>Стандартный региональный комплекс безопасности</a:t>
            </a:r>
            <a:r>
              <a:rPr lang="ru-RU" dirty="0"/>
              <a:t>, в рамках которого основным элементом политики безопасности являются отношения между региональными державами внутри региона, состоит из региональных держав и не включает в себя какие-либо великие державы. Отношения между региональными державами определяют условия для участия второстепенных держав в региональных процессах, а также проникновения великих держав в региональный комплекс.</a:t>
            </a:r>
          </a:p>
          <a:p>
            <a:pPr algn="just">
              <a:buFont typeface="+mj-lt"/>
              <a:buAutoNum type="arabicPeriod"/>
            </a:pPr>
            <a:r>
              <a:rPr lang="ru-RU" i="1" u="sng" dirty="0"/>
              <a:t>Центрированный комплекс безопасности</a:t>
            </a:r>
            <a:r>
              <a:rPr lang="ru-RU" dirty="0"/>
              <a:t> — это комплекс безопасности, включающий великую державу или сверхдержаву, которая обеспечивает его цельность не только военно-политическими средствами, но и за счет доминирования в экономике и культуре</a:t>
            </a:r>
          </a:p>
        </p:txBody>
      </p:sp>
    </p:spTree>
    <p:extLst>
      <p:ext uri="{BB962C8B-B14F-4D97-AF65-F5344CB8AC3E}">
        <p14:creationId xmlns:p14="http://schemas.microsoft.com/office/powerpoint/2010/main" val="3694914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8A7B9-2492-45BE-9D55-6CF115B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Формы регионального комплекса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безопасности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14961-738D-4B0A-814A-8FCBA637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3"/>
            </a:pPr>
            <a:r>
              <a:rPr lang="ru-RU" i="1" u="sng" dirty="0"/>
              <a:t>Регион</a:t>
            </a:r>
            <a:r>
              <a:rPr lang="ru-RU" dirty="0"/>
              <a:t>, интеграция в котором происходит благодаря сотрудничеству в рамках институтов, а не в результате инициативы какой-либо одной державы</a:t>
            </a:r>
          </a:p>
          <a:p>
            <a:pPr algn="just"/>
            <a:r>
              <a:rPr lang="ru-RU" dirty="0"/>
              <a:t>Примером этой формы безопасности может служить ЕС, в котором </a:t>
            </a:r>
            <a:r>
              <a:rPr lang="ru-RU" dirty="0" err="1"/>
              <a:t>центрированность</a:t>
            </a:r>
            <a:r>
              <a:rPr lang="ru-RU" dirty="0"/>
              <a:t> проистекает не из доминирования какого-то одного полюса силы, а из создания группой государств коллективных институтов, которые сами начинают приобретать качества </a:t>
            </a:r>
            <a:r>
              <a:rPr lang="ru-RU" dirty="0" err="1"/>
              <a:t>актора</a:t>
            </a:r>
            <a:r>
              <a:rPr lang="ru-RU" dirty="0"/>
              <a:t>. По мнению Б. </a:t>
            </a:r>
            <a:r>
              <a:rPr lang="ru-RU" dirty="0" err="1"/>
              <a:t>Бузана</a:t>
            </a:r>
            <a:r>
              <a:rPr lang="ru-RU" dirty="0"/>
              <a:t> и О. </a:t>
            </a:r>
            <a:r>
              <a:rPr lang="ru-RU" dirty="0" err="1"/>
              <a:t>Уэвера</a:t>
            </a:r>
            <a:r>
              <a:rPr lang="ru-RU" dirty="0"/>
              <a:t>, благодаря интеграционным процессам ЕС как региональный комплекс безопасности фактически превратился в великую державу.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2603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1CAF2-F93E-49F7-949D-6A1130E2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9B1A9-6BA6-4327-85F7-C868681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современном этапе чисто военная безопасность национального государства постепенно теряет своё первостепенное значение в условиях </a:t>
            </a:r>
            <a:r>
              <a:rPr lang="ru-RU" dirty="0" err="1"/>
              <a:t>высокоинтегрированных</a:t>
            </a:r>
            <a:r>
              <a:rPr lang="ru-RU" dirty="0"/>
              <a:t> военно-политических и экономических союзов государств. По мере формирования экономики знаний принудительный труд становится нерентабельным. Поэтому принуждение посредством чистой силы так же становится крайней мерой, которая может и не дать ожидаемого результата.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14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85E64-7AFD-46D9-9E33-0B1116DC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A5F29-A0F5-4B43-B95C-513AE5CA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Все региональные объединения на современном этапе отражают стремление к обеспечению финансовой, технологической и экономической безопасности государств региона. Этим характеризуются объединения развивающихся государств для защиты от негативных последствий глобализации и уменьшения социально-экономической дифференциации мирового пространства. На этом основано появление Пекинского консенсуса, основанного на поиске Китаем союзников для мягкого, но все более усиливающегося противостояния технологически и институционально более развитым государствам.</a:t>
            </a:r>
          </a:p>
        </p:txBody>
      </p:sp>
    </p:spTree>
    <p:extLst>
      <p:ext uri="{BB962C8B-B14F-4D97-AF65-F5344CB8AC3E}">
        <p14:creationId xmlns:p14="http://schemas.microsoft.com/office/powerpoint/2010/main" val="1272777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4B527-3F5D-482B-A6F4-1396050A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Концепция «мягкой силы»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6CB5D-2504-42F9-97F1-2D78C49B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pPr algn="just"/>
            <a:r>
              <a:rPr lang="ru-RU" dirty="0"/>
              <a:t>На современном этапе становится очевидной роль культуры в качестве «мягкой силы» в международных отношениях </a:t>
            </a:r>
          </a:p>
          <a:p>
            <a:pPr algn="just"/>
            <a:r>
              <a:rPr lang="ru-RU" i="1" dirty="0"/>
              <a:t>«</a:t>
            </a:r>
            <a:r>
              <a:rPr lang="ru-RU" i="1" u="sng" dirty="0"/>
              <a:t>Мягкая сила</a:t>
            </a:r>
            <a:r>
              <a:rPr lang="ru-RU" i="1" dirty="0"/>
              <a:t>»</a:t>
            </a:r>
            <a:r>
              <a:rPr lang="ru-RU" dirty="0"/>
              <a:t> (англ. </a:t>
            </a:r>
            <a:r>
              <a:rPr lang="ru-RU" i="1" dirty="0" err="1"/>
              <a:t>soft</a:t>
            </a:r>
            <a:r>
              <a:rPr lang="ru-RU" i="1" dirty="0"/>
              <a:t> </a:t>
            </a:r>
            <a:r>
              <a:rPr lang="ru-RU" i="1" dirty="0" err="1"/>
              <a:t>power</a:t>
            </a:r>
            <a:r>
              <a:rPr lang="ru-RU" dirty="0"/>
              <a:t>; чаще встречающийся перевод – «мягкая сила», хотя автор этого термина </a:t>
            </a:r>
            <a:r>
              <a:rPr lang="ru-RU" b="1" dirty="0"/>
              <a:t>Джозеф Най</a:t>
            </a:r>
            <a:r>
              <a:rPr lang="ru-RU" dirty="0"/>
              <a:t>, введший его во второй половине 1980-х гг., имел в виду в первую очередь «мягкую власть») — форма политической власти, предполагающая способность кого-либо добиваться от кого-либо желаемых результатов на основе добровольного участия, симпатии и привлекательности, в отличие от </a:t>
            </a:r>
            <a:r>
              <a:rPr lang="ru-RU" i="1" dirty="0"/>
              <a:t>«</a:t>
            </a:r>
            <a:r>
              <a:rPr lang="ru-RU" i="1" u="sng" dirty="0"/>
              <a:t>жёсткой силы</a:t>
            </a:r>
            <a:r>
              <a:rPr lang="ru-RU" i="1" dirty="0"/>
              <a:t>»</a:t>
            </a:r>
            <a:r>
              <a:rPr lang="ru-RU" dirty="0"/>
              <a:t>, которая подразумевает принуждение</a:t>
            </a:r>
          </a:p>
          <a:p>
            <a:pPr algn="just"/>
            <a:r>
              <a:rPr lang="ru-RU" dirty="0"/>
              <a:t>По словам введшего этот термин американского политолога Джозефа Ная, язык и культура страны – это «мягкая сила», которая играет ключевую роль в международных отношениях, влияя напрямую, или косвенно, на мировую политику и деловые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14036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614B-CF61-429B-A3A8-BCDAAD60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Общество и хозяйство</a:t>
            </a:r>
            <a:br>
              <a:rPr lang="ru-RU" b="1" dirty="0"/>
            </a:br>
            <a:r>
              <a:rPr lang="ru-RU" b="1" dirty="0"/>
              <a:t>в регионоведении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873881-E363-4034-B023-4233D5F61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2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7D67C-FAF6-4933-98CB-78C400C1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Понятие </a:t>
            </a:r>
            <a:br>
              <a:rPr lang="ru-RU" dirty="0"/>
            </a:br>
            <a:r>
              <a:rPr lang="ru-RU" dirty="0"/>
              <a:t>макрорегиональной интеграции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49CD7-7FAE-46F4-9987-C25F1EC7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Термин </a:t>
            </a:r>
            <a:r>
              <a:rPr lang="ru-RU" i="1" dirty="0"/>
              <a:t>«интеграция»</a:t>
            </a:r>
            <a:r>
              <a:rPr lang="ru-RU" dirty="0"/>
              <a:t> происходит от латинского </a:t>
            </a:r>
            <a:r>
              <a:rPr lang="ru-RU" i="1" dirty="0" err="1"/>
              <a:t>integratio</a:t>
            </a:r>
            <a:r>
              <a:rPr lang="ru-RU" dirty="0"/>
              <a:t> – восстановление отдельных частей в единое целое</a:t>
            </a:r>
          </a:p>
          <a:p>
            <a:pPr algn="just"/>
            <a:r>
              <a:rPr lang="ru-RU" dirty="0"/>
              <a:t>Интеграция может происходить в различных сферах – экономической, политической, социальной и др., как на макроэкономическом </a:t>
            </a:r>
            <a:r>
              <a:rPr lang="ru-RU" dirty="0" err="1"/>
              <a:t>трансрегиональном</a:t>
            </a:r>
            <a:r>
              <a:rPr lang="ru-RU" dirty="0"/>
              <a:t> и межгосударственном (</a:t>
            </a:r>
            <a:r>
              <a:rPr lang="ru-RU" dirty="0" err="1"/>
              <a:t>макроинтеграция</a:t>
            </a:r>
            <a:r>
              <a:rPr lang="ru-RU" dirty="0"/>
              <a:t>), так и на микроэкономическом (фирменном) уровне</a:t>
            </a:r>
          </a:p>
          <a:p>
            <a:pPr algn="just"/>
            <a:r>
              <a:rPr lang="ru-RU" dirty="0"/>
              <a:t>Интеграция может предусматривать </a:t>
            </a:r>
            <a:r>
              <a:rPr lang="ru-RU" i="1" dirty="0"/>
              <a:t>институциональную модель</a:t>
            </a:r>
            <a:r>
              <a:rPr lang="ru-RU" dirty="0"/>
              <a:t> (в рамках подписанного государствами договора) и </a:t>
            </a:r>
            <a:r>
              <a:rPr lang="ru-RU" i="1" dirty="0"/>
              <a:t>мягкую модель</a:t>
            </a:r>
            <a:r>
              <a:rPr lang="ru-RU" dirty="0"/>
              <a:t> (без институционального оформления, в силу высокого уровня экономической взаимозависимости и взаимодополняемости).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715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12C7B-988A-4C92-B47F-6C6AA674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Понятие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макрорегиональной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86FA6-CCF9-4E8C-8005-8AA957CB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34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Под </a:t>
            </a:r>
            <a:r>
              <a:rPr lang="ru-RU" i="1" u="sng" dirty="0"/>
              <a:t>экономической и политической интеграцией</a:t>
            </a:r>
            <a:r>
              <a:rPr lang="ru-RU" dirty="0"/>
              <a:t> понимается наивысшая ступень </a:t>
            </a:r>
            <a:r>
              <a:rPr lang="ru-RU" i="1" u="sng" dirty="0"/>
              <a:t>интернационализации</a:t>
            </a:r>
            <a:r>
              <a:rPr lang="ru-RU" dirty="0"/>
              <a:t>, когда нарастающая экономическая и политическая взаимозависимость двух или нескольких стран переходит в сращивание национальных рынков товаров, услуг, капиталов и рабочей силы и формирование целостного рыночного пространства с единой валютно-финансовой системой, единой в основном правовой системой и теснейшей координацией внутри- и внешнеэкономической политики соответствующих государств</a:t>
            </a:r>
          </a:p>
          <a:p>
            <a:pPr algn="just"/>
            <a:r>
              <a:rPr lang="ru-RU" i="1" u="sng" dirty="0"/>
              <a:t>Интернационализация</a:t>
            </a:r>
            <a:r>
              <a:rPr lang="ru-RU" dirty="0"/>
              <a:t> – процесс усиления взаимосвязи и взаимозависимости национального и мирового хозяйства, основанный на углублении международного разделения труда, специализации и кооперирования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78097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DE32D-540E-48E9-83C0-16ED1C16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Формы </a:t>
            </a:r>
            <a:br>
              <a:rPr lang="ru-RU" b="1" dirty="0"/>
            </a:br>
            <a:r>
              <a:rPr lang="ru-RU" b="1" dirty="0"/>
              <a:t>экономической интеграции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7DA2E9-9654-4BA9-9307-D9289A636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764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3DCC-593F-4310-9719-0E2D9BAE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4ECF7-48DE-4422-A473-BFD678AB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научной литературе выделяется пять форм экономической интеграции:</a:t>
            </a:r>
          </a:p>
          <a:p>
            <a:pPr algn="just">
              <a:buFont typeface="+mj-lt"/>
              <a:buAutoNum type="arabicPeriod"/>
            </a:pPr>
            <a:r>
              <a:rPr lang="ru-RU" i="1" u="sng" dirty="0"/>
              <a:t>Зона свободной торговли</a:t>
            </a:r>
            <a:r>
              <a:rPr lang="ru-RU" dirty="0"/>
              <a:t> – объединение стран с целью устранения таможенных пошлин и количественных ограничений во взаимной торгов­ле, но с сохранением автономности в проведении внешнеторговой поли­тики в отношении стран-</a:t>
            </a:r>
            <a:r>
              <a:rPr lang="ru-RU" dirty="0" err="1"/>
              <a:t>неучастниц</a:t>
            </a:r>
            <a:endParaRPr lang="ru-RU" dirty="0"/>
          </a:p>
          <a:p>
            <a:pPr algn="just"/>
            <a:r>
              <a:rPr lang="ru-RU" dirty="0"/>
              <a:t>Большинство ныне действующих зон свободной тор­говли идут намного дальше принципа беспошлинной торговли товарами, реализуя гармонизацию нетарифных ограничений, либерализацию торговли услугами, общую инвестиционную политику вплоть до свободного движения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3999049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1C88-71C9-4B7E-AFB8-C690B7F6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198AD4-548A-4D4E-93AC-4837C330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ru-RU" i="1" u="sng" dirty="0"/>
              <a:t>Таможенный союз</a:t>
            </a:r>
            <a:r>
              <a:rPr lang="ru-RU" dirty="0"/>
              <a:t> – группировка стран, в которой устранены барьеры во взаимной торговле и проводится общая внешнеторговая политика на основе общего таможенного тарифа в отношении стран-</a:t>
            </a:r>
            <a:r>
              <a:rPr lang="ru-RU" dirty="0" err="1"/>
              <a:t>неучастниц</a:t>
            </a:r>
            <a:endParaRPr lang="ru-RU" dirty="0"/>
          </a:p>
          <a:p>
            <a:pPr algn="just">
              <a:buFont typeface="+mj-lt"/>
              <a:buAutoNum type="arabicPeriod" startAt="2"/>
            </a:pPr>
            <a:r>
              <a:rPr lang="ru-RU" i="1" u="sng" dirty="0"/>
              <a:t>Общий рынок</a:t>
            </a:r>
            <a:r>
              <a:rPr lang="ru-RU" dirty="0"/>
              <a:t> по принципу «четырех свобод» – достижение свободного передвижения товаров, услуг, капитала и лиц</a:t>
            </a:r>
          </a:p>
          <a:p>
            <a:pPr algn="just">
              <a:buFont typeface="+mj-lt"/>
              <a:buAutoNum type="arabicPeriod" startAt="2"/>
            </a:pPr>
            <a:r>
              <a:rPr lang="ru-RU" i="1" u="sng" dirty="0"/>
              <a:t>Экономический и валютный союз</a:t>
            </a:r>
            <a:r>
              <a:rPr lang="ru-RU" dirty="0"/>
              <a:t> – свободное перемещение четырех факторов; проведение единой экономической и социальной политики, в том числе в сферах промышленности, сельского хозяйства, транспорта, энергетики, валютно-финансовой области; введение общей валюты с единой денежно-кредитной политикой, единым эмиссионным центром</a:t>
            </a:r>
          </a:p>
        </p:txBody>
      </p:sp>
    </p:spTree>
    <p:extLst>
      <p:ext uri="{BB962C8B-B14F-4D97-AF65-F5344CB8AC3E}">
        <p14:creationId xmlns:p14="http://schemas.microsoft.com/office/powerpoint/2010/main" val="2687737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EAC29-AA12-4B65-888E-4688C9B5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DC488-2EEB-4230-B923-8BE8BC9C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5"/>
            </a:pPr>
            <a:r>
              <a:rPr lang="ru-RU" i="1" u="sng" dirty="0"/>
              <a:t>Полная интеграция</a:t>
            </a:r>
            <a:r>
              <a:rPr lang="ru-RU" dirty="0"/>
              <a:t> – формирование единого валютного, экономического и политического союза, в том числе проведение общей внешней политики и политики в сфере правосудия и внутренних дел, введение единого гражданства</a:t>
            </a:r>
          </a:p>
        </p:txBody>
      </p:sp>
    </p:spTree>
    <p:extLst>
      <p:ext uri="{BB962C8B-B14F-4D97-AF65-F5344CB8AC3E}">
        <p14:creationId xmlns:p14="http://schemas.microsoft.com/office/powerpoint/2010/main" val="401604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F509-1A9B-401F-9B53-4EE7B70E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Модели и результаты</a:t>
            </a:r>
            <a:br>
              <a:rPr lang="ru-RU" b="1" dirty="0"/>
            </a:br>
            <a:r>
              <a:rPr lang="ru-RU" b="1" dirty="0"/>
              <a:t>региональной интеграции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405783-AC07-4448-AA40-F5D2667FA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311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6B96D-B93F-448D-961F-A60D65C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Центры и модели </a:t>
            </a:r>
            <a:br>
              <a:rPr lang="ru-RU" dirty="0"/>
            </a:br>
            <a:r>
              <a:rPr lang="ru-RU" dirty="0"/>
              <a:t>региональной интеграции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EF695-463F-4F20-B52D-470BB5ED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можно говорить о появлении трёх центров региональной интеграции. Это – Европа, Северная Америка и Азиатско-Тихоокеанский регион, то есть соответственно такие группировки как ЕС, АСЕАН и НАФТА.</a:t>
            </a:r>
          </a:p>
          <a:p>
            <a:pPr algn="just"/>
            <a:r>
              <a:rPr lang="ru-RU" dirty="0"/>
              <a:t>Выделяют пять моделей региональной интеграции: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модель наднациональной интеграции</a:t>
            </a:r>
            <a:r>
              <a:rPr lang="ru-RU" dirty="0"/>
              <a:t>;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модель «контролируемой» интеграции</a:t>
            </a:r>
            <a:r>
              <a:rPr lang="ru-RU" dirty="0"/>
              <a:t>; 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модель межгосударственной интеграции</a:t>
            </a:r>
            <a:r>
              <a:rPr lang="ru-RU" dirty="0"/>
              <a:t>;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модель южноамериканской интеграции</a:t>
            </a:r>
            <a:r>
              <a:rPr lang="ru-RU" dirty="0"/>
              <a:t>;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модель декларативной интеграции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33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D39D1-B55E-45FC-9180-AC72453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Модель </a:t>
            </a:r>
            <a:br>
              <a:rPr lang="ru-RU" dirty="0"/>
            </a:br>
            <a:r>
              <a:rPr lang="ru-RU" dirty="0"/>
              <a:t>наднациональной интеграции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9A8F9-A977-4C83-BAFA-BE306733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Самым значительным примером реализации теорий экономической и политической интеграции стало формирование и последующая качественная эволюция Европейского союза. В Европейском Союзе мы имеем </a:t>
            </a:r>
            <a:r>
              <a:rPr lang="ru-RU" i="1" u="sng" dirty="0"/>
              <a:t>модель наднациональной интеграции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Маастрихтский договор о создании Европейского союза был подписан в 1992 г. (вступил в силу с 1 ноября 1993 г.). В нем определены три опоры ЕС: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европейские сообщества;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общая внешняя политика и политика безопасности;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сотрудничество в судебной сфере и сфере правосудия. 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021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52975-66DD-40AB-9411-48E3ACEA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наднациональной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91187-0BD5-4816-B501-5AE88F5B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Расширение ЕС в конечном счете привело к разрыву между стратегическими целями и результатом. В условиях, когда немалый вес при принятии решений имеют страны с меньшим экономическим и научно-техническим потенциалом, средства Европейского Союза перераспределяются на оказание помощи этим странам, а не на экономические преобразования и создание конкурентоспособной экономики.</a:t>
            </a:r>
          </a:p>
        </p:txBody>
      </p:sp>
    </p:spTree>
    <p:extLst>
      <p:ext uri="{BB962C8B-B14F-4D97-AF65-F5344CB8AC3E}">
        <p14:creationId xmlns:p14="http://schemas.microsoft.com/office/powerpoint/2010/main" val="335968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F20DB-85F0-4095-8BBA-1A49E29E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«общество» </a:t>
            </a:r>
            <a:br>
              <a:rPr lang="ru-RU" dirty="0"/>
            </a:br>
            <a:r>
              <a:rPr lang="ru-RU" dirty="0"/>
              <a:t>в регионоведении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2C2E3-4DEF-45FC-B007-EE0F6B0E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2673"/>
          </a:xfrm>
        </p:spPr>
        <p:txBody>
          <a:bodyPr/>
          <a:lstStyle/>
          <a:p>
            <a:pPr algn="just"/>
            <a:r>
              <a:rPr lang="ru-RU" b="1" dirty="0"/>
              <a:t>Общество</a:t>
            </a:r>
            <a:r>
              <a:rPr lang="ru-RU" dirty="0"/>
              <a:t> является относительно новым разделом в комплексных страноведческо-</a:t>
            </a:r>
            <a:r>
              <a:rPr lang="ru-RU" dirty="0" err="1"/>
              <a:t>регионоведческих</a:t>
            </a:r>
            <a:r>
              <a:rPr lang="ru-RU" dirty="0"/>
              <a:t> характеристиках</a:t>
            </a:r>
          </a:p>
          <a:p>
            <a:pPr algn="just"/>
            <a:r>
              <a:rPr lang="ru-RU" dirty="0"/>
              <a:t>Понятие «общество» употребляется в разных значениях. В </a:t>
            </a:r>
            <a:r>
              <a:rPr lang="ru-RU" dirty="0" err="1"/>
              <a:t>регионалистике</a:t>
            </a:r>
            <a:r>
              <a:rPr lang="ru-RU" dirty="0"/>
              <a:t> общество представлено людьми, населяющими страны, регионы. Население рассматривается в совокупности с их историей, интересами, потребностями, желаниями, убеждениями, поведением, психологией.</a:t>
            </a:r>
          </a:p>
          <a:p>
            <a:pPr algn="just"/>
            <a:r>
              <a:rPr lang="ru-RU" dirty="0"/>
              <a:t>В соответствии с этим значением целью страноведческо-</a:t>
            </a:r>
            <a:r>
              <a:rPr lang="ru-RU" dirty="0" err="1"/>
              <a:t>регионоведческого</a:t>
            </a:r>
            <a:r>
              <a:rPr lang="ru-RU" dirty="0"/>
              <a:t> анализа «общества» может быть выявление особенностей его </a:t>
            </a:r>
            <a:r>
              <a:rPr lang="ru-RU" i="1" u="sng" dirty="0"/>
              <a:t>территориальной организации</a:t>
            </a:r>
            <a:r>
              <a:rPr lang="ru-RU" dirty="0"/>
              <a:t> как сложной совокупности различных социальных групп (социально-классовых, наций, поло-возрастных и т.д.) и отношений между ними.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426506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C7659-8511-4A36-8B37-744C750E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наднациональной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C9F2F-344E-4716-9FB5-691A784BC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915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Расширение ЕС ведет к негативным экономическим и социальным последствиям для развития европейской экономической интеграции, в том числе: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к необходимости реформирования институциональной структуры ЕС;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к ослаблению позиций более экономически развитых стран, составляющих ядро Евросоюза, в условиях, когда немалый вес при принятии решений принадлежит странам, чей экономический, финансовый и научно-технический потенциалы намного ниже средних показателей по ЕС, что скажется на характере утверждаемых законов;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к увеличению объемов финансирования на содействие экономическим преобразованиям и росту, а также перераспределению средств среди стран – получателей помощи, что приведет к обострению противоречий между ними;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к замедлению динамики интеграционных процессов в ЕС вследствие необходимости адаптации новых стран к нормам единого внутреннего рынка, единой валютной зоны.</a:t>
            </a:r>
          </a:p>
        </p:txBody>
      </p:sp>
    </p:spTree>
    <p:extLst>
      <p:ext uri="{BB962C8B-B14F-4D97-AF65-F5344CB8AC3E}">
        <p14:creationId xmlns:p14="http://schemas.microsoft.com/office/powerpoint/2010/main" val="1440822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37029-CD73-4B82-9104-30D6E1F6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наднациональной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B5665-817F-463A-8F55-D1C6ADF5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Можно утверждать, что Европейский союз служит уникальным примером максимально продвинутого развития экономической и политической интеграции, пройдя практически все разработанные в теории интеграционные формы от таможенного союза до формируемого единого экономического, валютного и политического союза.</a:t>
            </a:r>
          </a:p>
          <a:p>
            <a:pPr algn="just"/>
            <a:r>
              <a:rPr lang="ru-RU" dirty="0"/>
              <a:t>Однако сегодня интеграционные тенденции характерны для очень многих регионов мира. «Интеллектуальная монополия» ЕС на понимание и интерпретацию интеграции вне ЕС уже никем не признается.</a:t>
            </a:r>
          </a:p>
        </p:txBody>
      </p:sp>
    </p:spTree>
    <p:extLst>
      <p:ext uri="{BB962C8B-B14F-4D97-AF65-F5344CB8AC3E}">
        <p14:creationId xmlns:p14="http://schemas.microsoft.com/office/powerpoint/2010/main" val="1018708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847-F755-4CC3-922A-5C8E3DD7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«контролируемой»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DEC55-BEBC-4241-9AA5-248EC1E3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Североамериканское соглашение о свободной торговле (НАФТА, англ. </a:t>
            </a:r>
            <a:r>
              <a:rPr lang="ru-RU" i="1" dirty="0" err="1"/>
              <a:t>North</a:t>
            </a:r>
            <a:r>
              <a:rPr lang="ru-RU" i="1" dirty="0"/>
              <a:t> </a:t>
            </a:r>
            <a:r>
              <a:rPr lang="ru-RU" i="1" dirty="0" err="1"/>
              <a:t>American</a:t>
            </a:r>
            <a:r>
              <a:rPr lang="ru-RU" i="1" dirty="0"/>
              <a:t> </a:t>
            </a:r>
            <a:r>
              <a:rPr lang="ru-RU" i="1" dirty="0" err="1"/>
              <a:t>Free</a:t>
            </a:r>
            <a:r>
              <a:rPr lang="ru-RU" i="1" dirty="0"/>
              <a:t> </a:t>
            </a:r>
            <a:r>
              <a:rPr lang="ru-RU" i="1" dirty="0" err="1"/>
              <a:t>Trade</a:t>
            </a:r>
            <a:r>
              <a:rPr lang="ru-RU" i="1" dirty="0"/>
              <a:t> </a:t>
            </a:r>
            <a:r>
              <a:rPr lang="ru-RU" i="1" dirty="0" err="1"/>
              <a:t>Agreement</a:t>
            </a:r>
            <a:r>
              <a:rPr lang="ru-RU" dirty="0"/>
              <a:t>, NAFTA) – региональная экономическая организация, включавшая США, Канаду и Мексику и существовавшая в период с 1 января 1994 г. по 30 июня 2020 г. Длительное время НАФТА считалась самой крупной в мире зоной свободной торговли. </a:t>
            </a:r>
          </a:p>
          <a:p>
            <a:pPr algn="just"/>
            <a:r>
              <a:rPr lang="ru-RU" dirty="0"/>
              <a:t>По состоянию на середину 2023 г. торгово-экономические отношения между странами–участницами НАФТА регулируются новым соглашением ЮСМКА (англ. </a:t>
            </a:r>
            <a:r>
              <a:rPr lang="ru-RU" i="1" dirty="0" err="1"/>
              <a:t>United</a:t>
            </a:r>
            <a:r>
              <a:rPr lang="ru-RU" i="1" dirty="0"/>
              <a:t> </a:t>
            </a:r>
            <a:r>
              <a:rPr lang="ru-RU" i="1" dirty="0" err="1"/>
              <a:t>States-Mexico-Canada</a:t>
            </a:r>
            <a:r>
              <a:rPr lang="ru-RU" i="1" dirty="0"/>
              <a:t> </a:t>
            </a:r>
            <a:r>
              <a:rPr lang="ru-RU" i="1" dirty="0" err="1"/>
              <a:t>Agreement</a:t>
            </a:r>
            <a:r>
              <a:rPr lang="ru-RU" dirty="0"/>
              <a:t>, USMCA), которое вступило в силу 1 июля 2020 г.</a:t>
            </a:r>
          </a:p>
        </p:txBody>
      </p:sp>
    </p:spTree>
    <p:extLst>
      <p:ext uri="{BB962C8B-B14F-4D97-AF65-F5344CB8AC3E}">
        <p14:creationId xmlns:p14="http://schemas.microsoft.com/office/powerpoint/2010/main" val="53413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35933-EDF1-4BB2-B4F9-98E89AE3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«контролируемой»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E28FB-01F1-4FB4-9761-6FE20916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pPr algn="just"/>
            <a:r>
              <a:rPr lang="ru-RU" dirty="0"/>
              <a:t>С НАФТА ассоциируется особая модель региональной экономической интеграции. В отличие от Западной Европы и Азии, где интеграционное строительство инициировалось правительствами и государственными органами стран (т. н. модель сверху вниз), в Северной Америке более весомую роль сыграл частный сектор. Фундаментом для создания соглашения НАФТА стали прочные связи между корпорациями США, Канады и Мексики, высокие показатели взаимной торговли и инвестиций. </a:t>
            </a:r>
          </a:p>
          <a:p>
            <a:pPr algn="just"/>
            <a:r>
              <a:rPr lang="ru-RU" dirty="0"/>
              <a:t>НАФТА принадлежит к </a:t>
            </a:r>
            <a:r>
              <a:rPr lang="ru-RU" i="1" u="sng" dirty="0"/>
              <a:t>модели «контролируемой» интеграции</a:t>
            </a:r>
            <a:r>
              <a:rPr lang="ru-RU" dirty="0"/>
              <a:t>, лидирующую роль в которой играют США. </a:t>
            </a:r>
          </a:p>
          <a:p>
            <a:pPr algn="just"/>
            <a:r>
              <a:rPr lang="ru-RU" dirty="0"/>
              <a:t>НАФТА представляет собой модель регионализации при условии одного доминирующего субъекта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54562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11AE8-B75E-4CCD-A8F4-EFB95A32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«контролируемой»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1915A-41E7-4BE0-A270-E11BD8F4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США, Канада и Мексика получают явные преимущества от участия в НАФТА: 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рост конкурентоспособности национальной продукции;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существенная динамика взаимной торговли;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повышение инвестиционной привлекательности.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543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F4112-5651-4CD1-B53F-57814C7B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«контролируемой»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2E382-607A-4350-B53B-4B73793B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4342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Каковы перспективы североамериканской экономической интеграции? </a:t>
            </a:r>
          </a:p>
          <a:p>
            <a:pPr algn="just"/>
            <a:r>
              <a:rPr lang="ru-RU" dirty="0"/>
              <a:t>Не раз высказывались предложения о формировании Североамериканского сообщества. Однако этому мешают сохраняющиеся дезинтеграционные  факторы объективного и субъективного порядка: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дифференциация в уровнях экономического развития между США и Канадой, с одной стороны, и Мексикой, с другой стороны;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разрыв в объеме ВВП, когда американский ВВП в восемь раз превышает совокупный ВВП Канады и Мексики;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разрыв в среднедушевых доходах между США и Канадой, с одной стороны, и Мексикой, с другой стороны;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асимметричность интеграционного взаимодействия в рамках НАФТА (слабые интеграционные связи между Мексикой и Канадой).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219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C7AEC-6584-4C2D-A344-C0E8D455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«контролируемой»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F9532-D5B8-4B87-B1AF-5DC4974D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Можно считать, что в Североамериканском регионе единственным эффективным интеграционным объединением является Североамериканское соглашение о свободной торговле (НАФТА), в рамках которой создана в основном зона свободной торговли</a:t>
            </a:r>
          </a:p>
          <a:p>
            <a:pPr algn="just"/>
            <a:r>
              <a:rPr lang="ru-RU" dirty="0"/>
              <a:t>Вместе с тем пример НАФТА показывает, что негативной стороной такой регионализации будет асимметричность интеграционных процессов. Мексика получает от членства в НАФТА углубление разрыва в уровнях доходов населения, снижение уровня оплаты труда на 20% в отдельных секторах, рост безработицы, разорение малых и средних компаний, не выдержавших конкуренции со стороны более конкурентоспособных компаний США и Канады.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63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2DA10-1A84-48DF-9E4E-2F35F72B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</a:t>
            </a:r>
            <a:br>
              <a:rPr lang="ru-RU" dirty="0"/>
            </a:br>
            <a:r>
              <a:rPr lang="ru-RU" dirty="0"/>
              <a:t>межгосударственной интеграции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69EB-EC5C-49ED-B482-9EE10DA1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Один из возможных вариантов – </a:t>
            </a:r>
            <a:r>
              <a:rPr lang="ru-RU" i="1" u="sng" dirty="0"/>
              <a:t>модель межгосударственной интеграции</a:t>
            </a:r>
            <a:r>
              <a:rPr lang="ru-RU" dirty="0"/>
              <a:t>, основой которой является стремление стран региона обеспечить экономическую и политическую безопасность региона на равных условиях и без создания политических надстроек. Примером такой интеграции является созданная в 1967 г. Ассоциация стран Юго-Восточной Азии – АСЕАН.</a:t>
            </a:r>
          </a:p>
          <a:p>
            <a:pPr algn="just"/>
            <a:r>
              <a:rPr lang="ru-RU" dirty="0"/>
              <a:t>Ассоциация стран Юго-Восточной Азии АСЕАН (</a:t>
            </a:r>
            <a:r>
              <a:rPr lang="en-US" dirty="0"/>
              <a:t>Association of South East Asian Nations, ASEAN) </a:t>
            </a:r>
            <a:r>
              <a:rPr lang="ru-RU" dirty="0"/>
              <a:t>включает 10 стран:  Бруней, Вьетнам, Индонезию, Камбоджу, Лаос, Малайзию, Мьянму, Сингапур, Таиланд и Филиппины</a:t>
            </a:r>
          </a:p>
        </p:txBody>
      </p:sp>
    </p:spTree>
    <p:extLst>
      <p:ext uri="{BB962C8B-B14F-4D97-AF65-F5344CB8AC3E}">
        <p14:creationId xmlns:p14="http://schemas.microsoft.com/office/powerpoint/2010/main" val="3194428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35F49-B636-4B12-843A-730A784D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межгосударственной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FD7FF-D9BD-41A7-84A5-4963931F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pPr algn="just"/>
            <a:r>
              <a:rPr lang="ru-RU" dirty="0"/>
              <a:t>Основные цели АСЕАН, определенные </a:t>
            </a:r>
            <a:r>
              <a:rPr lang="ru-RU" dirty="0" err="1"/>
              <a:t>Бангкокской</a:t>
            </a:r>
            <a:r>
              <a:rPr lang="ru-RU" dirty="0"/>
              <a:t> декларацией 1967 г.: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военно-политическая стабилизация в Юго-Восточной Азии;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создание таможенного союза;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содействие экономическому росту стран.</a:t>
            </a:r>
          </a:p>
          <a:p>
            <a:pPr algn="just"/>
            <a:r>
              <a:rPr lang="ru-RU" dirty="0"/>
              <a:t>В 1992 г. на саммите в Сингапуре принято решение о формиро­вании зоны свободной торговли, АФТА (ASEAN </a:t>
            </a:r>
            <a:r>
              <a:rPr lang="ru-RU" dirty="0" err="1"/>
              <a:t>Free</a:t>
            </a:r>
            <a:r>
              <a:rPr lang="ru-RU" dirty="0"/>
              <a:t> </a:t>
            </a:r>
            <a:r>
              <a:rPr lang="ru-RU" dirty="0" err="1"/>
              <a:t>Trade</a:t>
            </a:r>
            <a:r>
              <a:rPr lang="ru-RU" dirty="0"/>
              <a:t> </a:t>
            </a:r>
            <a:r>
              <a:rPr lang="ru-RU" dirty="0" err="1"/>
              <a:t>Agree­ment</a:t>
            </a:r>
            <a:r>
              <a:rPr lang="ru-RU" dirty="0"/>
              <a:t>, AFTA). Стратегическая цель АФТА – повышение конкурентоспособности стран-членов на основе устранения торговых барьеров, роста привлекательности для зарубежных инвестиций, достижения экономической эффективности в регионе.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40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EAE2A-D63D-49F3-A2A4-86636B26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межгосударственной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558955-8E77-4C5C-B759-5252DD06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8387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Структурно АСЕАН состоит из частей с разным уровнем развития, но наличие общей цели приводит к тому, что страны более развитые заинтересованы в форсированном развитии отстающих, так как повышение уровня жизни в этих странах вследствие экономического подъёма расширяет внутренний региональный рынок. Это позволяет противостоять в экономическом плане и США и Китаю.</a:t>
            </a:r>
          </a:p>
          <a:p>
            <a:pPr algn="just"/>
            <a:r>
              <a:rPr lang="ru-RU" dirty="0"/>
              <a:t>Сближение этих стран было связано с наличием у них одинаковых проблем, попыткой защититься от негативных эффектов внешней региональной среды после распада колониальной системы. Страны АСЕАН интегрировались на основе взаимного признания независимости и суверенитета, а также уважения принципа невмешательства во внутренние дела, т.е. на принципе согласия уважать государственность и самостоятельность её участниц.</a:t>
            </a:r>
          </a:p>
          <a:p>
            <a:pPr algn="just"/>
            <a:r>
              <a:rPr lang="ru-RU" dirty="0"/>
              <a:t>Лидеры АСЕАН интуитивно ощущали, что наличие прочной государственности – базовая предпосылка к межгосударственной интеграции</a:t>
            </a:r>
          </a:p>
        </p:txBody>
      </p:sp>
    </p:spTree>
    <p:extLst>
      <p:ext uri="{BB962C8B-B14F-4D97-AF65-F5344CB8AC3E}">
        <p14:creationId xmlns:p14="http://schemas.microsoft.com/office/powerpoint/2010/main" val="187308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3F8B-78F9-4DC4-BC57-5087DB46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70164"/>
            <a:ext cx="8911687" cy="1634836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Понятие </a:t>
            </a:r>
            <a:br>
              <a:rPr lang="ru-RU" dirty="0"/>
            </a:br>
            <a:r>
              <a:rPr lang="ru-RU" dirty="0"/>
              <a:t>«территориальная организация общества»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F469C-C4BD-477A-872B-E946B4DE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Следует заметить, что понятие </a:t>
            </a:r>
            <a:r>
              <a:rPr lang="ru-RU" i="1" dirty="0"/>
              <a:t>«</a:t>
            </a:r>
            <a:r>
              <a:rPr lang="ru-RU" i="1" u="sng" dirty="0"/>
              <a:t>территориальная организация общества</a:t>
            </a:r>
            <a:r>
              <a:rPr lang="ru-RU" i="1" dirty="0"/>
              <a:t>»</a:t>
            </a:r>
            <a:r>
              <a:rPr lang="ru-RU" dirty="0"/>
              <a:t> имеет в строго научном смысле более емкое содержание. Под ним понимается взаимообусловленное сочетание и функционирование систем расселения населения, хозяйства и природопользования, систем информации и жизнеобеспечения, административно-территориального устройства и управления.</a:t>
            </a:r>
          </a:p>
          <a:p>
            <a:pPr algn="just"/>
            <a:r>
              <a:rPr lang="ru-RU" dirty="0"/>
              <a:t>Таким образом, применительно к нашей теме понятие «территориальная организация общества» употреблено достаточно условно</a:t>
            </a:r>
          </a:p>
        </p:txBody>
      </p:sp>
    </p:spTree>
    <p:extLst>
      <p:ext uri="{BB962C8B-B14F-4D97-AF65-F5344CB8AC3E}">
        <p14:creationId xmlns:p14="http://schemas.microsoft.com/office/powerpoint/2010/main" val="2964112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207CD-6AFB-48A8-916E-4E608B6F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декларативной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82732-5E07-4D34-93F9-BBD7BF4D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Возможна так же </a:t>
            </a:r>
            <a:r>
              <a:rPr lang="ru-RU" i="1" u="sng" dirty="0"/>
              <a:t>модель декларативной интеграции</a:t>
            </a:r>
            <a:r>
              <a:rPr lang="ru-RU" dirty="0"/>
              <a:t>. Такую модель можно наблюдать на примере Содружества Независимых Государств (СНГ). </a:t>
            </a:r>
          </a:p>
          <a:p>
            <a:pPr algn="just"/>
            <a:r>
              <a:rPr lang="ru-RU" dirty="0"/>
              <a:t>Страны, образовавшиеся после распада СССР в 1991 году, подписали договор о создании экономического союза. Договор подписали Азербайджан, Армения, Беларусь, Казахстан, Кыргызстан, Молдова, Российская Федерация, Таджикистан, Туркменистан, Узбекистан и Украина, позже присоединилась Грузия. </a:t>
            </a:r>
          </a:p>
          <a:p>
            <a:pPr algn="just"/>
            <a:r>
              <a:rPr lang="ru-RU" dirty="0"/>
              <a:t>В Алма-Атинской декларации 1991 года основной акцент был сделан на развитии экономического сотрудничества в целях создания общего экономического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4023454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5D88A-6D9E-4563-89A2-102838A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декларативной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EEEE6-5992-4DD9-84AA-F49FBE60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первом этапе намечалось сформировать зону свободной торговли путём ликвидации таможенных пошлин, гармонизации таможенного законодательства, упрощения таможенных формальностей, унификации таможенных документов, поэтапного сближения транспортных тарифов</a:t>
            </a:r>
          </a:p>
          <a:p>
            <a:pPr algn="just"/>
            <a:r>
              <a:rPr lang="ru-RU" dirty="0"/>
              <a:t>На втором этапе предусматривалось создание таможенного союза за счёт введения единого внешнего тарифа и проведения общей внешнеторговой политики в отношении </a:t>
            </a:r>
            <a:r>
              <a:rPr lang="ru-RU" dirty="0" err="1"/>
              <a:t>неучаствующих</a:t>
            </a:r>
            <a:r>
              <a:rPr lang="ru-RU" dirty="0"/>
              <a:t> стран</a:t>
            </a:r>
          </a:p>
          <a:p>
            <a:pPr algn="just"/>
            <a:r>
              <a:rPr lang="ru-RU" dirty="0"/>
              <a:t>На третьем этапе стороны должны были создать общий рынок, а на четвертом – валютный союз на основе общей денежно-кредитной и валютно-финансовой политики, согласования налоговой политики</a:t>
            </a:r>
          </a:p>
        </p:txBody>
      </p:sp>
    </p:spTree>
    <p:extLst>
      <p:ext uri="{BB962C8B-B14F-4D97-AF65-F5344CB8AC3E}">
        <p14:creationId xmlns:p14="http://schemas.microsoft.com/office/powerpoint/2010/main" val="714883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BFB43-B0A8-44E3-A202-80CA9DE9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декларативной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626F5-8334-41A3-8D6E-3E5D7F6D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71675"/>
            <a:ext cx="8915400" cy="474345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Начиная с 2005 г. внутри СНГ стали возникать дискуссии о его судьбе в будущем</a:t>
            </a:r>
          </a:p>
          <a:p>
            <a:pPr algn="just"/>
            <a:r>
              <a:rPr lang="ru-RU" dirty="0"/>
              <a:t>Разработаны три сценария перспектив развития и углубления интеграционных тенденций в рамках СНГ: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В соответствии с оптимистическим сценарием будут образованы организационно-правовые механизмы на межгосударственном и национальном уровнях, что потребует проявления четкой политической воли со стороны лидеров государств.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Пессимистический сценарий исходит из снижения роли СНГ в развитии интеграционных тенденций и закреплении за ним консультативных функций.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По промежуточному сценарию особые изменения в рамках Содружества не произойдут (реальные возможности будут намного ниже сложившегося потенциала).</a:t>
            </a:r>
          </a:p>
          <a:p>
            <a:pPr algn="just">
              <a:buFont typeface="+mj-lt"/>
              <a:buAutoNum type="arabicParenR"/>
            </a:pPr>
            <a:endParaRPr lang="ru-RU" dirty="0"/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670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FCDC1-F5A1-4744-A4BF-458AADFD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декларативной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4EC76-BDB5-4A39-AE64-27D6E8D1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Однако практика показывает, что подавляющее большинство подписанных соглашений в рамках СНГ не выполняются, в том числе и важный Договор 1993 г.; нередко саммиты глав государств и правительств проводятся в формате двусторонних встреч </a:t>
            </a:r>
          </a:p>
          <a:p>
            <a:pPr algn="just"/>
            <a:r>
              <a:rPr lang="ru-RU" dirty="0"/>
              <a:t>Именно поэтому ряд экспертов высказывает мнение о завершении выполнения Содружеством своей исторической роли – международно-правового оформления распада СССР, придерживаясь пессимистического сценария развития интеграционных тенденций в СНГ</a:t>
            </a:r>
          </a:p>
        </p:txBody>
      </p:sp>
    </p:spTree>
    <p:extLst>
      <p:ext uri="{BB962C8B-B14F-4D97-AF65-F5344CB8AC3E}">
        <p14:creationId xmlns:p14="http://schemas.microsoft.com/office/powerpoint/2010/main" val="1909052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394E4-F92E-4A5C-B6A9-1EE8FB6F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декларативной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CEC3F-199C-443F-B17F-67127C3D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0055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Элиты вновь образованных государств оказались не заинтересованными в развитии интеграционных связей. Так, представители элиты Казахстана больше говорят об «экспансии российского бизнеса», чем о поиске новых возможностей для совместного развития.</a:t>
            </a:r>
          </a:p>
          <a:p>
            <a:pPr algn="just"/>
            <a:r>
              <a:rPr lang="ru-RU" dirty="0"/>
              <a:t>Представители элит этих государств не имеют чётких целей по утверждению своего места в мировой экономике и обладают для этого незначительными ресурсами. Поэтому они лавируют между основными центрами силы в современной мировой экономике (США, Европейский союз, Китай), пытаясь выгадать для себя более выгодные условия. В свою очередь эти центры силы стремятся к достижению в принципе схожих целей – к расширению за счёт евразийского пространства рынков сбыта своей продукции, к обеспечению альтернативного энергоснабжения, к укреплению своих геополитических позиций.</a:t>
            </a:r>
          </a:p>
        </p:txBody>
      </p:sp>
    </p:spTree>
    <p:extLst>
      <p:ext uri="{BB962C8B-B14F-4D97-AF65-F5344CB8AC3E}">
        <p14:creationId xmlns:p14="http://schemas.microsoft.com/office/powerpoint/2010/main" val="2090967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4B3F-BB16-459C-A58E-93B1B16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Модель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декларативной интеграции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5E782-6058-4100-98B4-325F0F59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8650"/>
          </a:xfrm>
        </p:spPr>
        <p:txBody>
          <a:bodyPr/>
          <a:lstStyle/>
          <a:p>
            <a:pPr algn="just"/>
            <a:r>
              <a:rPr lang="ru-RU" dirty="0"/>
              <a:t>Таких, как СНГ, неустойчивых моделей регионализации в настоящее время достаточно много. Какие-то из них превратятся впоследствии в устойчивые образования, какие-то исчезнут. К их числу можно отнести Южно-Африканский таможенный союз, Лигу арабских государств (ЛАГ), Совет сотрудничества арабских государств Персидского залива, Союз арабского Магриба, макрорегион Большая Восточная Азия, Восточно-Азиатское сообщество, </a:t>
            </a:r>
            <a:r>
              <a:rPr lang="ru-RU"/>
              <a:t>Шанхайскую организацию сотрудничества (ШОС).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16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DA492-C7A6-4F98-A1F6-619C9877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C7F80-2C7D-4EAC-B47F-28007AAC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Выявление особенностей территориальной организации общества потребует обращения ко многим тематическим сюжетам, которые, тем не менее, можно объединить в несколько основных блоков: </a:t>
            </a:r>
          </a:p>
        </p:txBody>
      </p:sp>
    </p:spTree>
    <p:extLst>
      <p:ext uri="{BB962C8B-B14F-4D97-AF65-F5344CB8AC3E}">
        <p14:creationId xmlns:p14="http://schemas.microsoft.com/office/powerpoint/2010/main" val="22903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17A2D-E1BE-4A40-AC81-71F56991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4BBE0-7223-46E7-A8CA-2CB7497F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9936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Первый блок – «блок управления», то есть </a:t>
            </a:r>
            <a:r>
              <a:rPr lang="ru-RU" u="sng" dirty="0"/>
              <a:t>система власти</a:t>
            </a:r>
            <a:r>
              <a:rPr lang="ru-RU" dirty="0"/>
              <a:t>, которая призвана обеспечивать благоприятные условия жизни людей и функционирования общества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 рамках этого блока должны быть рассмотрены особенности общественного и государственного строя, формы правления, административно-территориального деление, внутренняя и внешняя политика страны или стран, если рассматривается международный регион. В последнем случае предметом особого анализа будут и </a:t>
            </a:r>
            <a:r>
              <a:rPr lang="ru-RU" dirty="0" err="1"/>
              <a:t>внутрирегиональные</a:t>
            </a:r>
            <a:r>
              <a:rPr lang="ru-RU" dirty="0"/>
              <a:t> </a:t>
            </a:r>
            <a:r>
              <a:rPr lang="ru-RU" dirty="0" err="1"/>
              <a:t>межстрановые</a:t>
            </a:r>
            <a:r>
              <a:rPr lang="ru-RU" dirty="0"/>
              <a:t> отношения.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Систему власти характеризует государственный строй, который определяется формой государственного правления, территориально-политического устройства, а также политическим режимом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6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E873C-D886-4387-82EA-F8AD3D85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Формы 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B5E8D-EB37-4F02-90E7-EBC5705F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Суверенные государства по формам правления подразделяются на </a:t>
            </a:r>
            <a:r>
              <a:rPr lang="ru-RU" i="1" u="sng" dirty="0"/>
              <a:t>монархии</a:t>
            </a:r>
            <a:r>
              <a:rPr lang="ru-RU" dirty="0"/>
              <a:t> (ограниченные – конституционные, парламентские – и абсолютные), и </a:t>
            </a:r>
            <a:r>
              <a:rPr lang="ru-RU" i="1" u="sng" dirty="0"/>
              <a:t>республики</a:t>
            </a:r>
            <a:r>
              <a:rPr lang="ru-RU" dirty="0"/>
              <a:t> (президентские или парламентские)</a:t>
            </a:r>
          </a:p>
          <a:p>
            <a:pPr algn="just"/>
            <a:r>
              <a:rPr lang="ru-RU" dirty="0"/>
              <a:t>В настоящее время 31 государство имеет монархическую форму правления. В Европе это Андорра, Бельгия, Ватикан, Великобритания, Дания, Испания, Лихтенштейн, Люксембург, Монако, Нидерланды, Норвегия, Швеция. В Зарубежной Азии – Бахрейн, Бруней, Бутан, Иордания, Камбоджа, Катар, Кувейт, Малайзия, Непал, Оман, ОАЭ, Саудовская Аравия, Таиланд, Япония. В Африке – Лесото, Марокко, Свазиленд. В Океании – Тонга, Самоа.</a:t>
            </a:r>
          </a:p>
          <a:p>
            <a:pPr algn="just"/>
            <a:r>
              <a:rPr lang="ru-RU" dirty="0"/>
              <a:t>Остальные суверенные государства мира – республики</a:t>
            </a:r>
          </a:p>
        </p:txBody>
      </p:sp>
    </p:spTree>
    <p:extLst>
      <p:ext uri="{BB962C8B-B14F-4D97-AF65-F5344CB8AC3E}">
        <p14:creationId xmlns:p14="http://schemas.microsoft.com/office/powerpoint/2010/main" val="140270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06297-C74A-4B81-A898-E3F4FDCB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Территориально-политическое 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22BC-AC3D-44B7-A61B-8A86BF46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 территориально-политическому устройству страны делятся на </a:t>
            </a:r>
            <a:r>
              <a:rPr lang="ru-RU" i="1" u="sng" dirty="0"/>
              <a:t>унитарные</a:t>
            </a:r>
            <a:r>
              <a:rPr lang="ru-RU" dirty="0"/>
              <a:t>, </a:t>
            </a:r>
            <a:r>
              <a:rPr lang="ru-RU" i="1" u="sng" dirty="0"/>
              <a:t>федеративные</a:t>
            </a:r>
            <a:r>
              <a:rPr lang="ru-RU" dirty="0"/>
              <a:t>, </a:t>
            </a:r>
            <a:r>
              <a:rPr lang="ru-RU" i="1" u="sng" dirty="0"/>
              <a:t>конфедеративные</a:t>
            </a:r>
          </a:p>
          <a:p>
            <a:pPr algn="just"/>
            <a:r>
              <a:rPr lang="ru-RU" dirty="0"/>
              <a:t>Федеративных государств в мире 25. Пять из них – азиатские (Индия, Малайзия, Мьянма, ОАЭ, Пакистан). В Европе федеративными государствами являются Австрия, Бельгия, ФРГ, Сербия и Черногория, Босния, Россия, а Африке – 3 федеративных государства (Нигерия, Эфиопия, Коморские острова), в Австралии и Океании – 2 (Австралийский Союз, Федеративные штаты Микронезии). Остальные федерации находятся в Америке. </a:t>
            </a:r>
          </a:p>
          <a:p>
            <a:pPr algn="just"/>
            <a:r>
              <a:rPr lang="ru-RU" dirty="0"/>
              <a:t>Конфедерацией по конституции является Швейцария, хотя по сути это федеративное государство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259427661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</TotalTime>
  <Words>4097</Words>
  <Application>Microsoft Office PowerPoint</Application>
  <PresentationFormat>Широкоэкранный</PresentationFormat>
  <Paragraphs>189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Century Gothic</vt:lpstr>
      <vt:lpstr>Wingdings</vt:lpstr>
      <vt:lpstr>Wingdings 3</vt:lpstr>
      <vt:lpstr>Легкий дым</vt:lpstr>
      <vt:lpstr>Тема 4.  Социально-экономический фактор регионализма. Общество и хозяйство. </vt:lpstr>
      <vt:lpstr> План:</vt:lpstr>
      <vt:lpstr>Общество и хозяйство в регионоведении</vt:lpstr>
      <vt:lpstr>Понятие «общество»  в регионоведении</vt:lpstr>
      <vt:lpstr>Понятие  «территориальная организация общества»</vt:lpstr>
      <vt:lpstr>Презентация PowerPoint</vt:lpstr>
      <vt:lpstr>Презентация PowerPoint</vt:lpstr>
      <vt:lpstr> Формы правления</vt:lpstr>
      <vt:lpstr>Территориально-политическое устройство</vt:lpstr>
      <vt:lpstr>Презентация PowerPoint</vt:lpstr>
      <vt:lpstr>Презентация PowerPoint</vt:lpstr>
      <vt:lpstr>Презентация PowerPoint</vt:lpstr>
      <vt:lpstr>Окунев И.Ю. Электоральная география. М.: Издательство «Аспект Пресс», 2023. 312 с.</vt:lpstr>
      <vt:lpstr> Хозяйство</vt:lpstr>
      <vt:lpstr> Хозяйство</vt:lpstr>
      <vt:lpstr> Хозяйство</vt:lpstr>
      <vt:lpstr> Хозяйство</vt:lpstr>
      <vt:lpstr>   Региональная интеграция. «Открытый» и «закрытый» регионализм.</vt:lpstr>
      <vt:lpstr>Презентация PowerPoint</vt:lpstr>
      <vt:lpstr> «Открытый регионализм» </vt:lpstr>
      <vt:lpstr> «Закрытый регионализм»</vt:lpstr>
      <vt:lpstr>Презентация PowerPoint</vt:lpstr>
      <vt:lpstr>Современный мировой порядок в теории Б. Бузана и О. Уэвера</vt:lpstr>
      <vt:lpstr>Формы регионального комплекса безопасности </vt:lpstr>
      <vt:lpstr>Формы регионального комплекса безопасности </vt:lpstr>
      <vt:lpstr>Формы регионального комплекса безопасности </vt:lpstr>
      <vt:lpstr>Презентация PowerPoint</vt:lpstr>
      <vt:lpstr>Презентация PowerPoint</vt:lpstr>
      <vt:lpstr> Концепция «мягкой силы»</vt:lpstr>
      <vt:lpstr>Понятие  макрорегиональной интеграции</vt:lpstr>
      <vt:lpstr>Понятие  макрорегиональной интеграции</vt:lpstr>
      <vt:lpstr>Формы  экономической интеграции</vt:lpstr>
      <vt:lpstr>Презентация PowerPoint</vt:lpstr>
      <vt:lpstr>Презентация PowerPoint</vt:lpstr>
      <vt:lpstr>Презентация PowerPoint</vt:lpstr>
      <vt:lpstr>Модели и результаты региональной интеграции</vt:lpstr>
      <vt:lpstr>Центры и модели  региональной интеграции</vt:lpstr>
      <vt:lpstr>Модель  наднациональной интеграции</vt:lpstr>
      <vt:lpstr>Модель  наднациональной интеграции</vt:lpstr>
      <vt:lpstr>Модель  наднациональной интеграции</vt:lpstr>
      <vt:lpstr>Модель  наднациональной интеграции</vt:lpstr>
      <vt:lpstr>Модель  «контролируемой» интеграции</vt:lpstr>
      <vt:lpstr>Модель  «контролируемой» интеграции</vt:lpstr>
      <vt:lpstr>Модель  «контролируемой» интеграции</vt:lpstr>
      <vt:lpstr>Модель  «контролируемой» интеграции</vt:lpstr>
      <vt:lpstr>Модель  «контролируемой» интеграции</vt:lpstr>
      <vt:lpstr>Модель межгосударственной интеграции</vt:lpstr>
      <vt:lpstr>Модель межгосударственной интеграции</vt:lpstr>
      <vt:lpstr>Модель межгосударственной интеграции</vt:lpstr>
      <vt:lpstr>Модель декларативной интеграции</vt:lpstr>
      <vt:lpstr>Модель декларативной интеграции</vt:lpstr>
      <vt:lpstr>Модель декларативной интеграции</vt:lpstr>
      <vt:lpstr>Модель декларативной интеграции</vt:lpstr>
      <vt:lpstr>Модель декларативной интеграции</vt:lpstr>
      <vt:lpstr>Модель декларативной интеграции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4.  Социально-экономический фактор регионализма. Общество и хозяйство.</dc:title>
  <dc:creator>Dmitri K.</dc:creator>
  <cp:lastModifiedBy>Dmitri K.</cp:lastModifiedBy>
  <cp:revision>114</cp:revision>
  <dcterms:created xsi:type="dcterms:W3CDTF">2024-10-20T14:22:35Z</dcterms:created>
  <dcterms:modified xsi:type="dcterms:W3CDTF">2024-11-17T20:48:02Z</dcterms:modified>
</cp:coreProperties>
</file>