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3" r:id="rId63"/>
    <p:sldId id="317" r:id="rId64"/>
    <p:sldId id="318" r:id="rId65"/>
    <p:sldId id="319" r:id="rId66"/>
    <p:sldId id="324" r:id="rId67"/>
    <p:sldId id="325" r:id="rId68"/>
    <p:sldId id="320" r:id="rId69"/>
    <p:sldId id="321" r:id="rId70"/>
    <p:sldId id="32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5FEC0-6AD2-406F-A51F-2D37DC14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br>
              <a:rPr lang="ru-RU" sz="3600" b="1" dirty="0"/>
            </a:br>
            <a:r>
              <a:rPr lang="ru-RU" sz="3600" b="1" dirty="0"/>
              <a:t>Тема 5.</a:t>
            </a:r>
            <a:r>
              <a:rPr lang="ru-RU" dirty="0"/>
              <a:t> </a:t>
            </a:r>
            <a:br>
              <a:rPr lang="ru-RU" dirty="0"/>
            </a:br>
            <a:r>
              <a:rPr lang="ru-RU" sz="3600" b="1" dirty="0"/>
              <a:t>Региональная политика:</a:t>
            </a:r>
            <a:br>
              <a:rPr lang="ru-RU" sz="3600" b="1" dirty="0"/>
            </a:br>
            <a:r>
              <a:rPr lang="ru-RU" sz="3600" b="1" dirty="0"/>
              <a:t>специфика и основные направления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0E263-9284-4BD2-A471-0D4ABCE74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19DCC-5250-4B54-ABB6-343FFC17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и механизмы</a:t>
            </a:r>
            <a:br>
              <a:rPr lang="ru-RU" dirty="0"/>
            </a:br>
            <a:r>
              <a:rPr lang="ru-RU" dirty="0"/>
              <a:t>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8E1A5-DC0B-4BD4-AA94-9DBC4C25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Средства региональной политики</a:t>
            </a:r>
            <a:r>
              <a:rPr lang="ru-RU" dirty="0"/>
              <a:t> разнообразны: финансовые (помощь, льготы, штрафы и т.п.), административные (разрешения и запреты), инфраструктурные (прежде всего сооружение дорог) и т.д.</a:t>
            </a:r>
          </a:p>
          <a:p>
            <a:pPr algn="just"/>
            <a:r>
              <a:rPr lang="ru-RU" i="1" u="sng" dirty="0"/>
              <a:t>Механизмы региональной политики</a:t>
            </a:r>
            <a:r>
              <a:rPr lang="ru-RU" dirty="0"/>
              <a:t> тоже разнообразны. Региональная политика осуществляется через распределение ресурсов, прежде всего финансовых, по формуле (автоматическая), через различные специальные программы (проблемные, целевые).</a:t>
            </a:r>
          </a:p>
        </p:txBody>
      </p:sp>
    </p:spTree>
    <p:extLst>
      <p:ext uri="{BB962C8B-B14F-4D97-AF65-F5344CB8AC3E}">
        <p14:creationId xmlns:p14="http://schemas.microsoft.com/office/powerpoint/2010/main" val="902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397C8-0494-4898-8C8E-A02C6DC7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0C041-1E11-4A7A-A78A-DEFBAB9C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Пространственные различия присущи практически всем странам. Однако цели и задачи региональной политики, а также ее формы и методы в них не совпадают и варьируются в весьма широких пределах. Тем не менее существуют общие цели региональной политики, присущие почти всем странам, ее реализующим.</a:t>
            </a:r>
          </a:p>
        </p:txBody>
      </p:sp>
    </p:spTree>
    <p:extLst>
      <p:ext uri="{BB962C8B-B14F-4D97-AF65-F5344CB8AC3E}">
        <p14:creationId xmlns:p14="http://schemas.microsoft.com/office/powerpoint/2010/main" val="408778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47A78-6A86-4AF4-8282-D01D1074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C9A61-1C70-49E2-A141-847E84D1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Страноведы</a:t>
            </a:r>
            <a:r>
              <a:rPr lang="ru-RU" dirty="0"/>
              <a:t> Ю.Н. Гладкий и А.И. </a:t>
            </a:r>
            <a:r>
              <a:rPr lang="ru-RU" dirty="0" err="1"/>
              <a:t>Чистобаев</a:t>
            </a:r>
            <a:r>
              <a:rPr lang="ru-RU" dirty="0"/>
              <a:t> в качестве таковых выделяют следующие </a:t>
            </a:r>
            <a:r>
              <a:rPr lang="ru-RU" i="1" u="sng" dirty="0"/>
              <a:t>общие цели региональной политики</a:t>
            </a:r>
            <a:r>
              <a:rPr lang="ru-RU" dirty="0"/>
              <a:t>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создание и упрочение единого экономического пространства и обеспечение экономических, социальных, правовых и организационных основ государственности (федерализма в федеративных государствах);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относительное выравнивание условий социально-экономического развития регионов;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приоритетное развитие регионов, имеющих особо важное стратегическое значение для государств;</a:t>
            </a:r>
          </a:p>
        </p:txBody>
      </p:sp>
    </p:spTree>
    <p:extLst>
      <p:ext uri="{BB962C8B-B14F-4D97-AF65-F5344CB8AC3E}">
        <p14:creationId xmlns:p14="http://schemas.microsoft.com/office/powerpoint/2010/main" val="229391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1F6D5-8F5D-493C-99D3-0CD0C807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316BC-B5F4-4E78-92F4-31BC9B328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arenR" startAt="4"/>
            </a:pPr>
            <a:r>
              <a:rPr lang="ru-RU" dirty="0"/>
              <a:t>максимальное использование природных, в том числе ресурсных, особенностей регионов;</a:t>
            </a:r>
          </a:p>
          <a:p>
            <a:pPr algn="just">
              <a:buFont typeface="+mj-lt"/>
              <a:buAutoNum type="arabicParenR" startAt="4"/>
            </a:pPr>
            <a:r>
              <a:rPr lang="ru-RU" dirty="0"/>
              <a:t>предотвращение загрязнения окружающей среды, экологизация природопользования, комплексная экологическая защита регионов.</a:t>
            </a:r>
          </a:p>
          <a:p>
            <a:pPr algn="just">
              <a:buFont typeface="+mj-lt"/>
              <a:buAutoNum type="arabicParenR" startAt="4"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(См.: </a:t>
            </a:r>
            <a:r>
              <a:rPr lang="ru-RU" i="1" dirty="0"/>
              <a:t>Гладкий Ю.Н., </a:t>
            </a:r>
            <a:r>
              <a:rPr lang="ru-RU" i="1" dirty="0" err="1"/>
              <a:t>Чистобаев</a:t>
            </a:r>
            <a:r>
              <a:rPr lang="ru-RU" i="1" dirty="0"/>
              <a:t> А.И.</a:t>
            </a:r>
            <a:r>
              <a:rPr lang="ru-RU" dirty="0"/>
              <a:t> Основы региональной политики: учебник. </a:t>
            </a:r>
            <a:r>
              <a:rPr lang="ru-RU" dirty="0" err="1"/>
              <a:t>Спб</a:t>
            </a:r>
            <a:r>
              <a:rPr lang="ru-RU" dirty="0"/>
              <a:t>.: Изд-во Михайлова В.А., 1998. С. 40)</a:t>
            </a:r>
          </a:p>
        </p:txBody>
      </p:sp>
    </p:spTree>
    <p:extLst>
      <p:ext uri="{BB962C8B-B14F-4D97-AF65-F5344CB8AC3E}">
        <p14:creationId xmlns:p14="http://schemas.microsoft.com/office/powerpoint/2010/main" val="238508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274E8-1E9E-45F3-8FF0-5590F209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85280-9BCF-49CD-AFC7-54C4BC45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Региональная политика в странах Запада является составной частью государственного регулирования экономики, которое после Второй мировой войны приняло здесь, особенно в Западной Европе, значительные масштабы. На протяжении послевоенных десятилетий в региональной политике западных стран происходили определенные изменения. Сначала делали акцент в первую очередь на решении социальных задач, затем больше внимания стали уделять и экономическим задачам. К решению региональных задач со временем стали привлекать не только государственный, но и частный капитал, от крупномасштабных стали чаще переходить к решению более локальных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68638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3BB51-517F-48C9-A32A-16630259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Главная цель региональной политики</a:t>
            </a:r>
            <a:br>
              <a:rPr lang="ru-RU" dirty="0"/>
            </a:br>
            <a:r>
              <a:rPr lang="ru-RU" dirty="0"/>
              <a:t>в странах Запада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B961E-055E-4C0C-85B2-090DC3B4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Тем не менее главная цель региональной политики в странах Запада остается неизменной: </a:t>
            </a:r>
            <a:r>
              <a:rPr lang="ru-RU" u="sng" dirty="0"/>
              <a:t>сглаживание наиболее острых социальных и экономических диспропорций между отдельными районами стран</a:t>
            </a:r>
          </a:p>
        </p:txBody>
      </p:sp>
    </p:spTree>
    <p:extLst>
      <p:ext uri="{BB962C8B-B14F-4D97-AF65-F5344CB8AC3E}">
        <p14:creationId xmlns:p14="http://schemas.microsoft.com/office/powerpoint/2010/main" val="425955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F8016-3999-480E-BC75-26D4CCFC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Направления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03F41-EE67-4361-9D2D-AF241187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2673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Обычно в современной региональной политике западных государств выделяют четыре основных направления: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Первое направление заключается в </a:t>
            </a:r>
            <a:r>
              <a:rPr lang="ru-RU" u="sng" dirty="0"/>
              <a:t>подъеме отсталых районов</a:t>
            </a:r>
            <a:r>
              <a:rPr lang="ru-RU" dirty="0"/>
              <a:t>. Это, как правило, периферийные аграрные или минерально-сырьевые районы, характеризующиеся слабым развитием социальной инфраструктуры, науки, культуры. К числу подобных, например, относят юго-западные области Франции, юг Италии, в Швеции, Финляндии, Норвегии – северные территории и т.д.  </a:t>
            </a:r>
          </a:p>
          <a:p>
            <a:pPr algn="just"/>
            <a:r>
              <a:rPr lang="ru-RU" dirty="0"/>
              <a:t>При этом следует заметить, что ситуация в слаборазвитых регионах западных стран не остается неизменной. Она заметно меняется к лучшему в аграрных районах Франции, Италии, являющихся объектами активной региональной политики этих стран. Но этого почти не происходит в редко заселенных северных регионах с экстремальными природными условиями.</a:t>
            </a:r>
          </a:p>
        </p:txBody>
      </p:sp>
    </p:spTree>
    <p:extLst>
      <p:ext uri="{BB962C8B-B14F-4D97-AF65-F5344CB8AC3E}">
        <p14:creationId xmlns:p14="http://schemas.microsoft.com/office/powerpoint/2010/main" val="10680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F989-41C3-4331-B786-A6AD5AC7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Направления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06845-8CF1-4890-ABE1-1F7F7F6F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815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2"/>
            </a:pPr>
            <a:r>
              <a:rPr lang="ru-RU" dirty="0"/>
              <a:t>Второе направление  заключается в </a:t>
            </a:r>
            <a:r>
              <a:rPr lang="ru-RU" u="sng" dirty="0"/>
              <a:t>«реанимации» депрессивных районов</a:t>
            </a:r>
            <a:r>
              <a:rPr lang="ru-RU" dirty="0"/>
              <a:t>. В числе таковых, как правило, называют Рур и Саар в Германии, Эльзас во Франции, </a:t>
            </a:r>
            <a:r>
              <a:rPr lang="ru-RU" dirty="0" err="1"/>
              <a:t>Валлонию</a:t>
            </a:r>
            <a:r>
              <a:rPr lang="ru-RU" dirty="0"/>
              <a:t> в Бельгии, Уэльс в Великобритании и др. Это регионы, которые в прошлом демонстрировали высокие темпы развития, были крупными угольно-металлургическими очагами. В конце ХХ в. симптомы «депрессивности» стали характерны для регионов с химической, деревообрабатывающей специализацией.</a:t>
            </a:r>
          </a:p>
          <a:p>
            <a:pPr algn="just"/>
            <a:r>
              <a:rPr lang="ru-RU" dirty="0"/>
              <a:t>Развитие в подобных регионах наукоемких отраслей, сферы деловых услуг, рекреации, поощрение миграции высвобождающейся рабочей силы в другие регионы уже дало свои результаты: они уже мало чем напоминают прежние кризисные районы. Тем не менее, задачи реанимации экономической жизни в них еще не сняты с повестки дня.</a:t>
            </a:r>
          </a:p>
        </p:txBody>
      </p:sp>
    </p:spTree>
    <p:extLst>
      <p:ext uri="{BB962C8B-B14F-4D97-AF65-F5344CB8AC3E}">
        <p14:creationId xmlns:p14="http://schemas.microsoft.com/office/powerpoint/2010/main" val="162355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1D47-BD6F-4827-932F-B53EDC0A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Направления региональной политики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5E482-86DB-4466-8F21-64654E0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3"/>
            </a:pPr>
            <a:r>
              <a:rPr lang="ru-RU" dirty="0"/>
              <a:t>Третье направление заключается в </a:t>
            </a:r>
            <a:r>
              <a:rPr lang="ru-RU" u="sng" dirty="0"/>
              <a:t>сдерживании гипертрофированного роста городских </a:t>
            </a:r>
            <a:r>
              <a:rPr lang="ru-RU" i="1" u="sng" dirty="0"/>
              <a:t>агломераций</a:t>
            </a:r>
            <a:r>
              <a:rPr lang="ru-RU" dirty="0"/>
              <a:t>, особенно столичных. Это направление, по сути дела, не является новым: неуправляемый рост промышленных агломераций всегда вызывал беспокойство у властей и общества. Но, к сожалению, пока не найдены по-настоящему эффективные меры борьбы со </a:t>
            </a:r>
            <a:r>
              <a:rPr lang="ru-RU" dirty="0" err="1"/>
              <a:t>сверхконцентрацией</a:t>
            </a:r>
            <a:r>
              <a:rPr lang="ru-RU" dirty="0"/>
              <a:t> производственных и людских ресурсов в городах.</a:t>
            </a:r>
          </a:p>
          <a:p>
            <a:pPr algn="just"/>
            <a:r>
              <a:rPr lang="ru-RU" i="1" u="sng" dirty="0"/>
              <a:t>Городская агломерация</a:t>
            </a:r>
            <a:r>
              <a:rPr lang="ru-RU" dirty="0"/>
              <a:t> – компактная территориальная группировка населённых пунктов, главным образом городских, местами срастающихся, объединённых в сложную многокомпонентную динамическую систему с интенсивными производственными, транспортными и культурными связями. Образование городских агломераций – одна из стадий </a:t>
            </a:r>
            <a:r>
              <a:rPr lang="ru-RU" i="1" dirty="0"/>
              <a:t>урбанизации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97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8FE1B-5CA1-4A26-B2C9-2C55E540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Направления региональной политики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1955E-E9B7-4B6A-842E-E3E1E7F4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6071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Позитивный опыт в области сдерживания </a:t>
            </a:r>
            <a:r>
              <a:rPr lang="ru-RU" dirty="0" err="1"/>
              <a:t>гипертрофиированного</a:t>
            </a:r>
            <a:r>
              <a:rPr lang="ru-RU" dirty="0"/>
              <a:t> роста городских агломераций есть. Прежде всего это опыт Франции, где задача сдерживания роста Парижа, преодоления региональных диспропорций между ним и периферией уже в течение длительного времени является одной из приоритетных.</a:t>
            </a:r>
          </a:p>
          <a:p>
            <a:pPr algn="just"/>
            <a:r>
              <a:rPr lang="ru-RU" dirty="0"/>
              <a:t>Меры по </a:t>
            </a:r>
            <a:r>
              <a:rPr lang="ru-RU" dirty="0" err="1"/>
              <a:t>дегломерации</a:t>
            </a:r>
            <a:r>
              <a:rPr lang="ru-RU" dirty="0"/>
              <a:t> и </a:t>
            </a:r>
            <a:r>
              <a:rPr lang="ru-RU" dirty="0" err="1"/>
              <a:t>деконцентрации</a:t>
            </a:r>
            <a:r>
              <a:rPr lang="ru-RU" dirty="0"/>
              <a:t> Парижа возымели свое действие. Произошло перераспределение населения между центральной и окраинной частями парижского района. Доля региона в промышленности Франции (по занятости) сократилась с 1/4 до 1/5. Однако вытеснение производственной сферы сопровождалось еще большей концентрацией в Париже непроизводственных функций – финансовых и страховых компаний, деловых услуг, управления и пр. И ныне на Париж приходится 2/3 всех занятых в НИОКР во Франции.</a:t>
            </a:r>
          </a:p>
        </p:txBody>
      </p:sp>
    </p:spTree>
    <p:extLst>
      <p:ext uri="{BB962C8B-B14F-4D97-AF65-F5344CB8AC3E}">
        <p14:creationId xmlns:p14="http://schemas.microsoft.com/office/powerpoint/2010/main" val="13039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D8482-5755-4D3C-8CA5-4C39BB0D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План: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C7F0A-DDBE-44BD-B72B-C4DD2AFE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Региональная политика: понятие, цели, направления.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Опыт региональной политики ЕС.</a:t>
            </a:r>
          </a:p>
          <a:p>
            <a:pPr>
              <a:buFont typeface="+mj-lt"/>
              <a:buAutoNum type="arabicPeriod"/>
            </a:pPr>
            <a:r>
              <a:rPr lang="ru-RU" dirty="0"/>
              <a:t>Особенности региональной политики в развивающихся странах.</a:t>
            </a:r>
          </a:p>
          <a:p>
            <a:pPr>
              <a:buFont typeface="+mj-lt"/>
              <a:buAutoNum type="arabicPeriod"/>
            </a:pPr>
            <a:r>
              <a:rPr lang="ru-RU" dirty="0"/>
              <a:t>Сущность, цели и формы реализации региональной политики в РФ.</a:t>
            </a:r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18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1B0E-9A04-4567-9C24-BEE2CC6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Направления региональной политики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7735E-850F-45E6-B6B8-E9E2B15E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 startAt="4"/>
            </a:pPr>
            <a:r>
              <a:rPr lang="ru-RU" dirty="0"/>
              <a:t>Четвертое направление региональной политики заключается в </a:t>
            </a:r>
            <a:r>
              <a:rPr lang="ru-RU" u="sng" dirty="0"/>
              <a:t>освоении новых ресурсных районов</a:t>
            </a:r>
          </a:p>
          <a:p>
            <a:pPr marL="0" indent="0" algn="just">
              <a:buNone/>
            </a:pPr>
            <a:endParaRPr lang="ru-RU" u="sng" dirty="0"/>
          </a:p>
          <a:p>
            <a:pPr marL="0" indent="0" algn="just">
              <a:buNone/>
            </a:pPr>
            <a:r>
              <a:rPr lang="ru-RU" dirty="0"/>
              <a:t>(См.: </a:t>
            </a:r>
            <a:r>
              <a:rPr lang="ru-RU" i="1" dirty="0" err="1"/>
              <a:t>Максаковский</a:t>
            </a:r>
            <a:r>
              <a:rPr lang="ru-RU" i="1" dirty="0"/>
              <a:t> В.П.</a:t>
            </a:r>
            <a:r>
              <a:rPr lang="ru-RU" dirty="0"/>
              <a:t> Географическая картина мира: В 2 кн. Кн. I: Общая характеристика мира. М.: Дрофа, 2003. С. 194–195)</a:t>
            </a:r>
          </a:p>
        </p:txBody>
      </p:sp>
    </p:spTree>
    <p:extLst>
      <p:ext uri="{BB962C8B-B14F-4D97-AF65-F5344CB8AC3E}">
        <p14:creationId xmlns:p14="http://schemas.microsoft.com/office/powerpoint/2010/main" val="152038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E3A82-6B52-447E-AFA8-24D3CDF6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Опыт региональной политики ЕС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E73D09-84FF-4F45-B4B4-D4EE6F7B1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27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BCC0E-C4AD-4FD7-A30D-526BE061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2E914-D662-44BF-A169-8D710A8D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Можно по-разному интерпретировать результаты региональной политики в западных странах, поскольку подразделение на высокоразвитые и отсталые, депрессивные районы в них пока еще остается. И, тем не менее, нельзя отрицать, что без проведения региональной политики многие территориальные различия в этих странах были бы значительно острее.</a:t>
            </a:r>
          </a:p>
        </p:txBody>
      </p:sp>
    </p:spTree>
    <p:extLst>
      <p:ext uri="{BB962C8B-B14F-4D97-AF65-F5344CB8AC3E}">
        <p14:creationId xmlns:p14="http://schemas.microsoft.com/office/powerpoint/2010/main" val="383686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ED790-C57C-405D-A150-1A47561C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8660D-5542-4B5A-9F91-F61C8052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73682"/>
          </a:xfrm>
        </p:spPr>
        <p:txBody>
          <a:bodyPr>
            <a:normAutofit/>
          </a:bodyPr>
          <a:lstStyle/>
          <a:p>
            <a:r>
              <a:rPr lang="ru-RU" dirty="0"/>
              <a:t>Западный мир – прежде всего западно-европейский – дает немало примеров региональной экономической интеграции</a:t>
            </a:r>
          </a:p>
          <a:p>
            <a:pPr algn="just"/>
            <a:r>
              <a:rPr lang="ru-RU" dirty="0"/>
              <a:t>При исследовании интеграционных процессов экономисты выделяют такие виды интеграционных объединений, как зона свободной торговли, таможенный союз, общий рынок, экономический союз, полная интеграция. Пока только один интеграционный союз в мире отвечает критериям, предъявляемым к четвертому и частично пятому видам. Это Европейский союз (ЕС). </a:t>
            </a:r>
          </a:p>
          <a:p>
            <a:pPr algn="just"/>
            <a:r>
              <a:rPr lang="ru-RU" dirty="0"/>
              <a:t>ЕС представляет собой классический вариант региональной социально-экономической интеграции, в рамках которой, помимо всего прочего, создана система межгосударственного регулирования всех социально-экономических процессов, осуществляется своя, </a:t>
            </a:r>
            <a:r>
              <a:rPr lang="ru-RU" i="1" dirty="0"/>
              <a:t>наднациональная</a:t>
            </a:r>
            <a:r>
              <a:rPr lang="ru-RU" dirty="0"/>
              <a:t> по своей сути, региональная политика</a:t>
            </a:r>
          </a:p>
        </p:txBody>
      </p:sp>
    </p:spTree>
    <p:extLst>
      <p:ext uri="{BB962C8B-B14F-4D97-AF65-F5344CB8AC3E}">
        <p14:creationId xmlns:p14="http://schemas.microsoft.com/office/powerpoint/2010/main" val="3104567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D519-EAA0-4DF8-83E5-A8B7F916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52FC7-D92D-49A3-9E9F-CB3792F8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ЕС условно делится на «богатый» Север, «бедный» Юг, «маргинальный слой»</a:t>
            </a:r>
          </a:p>
          <a:p>
            <a:pPr algn="just"/>
            <a:r>
              <a:rPr lang="ru-RU" dirty="0"/>
              <a:t>В последнее время по отношению к странам ЕС стали все чаще применять понятие </a:t>
            </a:r>
            <a:r>
              <a:rPr lang="ru-RU" i="1" dirty="0"/>
              <a:t>«центра» </a:t>
            </a:r>
            <a:r>
              <a:rPr lang="ru-RU" dirty="0"/>
              <a:t>(</a:t>
            </a:r>
            <a:r>
              <a:rPr lang="ru-RU" i="1" dirty="0"/>
              <a:t>ядра</a:t>
            </a:r>
            <a:r>
              <a:rPr lang="ru-RU" dirty="0"/>
              <a:t>) и </a:t>
            </a:r>
            <a:r>
              <a:rPr lang="ru-RU" i="1" dirty="0"/>
              <a:t>«периферии»</a:t>
            </a:r>
            <a:r>
              <a:rPr lang="ru-RU" dirty="0"/>
              <a:t>. К «центру» при таком раскладе относят Англию, Бельгию, Нидерланды, Люксембург, большую часть Франции и Германии, Австрию, Северную Италию. К «периферии» – Ирландию, Северную Ирландию (Ольстер), Шотландию, Уэльс, юго-западную часть Франции, преимущественно аграрные районы Испании, Португалии, Италии, Греции, а также малонаселенные северные части Финляндии, Швеции.</a:t>
            </a:r>
          </a:p>
          <a:p>
            <a:pPr algn="just"/>
            <a:r>
              <a:rPr lang="ru-RU" dirty="0"/>
              <a:t>Это самый крупномасштабный подход к территориальным аспектам региональной политики ЕС</a:t>
            </a:r>
          </a:p>
        </p:txBody>
      </p:sp>
    </p:spTree>
    <p:extLst>
      <p:ext uri="{BB962C8B-B14F-4D97-AF65-F5344CB8AC3E}">
        <p14:creationId xmlns:p14="http://schemas.microsoft.com/office/powerpoint/2010/main" val="2591183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1F5F3-8FA2-472E-B6E5-8D3590CF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F51A8-9793-4DB6-833B-886563A6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самом Евросоюзе оперируют гораздо более дробной сеткой регионов, что уже само по себе свидетельствует о переходе к высшей форме политической и экономической интеграции – созданию </a:t>
            </a:r>
            <a:r>
              <a:rPr lang="ru-RU" i="1" dirty="0"/>
              <a:t>Европы регионов</a:t>
            </a:r>
          </a:p>
          <a:p>
            <a:pPr algn="just"/>
            <a:r>
              <a:rPr lang="ru-RU" dirty="0"/>
              <a:t>Во многих официальных документах ЕС подчеркивается особая роль, которую должны играть в интеграционном процессе не столько отдельные страны, сколько их регионы. И многие их этих регионов уже сейчас устанавливают прямые связи с высшими органами Евросоюза, минуя свои центральные правительства.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280663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CC044-363B-4C7D-BAA8-E3E34B0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 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32CED-8922-44E1-A89D-D792CE40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8251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Основная цель региональной политики ЕС – </a:t>
            </a:r>
            <a:r>
              <a:rPr lang="ru-RU" u="sng" dirty="0"/>
              <a:t>объединение национальных экономик путем сокращения разрыва в уровнях развития между отдельными регионами</a:t>
            </a:r>
          </a:p>
          <a:p>
            <a:pPr algn="just"/>
            <a:r>
              <a:rPr lang="ru-RU" dirty="0"/>
              <a:t>В 1999 г. было принято новое законодательство в отношении фондов, проводящих региональную политику. Наряду с формальными и процессуальными вопросами было сокращено с шести до трёх количество целей региональной политики: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содействие развитию отстающих регионов;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поддержка экономических и социальных преобразований на территориях, сталкивающихся со структурными проблемами;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модернизация систем образования, профессиональной подготовки и политики занятости. </a:t>
            </a:r>
          </a:p>
        </p:txBody>
      </p:sp>
    </p:spTree>
    <p:extLst>
      <p:ext uri="{BB962C8B-B14F-4D97-AF65-F5344CB8AC3E}">
        <p14:creationId xmlns:p14="http://schemas.microsoft.com/office/powerpoint/2010/main" val="102604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186D9-EA4A-42C4-B84C-40F3A8D7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 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EA3A2-90B1-4DC0-BF3F-8586AEBB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338"/>
            <a:ext cx="89154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Бюджет региональной политики 2000–2006 гг. основывался на этих трёх принципах. 15 государств-членов в рамках политики сплочения получили 213 миллиардов евро.</a:t>
            </a:r>
          </a:p>
          <a:p>
            <a:pPr algn="just"/>
            <a:r>
              <a:rPr lang="ru-RU" dirty="0"/>
              <a:t>В бюджете на 2007–2013 гг. на региональную политику заложили 347 миллиардов евро. В 2006 г. принципы политики сплочения были снова пересмотрены. Теперь они выглядят так: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Цель 1 – </a:t>
            </a:r>
            <a:r>
              <a:rPr lang="ru-RU" u="sng" dirty="0"/>
              <a:t>Сближение</a:t>
            </a:r>
            <a:r>
              <a:rPr lang="ru-RU" dirty="0"/>
              <a:t>: содействие развитию отстающих государств и регионов, чей ВВП на душу населения меньше 75 % среднего по союзу. 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Цель 2 – </a:t>
            </a:r>
            <a:r>
              <a:rPr lang="ru-RU" u="sng" dirty="0"/>
              <a:t>Региональная конкурентоспособность и занятость</a:t>
            </a:r>
            <a:r>
              <a:rPr lang="ru-RU" dirty="0"/>
              <a:t>: применяется ко всем другим европейским регионам.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Цель 3 – </a:t>
            </a:r>
            <a:r>
              <a:rPr lang="ru-RU" u="sng" dirty="0"/>
              <a:t>Европейское территориальное сотрудничество</a:t>
            </a:r>
            <a:r>
              <a:rPr lang="ru-RU" dirty="0"/>
              <a:t>: поддержка межграничного и межрегионального сотрудничества. </a:t>
            </a:r>
          </a:p>
          <a:p>
            <a:pPr algn="just"/>
            <a:r>
              <a:rPr lang="ru-RU" dirty="0"/>
              <a:t>Количество фондов, из которых ведётся финансирование региональной политики, было сокращено с 6 до 3: Европейский фонд регионального развития, Европейский социальный фонд и Фонд сплочения </a:t>
            </a:r>
          </a:p>
        </p:txBody>
      </p:sp>
    </p:spTree>
    <p:extLst>
      <p:ext uri="{BB962C8B-B14F-4D97-AF65-F5344CB8AC3E}">
        <p14:creationId xmlns:p14="http://schemas.microsoft.com/office/powerpoint/2010/main" val="1187904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104AC-E69B-4130-BA24-4A8C302B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Наднациональные органы 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625BC-CEC3-419D-AED9-5A5959D8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376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реализации целей региональной политики в системе Евросоюза созданы наднациональные органы. Среди них: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Генеральная дирекция по региональной политике в системе Комиссий европейских сообществ и соответствующая комиссия в Европарламенте;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Комитет регионов (сформирован в 1993 г., в него входят более 200 представителей региональных и местных властей);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Ассоциация европейских приграничных регионов;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Ассамблея регионов Европы (крупнейшая независимая </a:t>
            </a:r>
            <a:r>
              <a:rPr lang="ru-RU"/>
              <a:t>сеть регионов в Европе);</a:t>
            </a:r>
            <a:endParaRPr lang="ru-RU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Европейский фонд регионального развития (это главный из финансовых институтов ЕС, осуществляющих выделение средств на региональное развитие).</a:t>
            </a:r>
          </a:p>
        </p:txBody>
      </p:sp>
    </p:spTree>
    <p:extLst>
      <p:ext uri="{BB962C8B-B14F-4D97-AF65-F5344CB8AC3E}">
        <p14:creationId xmlns:p14="http://schemas.microsoft.com/office/powerpoint/2010/main" val="83798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8F-FEBB-4EC3-B335-139338B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EDC3A-0711-4B2C-B51B-5A51D3EE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 осуществление региональной политики уже в конце 1990-х гг. приходилось более 1/3 всего бюджета ЕС</a:t>
            </a:r>
          </a:p>
          <a:p>
            <a:pPr algn="just"/>
            <a:r>
              <a:rPr lang="ru-RU" dirty="0"/>
              <a:t>Конкретная реализация региональной политики в ЕС происходит через целевые программы, подпрограммы, проекты. Разработаны и осуществляются программы реконструкции отдельных городских районов, развития аграрных районов, содействия конверсии оборонных предприятий, производственного обучения и переквалификации женщин, молодежи, развития мелкого и среднего бизнеса и т.д.</a:t>
            </a:r>
          </a:p>
          <a:p>
            <a:pPr algn="just"/>
            <a:r>
              <a:rPr lang="ru-RU" dirty="0"/>
              <a:t>Региональная политика стран ЕС находится в состоянии постоянного реформирования и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421922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119D1-6FC0-4A04-A159-A5956CD2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Региональная политика:</a:t>
            </a:r>
            <a:br>
              <a:rPr lang="ru-RU" b="1" dirty="0"/>
            </a:br>
            <a:r>
              <a:rPr lang="ru-RU" b="1" dirty="0"/>
              <a:t> понятие, цели, направления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58BB81-D6BB-4F68-A068-937B8A468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45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9ADC1-EB84-4915-8A92-2266FF4C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96830-54CB-48E7-A86E-F915DDF0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характеристике РП Европейского Союза необходимо иметь в виду один очень важный момент. Бюджет Союза формируется из взносов стран. Но их индивидуальная лепта не равна отдаче. То есть в ЕС богатые регионы, нации субсидируют «бедные». Однако европейские страны вполне осознанно продолжают идти по этому пути, считая, что цель – стабильность, будущие преимущества интеграции – стоит того.</a:t>
            </a:r>
          </a:p>
        </p:txBody>
      </p:sp>
    </p:spTree>
    <p:extLst>
      <p:ext uri="{BB962C8B-B14F-4D97-AF65-F5344CB8AC3E}">
        <p14:creationId xmlns:p14="http://schemas.microsoft.com/office/powerpoint/2010/main" val="356938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D821C-63C3-4540-836F-F1F38F03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EBFC-A1F2-4AFA-B89D-07DCA743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Региональная политика ЕС служит главным образом целям обеспечения единого рынка. Здесь имеет место такое редкое для международной сферы явление как финансовая поддержка регионов.</a:t>
            </a:r>
          </a:p>
          <a:p>
            <a:pPr algn="just"/>
            <a:r>
              <a:rPr lang="ru-RU" dirty="0"/>
              <a:t>Без необходимой региональной политики, направленной на снижение региональных диспропорций и выравнивание экономического развития регионов ЕС, после введения общего рынка и четырех свобод (свободы передвижения людей, капиталов, товаров и услуг) выгодные конкурентоспособные отрасли экономики могли бы сконцентрироваться в одних регионах, а отсталое экономическое положение других регионов могло бы ещё больше усугубиться</a:t>
            </a:r>
          </a:p>
        </p:txBody>
      </p:sp>
    </p:spTree>
    <p:extLst>
      <p:ext uri="{BB962C8B-B14F-4D97-AF65-F5344CB8AC3E}">
        <p14:creationId xmlns:p14="http://schemas.microsoft.com/office/powerpoint/2010/main" val="1291599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2EACE-0A2D-4AE1-8B88-A06B662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DD232-4454-4E53-A9EF-0E4937F50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Серьёзным испытанием для процесса европейской интеграции и региональной политики 2000-х годов стало расширение ЕС в 2004 и 2007 гг. В результате вступления в ЕС десяти новых государств в 2004 году площадь и численность населения ЕС выросли на треть, тогда как общий ВВП увеличился лишь на 5%.</a:t>
            </a:r>
          </a:p>
          <a:p>
            <a:pPr algn="just"/>
            <a:r>
              <a:rPr lang="ru-RU" dirty="0"/>
              <a:t>Задачу повышения уровня жизни в 12 вступивших в 2004 и 2007 годах новых странах ЕС решал созданный в 1994 году Комитет регионов (</a:t>
            </a:r>
            <a:r>
              <a:rPr lang="ru-RU" dirty="0" err="1"/>
              <a:t>Committee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Regions</a:t>
            </a:r>
            <a:r>
              <a:rPr lang="ru-RU" dirty="0"/>
              <a:t>). Он состоит из представителей органов власти регионального и местного уровней всех стран-членов ЕС. Данный комитет разрабатывает на экспертном уровне все предложения по региональной политике.</a:t>
            </a:r>
          </a:p>
        </p:txBody>
      </p:sp>
    </p:spTree>
    <p:extLst>
      <p:ext uri="{BB962C8B-B14F-4D97-AF65-F5344CB8AC3E}">
        <p14:creationId xmlns:p14="http://schemas.microsoft.com/office/powerpoint/2010/main" val="376020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A8468-232D-4691-9B57-DFE374B2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7C7CC-AD64-4E12-B194-735E8DEA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Согласно рекомендациям Комитета регионов, в бюджет ЕС на 2007–2013 гг. на региональную политику было заложено 347 миллиардов евро</a:t>
            </a:r>
          </a:p>
          <a:p>
            <a:pPr algn="just"/>
            <a:r>
              <a:rPr lang="ru-RU" dirty="0"/>
              <a:t>Программа «Сближение», то есть содействие развитию отстающих государств, охватила 84 региона в 17 странах (170 миллионов человек). На это было потрачено 282,8 млрд евро.</a:t>
            </a:r>
          </a:p>
        </p:txBody>
      </p:sp>
    </p:spTree>
    <p:extLst>
      <p:ext uri="{BB962C8B-B14F-4D97-AF65-F5344CB8AC3E}">
        <p14:creationId xmlns:p14="http://schemas.microsoft.com/office/powerpoint/2010/main" val="64740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2C711-AE69-49AF-BC2C-5F5FADDA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B437D-DCC5-414D-A59F-42666B06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641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Конечная цель региональной политики ЕС – </a:t>
            </a:r>
            <a:r>
              <a:rPr lang="ru-RU" u="sng" dirty="0"/>
              <a:t>выравнивание регионов по показателям среднедушевого дохода региона в сравнении со среднедушевым доходом ЕС</a:t>
            </a:r>
            <a:r>
              <a:rPr lang="ru-RU" dirty="0"/>
              <a:t>: он должен быть меньше 75% среднеевропейского</a:t>
            </a:r>
          </a:p>
          <a:p>
            <a:pPr algn="just"/>
            <a:r>
              <a:rPr lang="ru-RU" dirty="0"/>
              <a:t>Статистические данные по странам и регионам ЕС говорят о сохраняющихся диспропорциях между ними по такому показателю, как душевой ВВП. Только 25 % населения ЕС живет в районах с душевым ВВП, составляющим от 75 до 100 % по отношению к среднему для ЕС уровню, а 25 % – менее 75 %.</a:t>
            </a:r>
          </a:p>
          <a:p>
            <a:pPr algn="just"/>
            <a:r>
              <a:rPr lang="ru-RU" dirty="0"/>
              <a:t>Общая тенденция такова, что на протяжении последних лет ЕС расходует всё больше финансовых ресурсов политики сплочения на новые страны, и с 2010 года общий объём дотаций новым странам-членам превышает общий объём дотаций старым странам-членам</a:t>
            </a:r>
          </a:p>
        </p:txBody>
      </p:sp>
    </p:spTree>
    <p:extLst>
      <p:ext uri="{BB962C8B-B14F-4D97-AF65-F5344CB8AC3E}">
        <p14:creationId xmlns:p14="http://schemas.microsoft.com/office/powerpoint/2010/main" val="3598576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2D385-8719-4843-B018-D577229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Особенности </a:t>
            </a:r>
            <a:b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</a:b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региональной политики </a:t>
            </a:r>
            <a:b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</a:b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в развивающихся странах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46C91-7021-4376-BFA2-536FC11F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842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4DAE1-8FF1-4F81-BC7D-1A3C3A03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61BE-768D-48F2-8EF3-62F2954C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Самым богатым опытом регионального планирования и региональной политики обладает Индия</a:t>
            </a:r>
          </a:p>
          <a:p>
            <a:pPr algn="just"/>
            <a:r>
              <a:rPr lang="ru-RU" dirty="0"/>
              <a:t>В отличие от Китая, где региональное развитие в XX в. регулировалось через госсектор (и частично через кооперативное движение), в Индии эти задачи в той или иной мере решались и через государственный контроль, и через привлечение к решению задачи национального и иностранного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089848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3FAAB-D9A3-4640-AA6B-09C360F1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C4D35-D675-47E6-9390-59180629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Среди задач региональной политики, решаемых в последние десятилетия Индией, можно выделить: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развитие отсталых территорий в глубинной части страны, где преобладает мелкотоварное сельскохозяйственное производство;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децентрализация крупнейших портово-промышленных центров – Мумбаи, Колкаты и Ченнаи, в которых до недавнего времени было сконцентрировано 3/4 фабрично-заводской промышленности страны;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создание «коридоров развития» – транспортных магистралей из приморских в центральные регионы, к которым тяготеют многие промышленные новостройки и др.</a:t>
            </a:r>
          </a:p>
        </p:txBody>
      </p:sp>
    </p:spTree>
    <p:extLst>
      <p:ext uri="{BB962C8B-B14F-4D97-AF65-F5344CB8AC3E}">
        <p14:creationId xmlns:p14="http://schemas.microsoft.com/office/powerpoint/2010/main" val="297638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F0A58-E511-479B-8314-9A4BD4CF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D2119-1332-4169-8643-E21D97B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Индии как в федеративной стране, согласно конституции, есть строгое распределение обязанностей по решению региональных вопросов между центральным правительством и правительствами штатов</a:t>
            </a:r>
          </a:p>
          <a:p>
            <a:pPr algn="just"/>
            <a:r>
              <a:rPr lang="ru-RU" dirty="0"/>
              <a:t>Основным звеном регионального развития страны остаются штаты, созданные в 1950-х гг. скорее по национально-этническому принципу, чем по особенностям транспортно-экономического тяготения. Штаты обладают широкими возможностями для относительно самостоятельного развития: в их компетенцию входит использование земельных, водных и лесных ресурсов, проведение аграрных преобразований, подъём средней и мелкой промышленности и т.п.</a:t>
            </a:r>
          </a:p>
        </p:txBody>
      </p:sp>
    </p:spTree>
    <p:extLst>
      <p:ext uri="{BB962C8B-B14F-4D97-AF65-F5344CB8AC3E}">
        <p14:creationId xmlns:p14="http://schemas.microsoft.com/office/powerpoint/2010/main" val="50428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09A6D-AEA9-459E-AAFD-59800E25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43EAB-4C75-4877-B50B-F0F20C9D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Центральная власть всячески способствует развитию отсталой периферии, давая развитым регионам максимальную свободу для расширения экономической активности</a:t>
            </a:r>
          </a:p>
          <a:p>
            <a:pPr algn="just"/>
            <a:r>
              <a:rPr lang="ru-RU" dirty="0"/>
              <a:t>Развитие экономической активности приводит к увеличению миграционных потоков, стремящихся найти свое место в передовых центрах развития, разгружая, таким образом, отстающие районы</a:t>
            </a:r>
          </a:p>
        </p:txBody>
      </p:sp>
    </p:spTree>
    <p:extLst>
      <p:ext uri="{BB962C8B-B14F-4D97-AF65-F5344CB8AC3E}">
        <p14:creationId xmlns:p14="http://schemas.microsoft.com/office/powerpoint/2010/main" val="352850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FB9E8-598B-446C-99A9-53C3C195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42924-97B9-46E4-A46D-7CDA8E64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Любой регион представляет собой территорию, которая отличается какой-либо спецификой </a:t>
            </a:r>
          </a:p>
          <a:p>
            <a:pPr algn="just"/>
            <a:r>
              <a:rPr lang="ru-RU" dirty="0"/>
              <a:t>Специфическими характеристиками обладают как территории, охватывающие одну страну, мировые регионы (культурно-цивилизационные, культурно-исторические, геополитические, международно-политические и др.), так и территории внутри стран (так называемые внутренние регионы)</a:t>
            </a:r>
          </a:p>
          <a:p>
            <a:pPr algn="just"/>
            <a:r>
              <a:rPr lang="ru-RU" dirty="0"/>
              <a:t>Внутренним регионам, как и мировым, присуще такое свойство, как неравенство условий их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833498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7E5E-B1A9-4895-BE15-C3012A23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0E6DB-7F79-4D80-A240-13BA752A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«зелёной революции» внедрение новых технологий в сельском хозяйстве привело постепенно к качественному изменению сельского хозяйства страны и сокращению числа округов с низкой производительностью</a:t>
            </a:r>
          </a:p>
          <a:p>
            <a:pPr algn="just"/>
            <a:r>
              <a:rPr lang="ru-RU" dirty="0"/>
              <a:t>Число округов с низкой производительность уменьшилось с 222 в 1962–1965 гг. до 147 в 1980–1983 гг. и до 94 – в 1990–1993 гг.; их доля упала соответственно с 82,6% до 56 и 36,9%. В 1980–1983 гг. стали высокопроизводительными 53 округа, а в 1990–1993 гг. их насчитывалось уже 94. Остальные округа перешли в группу со средним уровнем производительности (от 3500 до 8000 рупий на гектар).</a:t>
            </a:r>
          </a:p>
          <a:p>
            <a:pPr algn="just"/>
            <a:r>
              <a:rPr lang="ru-RU" dirty="0"/>
              <a:t>В результате уровень межокружных различий существенно снизился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78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AD48A-2BE1-4F89-A4B7-61B8EC16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Индия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15E7D-CBEA-4C0F-82A3-60176AD0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 другой стороны, экономическая политика, проводимая в Индии после 1991 года, ориентирована на полную либерализацию экономики</a:t>
            </a:r>
          </a:p>
          <a:p>
            <a:pPr algn="just"/>
            <a:r>
              <a:rPr lang="ru-RU" dirty="0"/>
              <a:t>В результате региональное неравенство стало усугубляться, размещение производства стало диктоваться не социальными, а экономическими соображениями. Стали быстрее развиваться штаты со средним уровнем дохода, а штаты с низким уровнем доходов попали в разряд отстающих.</a:t>
            </a:r>
          </a:p>
        </p:txBody>
      </p:sp>
    </p:spTree>
    <p:extLst>
      <p:ext uri="{BB962C8B-B14F-4D97-AF65-F5344CB8AC3E}">
        <p14:creationId xmlns:p14="http://schemas.microsoft.com/office/powerpoint/2010/main" val="754683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C3928-4711-463D-B9BA-1A88DBFA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Китай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F2B7E-8B3B-4FB9-BDD0-9536B4D3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Другая модель региональной политики представляет Китай. Данная модель отличается </a:t>
            </a:r>
            <a:r>
              <a:rPr lang="ru-RU" dirty="0" err="1"/>
              <a:t>поэтапностью</a:t>
            </a:r>
            <a:r>
              <a:rPr lang="ru-RU" dirty="0"/>
              <a:t> реализации региональной политики, в соответствии с которой разные части страны включаются в систему мирохозяйственных связей в разном темпе и масштабе.</a:t>
            </a:r>
          </a:p>
          <a:p>
            <a:pPr algn="just"/>
            <a:r>
              <a:rPr lang="ru-RU" dirty="0"/>
              <a:t>На первом этапе такими частями являлись провинции Восточного Китая, которым оказывалась разнообразная государственная поддержка: действовали особый налоговый, таможенный и финансовый режимы, режим привлечения иностранных инвестиций, а также вкладывались крупные государственные инвестиции в инфраструктурные проекты</a:t>
            </a:r>
          </a:p>
          <a:p>
            <a:pPr algn="just"/>
            <a:r>
              <a:rPr lang="ru-RU" dirty="0"/>
              <a:t>Предполагалось, что восточные провинции станут локомотивом для экономического развития остальной территории Китая.</a:t>
            </a:r>
          </a:p>
        </p:txBody>
      </p:sp>
    </p:spTree>
    <p:extLst>
      <p:ext uri="{BB962C8B-B14F-4D97-AF65-F5344CB8AC3E}">
        <p14:creationId xmlns:p14="http://schemas.microsoft.com/office/powerpoint/2010/main" val="356253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9AE04-2A7C-4F16-93FD-D47705FF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Китай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1A77E-86E0-4394-822E-432B5FCF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Благодаря такой региональной политике Восточный Китай добился выдающихся экономических успехов</a:t>
            </a:r>
          </a:p>
          <a:p>
            <a:pPr algn="just"/>
            <a:r>
              <a:rPr lang="ru-RU" dirty="0"/>
              <a:t>Однако экономическое развитие остальной территории Китая остается ограниченным, и экономическая дифференциация даже усилилась за время экономических реформ</a:t>
            </a:r>
          </a:p>
        </p:txBody>
      </p:sp>
    </p:spTree>
    <p:extLst>
      <p:ext uri="{BB962C8B-B14F-4D97-AF65-F5344CB8AC3E}">
        <p14:creationId xmlns:p14="http://schemas.microsoft.com/office/powerpoint/2010/main" val="2653835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E1A22-8FA6-4546-846F-5877A3E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Китай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2F654-A3FF-4099-8D0C-AAE3C59D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Китай перешел к осуществлению второго этапа региональной политики, в рамках которого поддержка оказывается отстающим регионам Центрального, Северо-Восточного и Западного Китая в целях смягчения межрегиональной дифференциации</a:t>
            </a:r>
          </a:p>
          <a:p>
            <a:pPr algn="just"/>
            <a:r>
              <a:rPr lang="ru-RU" dirty="0"/>
              <a:t>Ставка делается на государственные инвестиции в инфраструктурные проекты, введение режима максимального благоприятствования для привлечения прямых иностранных инвестиций, а также особую налоговую политику</a:t>
            </a:r>
          </a:p>
        </p:txBody>
      </p:sp>
    </p:spTree>
    <p:extLst>
      <p:ext uri="{BB962C8B-B14F-4D97-AF65-F5344CB8AC3E}">
        <p14:creationId xmlns:p14="http://schemas.microsoft.com/office/powerpoint/2010/main" val="3811839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571ED-DCB5-42C5-9FA8-ECDA6DEC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Китай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C2985-C6D7-4DAF-9399-C7B92518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Первые результаты говорят об эффективности нового этапа региональной политики КНР: разница между уровнем экономического развития разных частей Китая хотя и медленно, но сокращается</a:t>
            </a:r>
          </a:p>
          <a:p>
            <a:pPr algn="just"/>
            <a:r>
              <a:rPr lang="ru-RU" dirty="0"/>
              <a:t>Дальнейший успех будет зависеть от темпов модернизации китайской экономики и изменения </a:t>
            </a:r>
            <a:r>
              <a:rPr lang="ru-RU" dirty="0" err="1"/>
              <a:t>экспорториентированной</a:t>
            </a:r>
            <a:r>
              <a:rPr lang="ru-RU" dirty="0"/>
              <a:t> модели экономического развития на модель, основанную на приоритете внутреннего потребительского спроса</a:t>
            </a:r>
          </a:p>
        </p:txBody>
      </p:sp>
    </p:spTree>
    <p:extLst>
      <p:ext uri="{BB962C8B-B14F-4D97-AF65-F5344CB8AC3E}">
        <p14:creationId xmlns:p14="http://schemas.microsoft.com/office/powerpoint/2010/main" val="2326930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20717-B431-4D88-8236-7B4E41AB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1EC9B-B4F6-4B33-BD5D-E44D7EF4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Примером успешной региональной политики среди развивающихся стран может служить региональная политика Бразилии</a:t>
            </a:r>
          </a:p>
          <a:p>
            <a:pPr algn="just"/>
            <a:r>
              <a:rPr lang="ru-RU" dirty="0"/>
              <a:t>В настоящее время Бразилия подразделяется на 5 крупных экономических регионов (называемых также макрорегионами). Это деление было введено Бразильским институтом географии и статистики и основано на общности природных, культурных, экономических, исторических и социальных условий в штатах, входящих в эти регионы. </a:t>
            </a:r>
          </a:p>
          <a:p>
            <a:pPr algn="just"/>
            <a:r>
              <a:rPr lang="ru-RU" dirty="0"/>
              <a:t>Несмотря на некоторую условность и невысокую точность с научной точки зрения, это деление постоянно используется в официальных данных, и поэтому имеет достаточно широкое распространение</a:t>
            </a:r>
          </a:p>
        </p:txBody>
      </p:sp>
    </p:spTree>
    <p:extLst>
      <p:ext uri="{BB962C8B-B14F-4D97-AF65-F5344CB8AC3E}">
        <p14:creationId xmlns:p14="http://schemas.microsoft.com/office/powerpoint/2010/main" val="3856497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EBD2A-B0A2-4B0B-9FDA-B85AE39B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09A79-F348-4A70-A9BB-2113A86BE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Север, включающий обширный бассейн Амазонки, занимает 45% площади страны, при этом в нем проживает около 7% от общего населения страны. Несмотря на наличие нескольких промышленных очагов, преобладает сельское хозяйство, особенно возделывание сахарного тростника, хлопчатника и какао, а также животноводство.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Северо-Восток (18% площади и 29% населения страны) – густонаселенный сельскохозяйственный район, специализирующийся на выращивании сахарного тростника. Является курортным центром, поэтому основное занятие населения – туристический сервис.</a:t>
            </a:r>
          </a:p>
        </p:txBody>
      </p:sp>
    </p:spTree>
    <p:extLst>
      <p:ext uri="{BB962C8B-B14F-4D97-AF65-F5344CB8AC3E}">
        <p14:creationId xmlns:p14="http://schemas.microsoft.com/office/powerpoint/2010/main" val="314218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670C5-2B90-4CDF-8DD4-18BCC0C2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D2DB9-E688-4CA6-BB47-52CEC63F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Юго-Восток (11% площади) – самый развитый район, производящий более 80% промышленной продукции Бразилии и являющийся деловым центром страны</a:t>
            </a:r>
          </a:p>
          <a:p>
            <a:pPr algn="just"/>
            <a:r>
              <a:rPr lang="ru-RU" dirty="0"/>
              <a:t>Высокоразвитые в промышленном отношении области вокруг городов Сан-Пауло, Рио-де-Жанейро и Бело-Оризонте составляют главный экономический стержень Бразилии</a:t>
            </a:r>
          </a:p>
          <a:p>
            <a:pPr algn="just"/>
            <a:r>
              <a:rPr lang="ru-RU" dirty="0"/>
              <a:t>В этом районе сконцентрирована значительная часть населения страны (43% населения). В структуре бразильского ВВП на долю юго-востока приходится 58%. </a:t>
            </a:r>
          </a:p>
          <a:p>
            <a:pPr algn="just"/>
            <a:r>
              <a:rPr lang="ru-RU" dirty="0"/>
              <a:t>Сан-Пауло – крупнейший промышленный центр Бразилии, где производится 37% ВВП. Сан-Пауло нередко называют локомотивом, который тянет всю экономику Бразилии.</a:t>
            </a:r>
          </a:p>
        </p:txBody>
      </p:sp>
    </p:spTree>
    <p:extLst>
      <p:ext uri="{BB962C8B-B14F-4D97-AF65-F5344CB8AC3E}">
        <p14:creationId xmlns:p14="http://schemas.microsoft.com/office/powerpoint/2010/main" val="3287867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A0AA-A2A3-42C0-842E-395AD5C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C3865-7875-4F27-907A-33CC98DD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Юг (7% площади и 15% населения) – важный сельскохозяйственный район, производящий рис, пшеницу, соевые бобы, вино и мясо. Здесь также находятся быстро развивающиеся промышленные центры. </a:t>
            </a:r>
          </a:p>
          <a:p>
            <a:pPr algn="just"/>
            <a:r>
              <a:rPr lang="ru-RU" dirty="0"/>
              <a:t>Это также высокоразвитый район Бразилии, где сохраняется здоровое равновесие между сельским хозяйством и промышленным сектором</a:t>
            </a:r>
          </a:p>
          <a:p>
            <a:pPr algn="just"/>
            <a:r>
              <a:rPr lang="ru-RU" dirty="0"/>
              <a:t>На реке Парана, разделяющей Бразилию и Парагвай, находится крупная ГЭС </a:t>
            </a:r>
            <a:r>
              <a:rPr lang="ru-RU" dirty="0" err="1"/>
              <a:t>Итайпу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93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D741-A028-4395-B6EF-A339D9A0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27F8C-3192-44C7-B33D-BC170379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Это неравенство обусловливается разнообразными факторами: демографическими, экологическими, геополитическими, социально-историческими, нерешенностью каких-либо проблем в прошлом, и, конечно же, природно-климатическими. Например, совершенно очевидно, что северные районы РФ, на которые приходится 2/3 территории, имеют неблагоприятные природные условия для жизнедеятельности людей. Но многие из них находятся в лучшем геополитическом положении в сравнении с Южным федеральным округом при всей благоприятности природно-климатических условий последнего.</a:t>
            </a:r>
          </a:p>
        </p:txBody>
      </p:sp>
    </p:spTree>
    <p:extLst>
      <p:ext uri="{BB962C8B-B14F-4D97-AF65-F5344CB8AC3E}">
        <p14:creationId xmlns:p14="http://schemas.microsoft.com/office/powerpoint/2010/main" val="876615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39DC2-25C3-4F04-9F1A-69D896C8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3EFF6-2085-45C6-9B3D-B2D4255F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 районе </a:t>
            </a:r>
            <a:r>
              <a:rPr lang="ru-RU" dirty="0" err="1"/>
              <a:t>Центро</a:t>
            </a:r>
            <a:r>
              <a:rPr lang="ru-RU" dirty="0"/>
              <a:t>-Запад (19% площади и 7% населения) ведущая отрасль – сельское хозяйство с преобладанием животноводства; в отдельных местностях возделывают соевые бобы, рис и другие культуры. Здесь все еще много малонаселенных районов. </a:t>
            </a:r>
          </a:p>
          <a:p>
            <a:pPr algn="just"/>
            <a:r>
              <a:rPr lang="ru-RU" dirty="0"/>
              <a:t>Хотя до сих пор это один из самых изолированных районов страны, за короткое время здесь отмечен стремительный рост сельскохозяйственного производства и появление новых отраслей промышленности</a:t>
            </a:r>
          </a:p>
          <a:p>
            <a:pPr algn="just"/>
            <a:r>
              <a:rPr lang="ru-RU" dirty="0"/>
              <a:t>В этом районе находится столица страны – Бразилиа, основанная в 1960 году</a:t>
            </a:r>
          </a:p>
        </p:txBody>
      </p:sp>
    </p:spTree>
    <p:extLst>
      <p:ext uri="{BB962C8B-B14F-4D97-AF65-F5344CB8AC3E}">
        <p14:creationId xmlns:p14="http://schemas.microsoft.com/office/powerpoint/2010/main" val="660307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4FD6E-AF41-4058-A5C4-5EC65E01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4D92F-03A4-4540-BEB2-D258FBBE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Районы с самыми низкими показателями находятся в Северном и Северо-восточном регионах. Эти два региона характеризуются самым высоким уровнем бедности в Бразилии.</a:t>
            </a:r>
          </a:p>
          <a:p>
            <a:pPr algn="just"/>
            <a:r>
              <a:rPr lang="ru-RU" dirty="0"/>
              <a:t>Для успешного решения региональных проблем правительство Бразилии пошло на такую меру как </a:t>
            </a:r>
            <a:r>
              <a:rPr lang="ru-RU" i="1" dirty="0"/>
              <a:t>децентрализация. </a:t>
            </a:r>
            <a:r>
              <a:rPr lang="ru-RU" dirty="0"/>
              <a:t>В рамках децентрализации управления расширены полномочия штатов и местного самоуправления. Они имеют право непосредственного сбора ряда налогов и получения 47% поступлений от сбора подоходного налога, а также налога на промышленные изделия.</a:t>
            </a:r>
          </a:p>
        </p:txBody>
      </p:sp>
    </p:spTree>
    <p:extLst>
      <p:ext uri="{BB962C8B-B14F-4D97-AF65-F5344CB8AC3E}">
        <p14:creationId xmlns:p14="http://schemas.microsoft.com/office/powerpoint/2010/main" val="3921939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D23FF-3737-4450-8142-287AEB95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902D4-187D-4ECE-AAEA-A6A776F0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Вторая составляющая политики децентрализации – масштабный план строительства доступного жилья для бедных слоев населения на основе государственного субсидирования</a:t>
            </a:r>
          </a:p>
          <a:p>
            <a:pPr algn="just"/>
            <a:r>
              <a:rPr lang="ru-RU" dirty="0"/>
              <a:t>Президент Бразилии Луис </a:t>
            </a:r>
            <a:r>
              <a:rPr lang="ru-RU" dirty="0" err="1"/>
              <a:t>Инасиу</a:t>
            </a:r>
            <a:r>
              <a:rPr lang="ru-RU" dirty="0"/>
              <a:t> да Силва представил стратегический национальный проект «Мой дом, моя жизнь». На его реализацию было выделено 6,8 млрд долл. из федерального бюджета, 5,1 млрд долл. из государственного пенсионного фонда FGTS, а остальное легло на плечи государственных банков и региональных и муниципальных властей.</a:t>
            </a:r>
          </a:p>
        </p:txBody>
      </p:sp>
    </p:spTree>
    <p:extLst>
      <p:ext uri="{BB962C8B-B14F-4D97-AF65-F5344CB8AC3E}">
        <p14:creationId xmlns:p14="http://schemas.microsoft.com/office/powerpoint/2010/main" val="1390916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5DB01-9E33-48E0-9D76-DBB52774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Бразилия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3D64E-5781-4878-8FC5-2AB01B73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Таким образом, решением главной проблемы региональной политики в Бразилии – проблемы социального неравенства – стали такие действия, как строительство дешёвого жилья, политика перераспределение доходов, образовательная политика </a:t>
            </a:r>
          </a:p>
          <a:p>
            <a:pPr algn="just"/>
            <a:r>
              <a:rPr lang="ru-RU" dirty="0"/>
              <a:t>Как говорил предшественник Луиса </a:t>
            </a:r>
            <a:r>
              <a:rPr lang="ru-RU" dirty="0" err="1"/>
              <a:t>Инасиу</a:t>
            </a:r>
            <a:r>
              <a:rPr lang="ru-RU" dirty="0"/>
              <a:t> да Силва, Фернанду </a:t>
            </a:r>
            <a:r>
              <a:rPr lang="ru-RU" dirty="0" err="1"/>
              <a:t>Энрики</a:t>
            </a:r>
            <a:r>
              <a:rPr lang="ru-RU" dirty="0"/>
              <a:t> </a:t>
            </a:r>
            <a:r>
              <a:rPr lang="ru-RU" dirty="0" err="1"/>
              <a:t>Кардозу</a:t>
            </a:r>
            <a:r>
              <a:rPr lang="ru-RU" dirty="0"/>
              <a:t> (президент Бразилии в 1995–2003 гг.): </a:t>
            </a:r>
            <a:r>
              <a:rPr lang="ru-RU" i="1" dirty="0"/>
              <a:t>«Чтобы быть стабильной, демократия должна быть эффективной в сокращении массовой бедности и социального неравенства»</a:t>
            </a:r>
          </a:p>
        </p:txBody>
      </p:sp>
    </p:spTree>
    <p:extLst>
      <p:ext uri="{BB962C8B-B14F-4D97-AF65-F5344CB8AC3E}">
        <p14:creationId xmlns:p14="http://schemas.microsoft.com/office/powerpoint/2010/main" val="2380258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E89D-99ED-48A2-9187-6B8E07C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C9C17B-EC35-4D37-8EBE-131DB1A5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8931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Одним из средств преодоления социального неравенства на региональном уровне стала региональная интеграция латиноамериканских государств </a:t>
            </a:r>
          </a:p>
          <a:p>
            <a:pPr algn="just"/>
            <a:r>
              <a:rPr lang="ru-RU" dirty="0"/>
              <a:t>В 1986 г. образовался Южноамериканский общий рынок (МЕРКОСУР) в составе Аргентины и Бразилии. Это стимулировало интерес латиноамериканских государств к сближению на южноамериканской региональной основе.</a:t>
            </a:r>
          </a:p>
          <a:p>
            <a:pPr algn="just"/>
            <a:r>
              <a:rPr lang="ru-RU" dirty="0"/>
              <a:t>В 1990 г. к Южноамериканскому общему рынку присоединились Парагвай и Уругвай</a:t>
            </a:r>
          </a:p>
          <a:p>
            <a:pPr algn="just"/>
            <a:r>
              <a:rPr lang="ru-RU" dirty="0"/>
              <a:t>В 1995 г. МЕРКОСУР перешёл на более высокий интеграционный уровень: от зоны свободной торговли к таможенному союзу</a:t>
            </a:r>
          </a:p>
          <a:p>
            <a:pPr algn="just"/>
            <a:r>
              <a:rPr lang="ru-RU" dirty="0"/>
              <a:t>Взаимная торговля стран – членов организации возросла за 1990–1997 г. в 5 раз, что свидетельствует о серьезных успехах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1450147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6B01-F668-4621-97F3-11E1D1CE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50818"/>
            <a:ext cx="8915399" cy="2176732"/>
          </a:xfrm>
        </p:spPr>
        <p:txBody>
          <a:bodyPr>
            <a:normAutofit/>
          </a:bodyPr>
          <a:lstStyle/>
          <a:p>
            <a:pPr marL="342900" lvl="0" indent="-342900" algn="ctr">
              <a:spcBef>
                <a:spcPts val="1000"/>
              </a:spcBef>
            </a:pP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Сущность, цели и </a:t>
            </a:r>
            <a:b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</a:b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формы реализации </a:t>
            </a:r>
            <a:b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</a:br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региональной политики в РФ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9B0D8-9795-46A8-B03A-26F11B938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254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40A6E-14AF-4667-8580-E6FBAC38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955F1-CB0B-40A2-818E-28DFE008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Большой опыт в осуществлении региональной политики имеет Россия</a:t>
            </a:r>
          </a:p>
          <a:p>
            <a:pPr algn="just"/>
            <a:r>
              <a:rPr lang="ru-RU" dirty="0"/>
              <a:t>История региональной политики в нашей стране насчитывает века, т.к. ее отдельные элементы, как считают некоторые авторы, проявились уже при объединении русских княжеств вокруг Москвы</a:t>
            </a:r>
          </a:p>
          <a:p>
            <a:pPr algn="just"/>
            <a:r>
              <a:rPr lang="ru-RU" dirty="0"/>
              <a:t>Однако региональная политика как системное явление появилась лишь в советское время. Разработка ее теоретико-методологических основ неразрывно связана с началом работ по экономическому районированию, административно-территориальному устройству СССР.</a:t>
            </a:r>
          </a:p>
        </p:txBody>
      </p:sp>
    </p:spTree>
    <p:extLst>
      <p:ext uri="{BB962C8B-B14F-4D97-AF65-F5344CB8AC3E}">
        <p14:creationId xmlns:p14="http://schemas.microsoft.com/office/powerpoint/2010/main" val="3370689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E2AB5-053D-4000-BE64-14D4AD17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29C73-757C-4628-BFB6-CB05FB59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Россию по праву считают родиной учения об </a:t>
            </a:r>
            <a:r>
              <a:rPr lang="ru-RU" i="1" dirty="0"/>
              <a:t>экономическом районировании</a:t>
            </a:r>
          </a:p>
          <a:p>
            <a:pPr algn="just"/>
            <a:r>
              <a:rPr lang="ru-RU" dirty="0"/>
              <a:t>Районирование имеет не только познавательное, но и большое практическое значение. Районирование страны – это научная основа для разработки государственной региональной политики. </a:t>
            </a:r>
          </a:p>
          <a:p>
            <a:pPr algn="just"/>
            <a:r>
              <a:rPr lang="ru-RU" dirty="0"/>
              <a:t>Для стран, географически разнообразных, с весьма существенными различиями между ее частями, региональная политика имеет особое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1428966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29171-DE51-4959-A8BF-853E6ED9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0D0C6-9E84-4461-83FD-337C03DE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Выявление районов (территорий, характеризующихся определенной общностью развития, тесной взаимосвязанностью компонентов природной среды, хозяйства, расселения, культурных ландшафтов, обладающих определенной целостностью) – это очень непростая задача</a:t>
            </a:r>
          </a:p>
          <a:p>
            <a:pPr algn="just"/>
            <a:r>
              <a:rPr lang="ru-RU" dirty="0"/>
              <a:t>По сложившимся представлениям, районы существуют реально, объективно, надо только обоснованно их выделить. Однако при этом, как пишет Я.Г. </a:t>
            </a:r>
            <a:r>
              <a:rPr lang="ru-RU" dirty="0" err="1"/>
              <a:t>Машбиц</a:t>
            </a:r>
            <a:r>
              <a:rPr lang="ru-RU" dirty="0"/>
              <a:t>, территории субъективно, исходя из своих представлений, «кроят» ученые. В официальном же районировании деление территории осуществляется нередко для решения чисто административных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4134207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9683E-0AD0-4929-A083-42CF2ACA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78297-557E-4BBB-98E5-455ECFAD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Такие подходы, не согласующиеся с природными, этнокультурными и другими особенностями территорий, не могут обеспечить высокую эффективность региональной политики, более того, могут породить новые проблемы </a:t>
            </a:r>
          </a:p>
          <a:p>
            <a:pPr algn="just"/>
            <a:r>
              <a:rPr lang="ru-RU" dirty="0"/>
              <a:t>Известно, какое большое значение придавал районированию, комплексной характеристике районов, обоснованию их границ Н.Н. </a:t>
            </a:r>
            <a:r>
              <a:rPr lang="ru-RU" dirty="0" err="1"/>
              <a:t>Баранский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1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CC17-97BB-4512-A038-129F5654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Фундамент</a:t>
            </a:r>
            <a:br>
              <a:rPr lang="ru-RU" dirty="0"/>
            </a:br>
            <a:r>
              <a:rPr lang="ru-RU" dirty="0"/>
              <a:t>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FAEB2-CA96-413C-B3DB-D87656E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Неравенство условий, присущее территориям, обусловливает то, что уровень экономического развития, качество населения, качество жизни населения на них имеют отличия, подчас весьма значительные. А это значит, что не везде на территории государств в одинаковой степени реализуется тот минимум, который провозглашается их конституциями.</a:t>
            </a:r>
          </a:p>
          <a:p>
            <a:pPr algn="just"/>
            <a:r>
              <a:rPr lang="ru-RU" dirty="0"/>
              <a:t>Неравенство условий развития внутренних регионов и является объективной основой государственной региональной политики</a:t>
            </a:r>
          </a:p>
        </p:txBody>
      </p:sp>
    </p:spTree>
    <p:extLst>
      <p:ext uri="{BB962C8B-B14F-4D97-AF65-F5344CB8AC3E}">
        <p14:creationId xmlns:p14="http://schemas.microsoft.com/office/powerpoint/2010/main" val="28151163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36D35-1322-45F9-A1C8-F8DEBE9E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7E70B-849E-489F-BC67-287281DF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региональной политике СССР экономическое районирование выполняло прежде всего практические задачи территориальной организации общества в соответствии с долгосрочной экономической стратегией. Причем для районирования СССР одинаково важное значение имели как социально-экономические, так и природные факторы. То есть оно, по сути, было интегральным, комплексным районированием.</a:t>
            </a:r>
          </a:p>
          <a:p>
            <a:pPr algn="just"/>
            <a:r>
              <a:rPr lang="ru-RU" dirty="0"/>
              <a:t>В РФ экономического районирования пока не проводилось. Поэтому можно считать, что сейчас в России продолжает в целом существовать прежняя сетка экономических районов, имевшая силу на завершающем этапе существования СССР.</a:t>
            </a:r>
          </a:p>
        </p:txBody>
      </p:sp>
    </p:spTree>
    <p:extLst>
      <p:ext uri="{BB962C8B-B14F-4D97-AF65-F5344CB8AC3E}">
        <p14:creationId xmlns:p14="http://schemas.microsoft.com/office/powerpoint/2010/main" val="1020730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93CA-6C37-496A-A277-7A74C4F2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35B49-7AA0-4906-9442-4439F41A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Регионы РФ отличаются друг от друга по разным основаниям. Имеющиеся различия в конечном счете выливаются в неравенство социально-экономических условий жизни людей – главную региональную проблему РФ.</a:t>
            </a:r>
          </a:p>
          <a:p>
            <a:pPr algn="just"/>
            <a:r>
              <a:rPr lang="ru-RU" dirty="0"/>
              <a:t>Региональные проблемы требуют эффективной региональной политики. Ее суть очевидна: благополучие граждан (в широком смысле), территориальная справедливость (то есть равенство граждан вне зависимости от места проживания) и целостность государства.</a:t>
            </a:r>
          </a:p>
        </p:txBody>
      </p:sp>
    </p:spTree>
    <p:extLst>
      <p:ext uri="{BB962C8B-B14F-4D97-AF65-F5344CB8AC3E}">
        <p14:creationId xmlns:p14="http://schemas.microsoft.com/office/powerpoint/2010/main" val="2202196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48A5-194A-4040-BAE3-16D001C0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07122-E845-4E6F-8DC4-E9C9DEB6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Государственная региональная политика РФ представляет собой </a:t>
            </a:r>
            <a:r>
              <a:rPr lang="ru-RU" u="sng" dirty="0"/>
              <a:t>деятельность органов государственной власти Российской Федерации, направленную на согласование интересов федерального государства, субъектов РФ, субъектов местного самоуправления, различных субъектов собственности, национально-территориальных общностей и всех граждан России и включающую выработку стратегических целей, задач, приоритетов регионального развития и разработку комплекса мероприятий по их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59143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70372-B674-42C2-B4D9-58B7A1EB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84F270-105F-4D0A-9F56-F7DE821A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Свое правовое оформление региональная политика РФ получила в 1996 г.</a:t>
            </a:r>
          </a:p>
          <a:p>
            <a:pPr algn="just"/>
            <a:r>
              <a:rPr lang="ru-RU" dirty="0"/>
              <a:t>3 июня 1996 г. Указом Президента РФ были утверждены «Основные положения региональной политики в Российской Федерации», а 7 декабря 1996 г. появилось Постановление Правительства «О совершенствовании механизма государственной поддержки развития регионов РФ»</a:t>
            </a:r>
          </a:p>
        </p:txBody>
      </p:sp>
    </p:spTree>
    <p:extLst>
      <p:ext uri="{BB962C8B-B14F-4D97-AF65-F5344CB8AC3E}">
        <p14:creationId xmlns:p14="http://schemas.microsoft.com/office/powerpoint/2010/main" val="3060750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AA35F-0810-440C-B04B-CC3227D8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489B3-9C4B-46A5-AB9B-8AA8072F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«Основных положениях» дано определение региональной политики в РФ. Это </a:t>
            </a:r>
            <a:r>
              <a:rPr lang="ru-RU" i="1" dirty="0"/>
              <a:t>«</a:t>
            </a:r>
            <a:r>
              <a:rPr lang="ru-RU" i="1" u="sng" dirty="0"/>
              <a:t>система целей и задач органов государственной власти по управлению политическим, экономическим и социальным развитием регионов страны, а также механизм их реализаций</a:t>
            </a:r>
            <a:r>
              <a:rPr lang="ru-RU" i="1" dirty="0"/>
              <a:t>»</a:t>
            </a:r>
          </a:p>
          <a:p>
            <a:pPr algn="just"/>
            <a:r>
              <a:rPr lang="ru-RU" dirty="0"/>
              <a:t>Под регионом в этом государственном документе понимается</a:t>
            </a:r>
            <a:r>
              <a:rPr lang="ru-RU" i="1" dirty="0"/>
              <a:t> «</a:t>
            </a:r>
            <a:r>
              <a:rPr lang="ru-RU" i="1" u="sng" dirty="0"/>
              <a:t>часть территории Российской Федерации, обладающая общностью природных, социально-экономических, национально-культурных и иных условий</a:t>
            </a:r>
            <a:r>
              <a:rPr lang="ru-RU" i="1" dirty="0"/>
              <a:t>»</a:t>
            </a:r>
            <a:r>
              <a:rPr lang="ru-RU" dirty="0"/>
              <a:t>. При этом подчеркивается, что регион может совпадать с границами субъектов РФ, а может не совпадать, т.е. объединять территории нескольких субъектов.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591231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613EC-768A-492B-80DD-FF56090E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B9745-DAD2-4AD1-BCA5-54BA98C2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43990"/>
            <a:ext cx="8915400" cy="408989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тексте президентского Указа говорится, что документ «Основные положения региональной политики в РФ» разработан </a:t>
            </a:r>
            <a:r>
              <a:rPr lang="ru-RU" i="1" dirty="0"/>
              <a:t>«</a:t>
            </a:r>
            <a:r>
              <a:rPr lang="ru-RU" i="1" u="sng" dirty="0"/>
              <a:t>в целях укрепления государственности РФ, совершенствования федерализма, формирования условий для более эффективного и гармоничного развития регионов, а также для обеспечения благосостояния населения страны</a:t>
            </a:r>
            <a:r>
              <a:rPr lang="ru-RU" i="1" dirty="0"/>
              <a:t>»</a:t>
            </a:r>
          </a:p>
          <a:p>
            <a:pPr algn="just"/>
            <a:r>
              <a:rPr lang="ru-RU" dirty="0"/>
              <a:t>В документе обозначены основные цели региональной политики в РФ, задачи в области развития федеративных отношений, основные положения федеративных отношений, основные положения региональной экономической политики, методы и формы ее реализации, основные положения региональной политики в социальной сфере, региональные аспекты национально-этнических отношений</a:t>
            </a:r>
          </a:p>
        </p:txBody>
      </p:sp>
    </p:spTree>
    <p:extLst>
      <p:ext uri="{BB962C8B-B14F-4D97-AF65-F5344CB8AC3E}">
        <p14:creationId xmlns:p14="http://schemas.microsoft.com/office/powerpoint/2010/main" val="21601959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8405B-53E4-4B2D-9A9D-2C9993E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 в РФ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188AB-2E8C-4BFB-9D3C-011D950A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027824" cy="3777622"/>
          </a:xfrm>
        </p:spPr>
        <p:txBody>
          <a:bodyPr/>
          <a:lstStyle/>
          <a:p>
            <a:pPr algn="just"/>
            <a:r>
              <a:rPr lang="ru-RU" dirty="0"/>
              <a:t>В «Основных положениях региональной политики в РФ» были намечены следующие цели региональной политики: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обеспечение экономических, социальных, правовых и организационных основ федерализма в Российской Федерации, создание единого экономического пространства;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обеспечение единых минимальных социальных стандартов и равной социальной защиты, гарантирование социальных прав граждан, установленных Конституцией Российской Федерации, независимо от экономических возможностей регионов;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выравнивание условий социально-экономического развития регионов;</a:t>
            </a:r>
          </a:p>
        </p:txBody>
      </p:sp>
    </p:spTree>
    <p:extLst>
      <p:ext uri="{BB962C8B-B14F-4D97-AF65-F5344CB8AC3E}">
        <p14:creationId xmlns:p14="http://schemas.microsoft.com/office/powerpoint/2010/main" val="3879599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55D49-06C8-480C-96BB-3DB7AE77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Цели региональной политики в РФ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9C84B-D84E-4C18-B9D7-2E090547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предотвращение загрязнения окружающей среды, а также ликвидация последствий ее загрязнения, комплексная экологическая защита регионов;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приоритетное развитие регионов, имеющих особо важное стратегическое значение;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максимальное использование природно-климатических особенностей регионов;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становление и  обеспечение гарантий местного самоуправления. </a:t>
            </a:r>
          </a:p>
          <a:p>
            <a:pPr>
              <a:buFont typeface="+mj-lt"/>
              <a:buAutoNum type="arabicParenR" startAt="4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490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27103-B5E6-49E6-BE9D-93E8E7CB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Формы реализации </a:t>
            </a:r>
            <a:br>
              <a:rPr lang="ru-RU" dirty="0"/>
            </a:br>
            <a:r>
              <a:rPr lang="ru-RU" dirty="0"/>
              <a:t>региональной политики в РФ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87CB7-2F2F-47DF-96A0-4C20800B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01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Главными формами реализации региональной политики в соответствии с названными документами являются следующие: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разработка и осуществление федеральных целевых программ социально-экономического развития регионов;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участие государства в наиболее эффективных инвестиционных проектах с использованием </a:t>
            </a:r>
            <a:r>
              <a:rPr lang="ru-RU" dirty="0" err="1"/>
              <a:t>конкурсно</a:t>
            </a:r>
            <a:r>
              <a:rPr lang="ru-RU" dirty="0"/>
              <a:t>-контрактных систем их реализации;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размещение федеральных заказов на поставку продукции для общегосударственных нужд и наукоемких производств;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создание условий для активизации международных экономических связей регионов.</a:t>
            </a:r>
          </a:p>
          <a:p>
            <a:pPr algn="just">
              <a:buFont typeface="+mj-lt"/>
              <a:buAutoNum type="arabicParenR"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(См.: </a:t>
            </a:r>
            <a:r>
              <a:rPr lang="ru-RU" i="1" dirty="0"/>
              <a:t>Гладкий Ю.Н., </a:t>
            </a:r>
            <a:r>
              <a:rPr lang="ru-RU" i="1" dirty="0" err="1"/>
              <a:t>Чистобаев</a:t>
            </a:r>
            <a:r>
              <a:rPr lang="ru-RU" i="1" dirty="0"/>
              <a:t> А.И.</a:t>
            </a:r>
            <a:r>
              <a:rPr lang="ru-RU" dirty="0"/>
              <a:t> Основы региональной политики: учебник. – СПб.: Изд-во Михайлова В.А., 1998. С. 482)</a:t>
            </a:r>
          </a:p>
        </p:txBody>
      </p:sp>
    </p:spTree>
    <p:extLst>
      <p:ext uri="{BB962C8B-B14F-4D97-AF65-F5344CB8AC3E}">
        <p14:creationId xmlns:p14="http://schemas.microsoft.com/office/powerpoint/2010/main" val="3231190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8D9A-AF51-4343-A5C0-B7D013BD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08206-C56F-4409-B5CA-27E3735A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Все формы реализации региональной политики в РФ находят отражение в реальной практике (федеральная целевая программа развития Забайкалья и Дальнего Востока, федеральные транспортные субсидии, субсидии на энерго-тарифы ряду восточных регионов, и т.п.). </a:t>
            </a:r>
          </a:p>
          <a:p>
            <a:pPr algn="just"/>
            <a:r>
              <a:rPr lang="ru-RU" dirty="0"/>
              <a:t>Однако фактом является и то, что многие из программ, решений, касающихся регионов, в полной мере не выполняются</a:t>
            </a:r>
          </a:p>
        </p:txBody>
      </p:sp>
    </p:spTree>
    <p:extLst>
      <p:ext uri="{BB962C8B-B14F-4D97-AF65-F5344CB8AC3E}">
        <p14:creationId xmlns:p14="http://schemas.microsoft.com/office/powerpoint/2010/main" val="30080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675F5-B893-4A21-AE58-68CA0527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Понятие 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EAF82-2092-476C-BDD5-9F7FEDDF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75018"/>
          </a:xfrm>
        </p:spPr>
        <p:txBody>
          <a:bodyPr>
            <a:normAutofit/>
          </a:bodyPr>
          <a:lstStyle/>
          <a:p>
            <a:pPr algn="just"/>
            <a:r>
              <a:rPr lang="ru-RU" i="1" u="sng" dirty="0"/>
              <a:t>Региональная политика государства</a:t>
            </a:r>
            <a:r>
              <a:rPr lang="ru-RU" i="1" dirty="0"/>
              <a:t> </a:t>
            </a:r>
            <a:r>
              <a:rPr lang="ru-RU" dirty="0"/>
              <a:t>– сфера деятельности по управлению политическим, экономическим, социальным и экологическим развитием страны в пространственном, региональном аспекте, отражающая как взаимоотношения между государством и регионами, так и регионов между собой</a:t>
            </a:r>
          </a:p>
          <a:p>
            <a:pPr algn="just"/>
            <a:r>
              <a:rPr lang="ru-RU" dirty="0"/>
              <a:t>Региональная политика представляет собой систему законодательных, административных, природоохранных мер, способствующих более рациональному размещению производительных сил, сглаживанию различий в уровнях развития отдельных регионов. </a:t>
            </a:r>
          </a:p>
          <a:p>
            <a:pPr algn="just"/>
            <a:r>
              <a:rPr lang="ru-RU" dirty="0"/>
              <a:t>То есть, в конечном счете, цель региональной политики состоит в том, чтобы обеспечить сбалансированность в региональном развитии, сгладить, ликвидировать территориальные диспропорции. Эта цель требует того, чтобы в региональной политике соблюдался определенный баланс: централизации и децентрализации, державности и автономности, естественных различий и нивелирования.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6691057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F480-DA6A-4D17-84DE-F7ACE8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Эффективность </a:t>
            </a:r>
            <a:br>
              <a:rPr lang="ru-RU" dirty="0"/>
            </a:br>
            <a:r>
              <a:rPr lang="ru-RU" dirty="0"/>
              <a:t>региональной политики в РФ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FC07E-CFA9-4A5E-B720-561331E9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Эффективность региональной политики, успех экономических преобразований в РФ в огромной степени зависит от степени согласования интересов федерального центра, субъектов Федерации и органов местного самоуправления в финансовой сфере</a:t>
            </a:r>
          </a:p>
          <a:p>
            <a:pPr algn="just"/>
            <a:r>
              <a:rPr lang="ru-RU" dirty="0"/>
              <a:t>Выражением этой эффективности может быть то, что называется </a:t>
            </a:r>
            <a:r>
              <a:rPr lang="ru-RU" i="1" dirty="0"/>
              <a:t>территориальной справедливостью</a:t>
            </a:r>
            <a:r>
              <a:rPr lang="ru-RU" dirty="0"/>
              <a:t>, предполагающей некое равенство не только отдельных индивидуумов в распределении ограниченных ресурсов (</a:t>
            </a:r>
            <a:r>
              <a:rPr lang="ru-RU" i="1" dirty="0"/>
              <a:t>социальная справедливость</a:t>
            </a:r>
            <a:r>
              <a:rPr lang="ru-RU" dirty="0"/>
              <a:t>), но и целых регионов</a:t>
            </a:r>
          </a:p>
          <a:p>
            <a:pPr algn="just"/>
            <a:r>
              <a:rPr lang="ru-RU" dirty="0"/>
              <a:t>Иначе говоря, социальная справедливость посредством специальных законов и стандартов должна быть гарантирована не только москвичу, но и алтайскому крестьянину, шахтеру Воркуты и т.д.</a:t>
            </a:r>
          </a:p>
        </p:txBody>
      </p:sp>
    </p:spTree>
    <p:extLst>
      <p:ext uri="{BB962C8B-B14F-4D97-AF65-F5344CB8AC3E}">
        <p14:creationId xmlns:p14="http://schemas.microsoft.com/office/powerpoint/2010/main" val="164219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E8002-E3F7-4859-A7B7-7CBFA9AF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Виды и уровни </a:t>
            </a:r>
            <a:br>
              <a:rPr lang="ru-RU" dirty="0"/>
            </a:br>
            <a:r>
              <a:rPr lang="ru-RU" dirty="0"/>
              <a:t>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FDB05-EE60-46EF-B4C2-B4195435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Как правило, выделяют следующие </a:t>
            </a:r>
            <a:r>
              <a:rPr lang="ru-RU" i="1" u="sng" dirty="0"/>
              <a:t>виды региональной политики</a:t>
            </a:r>
            <a:r>
              <a:rPr lang="ru-RU" dirty="0"/>
              <a:t>: экономическую, социальную, демографическую, </a:t>
            </a:r>
            <a:r>
              <a:rPr lang="ru-RU" dirty="0" err="1"/>
              <a:t>экистическую</a:t>
            </a:r>
            <a:r>
              <a:rPr lang="ru-RU" dirty="0"/>
              <a:t> (поселенческую), экологическую, научно-техническую</a:t>
            </a:r>
          </a:p>
          <a:p>
            <a:pPr algn="just"/>
            <a:r>
              <a:rPr lang="ru-RU" dirty="0"/>
              <a:t>Регулирование территориального развития осуществляется на разных уровнях – местном, региональном, государственном. В настоящее время есть все основания для выделения и межгосударственного уровня (например, в рамках ЕС) региональной политики.</a:t>
            </a:r>
          </a:p>
        </p:txBody>
      </p:sp>
    </p:spTree>
    <p:extLst>
      <p:ext uri="{BB962C8B-B14F-4D97-AF65-F5344CB8AC3E}">
        <p14:creationId xmlns:p14="http://schemas.microsoft.com/office/powerpoint/2010/main" val="147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75BA5-F4DD-48D7-A1D2-B7015E7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Объект и субъекты</a:t>
            </a:r>
            <a:br>
              <a:rPr lang="ru-RU" dirty="0"/>
            </a:br>
            <a:r>
              <a:rPr lang="ru-RU" dirty="0"/>
              <a:t>региональной политики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5D4AB-9D9A-4072-BA27-9E3DE9A7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Региональная политика представляет собой деятельность по управлению развитием страны в пространственном аспекте</a:t>
            </a:r>
          </a:p>
          <a:p>
            <a:pPr algn="just"/>
            <a:r>
              <a:rPr lang="ru-RU" dirty="0"/>
              <a:t>В качестве </a:t>
            </a:r>
            <a:r>
              <a:rPr lang="ru-RU" i="1" u="sng" dirty="0"/>
              <a:t>объекта региональной политики</a:t>
            </a:r>
            <a:r>
              <a:rPr lang="ru-RU" i="1" dirty="0"/>
              <a:t> </a:t>
            </a:r>
            <a:r>
              <a:rPr lang="ru-RU" dirty="0"/>
              <a:t>выступает регион, точнее, социально-экономический регион, так как региональная политика направлена на сглаживание прежде всего территориальных диспропорций социально-экономического характера. Управляющее воздействие может быть направлено на производственные, социальные, денежно-финансовые и другие региональные объекты.</a:t>
            </a:r>
          </a:p>
          <a:p>
            <a:pPr algn="just"/>
            <a:r>
              <a:rPr lang="ru-RU" i="1" u="sng" dirty="0"/>
              <a:t>Субъектами региональной политики</a:t>
            </a:r>
            <a:r>
              <a:rPr lang="ru-RU" dirty="0"/>
              <a:t> являются органы, наделенные специальными полномочиями на местном, региональном, государственном, межгосударственном уровнях</a:t>
            </a:r>
          </a:p>
        </p:txBody>
      </p:sp>
    </p:spTree>
    <p:extLst>
      <p:ext uri="{BB962C8B-B14F-4D97-AF65-F5344CB8AC3E}">
        <p14:creationId xmlns:p14="http://schemas.microsoft.com/office/powerpoint/2010/main" val="42336448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5028</Words>
  <Application>Microsoft Office PowerPoint</Application>
  <PresentationFormat>Широкоэкранный</PresentationFormat>
  <Paragraphs>219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4" baseType="lpstr">
      <vt:lpstr>Arial</vt:lpstr>
      <vt:lpstr>Century Gothic</vt:lpstr>
      <vt:lpstr>Wingdings 3</vt:lpstr>
      <vt:lpstr>Легкий дым</vt:lpstr>
      <vt:lpstr>       Тема 5.  Региональная политика: специфика и основные направления</vt:lpstr>
      <vt:lpstr> План:</vt:lpstr>
      <vt:lpstr>Региональная политика:  понятие, цели, направления</vt:lpstr>
      <vt:lpstr>Презентация PowerPoint</vt:lpstr>
      <vt:lpstr>Презентация PowerPoint</vt:lpstr>
      <vt:lpstr>Фундамент региональной политики</vt:lpstr>
      <vt:lpstr> Понятие региональной политики</vt:lpstr>
      <vt:lpstr>Виды и уровни  региональной политики</vt:lpstr>
      <vt:lpstr>Объект и субъекты региональной политики</vt:lpstr>
      <vt:lpstr>Средства и механизмы региональной политики</vt:lpstr>
      <vt:lpstr> Цели региональной политики</vt:lpstr>
      <vt:lpstr> Цели региональной политики</vt:lpstr>
      <vt:lpstr> Цели региональной политики</vt:lpstr>
      <vt:lpstr>Презентация PowerPoint</vt:lpstr>
      <vt:lpstr>Главная цель региональной политики в странах Запада</vt:lpstr>
      <vt:lpstr> Направления региональной политики</vt:lpstr>
      <vt:lpstr> Направления региональной политики</vt:lpstr>
      <vt:lpstr> Направления региональной политики</vt:lpstr>
      <vt:lpstr> Направления региональной политики</vt:lpstr>
      <vt:lpstr> Направления региональной политики</vt:lpstr>
      <vt:lpstr>Опыт региональной политики ЕС</vt:lpstr>
      <vt:lpstr>Презентация PowerPoint</vt:lpstr>
      <vt:lpstr>Презентация PowerPoint</vt:lpstr>
      <vt:lpstr>Презентация PowerPoint</vt:lpstr>
      <vt:lpstr>Презентация PowerPoint</vt:lpstr>
      <vt:lpstr> Цели региональной политики ЕС</vt:lpstr>
      <vt:lpstr> Цели региональной политики ЕС</vt:lpstr>
      <vt:lpstr> Наднациональные органы ЕС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 региональной политики  в развивающихся странах</vt:lpstr>
      <vt:lpstr> Индия</vt:lpstr>
      <vt:lpstr> Индия</vt:lpstr>
      <vt:lpstr> Индия</vt:lpstr>
      <vt:lpstr> Индия</vt:lpstr>
      <vt:lpstr> Индия</vt:lpstr>
      <vt:lpstr> Индия</vt:lpstr>
      <vt:lpstr> Китай</vt:lpstr>
      <vt:lpstr> Китай</vt:lpstr>
      <vt:lpstr> Китай</vt:lpstr>
      <vt:lpstr> Китай</vt:lpstr>
      <vt:lpstr> Бразилия</vt:lpstr>
      <vt:lpstr> Бразилия</vt:lpstr>
      <vt:lpstr> Бразилия</vt:lpstr>
      <vt:lpstr> Бразилия</vt:lpstr>
      <vt:lpstr> Бразилия</vt:lpstr>
      <vt:lpstr> Бразилия</vt:lpstr>
      <vt:lpstr> Бразилия</vt:lpstr>
      <vt:lpstr> Бразилия</vt:lpstr>
      <vt:lpstr>Презентация PowerPoint</vt:lpstr>
      <vt:lpstr>Сущность, цели и  формы реализации  региональной политики в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 Цели региональной политики в РФ </vt:lpstr>
      <vt:lpstr> Цели региональной политики в РФ</vt:lpstr>
      <vt:lpstr>Формы реализации  региональной политики в РФ </vt:lpstr>
      <vt:lpstr>Презентация PowerPoint</vt:lpstr>
      <vt:lpstr>Эффективность  региональной политики в РФ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Тема 5.  Региональная политика: специфика и основные направления</dc:title>
  <dc:creator>Dmitri K.</dc:creator>
  <cp:lastModifiedBy>Dmitri K.</cp:lastModifiedBy>
  <cp:revision>107</cp:revision>
  <dcterms:created xsi:type="dcterms:W3CDTF">2024-10-31T08:25:02Z</dcterms:created>
  <dcterms:modified xsi:type="dcterms:W3CDTF">2024-11-17T19:41:15Z</dcterms:modified>
</cp:coreProperties>
</file>