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CC429-4F69-41F6-92F7-581B04410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b="1" dirty="0"/>
              <a:t>Тема 6.</a:t>
            </a:r>
            <a:br>
              <a:rPr lang="ru-RU" sz="3200" b="1" dirty="0"/>
            </a:br>
            <a:r>
              <a:rPr lang="ru-RU" sz="3200" b="1" dirty="0"/>
              <a:t>Общенаучные методы исследования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0CDF0-8BBF-4066-AD1F-B1BB58E51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0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2BCC-266E-47F8-A161-7B6A40C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19100"/>
            <a:ext cx="8911687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Проблема метода </a:t>
            </a:r>
            <a:br>
              <a:rPr lang="ru-RU" dirty="0"/>
            </a:br>
            <a:r>
              <a:rPr lang="ru-RU" dirty="0"/>
              <a:t>в комплексном регионоведении и комплексном страноведении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1135C-3EF6-44E5-97B5-680EE61B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765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Не случайно даже в учебнике «Регионоведение» Ю.Н. Гладкого и А.И. </a:t>
            </a:r>
            <a:r>
              <a:rPr lang="ru-RU" dirty="0" err="1"/>
              <a:t>Чистобаева</a:t>
            </a:r>
            <a:r>
              <a:rPr lang="ru-RU" dirty="0"/>
              <a:t>, наиболее, по сравнению с другими подобными учебными пособиями, приближенном к проблематике комплексного регионоведения, отсутствует раздел о методах </a:t>
            </a:r>
            <a:r>
              <a:rPr lang="ru-RU" dirty="0" err="1"/>
              <a:t>регионоведческого</a:t>
            </a:r>
            <a:r>
              <a:rPr lang="ru-RU" dirty="0"/>
              <a:t> анализа (См.: </a:t>
            </a:r>
            <a:r>
              <a:rPr lang="ru-RU" i="1" dirty="0"/>
              <a:t>Гладкий Ю.Н.</a:t>
            </a:r>
            <a:r>
              <a:rPr lang="ru-RU" dirty="0"/>
              <a:t>, </a:t>
            </a:r>
            <a:r>
              <a:rPr lang="ru-RU" i="1" dirty="0" err="1"/>
              <a:t>Чистобаев</a:t>
            </a:r>
            <a:r>
              <a:rPr lang="ru-RU" i="1" dirty="0"/>
              <a:t> А.И.</a:t>
            </a:r>
            <a:r>
              <a:rPr lang="ru-RU" dirty="0"/>
              <a:t> Регионоведение: учебник. М.: Гардарики, 2002)</a:t>
            </a:r>
          </a:p>
        </p:txBody>
      </p:sp>
    </p:spTree>
    <p:extLst>
      <p:ext uri="{BB962C8B-B14F-4D97-AF65-F5344CB8AC3E}">
        <p14:creationId xmlns:p14="http://schemas.microsoft.com/office/powerpoint/2010/main" val="100595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2BCC-266E-47F8-A161-7B6A40C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19100"/>
            <a:ext cx="8911687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Проблема метода </a:t>
            </a:r>
            <a:br>
              <a:rPr lang="ru-RU" dirty="0"/>
            </a:br>
            <a:r>
              <a:rPr lang="ru-RU" dirty="0"/>
              <a:t>в комплексном регионоведении и комплексном страноведении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1135C-3EF6-44E5-97B5-680EE61B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765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Проблема метода в науке не только важна, она является и одной из самых сложных</a:t>
            </a:r>
          </a:p>
          <a:p>
            <a:pPr algn="just"/>
            <a:r>
              <a:rPr lang="ru-RU" dirty="0"/>
              <a:t>Дело в том, что </a:t>
            </a:r>
            <a:r>
              <a:rPr lang="ru-RU" u="sng" dirty="0"/>
              <a:t>метод, с одной стороны, предваряет изучение наукой своего </a:t>
            </a:r>
            <a:r>
              <a:rPr lang="ru-RU" i="1" u="sng" dirty="0"/>
              <a:t>объекта</a:t>
            </a:r>
            <a:r>
              <a:rPr lang="ru-RU" u="sng" dirty="0"/>
              <a:t>, и, с другой стороны, является итогом такого изучения</a:t>
            </a:r>
            <a:r>
              <a:rPr lang="ru-RU" dirty="0"/>
              <a:t>. Он предваряет изучение объекта уже потому, что исследователь с самого начала должен владеть определенной суммой приемов и средств для достижения нового знания. Он является итогом изучения, так как полученное в результате его применения знание касается не только самого объекта, но и способов его изучения, а также применения полученных результатов.</a:t>
            </a:r>
          </a:p>
          <a:p>
            <a:pPr algn="just"/>
            <a:r>
              <a:rPr lang="ru-RU" dirty="0"/>
              <a:t>Более того, исследователь сталкивается с проблемой метода уже при анализе литературы и необходимости ее классификации и оценки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26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BC2DF-B633-4D7E-9B2C-E2DE84F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Классификация методов научного познания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CCAF9-50E4-494E-B46B-CBDDA34EB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7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118C-1E25-4B46-92BB-3E3DE800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A46F4-E773-46E6-9C31-0D795237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Методы научного познания многообразны, и это порождает потребность в их классификации. Основания (критерии) для группировки методов могут быть разными.</a:t>
            </a:r>
          </a:p>
          <a:p>
            <a:pPr algn="just"/>
            <a:r>
              <a:rPr lang="ru-RU" dirty="0"/>
              <a:t>В зависимости от роли и места в процессе научного познания выделяются методы </a:t>
            </a:r>
            <a:r>
              <a:rPr lang="ru-RU" i="1" dirty="0"/>
              <a:t>формальные</a:t>
            </a:r>
            <a:r>
              <a:rPr lang="ru-RU" dirty="0"/>
              <a:t> и </a:t>
            </a:r>
            <a:r>
              <a:rPr lang="ru-RU" i="1" dirty="0"/>
              <a:t>содержательные</a:t>
            </a:r>
            <a:r>
              <a:rPr lang="ru-RU" dirty="0"/>
              <a:t>, </a:t>
            </a:r>
            <a:r>
              <a:rPr lang="ru-RU" i="1" dirty="0"/>
              <a:t>эмпирические</a:t>
            </a:r>
            <a:r>
              <a:rPr lang="ru-RU" dirty="0"/>
              <a:t> и </a:t>
            </a:r>
            <a:r>
              <a:rPr lang="ru-RU" i="1" dirty="0"/>
              <a:t>теоретические</a:t>
            </a:r>
            <a:r>
              <a:rPr lang="ru-RU" dirty="0"/>
              <a:t>, </a:t>
            </a:r>
            <a:r>
              <a:rPr lang="ru-RU" i="1" dirty="0"/>
              <a:t>фундаментальные</a:t>
            </a:r>
            <a:r>
              <a:rPr lang="ru-RU" dirty="0"/>
              <a:t> и </a:t>
            </a:r>
            <a:r>
              <a:rPr lang="ru-RU" i="1" dirty="0"/>
              <a:t>прикладные</a:t>
            </a:r>
            <a:r>
              <a:rPr lang="ru-RU" dirty="0"/>
              <a:t>, </a:t>
            </a:r>
            <a:r>
              <a:rPr lang="ru-RU" i="1" dirty="0"/>
              <a:t>методы исследования</a:t>
            </a:r>
            <a:r>
              <a:rPr lang="ru-RU" dirty="0"/>
              <a:t> и </a:t>
            </a:r>
            <a:r>
              <a:rPr lang="ru-RU" i="1" dirty="0"/>
              <a:t>изложения</a:t>
            </a:r>
          </a:p>
          <a:p>
            <a:pPr algn="just"/>
            <a:r>
              <a:rPr lang="ru-RU" dirty="0"/>
              <a:t>Содержание изучаемых наукой объектов служит критерием для различения методов естествознания и методов социально-гуманитарных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73642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8EB3-5DB7-4DFD-A68E-7327BF2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94C82-8BFC-48DC-9191-FF2B6C9F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современной науке «работает» (и достаточно успешно) многоуровневая концепция методологического знания. Все методы научного познания по степени общности и широте применения разделяются на 5 основных групп:</a:t>
            </a:r>
          </a:p>
        </p:txBody>
      </p:sp>
    </p:spTree>
    <p:extLst>
      <p:ext uri="{BB962C8B-B14F-4D97-AF65-F5344CB8AC3E}">
        <p14:creationId xmlns:p14="http://schemas.microsoft.com/office/powerpoint/2010/main" val="385615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8EB3-5DB7-4DFD-A68E-7327BF2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Философские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94C82-8BFC-48DC-9191-FF2B6C9F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i="1" u="sng" dirty="0"/>
              <a:t>Философские методы</a:t>
            </a:r>
            <a:r>
              <a:rPr lang="ru-RU" dirty="0"/>
              <a:t>, среди которых наиболее основными и древними являются диалектический и метафизический методы</a:t>
            </a:r>
          </a:p>
          <a:p>
            <a:pPr algn="just"/>
            <a:r>
              <a:rPr lang="ru-RU" i="1" u="sng" dirty="0"/>
              <a:t>Диалектический метод</a:t>
            </a:r>
            <a:r>
              <a:rPr lang="ru-RU" dirty="0"/>
              <a:t> отличается тем, что </a:t>
            </a:r>
            <a:r>
              <a:rPr lang="ru-RU" u="sng" dirty="0"/>
              <a:t>вещи, явления, процессы окружающего мира и мышления исследуются во взаимной связи и развитии</a:t>
            </a:r>
          </a:p>
          <a:p>
            <a:pPr algn="just"/>
            <a:r>
              <a:rPr lang="ru-RU" dirty="0"/>
              <a:t>Диалектический метод опирается на </a:t>
            </a:r>
            <a:r>
              <a:rPr lang="ru-RU" i="1" u="sng" dirty="0"/>
              <a:t>диалектику</a:t>
            </a:r>
            <a:r>
              <a:rPr lang="ru-RU" dirty="0"/>
              <a:t>. Диалектика как таковая (от греч. </a:t>
            </a:r>
            <a:r>
              <a:rPr lang="ru-RU" i="1" dirty="0"/>
              <a:t>«искусство вести беседу, спор»</a:t>
            </a:r>
            <a:r>
              <a:rPr lang="ru-RU" dirty="0"/>
              <a:t>) – это учение о наиболее общих закономерных связях (или о развитии) в природе, обществе и мышлении.</a:t>
            </a:r>
          </a:p>
        </p:txBody>
      </p:sp>
    </p:spTree>
    <p:extLst>
      <p:ext uri="{BB962C8B-B14F-4D97-AF65-F5344CB8AC3E}">
        <p14:creationId xmlns:p14="http://schemas.microsoft.com/office/powerpoint/2010/main" val="33971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44AC7-1806-494A-AB41-FE41FD5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Философские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E130C-88C7-4E51-815A-83C4B492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Нужно заметить, что в античности и в средние века под </a:t>
            </a:r>
            <a:r>
              <a:rPr lang="ru-RU" i="1" dirty="0"/>
              <a:t>диалектикой </a:t>
            </a:r>
            <a:r>
              <a:rPr lang="ru-RU" dirty="0"/>
              <a:t>понимали в первую очередь искусство доказывать истинное и опровергать ложное, искусство определять и классифицировать понятия, строить суждения и умозаключения. То есть понятие “диалектика” в истории философии могло наполняться различным смыслом, однако всегда так или иначе речь шла об осмыслении противоположностей, которыми полна наша жизнь, об их взаимоотношениях.</a:t>
            </a:r>
          </a:p>
          <a:p>
            <a:pPr algn="just"/>
            <a:r>
              <a:rPr lang="ru-RU" dirty="0"/>
              <a:t>Поэтому </a:t>
            </a:r>
            <a:r>
              <a:rPr lang="ru-RU" u="sng" dirty="0"/>
              <a:t>диалектику можно определить и как учение о противоречивости сущего</a:t>
            </a:r>
            <a:r>
              <a:rPr lang="ru-RU" dirty="0"/>
              <a:t> (с таким определением согласятся даже те, кто не увязывает диалектику с проблемой развития)</a:t>
            </a:r>
          </a:p>
          <a:p>
            <a:pPr algn="just"/>
            <a:r>
              <a:rPr lang="ru-RU" dirty="0"/>
              <a:t>Под развитием в самом общем смысле понимается появление чего-то совершенно нового</a:t>
            </a:r>
          </a:p>
        </p:txBody>
      </p:sp>
    </p:spTree>
    <p:extLst>
      <p:ext uri="{BB962C8B-B14F-4D97-AF65-F5344CB8AC3E}">
        <p14:creationId xmlns:p14="http://schemas.microsoft.com/office/powerpoint/2010/main" val="222914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DD42A-C4C6-48D4-B448-67BBA5DF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Философские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CA756-012D-4DA5-B123-04816388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pPr algn="just"/>
            <a:r>
              <a:rPr lang="ru-RU" dirty="0"/>
              <a:t>Противоположный диалектическому методу </a:t>
            </a:r>
            <a:r>
              <a:rPr lang="ru-RU" i="1" u="sng" dirty="0"/>
              <a:t>метафизический метод </a:t>
            </a:r>
            <a:r>
              <a:rPr lang="ru-RU" dirty="0"/>
              <a:t>философствования </a:t>
            </a:r>
            <a:r>
              <a:rPr lang="ru-RU" u="sng" dirty="0"/>
              <a:t>рассматривает вещи, явления окружающего мира и мышления вне взаимной связи и вне развития, отвлеченно, обособленно, сами по себе</a:t>
            </a:r>
          </a:p>
          <a:p>
            <a:pPr algn="just"/>
            <a:r>
              <a:rPr lang="ru-RU" dirty="0"/>
              <a:t>Метафизический метод связан с абсолютизацией того или иного момента, стороны, аспекта вещи, процесса, явления, например, с абсолютизацией устойчивости или абсолютизацией изменчивости. Современные метафизики могут соглашаться с идеей развития, но понимают они его по-своему – как простое повторение одного и того же, как простое количественное изменение, без возникновения принципиально нового.</a:t>
            </a:r>
          </a:p>
          <a:p>
            <a:pPr algn="just"/>
            <a:r>
              <a:rPr lang="ru-RU" dirty="0"/>
              <a:t>Характерной чертой данного метода является статичность и однозначность создаваемой с его помощью картины мира в целом</a:t>
            </a:r>
          </a:p>
        </p:txBody>
      </p:sp>
    </p:spTree>
    <p:extLst>
      <p:ext uri="{BB962C8B-B14F-4D97-AF65-F5344CB8AC3E}">
        <p14:creationId xmlns:p14="http://schemas.microsoft.com/office/powerpoint/2010/main" val="6560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AD8C8-F9CF-49EC-8EF6-AED03084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Общенаучные 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8D957-DD36-49A4-A34A-7FBA81AD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ru-RU" i="1" u="sng" dirty="0"/>
              <a:t>Общенаучные методы исследования</a:t>
            </a:r>
            <a:r>
              <a:rPr lang="ru-RU" dirty="0"/>
              <a:t> – </a:t>
            </a:r>
            <a:r>
              <a:rPr lang="ru-RU" u="sng" dirty="0"/>
              <a:t>приемы и инструменты, которые можно использовать при выполнении любого исследования независимо от его принадлежности к научной области </a:t>
            </a:r>
          </a:p>
          <a:p>
            <a:pPr algn="just"/>
            <a:r>
              <a:rPr lang="ru-RU" u="sng" dirty="0"/>
              <a:t>Данные методы считаются стандартными, используются различными науками и позволяют исследовать объект как с теоретической (научной), так и практической (прикладной) точки зрения</a:t>
            </a:r>
          </a:p>
          <a:p>
            <a:pPr algn="just"/>
            <a:r>
              <a:rPr lang="ru-RU" dirty="0"/>
              <a:t>Общенаучные методы исследования представляют собой своеобразную промежуточную методологию между философией и фундаментальными теоретико-методологическими положениями специальных наук: в их содержании соединяются отдельные свойства, признаки, понятия ряда специальных наук и философских категорий</a:t>
            </a:r>
          </a:p>
          <a:p>
            <a:pPr algn="just"/>
            <a:endParaRPr lang="ru-RU" dirty="0"/>
          </a:p>
          <a:p>
            <a:pPr algn="just">
              <a:buFont typeface="+mj-lt"/>
              <a:buAutoNum type="arabicPeriod" startAt="2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95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1BF34-F755-4C25-9EFD-7DE7ED2C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7100" cy="1280890"/>
          </a:xfrm>
        </p:spPr>
        <p:txBody>
          <a:bodyPr>
            <a:normAutofit/>
          </a:bodyPr>
          <a:lstStyle/>
          <a:p>
            <a:pPr algn="ctr"/>
            <a:br>
              <a:rPr lang="ru-RU" dirty="0"/>
            </a:br>
            <a:r>
              <a:rPr lang="ru-RU" dirty="0"/>
              <a:t>Частнонаучные 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BEF04-A784-4EFB-981C-827F8565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3"/>
            </a:pPr>
            <a:r>
              <a:rPr lang="ru-RU" i="1" u="sng" dirty="0"/>
              <a:t>Частнонаучные методы</a:t>
            </a:r>
            <a:r>
              <a:rPr lang="ru-RU" dirty="0"/>
              <a:t> – это </a:t>
            </a:r>
            <a:r>
              <a:rPr lang="ru-RU" u="sng" dirty="0"/>
              <a:t>совокупность способов, принципов познания, исследовательских приемов и процедур, применяемых в той или иной науке</a:t>
            </a:r>
            <a:r>
              <a:rPr lang="ru-RU" dirty="0"/>
              <a:t>: в механике, физике, химии, биологии, в различных социально-гуманитарных науках</a:t>
            </a:r>
          </a:p>
          <a:p>
            <a:pPr algn="just"/>
            <a:r>
              <a:rPr lang="ru-RU" dirty="0"/>
              <a:t>Например, в </a:t>
            </a:r>
            <a:r>
              <a:rPr lang="ru-RU" dirty="0" err="1"/>
              <a:t>регионоведческих</a:t>
            </a:r>
            <a:r>
              <a:rPr lang="ru-RU" dirty="0"/>
              <a:t> исследованиях используются методы исторических, политических, экономических, географических, наук, культурологии и социологии</a:t>
            </a:r>
          </a:p>
        </p:txBody>
      </p:sp>
    </p:spTree>
    <p:extLst>
      <p:ext uri="{BB962C8B-B14F-4D97-AF65-F5344CB8AC3E}">
        <p14:creationId xmlns:p14="http://schemas.microsoft.com/office/powerpoint/2010/main" val="31520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C9EA5-82C5-44C8-8413-3C52AE1D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План: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D882A-4A35-4291-A160-74043570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/>
              <a:t>Понятие метода и методологии научных исследований. Проблема метода в комплексном регионоведении и комплексном страноведении.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Классификация методов научного познания.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Общенаучные методы в регионоведении.</a:t>
            </a:r>
          </a:p>
        </p:txBody>
      </p:sp>
    </p:spTree>
    <p:extLst>
      <p:ext uri="{BB962C8B-B14F-4D97-AF65-F5344CB8AC3E}">
        <p14:creationId xmlns:p14="http://schemas.microsoft.com/office/powerpoint/2010/main" val="383514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F0053-E3D3-48E8-B6D4-AAC7D4A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Дисциплинарные методы </a:t>
            </a:r>
            <a:br>
              <a:rPr lang="ru-RU" dirty="0"/>
            </a:br>
            <a:r>
              <a:rPr lang="ru-RU" dirty="0"/>
              <a:t>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8D952-D712-469B-96C3-CD6D715A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9075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 startAt="4"/>
            </a:pPr>
            <a:r>
              <a:rPr lang="ru-RU" i="1" u="sng" dirty="0"/>
              <a:t>Дисциплинарные методы</a:t>
            </a:r>
            <a:r>
              <a:rPr lang="ru-RU" dirty="0"/>
              <a:t> – это </a:t>
            </a:r>
            <a:r>
              <a:rPr lang="ru-RU" u="sng" dirty="0"/>
              <a:t>система приемов, применяемых в той или иной дисциплине, входящей в какую-нибудь отрасль науки или возникшей на стыке наук</a:t>
            </a:r>
          </a:p>
          <a:p>
            <a:pPr algn="just"/>
            <a:r>
              <a:rPr lang="ru-RU" dirty="0"/>
              <a:t>Каждая фундаментальная наука представляет собой комплекс дисциплин, которые имеют свой специфический предмет и свои своеобразные методы исследования</a:t>
            </a:r>
          </a:p>
          <a:p>
            <a:pPr algn="just"/>
            <a:r>
              <a:rPr lang="ru-RU" dirty="0"/>
              <a:t>Например, в демографии выделяются демографическая статистика, география населения, политическая демография, историческая демография, медицинская демография, </a:t>
            </a:r>
            <a:r>
              <a:rPr lang="ru-RU" dirty="0" err="1"/>
              <a:t>этнодемография</a:t>
            </a:r>
            <a:r>
              <a:rPr lang="ru-RU" dirty="0"/>
              <a:t> и т.д. </a:t>
            </a:r>
          </a:p>
          <a:p>
            <a:pPr algn="just"/>
            <a:r>
              <a:rPr lang="ru-RU" dirty="0"/>
              <a:t>В систему политической науки входят политическая философия, политическая география, электоральная демография, </a:t>
            </a:r>
            <a:r>
              <a:rPr lang="ru-RU" dirty="0" err="1"/>
              <a:t>геоурбанистика</a:t>
            </a:r>
            <a:r>
              <a:rPr lang="ru-RU" dirty="0"/>
              <a:t>, политическая социология, политология (политическая наука в узком смысле слова), международные отношения и т.д.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0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9D68C-40A6-4F6F-9C90-E355609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Методы </a:t>
            </a:r>
            <a:br>
              <a:rPr lang="ru-RU" dirty="0"/>
            </a:br>
            <a:r>
              <a:rPr lang="ru-RU" dirty="0"/>
              <a:t>междисциплинарного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B2386-C88E-45FC-AD45-15AC0924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5"/>
            </a:pPr>
            <a:r>
              <a:rPr lang="ru-RU" i="1" u="sng" dirty="0"/>
              <a:t>Методы междисциплинарного исследования</a:t>
            </a:r>
            <a:r>
              <a:rPr lang="ru-RU" dirty="0"/>
              <a:t> – это </a:t>
            </a:r>
            <a:r>
              <a:rPr lang="ru-RU" u="sng" dirty="0"/>
              <a:t>совокупность ряда синтетических, интегративных способов, нацеленных главным образом на стыки научных дисциплин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Данные методы находят широкое применение в реализации комплексных программ, к которым, безусловно, относится комплексное регионоведение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61724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9A286-F160-4112-A3A3-70F6C6DA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эмпирического и</a:t>
            </a:r>
            <a:br>
              <a:rPr lang="ru-RU" dirty="0"/>
            </a:br>
            <a:r>
              <a:rPr lang="ru-RU" dirty="0"/>
              <a:t>теоретического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D51F6-7ACC-4EA0-8311-1AB7A031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 иной классификации методы научного познания можно разделить на две группы: </a:t>
            </a:r>
            <a:r>
              <a:rPr lang="ru-RU" i="1" u="sng" dirty="0"/>
              <a:t>методы эмпирического исследования</a:t>
            </a:r>
            <a:r>
              <a:rPr lang="ru-RU" dirty="0"/>
              <a:t> и </a:t>
            </a:r>
            <a:r>
              <a:rPr lang="ru-RU" i="1" u="sng" dirty="0"/>
              <a:t>методы теоретического исследования</a:t>
            </a:r>
          </a:p>
          <a:p>
            <a:pPr algn="just"/>
            <a:r>
              <a:rPr lang="ru-RU" dirty="0"/>
              <a:t>К научным </a:t>
            </a:r>
            <a:r>
              <a:rPr lang="ru-RU" i="1" dirty="0"/>
              <a:t>методам эмпирического исследования</a:t>
            </a:r>
            <a:r>
              <a:rPr lang="ru-RU" dirty="0"/>
              <a:t> относят такие </a:t>
            </a:r>
            <a:r>
              <a:rPr lang="ru-RU" i="1" dirty="0"/>
              <a:t>общенаучные методы</a:t>
            </a:r>
            <a:r>
              <a:rPr lang="ru-RU" dirty="0"/>
              <a:t>, как </a:t>
            </a:r>
            <a:r>
              <a:rPr lang="ru-RU" i="1" dirty="0"/>
              <a:t>наблюдение</a:t>
            </a:r>
            <a:r>
              <a:rPr lang="ru-RU" dirty="0"/>
              <a:t>, </a:t>
            </a:r>
            <a:r>
              <a:rPr lang="ru-RU" i="1" dirty="0"/>
              <a:t>сравнение</a:t>
            </a:r>
            <a:r>
              <a:rPr lang="ru-RU" dirty="0"/>
              <a:t> и </a:t>
            </a:r>
            <a:r>
              <a:rPr lang="ru-RU" i="1" dirty="0"/>
              <a:t>эксперимент</a:t>
            </a:r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0153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E0D71-313E-4FC0-9DC4-258F0CC3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Общенаучные методы </a:t>
            </a:r>
            <a:br>
              <a:rPr lang="ru-RU" b="1" dirty="0"/>
            </a:br>
            <a:r>
              <a:rPr lang="ru-RU" b="1" dirty="0"/>
              <a:t>в регионоведении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9BAF7-82B9-40E8-B0A4-B9E9C799C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74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BC6B0-FE9C-4757-BE98-B8FA2D3F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42F01-15EC-44CC-8310-7B4A9A0F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Анализ</a:t>
            </a:r>
            <a:r>
              <a:rPr lang="ru-RU" dirty="0"/>
              <a:t> – </a:t>
            </a:r>
            <a:r>
              <a:rPr lang="ru-RU" u="sng" dirty="0"/>
              <a:t>метод исследования путём рассмотрения отдельных сторон, свойств, составных частей объекта</a:t>
            </a:r>
            <a:r>
              <a:rPr lang="ru-RU" dirty="0"/>
              <a:t>. Анализ предполагает реальное или мысленное разделение объекта на составные части.</a:t>
            </a:r>
          </a:p>
          <a:p>
            <a:pPr algn="just"/>
            <a:r>
              <a:rPr lang="ru-RU" i="1" u="sng" dirty="0"/>
              <a:t>Синтез</a:t>
            </a:r>
            <a:r>
              <a:rPr lang="ru-RU" dirty="0"/>
              <a:t> – </a:t>
            </a:r>
            <a:r>
              <a:rPr lang="ru-RU" u="sng" dirty="0"/>
              <a:t>метод исследования явления в его единстве и взаимной связи частей, обобщение, сведение в единое целое данных, добытых анализом</a:t>
            </a:r>
            <a:r>
              <a:rPr lang="ru-RU" dirty="0"/>
              <a:t>. Синтез предполагает объединение составных частей объекта в единое целое</a:t>
            </a:r>
          </a:p>
          <a:p>
            <a:pPr algn="just"/>
            <a:r>
              <a:rPr lang="ru-RU" i="1" u="sng" dirty="0"/>
              <a:t>Индукция</a:t>
            </a:r>
            <a:r>
              <a:rPr lang="ru-RU" i="1" dirty="0"/>
              <a:t> – </a:t>
            </a:r>
            <a:r>
              <a:rPr lang="ru-RU" u="sng" dirty="0"/>
              <a:t>движение мысли от единичного (опыта, частных фактов, положений) к общему (к общим выводам)</a:t>
            </a:r>
          </a:p>
          <a:p>
            <a:pPr algn="just"/>
            <a:r>
              <a:rPr lang="ru-RU" i="1" u="sng" dirty="0"/>
              <a:t>Дедукция</a:t>
            </a:r>
            <a:r>
              <a:rPr lang="ru-RU" dirty="0"/>
              <a:t> – </a:t>
            </a:r>
            <a:r>
              <a:rPr lang="ru-RU" u="sng" dirty="0"/>
              <a:t>восхождение процесса познания от общего к единичному, способ рассуждения от общих положений к частным выводам</a:t>
            </a:r>
            <a:endParaRPr lang="ru-RU" i="1" u="sng" dirty="0"/>
          </a:p>
          <a:p>
            <a:pPr algn="just"/>
            <a:endParaRPr lang="ru-RU" dirty="0"/>
          </a:p>
          <a:p>
            <a:pPr algn="just"/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08668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42660-81BD-43ED-BD34-F5A20A0F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292BD-580E-4F36-AE76-32603394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Абстрагирование</a:t>
            </a:r>
            <a:r>
              <a:rPr lang="ru-RU" dirty="0"/>
              <a:t> – </a:t>
            </a:r>
            <a:r>
              <a:rPr lang="ru-RU" u="sng" dirty="0"/>
              <a:t>процесс мысленного отвлечения, обособления от тех или иных сторон, свойств или связей предметов и явлений для  выделения их существенных признаков</a:t>
            </a:r>
          </a:p>
          <a:p>
            <a:pPr algn="just"/>
            <a:r>
              <a:rPr lang="ru-RU" i="1" u="sng" dirty="0"/>
              <a:t>Идеализация</a:t>
            </a:r>
            <a:r>
              <a:rPr lang="ru-RU" dirty="0"/>
              <a:t> – </a:t>
            </a:r>
            <a:r>
              <a:rPr lang="ru-RU" u="sng" dirty="0"/>
              <a:t>мыслительная процедура, связанная с образованием абстрактных (идеализированных) объектов, принципиально не осуществимых в действительности</a:t>
            </a:r>
            <a:r>
              <a:rPr lang="ru-RU" dirty="0"/>
              <a:t> («точка», «идеальный газ», «абсолютно черное тело» и т. п.). Идеализация тесно связана с абстрагированием и мысленным экспериментом</a:t>
            </a:r>
            <a:r>
              <a:rPr lang="ru-RU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43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94A02-8FF9-4CFA-A373-A41BA0A9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Наблюдение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6E57B-64B4-4C6B-94DA-E5521A8D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Исторически наблюдение является одним из первых способов получения информации</a:t>
            </a:r>
          </a:p>
          <a:p>
            <a:pPr algn="just"/>
            <a:r>
              <a:rPr lang="ru-RU" u="sng" dirty="0"/>
              <a:t>Суть наблюдения как научного метода заключается в сборе первичной информации о каком-то объекте, явлении путем непосредственного целенаправленного восприятия и выявления их характеристик в соответствии с целью исследования</a:t>
            </a:r>
          </a:p>
          <a:p>
            <a:pPr algn="just"/>
            <a:r>
              <a:rPr lang="ru-RU" u="sng" dirty="0"/>
              <a:t>Наблюдение представляет собой исходный метод эмпирического познания, позволяющий получить некоторую первичную информацию об объектах окружающей действительности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7873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FDEF-FA35-444B-B61A-6FE53043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Наблюдение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AE2CC-05A0-4C93-9416-13B47C0A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/>
          <a:lstStyle/>
          <a:p>
            <a:pPr algn="just"/>
            <a:r>
              <a:rPr lang="ru-RU" i="1" dirty="0"/>
              <a:t>Научное наблюдение</a:t>
            </a:r>
            <a:r>
              <a:rPr lang="ru-RU" dirty="0"/>
              <a:t> (в отличие от обыденных, повседневных наблюдений) характеризуется рядом особенностей: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Целенаправленностью</a:t>
            </a:r>
            <a:r>
              <a:rPr lang="ru-RU" dirty="0"/>
              <a:t>: наблюдение должно вестись для решения поставленной цели исследования, а внимание наблюдателя фиксироваться только на явлениях, связанных с данной целью;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Планомерностью</a:t>
            </a:r>
            <a:r>
              <a:rPr lang="ru-RU" dirty="0"/>
              <a:t>: наблюдение должно проводиться строго по плану, составленному исходя из цели исследования;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Активностью</a:t>
            </a:r>
            <a:r>
              <a:rPr lang="ru-RU" dirty="0"/>
              <a:t>: исследователь должен активно искать, выделять нужные ему моменты в наблюдаемом явлении, привлекая для этого свои знания и опыт, используя различные технические средства наблюдения.</a:t>
            </a:r>
          </a:p>
          <a:p>
            <a:pPr algn="just">
              <a:buFont typeface="+mj-lt"/>
              <a:buAutoNum type="arabicPeriod"/>
            </a:pPr>
            <a:r>
              <a:rPr lang="ru-RU" u="sng" dirty="0"/>
              <a:t>Систематичностью</a:t>
            </a:r>
            <a:r>
              <a:rPr lang="ru-RU" dirty="0"/>
              <a:t>: наблюдение не одноактное действие, оно ведется по определенной схеме, позволяющей воспринимать объект в изменяющихся объективных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3045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C5749-31DF-4C5A-80F4-D07AB32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Наблюдение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5DDF1D-872B-49E7-8114-AB8EE14A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</a:t>
            </a:r>
            <a:r>
              <a:rPr lang="ru-RU" dirty="0" err="1"/>
              <a:t>регионоведческих</a:t>
            </a:r>
            <a:r>
              <a:rPr lang="ru-RU" dirty="0"/>
              <a:t> исследованиях наблюдение может быть применено при изучении пространственных различий быта, образа жизни, политических симпатий и антипатий людей, их хозяйственной деятельности, традиций, планировки поселений и т.д.</a:t>
            </a:r>
          </a:p>
          <a:p>
            <a:pPr algn="just"/>
            <a:r>
              <a:rPr lang="ru-RU" u="sng" dirty="0"/>
              <a:t>Главный недостаток данного метода сбора данных</a:t>
            </a:r>
            <a:r>
              <a:rPr lang="ru-RU" dirty="0"/>
              <a:t> – </a:t>
            </a:r>
            <a:r>
              <a:rPr lang="ru-RU" u="sng" dirty="0"/>
              <a:t>большая роль субъективного фактора</a:t>
            </a:r>
            <a:r>
              <a:rPr lang="ru-RU" dirty="0"/>
              <a:t>, связанного с активностью субъекта наблюдения, его идеологическими предпочтениями, широтой культурного кругозора, уровнем образованности, с несовершенством средств наблюдения</a:t>
            </a:r>
          </a:p>
        </p:txBody>
      </p:sp>
    </p:spTree>
    <p:extLst>
      <p:ext uri="{BB962C8B-B14F-4D97-AF65-F5344CB8AC3E}">
        <p14:creationId xmlns:p14="http://schemas.microsoft.com/office/powerpoint/2010/main" val="362551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7474F-B048-4A02-B028-765C06E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77F7A-11BA-4177-85DA-28912428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Эксперимент представляет собой более сложный метод эмпирического познания по сравнению с наблюдением</a:t>
            </a:r>
          </a:p>
          <a:p>
            <a:pPr algn="just"/>
            <a:r>
              <a:rPr lang="ru-RU" u="sng" dirty="0"/>
              <a:t>Эксперимент предполагает активное, целенаправленное и строго контролируемое воздействие исследователя на изучаемый объект для выявления и изучения тех или иных его сторон, свойств и связей</a:t>
            </a:r>
          </a:p>
        </p:txBody>
      </p:sp>
    </p:spTree>
    <p:extLst>
      <p:ext uri="{BB962C8B-B14F-4D97-AF65-F5344CB8AC3E}">
        <p14:creationId xmlns:p14="http://schemas.microsoft.com/office/powerpoint/2010/main" val="92254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A67B5-92FD-487C-8D8A-7B7D3E96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/>
              <a:t>Понятие метода и методологии научных исследований. </a:t>
            </a:r>
            <a:br>
              <a:rPr lang="ru-RU" b="1" dirty="0"/>
            </a:br>
            <a:r>
              <a:rPr lang="ru-RU" b="1" dirty="0"/>
              <a:t>Проблема метода </a:t>
            </a:r>
            <a:br>
              <a:rPr lang="ru-RU" b="1" dirty="0"/>
            </a:br>
            <a:r>
              <a:rPr lang="ru-RU" b="1" dirty="0"/>
              <a:t>в комплексном регионоведении и комплексном страноведении.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519431-014A-421A-ADEB-CD9A8C412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00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441B4-9E8C-4F53-9E85-D8918BF6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360C8-F9C3-4493-A3E0-EBC0B442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Эксперимент обладает рядом важных, присущих только ему особенностей: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Эксперимент позволяет устранить всякого рода побочные факторы и наслоения, затрудняющие процесс исследования.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В ходе эксперимента объект может быть поставлен в некоторые искусственные, в частности, экстремальные условия.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Изучая какой-либо процесс, экспериментатор может вмешиваться в него, активно влиять на его протекание.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Важным достоинством многих экспериментов является их воспроизводимость.</a:t>
            </a:r>
          </a:p>
        </p:txBody>
      </p:sp>
    </p:spTree>
    <p:extLst>
      <p:ext uri="{BB962C8B-B14F-4D97-AF65-F5344CB8AC3E}">
        <p14:creationId xmlns:p14="http://schemas.microsoft.com/office/powerpoint/2010/main" val="90686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CE74-55EF-462F-8D03-DF70D69B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9F2F9-201C-4639-B425-DAB3047D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зависимости от характера проблем, решаемых в ходе экспериментов, последние обычно подразделяются на </a:t>
            </a:r>
            <a:r>
              <a:rPr lang="ru-RU" i="1" dirty="0"/>
              <a:t>исследовательские</a:t>
            </a:r>
            <a:r>
              <a:rPr lang="ru-RU" dirty="0"/>
              <a:t> и </a:t>
            </a:r>
            <a:r>
              <a:rPr lang="ru-RU" i="1" dirty="0"/>
              <a:t>проверочные</a:t>
            </a:r>
          </a:p>
          <a:p>
            <a:pPr algn="just"/>
            <a:r>
              <a:rPr lang="ru-RU" i="1" dirty="0"/>
              <a:t>Исследовательские эксперименты</a:t>
            </a:r>
            <a:r>
              <a:rPr lang="ru-RU" dirty="0"/>
              <a:t> дают возможность обнаружить у объекта новые, неизвестные свойства. Результатом такого эксперимента могут быть выводы, не вытекающие из имевшихся знаний об объекте исследования.</a:t>
            </a:r>
          </a:p>
          <a:p>
            <a:pPr algn="just"/>
            <a:r>
              <a:rPr lang="ru-RU" i="1" dirty="0"/>
              <a:t>Проверочные эксперименты</a:t>
            </a:r>
            <a:r>
              <a:rPr lang="ru-RU" dirty="0"/>
              <a:t> служат для проверки, подтверждения тех или иных теоретических построений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2182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324BD-35C6-44B7-B3B0-031BB84F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74A5B-E756-4372-84E5-0DCD13EF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Исходя из методики проведения и получаемых результатов, эксперименты можно разделить на </a:t>
            </a:r>
            <a:r>
              <a:rPr lang="ru-RU" i="1" dirty="0"/>
              <a:t>качественные</a:t>
            </a:r>
            <a:r>
              <a:rPr lang="ru-RU" dirty="0"/>
              <a:t> и </a:t>
            </a:r>
            <a:r>
              <a:rPr lang="ru-RU" i="1" dirty="0"/>
              <a:t>количественные</a:t>
            </a:r>
          </a:p>
          <a:p>
            <a:pPr algn="just"/>
            <a:r>
              <a:rPr lang="ru-RU" i="1" dirty="0"/>
              <a:t>Качественные эксперименты</a:t>
            </a:r>
            <a:r>
              <a:rPr lang="ru-RU" dirty="0"/>
              <a:t> носят поисковый характер и не приводят к получению каких-либо количественных соотношений. Они позволяют лишь выявить действие тех или иных факторов на изучаемое явление.</a:t>
            </a:r>
          </a:p>
          <a:p>
            <a:pPr algn="just"/>
            <a:r>
              <a:rPr lang="ru-RU" i="1" dirty="0"/>
              <a:t>Количественные эксперименты </a:t>
            </a:r>
            <a:r>
              <a:rPr lang="ru-RU" dirty="0"/>
              <a:t>направлены на установление точных количественных зависимостей в исследуемом явлении.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6014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2A0D6-2409-46DD-A8E0-B35DD6BA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85827-0303-44D9-94B5-7AE95B3B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Описание</a:t>
            </a:r>
            <a:r>
              <a:rPr lang="ru-RU" u="sng" dirty="0"/>
              <a:t> является познавательной операцией, состоящей в фиксировании результатов опыта (</a:t>
            </a:r>
            <a:r>
              <a:rPr lang="ru-RU" i="1" u="sng" dirty="0"/>
              <a:t>наблюдения</a:t>
            </a:r>
            <a:r>
              <a:rPr lang="ru-RU" u="sng" dirty="0"/>
              <a:t> или </a:t>
            </a:r>
            <a:r>
              <a:rPr lang="ru-RU" i="1" u="sng" dirty="0"/>
              <a:t>эксперимента</a:t>
            </a:r>
            <a:r>
              <a:rPr lang="ru-RU" u="sng" dirty="0"/>
              <a:t>) с помощью определенных систем обозначения, принятых в науке</a:t>
            </a:r>
          </a:p>
          <a:p>
            <a:pPr algn="just"/>
            <a:r>
              <a:rPr lang="ru-RU" u="sng" dirty="0"/>
              <a:t>В описании фиксируются свойства, стороны изучаемого объекта, составляющие </a:t>
            </a:r>
            <a:r>
              <a:rPr lang="ru-RU" i="1" u="sng" dirty="0"/>
              <a:t>предмет исследования</a:t>
            </a:r>
          </a:p>
          <a:p>
            <a:pPr algn="just"/>
            <a:r>
              <a:rPr lang="ru-RU" u="sng" dirty="0"/>
              <a:t>Научное наблюдение и эксперимент всегда сопровождаются описанием объекта познания </a:t>
            </a:r>
          </a:p>
          <a:p>
            <a:pPr algn="just"/>
            <a:r>
              <a:rPr lang="ru-RU" dirty="0"/>
              <a:t>Описание результатов наблюдений и экспериментов образуют эмпирический базис науки </a:t>
            </a:r>
          </a:p>
        </p:txBody>
      </p:sp>
    </p:spTree>
    <p:extLst>
      <p:ext uri="{BB962C8B-B14F-4D97-AF65-F5344CB8AC3E}">
        <p14:creationId xmlns:p14="http://schemas.microsoft.com/office/powerpoint/2010/main" val="270508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41202-BD0B-4E74-86E0-064B4584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E18AF-A3CD-4B7C-B3CD-DC9CD09D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Практическое значение описаний для регионоведения велико. </a:t>
            </a:r>
            <a:r>
              <a:rPr lang="ru-RU" u="sng" dirty="0"/>
              <a:t>Через описание происходило и происходит накопление первичной информации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Описание «работает» на общую культуру и </a:t>
            </a:r>
            <a:r>
              <a:rPr lang="ru-RU" u="sng" dirty="0"/>
              <a:t>способствует популяризации научных знаний</a:t>
            </a:r>
            <a:r>
              <a:rPr lang="ru-RU" dirty="0"/>
              <a:t>, т. е. </a:t>
            </a:r>
            <a:r>
              <a:rPr lang="ru-RU" u="sng" dirty="0"/>
              <a:t>оно является одним из способов реализации описательно-познавательной функции комплексного страноведения и комплексного регионоведения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62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57E32-F6F2-45E4-8773-72B1FC0C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7A87F-C725-4C5E-B9EC-407776B1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последнее время наблюдается определенное возрождение метода описания. Это обусловливается рядом факторов.</a:t>
            </a:r>
          </a:p>
          <a:p>
            <a:pPr algn="just"/>
            <a:r>
              <a:rPr lang="ru-RU" dirty="0"/>
              <a:t> Динамично меняющийся мир требует постоянного обновления характеристик всех регионов и стран. Число стран мира увеличивается, но значительная их часть еще не имеет страноведческих описаний. </a:t>
            </a:r>
          </a:p>
          <a:p>
            <a:pPr algn="just"/>
            <a:r>
              <a:rPr lang="ru-RU" dirty="0"/>
              <a:t>Потребность в описаниях подпитывается развитием внутреннего и международного туризма, повсеместных усилением «охоты к перемене мест» </a:t>
            </a:r>
          </a:p>
          <a:p>
            <a:pPr algn="just"/>
            <a:r>
              <a:rPr lang="ru-RU" dirty="0"/>
              <a:t>Кроме того, надо иметь в виду, что, по мнению ученых, даже обитаемая часть Земли недостаточно изучена в географическом отношении</a:t>
            </a:r>
          </a:p>
        </p:txBody>
      </p:sp>
    </p:spTree>
    <p:extLst>
      <p:ext uri="{BB962C8B-B14F-4D97-AF65-F5344CB8AC3E}">
        <p14:creationId xmlns:p14="http://schemas.microsoft.com/office/powerpoint/2010/main" val="2727815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AD174-549E-4EDE-B134-9A1D111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Сравнение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64218-A90E-4E6E-BCC6-7F8DB88F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Сравнение</a:t>
            </a:r>
            <a:r>
              <a:rPr lang="ru-RU" dirty="0"/>
              <a:t> – это </a:t>
            </a:r>
            <a:r>
              <a:rPr lang="ru-RU" u="sng" dirty="0"/>
              <a:t>познавательная операция, выявляющая сходство или различие объектов, т.е. их тождество и различия</a:t>
            </a:r>
          </a:p>
          <a:p>
            <a:pPr algn="just"/>
            <a:r>
              <a:rPr lang="ru-RU" dirty="0"/>
              <a:t>Применение сравнения привело к оформлению ряда наук: сравнительной морфологии, сравнительного языкознания, сравнительной политологии и т.д.</a:t>
            </a:r>
          </a:p>
          <a:p>
            <a:pPr algn="just"/>
            <a:r>
              <a:rPr lang="ru-RU" dirty="0"/>
              <a:t>Для мирового комплексного регионоведения большое значение имеет сравнительная политология</a:t>
            </a:r>
          </a:p>
          <a:p>
            <a:pPr algn="just"/>
            <a:r>
              <a:rPr lang="ru-RU" dirty="0"/>
              <a:t>Сравнительный метод, будучи общенаучным, широко применяется в различных областях науки, в том числе и в комплексном регионоведении. </a:t>
            </a:r>
            <a:r>
              <a:rPr lang="ru-RU" u="sng" dirty="0"/>
              <a:t>Данный метод помогает выявлять региональные сходства и различия в пространственном, временном и пространственно-временном разрезах.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793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AD554-4F23-475F-91B1-31D4C39B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Сравнение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57FA5-7965-4ACD-A8BE-F9F1573E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u="sng" dirty="0"/>
              <a:t>Сравнение государств по отдельным признакам (территория, население, уровень экономического развития, военный потенциал и т.д.) в науке о международных отношениях дало стимул к развитию количественных методов, в частности, </a:t>
            </a:r>
            <a:r>
              <a:rPr lang="ru-RU" i="1" u="sng" dirty="0"/>
              <a:t>измерения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Например, в данной науке имеется гипотеза о том, что крупные государства более склонны к развязыванию войн. Однако, если это так, то возникает потребность измерения величины государства с целью определения, какое из них является крупным, а какое – малым, и по каким критериям. Кроме этого «пространственного» аспекта измерения, появляется необходимость измерения «во времени», т.е. выяснения в исторической ретроспективе, какая «величина» государства усиливает его «склонность» к войне.</a:t>
            </a:r>
          </a:p>
        </p:txBody>
      </p:sp>
    </p:spTree>
    <p:extLst>
      <p:ext uri="{BB962C8B-B14F-4D97-AF65-F5344CB8AC3E}">
        <p14:creationId xmlns:p14="http://schemas.microsoft.com/office/powerpoint/2010/main" val="2635281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589C-B55D-4520-A3A6-8CE55E9C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Аналогия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1A41C-3495-49E7-8458-8D5B0D46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Сравнение является основой такого логического приема, как </a:t>
            </a:r>
            <a:r>
              <a:rPr lang="ru-RU" i="1" dirty="0"/>
              <a:t>аналогия</a:t>
            </a:r>
            <a:r>
              <a:rPr lang="ru-RU" dirty="0"/>
              <a:t>. </a:t>
            </a:r>
            <a:r>
              <a:rPr lang="ru-RU" u="sng" dirty="0"/>
              <a:t>С ним связано построение типологий и классификаций</a:t>
            </a:r>
            <a:r>
              <a:rPr lang="ru-RU" dirty="0"/>
              <a:t>.</a:t>
            </a:r>
          </a:p>
          <a:p>
            <a:pPr algn="just"/>
            <a:r>
              <a:rPr lang="ru-RU" i="1" u="sng" dirty="0"/>
              <a:t>Аналогия</a:t>
            </a:r>
            <a:r>
              <a:rPr lang="ru-RU" dirty="0"/>
              <a:t> (др.-греч. «пропорция, соответствие, соразмерность») – это </a:t>
            </a:r>
            <a:r>
              <a:rPr lang="ru-RU" u="sng" dirty="0"/>
              <a:t>метод, направленный на установление сходства в некоторых сторонах, свойствах и отношениях между нетождественными объектами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В сравнительно-географических исследованиях одним из распространенных является </a:t>
            </a:r>
            <a:r>
              <a:rPr lang="ru-RU" i="1" u="sng" dirty="0"/>
              <a:t>метод географических аналогов</a:t>
            </a:r>
            <a:r>
              <a:rPr lang="ru-RU" dirty="0"/>
              <a:t>, когда знания и данные о каком-то объекте выводятся из уже сложившихся представлений о другом сходном объекте (или территории). Этот метод, например, используется для сравнения путей освоения севера Канады и Аляски, с одной стороны, и Крайнего Севера нашей страны – с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640985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0441E-71E9-4F0F-B98C-FDD2F20F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Статистические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AC265-FAF8-42CC-888C-4B8E8175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Статистические методы относятся к </a:t>
            </a:r>
            <a:r>
              <a:rPr lang="ru-RU" i="1" dirty="0"/>
              <a:t>количественным</a:t>
            </a:r>
            <a:r>
              <a:rPr lang="ru-RU" dirty="0"/>
              <a:t> и составляют их основу</a:t>
            </a:r>
          </a:p>
          <a:p>
            <a:pPr algn="just"/>
            <a:r>
              <a:rPr lang="ru-RU" i="1" u="sng" dirty="0"/>
              <a:t>Статистические методы</a:t>
            </a:r>
            <a:r>
              <a:rPr lang="ru-RU" u="sng" dirty="0"/>
              <a:t> представляют собой совокупность количественных методов сбора, обработки и анализа массовых исходных данных и широко применяются в социально-экономических и политических науках</a:t>
            </a:r>
            <a:r>
              <a:rPr lang="ru-RU" dirty="0"/>
              <a:t>. Они оперируют большим количеством исходной информации, что и обусловливает необходимость применения математико-статистических методов ее обработки. </a:t>
            </a:r>
          </a:p>
          <a:p>
            <a:pPr algn="just"/>
            <a:r>
              <a:rPr lang="ru-RU" dirty="0"/>
              <a:t>Например, изучение географии населения целиком и полностью основывается на использовании статистических материалов: </a:t>
            </a:r>
            <a:r>
              <a:rPr lang="ru-RU" i="1" dirty="0"/>
              <a:t>демографическая статистика</a:t>
            </a:r>
            <a:r>
              <a:rPr lang="ru-RU" dirty="0"/>
              <a:t> представляет собой самостоятельную обширную область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41563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21D8-B226-4541-A4D2-F2C034FA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61" y="42668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Понятие метода и методологии</a:t>
            </a:r>
            <a:br>
              <a:rPr lang="ru-RU" dirty="0"/>
            </a:br>
            <a:r>
              <a:rPr lang="ru-RU" dirty="0"/>
              <a:t>научных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D4884-A8E3-40F1-A0E0-FA5B23AD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8145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Реализация теоретического знания – это процесс, который осуществляется шаг за шагом в соответствии с определённым методом</a:t>
            </a:r>
          </a:p>
          <a:p>
            <a:pPr algn="just"/>
            <a:r>
              <a:rPr lang="ru-RU" i="1" u="sng" dirty="0"/>
              <a:t>Метод</a:t>
            </a:r>
            <a:r>
              <a:rPr lang="ru-RU" dirty="0"/>
              <a:t> (греч. </a:t>
            </a:r>
            <a:r>
              <a:rPr lang="ru-RU" dirty="0" err="1"/>
              <a:t>methodos</a:t>
            </a:r>
            <a:r>
              <a:rPr lang="ru-RU" dirty="0"/>
              <a:t> – буквально «путь к чему-либо») в самом общем значении – </a:t>
            </a:r>
            <a:r>
              <a:rPr lang="ru-RU" u="sng" dirty="0"/>
              <a:t>способ достижения цели</a:t>
            </a:r>
            <a:r>
              <a:rPr lang="ru-RU" dirty="0"/>
              <a:t>, определённым образом упорядоченная деятельность</a:t>
            </a:r>
          </a:p>
          <a:p>
            <a:pPr algn="just"/>
            <a:r>
              <a:rPr lang="ru-RU" u="sng" dirty="0"/>
              <a:t>Метод представляет собой путь, способ познания, направленный на овладение </a:t>
            </a:r>
            <a:r>
              <a:rPr lang="ru-RU" i="1" u="sng" dirty="0"/>
              <a:t>объектом</a:t>
            </a:r>
          </a:p>
          <a:p>
            <a:pPr algn="just"/>
            <a:r>
              <a:rPr lang="ru-RU" u="sng" dirty="0"/>
              <a:t>Сознательное применение научно обоснованных методов является существенным условием получения новых знаний</a:t>
            </a:r>
          </a:p>
          <a:p>
            <a:pPr algn="just"/>
            <a:r>
              <a:rPr lang="ru-RU" dirty="0"/>
              <a:t>Английский философ Фрэнсис Бэкон (1561–1626) сравнивал метод со светильником, освещающим путнику дорогу в темноте</a:t>
            </a:r>
          </a:p>
        </p:txBody>
      </p:sp>
    </p:spTree>
    <p:extLst>
      <p:ext uri="{BB962C8B-B14F-4D97-AF65-F5344CB8AC3E}">
        <p14:creationId xmlns:p14="http://schemas.microsoft.com/office/powerpoint/2010/main" val="950142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5B72B-CC47-43FC-BB64-C452C44A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Статистические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25F01-4A5F-46E9-A719-14F8EFA1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зависимости от цели исследований и характера изучаемых явлений в комплексном регионоведении применяются как </a:t>
            </a:r>
            <a:r>
              <a:rPr lang="ru-RU" i="1" dirty="0"/>
              <a:t>методы математической статистики</a:t>
            </a:r>
            <a:r>
              <a:rPr lang="ru-RU" dirty="0"/>
              <a:t> (они позволяют сделать определенные выводы на основе ограниченного статистического материала), так и </a:t>
            </a:r>
            <a:r>
              <a:rPr lang="ru-RU" i="1" dirty="0"/>
              <a:t>методы социально-экономической статистики</a:t>
            </a:r>
            <a:r>
              <a:rPr lang="ru-RU" dirty="0"/>
              <a:t>. Последние применяются, прежде всего, при изучении различного рода социальных, экономических и других явлений и процессов.</a:t>
            </a:r>
          </a:p>
          <a:p>
            <a:pPr algn="just"/>
            <a:r>
              <a:rPr lang="ru-RU" dirty="0"/>
              <a:t>Практически статистические методы используются во всех видах региональных прогнозно-аналитических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95029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295FB-A317-41CD-A6EA-1D6D4863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CE065-B55F-452F-9F11-1D46C4FA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u="sng" dirty="0"/>
              <a:t>Под </a:t>
            </a:r>
            <a:r>
              <a:rPr lang="ru-RU" i="1" u="sng" dirty="0"/>
              <a:t>моделированием</a:t>
            </a:r>
            <a:r>
              <a:rPr lang="ru-RU" u="sng" dirty="0"/>
              <a:t> понимается метод исследования определенных объектов путем воспроизведения их характеристик на другом объекте – </a:t>
            </a:r>
            <a:r>
              <a:rPr lang="ru-RU" i="1" u="sng" dirty="0"/>
              <a:t>модели</a:t>
            </a:r>
            <a:r>
              <a:rPr lang="ru-RU" u="sng" dirty="0"/>
              <a:t>, которая представляет собой аналог того или иного фрагмента действительности (вещного или мыслительного) – оригинала модели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Следовательно, </a:t>
            </a:r>
            <a:r>
              <a:rPr lang="ru-RU" u="sng" dirty="0"/>
              <a:t>при моделировании изучаемый объект (явление, процесс) заменяется другой вспомогательной или искусственной системой</a:t>
            </a:r>
            <a:r>
              <a:rPr lang="ru-RU" dirty="0"/>
              <a:t>. </a:t>
            </a:r>
            <a:r>
              <a:rPr lang="ru-RU" u="sng" dirty="0"/>
              <a:t>Закономерности и тенденции, выявленные в процессе моделирования, затем распространяются на реальную действительность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142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52E7-E6E3-44EE-A265-A5108E2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5CCAF-88B6-4E24-BBB1-CDAAAE76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время, пожалуй, нет такой области научного знания, в которой не применялся бы метод моделирования</a:t>
            </a:r>
          </a:p>
          <a:p>
            <a:pPr algn="just"/>
            <a:r>
              <a:rPr lang="ru-RU" dirty="0"/>
              <a:t>Моделирование территориальных систем (а регионы, безусловно, относятся к таковым) сопряжено со многими сложностями. К последним относятся динамичность пространственных, географических процессов, изменчивость их параметров и структурных отношений. Вследствие этого они должны постоянно находиться под наблюдением, которое призвано обеспечивать устойчивый поток обновляемых данных.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1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69CC6-D1B4-48F0-9DDF-E735E2DD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A9E0B-755D-459B-A553-2D5E020C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соответствии с исследуемыми территориальными процессами и содержательной проблематикой можно создать модели народного хозяйства в целом и его подсистем, отраслей, регионов, комплексы моделей производства, потребления, формирования и распределения доходов, трудовых ресурсов и т.д.</a:t>
            </a:r>
          </a:p>
          <a:p>
            <a:pPr algn="just"/>
            <a:r>
              <a:rPr lang="ru-RU" dirty="0"/>
              <a:t>В сфере географии населения применяется моделирование сетей и систем населенных пунктов, систем городов, составляются модели миграции населения, воспроизводства населения, в том числе прогнозные</a:t>
            </a:r>
          </a:p>
          <a:p>
            <a:pPr algn="just"/>
            <a:r>
              <a:rPr lang="ru-RU" dirty="0"/>
              <a:t>С 1950–1960-х гг. моделирование стало активно и широко применяться в политических науках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9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21D8-B226-4541-A4D2-F2C034FA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61" y="42668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Понятие метода и методологии</a:t>
            </a:r>
            <a:br>
              <a:rPr lang="ru-RU" dirty="0"/>
            </a:br>
            <a:r>
              <a:rPr lang="ru-RU" dirty="0"/>
              <a:t>научных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D4884-A8E3-40F1-A0E0-FA5B23AD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Основная </a:t>
            </a:r>
            <a:r>
              <a:rPr lang="ru-RU" i="1" dirty="0"/>
              <a:t>функция метода</a:t>
            </a:r>
            <a:r>
              <a:rPr lang="ru-RU" dirty="0"/>
              <a:t> – внутренняя организация и регулирование процесса познания или практического преобразования того или иного объекта</a:t>
            </a:r>
          </a:p>
          <a:p>
            <a:pPr algn="just"/>
            <a:r>
              <a:rPr lang="ru-RU" dirty="0"/>
              <a:t>Поэтому метод (в той или иной форме) сводится к совокупности определенных правил, приемов, способов, норм познания и действия. </a:t>
            </a:r>
            <a:r>
              <a:rPr lang="ru-RU" u="sng" dirty="0"/>
              <a:t>Он представляет собой систему предписаний, принципов, требований, которые должны ориентировать на решение конкретной задачи, достижение результата в той или иной сфере деятельности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46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21D8-B226-4541-A4D2-F2C034FA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61" y="42668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Понятие метода и методологии</a:t>
            </a:r>
            <a:br>
              <a:rPr lang="ru-RU" dirty="0"/>
            </a:br>
            <a:r>
              <a:rPr lang="ru-RU" dirty="0"/>
              <a:t>научных исследований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D4884-A8E3-40F1-A0E0-FA5B23AD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7573"/>
            <a:ext cx="8915400" cy="4293177"/>
          </a:xfrm>
        </p:spPr>
        <p:txBody>
          <a:bodyPr/>
          <a:lstStyle/>
          <a:p>
            <a:pPr algn="just"/>
            <a:r>
              <a:rPr lang="ru-RU" i="1" u="sng" dirty="0"/>
              <a:t>Методология науки</a:t>
            </a:r>
            <a:r>
              <a:rPr lang="ru-RU" dirty="0"/>
              <a:t> в традиционном понимании – это учение о методах научной деятельности</a:t>
            </a:r>
          </a:p>
          <a:p>
            <a:pPr algn="just"/>
            <a:r>
              <a:rPr lang="ru-RU" i="1" u="sng" dirty="0"/>
              <a:t>Методология</a:t>
            </a:r>
            <a:r>
              <a:rPr lang="ru-RU" dirty="0"/>
              <a:t> в прикладном смысле – это </a:t>
            </a:r>
            <a:r>
              <a:rPr lang="ru-RU" u="sng" dirty="0"/>
              <a:t>система (комплекс, взаимосвязанная совокупность) принципов и подходов исследовательской деятельности, на которые опирается исследователь (учёный) в ходе получения и разработки знаний в рамках конкретной дисциплины</a:t>
            </a:r>
            <a:r>
              <a:rPr lang="ru-RU" dirty="0"/>
              <a:t> – физики, химии, биологии и других научных дисциплин. Не следует путать методологию с </a:t>
            </a:r>
            <a:r>
              <a:rPr lang="ru-RU" i="1" dirty="0"/>
              <a:t>методикой</a:t>
            </a:r>
            <a:r>
              <a:rPr lang="ru-RU" dirty="0"/>
              <a:t>.</a:t>
            </a:r>
          </a:p>
          <a:p>
            <a:pPr algn="just"/>
            <a:r>
              <a:rPr lang="ru-RU" i="1" u="sng" dirty="0"/>
              <a:t>Методика</a:t>
            </a:r>
            <a:r>
              <a:rPr lang="ru-RU" dirty="0"/>
              <a:t> – это, как правило, некий готовый «рецепт», алгоритм, процедура для проведения каких-либо нацеленных действий. </a:t>
            </a:r>
            <a:r>
              <a:rPr lang="ru-RU" u="sng" dirty="0"/>
              <a:t>Методика отличается от метода конкретизацией приёмов и задач</a:t>
            </a:r>
            <a:r>
              <a:rPr lang="ru-RU" dirty="0"/>
              <a:t>. Например, математическая обработка данных эксперимента может объясняться как </a:t>
            </a:r>
            <a:r>
              <a:rPr lang="ru-RU" i="1" dirty="0"/>
              <a:t>метод</a:t>
            </a:r>
            <a:r>
              <a:rPr lang="ru-RU" dirty="0"/>
              <a:t> (математическая обработка), а конкретный выбор критериев, математических характеристик – как </a:t>
            </a:r>
            <a:r>
              <a:rPr lang="ru-RU" i="1" dirty="0"/>
              <a:t>методика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62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2BCC-266E-47F8-A161-7B6A40C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19100"/>
            <a:ext cx="8911687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Проблема метода </a:t>
            </a:r>
            <a:br>
              <a:rPr lang="ru-RU" dirty="0"/>
            </a:br>
            <a:r>
              <a:rPr lang="ru-RU" dirty="0"/>
              <a:t>в комплексном регионоведении и комплексном страноведении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1135C-3EF6-44E5-97B5-680EE61B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Проблема метода – одна из важных проблем любой науки, так как способ сбора, обработка, представление информации в немалой степени определяют достижение результатов теоретического и практического характера, то есть, в конечном счете, развитие науки</a:t>
            </a:r>
          </a:p>
          <a:p>
            <a:pPr algn="just"/>
            <a:r>
              <a:rPr lang="ru-RU" dirty="0"/>
              <a:t>Для комплексного регионоведения проблема метода имеет особую значимость, которая определяется, по крайней мере, двумя обстоятельствами:</a:t>
            </a:r>
          </a:p>
        </p:txBody>
      </p:sp>
    </p:spTree>
    <p:extLst>
      <p:ext uri="{BB962C8B-B14F-4D97-AF65-F5344CB8AC3E}">
        <p14:creationId xmlns:p14="http://schemas.microsoft.com/office/powerpoint/2010/main" val="426628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2BCC-266E-47F8-A161-7B6A40C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19100"/>
            <a:ext cx="8911687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Проблема метода </a:t>
            </a:r>
            <a:br>
              <a:rPr lang="ru-RU" dirty="0"/>
            </a:br>
            <a:r>
              <a:rPr lang="ru-RU" dirty="0"/>
              <a:t>в комплексном регионоведении и комплексном страноведении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1135C-3EF6-44E5-97B5-680EE61B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765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Цель комплексного регионоведения – </a:t>
            </a:r>
            <a:r>
              <a:rPr lang="ru-RU" u="sng" dirty="0"/>
              <a:t>создание целостного, слитного образа территории, выявление и осмысление региональной специфики</a:t>
            </a:r>
            <a:r>
              <a:rPr lang="ru-RU" dirty="0"/>
              <a:t>. </a:t>
            </a:r>
            <a:r>
              <a:rPr lang="ru-RU" u="sng" dirty="0"/>
              <a:t>Речь идет о региональной специфике таких базовых </a:t>
            </a:r>
            <a:r>
              <a:rPr lang="ru-RU" u="sng" dirty="0" err="1"/>
              <a:t>регионоведческих</a:t>
            </a:r>
            <a:r>
              <a:rPr lang="ru-RU" u="sng" dirty="0"/>
              <a:t> характеристик, как природа, население, человек и многообразные проявления его деятельности, хозяйство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Совершенно очевидно, что достижение названной выше цели невозможно без обращения к методам и приемам многих наук, а также к искусству, литературе</a:t>
            </a:r>
          </a:p>
          <a:p>
            <a:pPr algn="just"/>
            <a:r>
              <a:rPr lang="ru-RU" dirty="0"/>
              <a:t>То есть </a:t>
            </a:r>
            <a:r>
              <a:rPr lang="ru-RU" i="1" u="sng" dirty="0"/>
              <a:t>междисциплинарный характер</a:t>
            </a:r>
            <a:r>
              <a:rPr lang="ru-RU" u="sng" dirty="0"/>
              <a:t> комплексного регионоведения проявляется не только в пересечении его предметного поля с предметными полями географических, исторических, экономических, демографических и т.д. наук, но и во взаимодействии методов всех этих наук</a:t>
            </a:r>
          </a:p>
        </p:txBody>
      </p:sp>
    </p:spTree>
    <p:extLst>
      <p:ext uri="{BB962C8B-B14F-4D97-AF65-F5344CB8AC3E}">
        <p14:creationId xmlns:p14="http://schemas.microsoft.com/office/powerpoint/2010/main" val="8195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2BCC-266E-47F8-A161-7B6A40C3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19100"/>
            <a:ext cx="8911687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Проблема метода </a:t>
            </a:r>
            <a:br>
              <a:rPr lang="ru-RU" dirty="0"/>
            </a:br>
            <a:r>
              <a:rPr lang="ru-RU" dirty="0"/>
              <a:t>в комплексном регионоведении и комплексном страноведении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1135C-3EF6-44E5-97B5-680EE61B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765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ru-RU" dirty="0"/>
              <a:t>Кроме того, </a:t>
            </a:r>
            <a:r>
              <a:rPr lang="ru-RU" u="sng" dirty="0"/>
              <a:t>комплексное регионоведение как область научного знания находится в стадии становления, и оно пока не сформировало своей собственной методологической базы</a:t>
            </a:r>
          </a:p>
          <a:p>
            <a:pPr algn="just"/>
            <a:r>
              <a:rPr lang="ru-RU" u="sng" dirty="0"/>
              <a:t>Выработка собственных методов, безусловно, является для комплексного регионоведения важной задачей</a:t>
            </a:r>
            <a:r>
              <a:rPr lang="ru-RU" dirty="0"/>
              <a:t>. Насколько она реализуема, покажет время.</a:t>
            </a:r>
          </a:p>
          <a:p>
            <a:pPr algn="just"/>
            <a:r>
              <a:rPr lang="ru-RU" u="sng" dirty="0"/>
              <a:t>Для самоутверждения регионоведения как области научного и образовательного знания сегодня имеет значение не только обзаведение своими методами, но и адаптация заимствованных методов к проблемам и предмету своей области знаний</a:t>
            </a:r>
            <a:r>
              <a:rPr lang="ru-RU" dirty="0"/>
              <a:t>. Вряд ли можно утверждать, что это – уже законченный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164581406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</TotalTime>
  <Words>3060</Words>
  <Application>Microsoft Office PowerPoint</Application>
  <PresentationFormat>Широкоэкранный</PresentationFormat>
  <Paragraphs>150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3</vt:lpstr>
      <vt:lpstr>Легкий дым</vt:lpstr>
      <vt:lpstr>Тема 6. Общенаучные методы исследования</vt:lpstr>
      <vt:lpstr> План:</vt:lpstr>
      <vt:lpstr>Понятие метода и методологии научных исследований.  Проблема метода  в комплексном регионоведении и комплексном страноведении.</vt:lpstr>
      <vt:lpstr>Понятие метода и методологии научных исследований </vt:lpstr>
      <vt:lpstr>Понятие метода и методологии научных исследований </vt:lpstr>
      <vt:lpstr>Понятие метода и методологии научных исследований </vt:lpstr>
      <vt:lpstr>Проблема метода  в комплексном регионоведении и комплексном страноведении</vt:lpstr>
      <vt:lpstr>Проблема метода  в комплексном регионоведении и комплексном страноведении</vt:lpstr>
      <vt:lpstr>Проблема метода  в комплексном регионоведении и комплексном страноведении</vt:lpstr>
      <vt:lpstr>Проблема метода  в комплексном регионоведении и комплексном страноведении</vt:lpstr>
      <vt:lpstr>Проблема метода  в комплексном регионоведении и комплексном страноведении</vt:lpstr>
      <vt:lpstr>Классификация методов научного познания</vt:lpstr>
      <vt:lpstr>Презентация PowerPoint</vt:lpstr>
      <vt:lpstr>Презентация PowerPoint</vt:lpstr>
      <vt:lpstr> Философские методы</vt:lpstr>
      <vt:lpstr> Философские методы</vt:lpstr>
      <vt:lpstr> Философские методы</vt:lpstr>
      <vt:lpstr> Общенаучные методы исследования</vt:lpstr>
      <vt:lpstr> Частнонаучные методы исследования</vt:lpstr>
      <vt:lpstr>Дисциплинарные методы  исследования</vt:lpstr>
      <vt:lpstr>Методы  междисциплинарного исследования</vt:lpstr>
      <vt:lpstr>Методы эмпирического и теоретического исследования</vt:lpstr>
      <vt:lpstr>Общенаучные методы  в регионоведении</vt:lpstr>
      <vt:lpstr>Презентация PowerPoint</vt:lpstr>
      <vt:lpstr>Презентация PowerPoint</vt:lpstr>
      <vt:lpstr> Наблюдение</vt:lpstr>
      <vt:lpstr> Наблюдение</vt:lpstr>
      <vt:lpstr> Наблюдение</vt:lpstr>
      <vt:lpstr> Эксперимент</vt:lpstr>
      <vt:lpstr> Эксперимент</vt:lpstr>
      <vt:lpstr> Эксперимент</vt:lpstr>
      <vt:lpstr> Эксперимент</vt:lpstr>
      <vt:lpstr> Описание</vt:lpstr>
      <vt:lpstr> Описание</vt:lpstr>
      <vt:lpstr> Описание</vt:lpstr>
      <vt:lpstr> Сравнение</vt:lpstr>
      <vt:lpstr> Сравнение</vt:lpstr>
      <vt:lpstr> Аналогия</vt:lpstr>
      <vt:lpstr> Статистические методы</vt:lpstr>
      <vt:lpstr> Статистические методы</vt:lpstr>
      <vt:lpstr> Моделирование</vt:lpstr>
      <vt:lpstr> Моделирование</vt:lpstr>
      <vt:lpstr> Моделирование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6. Общенаучные методы в регионоведении</dc:title>
  <dc:creator>Dmitri K.</dc:creator>
  <cp:lastModifiedBy>Dmitri K.</cp:lastModifiedBy>
  <cp:revision>90</cp:revision>
  <dcterms:created xsi:type="dcterms:W3CDTF">2024-11-24T14:57:34Z</dcterms:created>
  <dcterms:modified xsi:type="dcterms:W3CDTF">2024-12-08T23:53:25Z</dcterms:modified>
</cp:coreProperties>
</file>