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341" r:id="rId18"/>
    <p:sldId id="342" r:id="rId19"/>
    <p:sldId id="34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0" r:id="rId30"/>
    <p:sldId id="291" r:id="rId31"/>
    <p:sldId id="292" r:id="rId32"/>
    <p:sldId id="293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95" r:id="rId42"/>
    <p:sldId id="294" r:id="rId43"/>
    <p:sldId id="304" r:id="rId44"/>
    <p:sldId id="305" r:id="rId45"/>
    <p:sldId id="306" r:id="rId46"/>
    <p:sldId id="309" r:id="rId47"/>
    <p:sldId id="310" r:id="rId48"/>
    <p:sldId id="314" r:id="rId49"/>
    <p:sldId id="315" r:id="rId50"/>
    <p:sldId id="405" r:id="rId51"/>
    <p:sldId id="407" r:id="rId52"/>
    <p:sldId id="408" r:id="rId53"/>
    <p:sldId id="409" r:id="rId54"/>
    <p:sldId id="410" r:id="rId55"/>
    <p:sldId id="411" r:id="rId56"/>
    <p:sldId id="316" r:id="rId57"/>
    <p:sldId id="318" r:id="rId58"/>
    <p:sldId id="319" r:id="rId59"/>
    <p:sldId id="320" r:id="rId60"/>
    <p:sldId id="317" r:id="rId61"/>
    <p:sldId id="412" r:id="rId62"/>
    <p:sldId id="413" r:id="rId63"/>
    <p:sldId id="321" r:id="rId64"/>
    <p:sldId id="322" r:id="rId65"/>
    <p:sldId id="323" r:id="rId66"/>
    <p:sldId id="414" r:id="rId67"/>
    <p:sldId id="415" r:id="rId68"/>
    <p:sldId id="416" r:id="rId69"/>
    <p:sldId id="324" r:id="rId70"/>
    <p:sldId id="326" r:id="rId71"/>
    <p:sldId id="327" r:id="rId72"/>
    <p:sldId id="325" r:id="rId73"/>
    <p:sldId id="328" r:id="rId74"/>
    <p:sldId id="329" r:id="rId75"/>
    <p:sldId id="337" r:id="rId76"/>
    <p:sldId id="417" r:id="rId77"/>
    <p:sldId id="418" r:id="rId78"/>
    <p:sldId id="419" r:id="rId79"/>
    <p:sldId id="332" r:id="rId80"/>
    <p:sldId id="333" r:id="rId81"/>
    <p:sldId id="334" r:id="rId82"/>
    <p:sldId id="335" r:id="rId83"/>
    <p:sldId id="336" r:id="rId84"/>
    <p:sldId id="338" r:id="rId85"/>
    <p:sldId id="339" r:id="rId86"/>
    <p:sldId id="340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/>
              <a:t>Тема 7.</a:t>
            </a:r>
            <a:br>
              <a:rPr lang="ru-RU" sz="3600" b="1" dirty="0"/>
            </a:br>
            <a:r>
              <a:rPr lang="ru-RU" sz="3600" b="1" dirty="0" err="1"/>
              <a:t>Частнонаучные</a:t>
            </a:r>
            <a:r>
              <a:rPr lang="ru-RU" sz="3600" b="1" dirty="0"/>
              <a:t> методы </a:t>
            </a:r>
            <a:br>
              <a:rPr lang="ru-RU" sz="3600" b="1" dirty="0"/>
            </a:br>
            <a:r>
              <a:rPr lang="ru-RU" sz="3600" b="1" dirty="0"/>
              <a:t>в регионоведении.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Историю как изменение во времени надо описывать, то есть излагать в форме рассказа. Поэтому очень часто, говоря об исследовании истории, пользуются термином </a:t>
            </a:r>
            <a:r>
              <a:rPr lang="ru-RU" i="1" dirty="0"/>
              <a:t>«</a:t>
            </a:r>
            <a:r>
              <a:rPr lang="ru-RU" i="1" u="sng" dirty="0"/>
              <a:t>описательный метод</a:t>
            </a:r>
            <a:r>
              <a:rPr lang="ru-RU" i="1" dirty="0"/>
              <a:t>»</a:t>
            </a:r>
            <a:r>
              <a:rPr lang="ru-RU" dirty="0"/>
              <a:t> (описание изучаемого явления). Средством описания выступает речь как разговорная, так и литературная.</a:t>
            </a:r>
          </a:p>
          <a:p>
            <a:pPr algn="just"/>
            <a:r>
              <a:rPr lang="ru-RU" dirty="0"/>
              <a:t>К методам изучения исторических явлений относят как общенаучные методы (анализ и синтез, индукция и дедукция, описание и измерение, объяснение и т.д.), так и </a:t>
            </a:r>
            <a:r>
              <a:rPr lang="ru-RU" dirty="0" err="1"/>
              <a:t>частнонаучные</a:t>
            </a:r>
            <a:r>
              <a:rPr lang="ru-RU" dirty="0"/>
              <a:t> методы, характерные только для исторических наук, среди которых выделяют </a:t>
            </a:r>
            <a:r>
              <a:rPr lang="ru-RU" i="1" u="sng" dirty="0"/>
              <a:t>историко-генетический</a:t>
            </a:r>
            <a:r>
              <a:rPr lang="ru-RU" dirty="0"/>
              <a:t>, </a:t>
            </a:r>
            <a:r>
              <a:rPr lang="ru-RU" i="1" u="sng" dirty="0"/>
              <a:t>историко-сравнительный</a:t>
            </a:r>
            <a:r>
              <a:rPr lang="ru-RU" dirty="0"/>
              <a:t>, </a:t>
            </a:r>
            <a:r>
              <a:rPr lang="ru-RU" i="1" u="sng" dirty="0"/>
              <a:t>историко-типологический</a:t>
            </a:r>
            <a:r>
              <a:rPr lang="ru-RU" dirty="0"/>
              <a:t> и </a:t>
            </a:r>
            <a:r>
              <a:rPr lang="ru-RU" i="1" u="sng" dirty="0"/>
              <a:t>историко-системный</a:t>
            </a:r>
          </a:p>
          <a:p>
            <a:pPr marL="0" indent="0" algn="just">
              <a:buNone/>
            </a:pPr>
            <a:r>
              <a:rPr lang="ru-RU" dirty="0"/>
              <a:t>     (См.: </a:t>
            </a:r>
            <a:r>
              <a:rPr lang="ru-RU" i="1" dirty="0"/>
              <a:t>Ковальченко И.Д.</a:t>
            </a:r>
            <a:r>
              <a:rPr lang="ru-RU" dirty="0"/>
              <a:t> Методы исторического исследования. М.: Наука, 1987)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Историко-генетический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i="1" u="sng" dirty="0"/>
              <a:t>Историко-генетический метод</a:t>
            </a:r>
            <a:r>
              <a:rPr lang="ru-RU" dirty="0"/>
              <a:t> наиболее часто применяется в исторических исследованиях</a:t>
            </a:r>
          </a:p>
          <a:p>
            <a:pPr algn="just"/>
            <a:r>
              <a:rPr lang="ru-RU" dirty="0"/>
              <a:t>Суть метода состоит отслеживании изменений реальности и явления в процессе её/его исторического движения</a:t>
            </a:r>
          </a:p>
          <a:p>
            <a:pPr algn="just"/>
            <a:r>
              <a:rPr lang="ru-RU" dirty="0"/>
              <a:t>По логической природе историко-генетический метод соответствует аналитически-индуктивному, а по форме выражения информации – описательному методу. </a:t>
            </a:r>
          </a:p>
          <a:p>
            <a:pPr algn="just"/>
            <a:r>
              <a:rPr lang="ru-RU" dirty="0"/>
              <a:t>В рамках данного метода допустимо применение количественных показателей, как сопровождающих описание исторического движения</a:t>
            </a:r>
          </a:p>
          <a:p>
            <a:pPr algn="just"/>
            <a:r>
              <a:rPr lang="ru-RU" dirty="0"/>
              <a:t>Ошибки применения данного метода связаны с недостаточностью фиксации исторических явлений во времени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Историко-сравнительный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85409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Логической основой </a:t>
            </a:r>
            <a:r>
              <a:rPr lang="ru-RU" i="1" u="sng" dirty="0"/>
              <a:t>историко-сравнительного метода</a:t>
            </a:r>
            <a:r>
              <a:rPr lang="ru-RU" dirty="0"/>
              <a:t> выступает </a:t>
            </a:r>
            <a:r>
              <a:rPr lang="ru-RU" i="1" u="sng" dirty="0"/>
              <a:t>аналогия</a:t>
            </a:r>
          </a:p>
          <a:p>
            <a:pPr algn="just"/>
            <a:r>
              <a:rPr lang="ru-RU" dirty="0"/>
              <a:t>В целом историко-сравнительный метод позволяет раскрывать сущность исследуемых явлений, даёт возможность выходить за пределы изучаемых явлений и на основе аналогий приходить к широким историческим параллелям, допускает применение всех других общеисторических методов исследования</a:t>
            </a:r>
          </a:p>
          <a:p>
            <a:pPr algn="just"/>
            <a:r>
              <a:rPr lang="ru-RU" dirty="0"/>
              <a:t>Сравнению подлежат объекты и явления как однотипные, так и разнотипные находящиеся на одних и тех же и на разных стадиях развития ради доказательства сходства и различия соответственно, что отражает </a:t>
            </a:r>
            <a:r>
              <a:rPr lang="ru-RU" i="1" u="sng" dirty="0"/>
              <a:t>принцип историзма</a:t>
            </a:r>
            <a:r>
              <a:rPr lang="ru-RU" dirty="0"/>
              <a:t> (рассмотрение явлений и событий в их историческом развитии, с исторической точки зрения)</a:t>
            </a:r>
          </a:p>
          <a:p>
            <a:pPr algn="just"/>
            <a:r>
              <a:rPr lang="ru-RU" dirty="0"/>
              <a:t>Сам по себе историко-сравнительный метод становится более мощным при одновременном его применении с </a:t>
            </a:r>
            <a:r>
              <a:rPr lang="ru-RU" i="1" dirty="0"/>
              <a:t>историко-типологическим</a:t>
            </a:r>
            <a:r>
              <a:rPr lang="ru-RU" dirty="0"/>
              <a:t> и </a:t>
            </a:r>
            <a:r>
              <a:rPr lang="ru-RU" i="1" dirty="0"/>
              <a:t>историко-системным методами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Историко-типологический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i="1" u="sng" dirty="0"/>
              <a:t>Историко-типологический метод</a:t>
            </a:r>
            <a:r>
              <a:rPr lang="ru-RU" dirty="0"/>
              <a:t> применяется к изучению общественно-исторических явлений, которые с одной стороны различаются, а с другой стороны, тесно взаимосвязаны как единичное, особенное, общее и всеобщее </a:t>
            </a:r>
          </a:p>
          <a:p>
            <a:pPr algn="just"/>
            <a:r>
              <a:rPr lang="ru-RU" dirty="0"/>
              <a:t>Важной задачей в познании этих явлений выступает необходимость раскрыть их сущность и выявить то единое, что присуще многообразию сочетаний индивидуального (единичного)</a:t>
            </a:r>
          </a:p>
          <a:p>
            <a:pPr algn="just"/>
            <a:r>
              <a:rPr lang="ru-RU" u="sng" dirty="0"/>
              <a:t>В основе типологизации лежит цель разбить (упорядочить) совокупности объектов или явлений на типы и классы</a:t>
            </a:r>
            <a:r>
              <a:rPr lang="ru-RU" dirty="0"/>
              <a:t> </a:t>
            </a:r>
          </a:p>
          <a:p>
            <a:pPr algn="just"/>
            <a:r>
              <a:rPr lang="ru-RU" u="sng" dirty="0"/>
              <a:t>Типологизация по форме представляет собой разновидность классификации</a:t>
            </a:r>
            <a:r>
              <a:rPr lang="ru-RU" dirty="0"/>
              <a:t> и при этом является методом сущностного анализа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Историко-системный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i="1" u="sng" dirty="0"/>
              <a:t>Историко-системный метод</a:t>
            </a:r>
            <a:r>
              <a:rPr lang="ru-RU" dirty="0"/>
              <a:t> является одним из основных методов исторического исследования, в котором реализуются принципы </a:t>
            </a:r>
            <a:r>
              <a:rPr lang="ru-RU" i="1" u="sng" dirty="0"/>
              <a:t>системного подхода</a:t>
            </a:r>
          </a:p>
          <a:p>
            <a:pPr algn="just"/>
            <a:r>
              <a:rPr lang="ru-RU" dirty="0"/>
              <a:t>Историко-системный метод направлен на изучение объектов и явлений прошлого как целостных исторических систем: анализ их структуры и функций, внутренних и внешних связей, а также динамических изменений</a:t>
            </a:r>
          </a:p>
          <a:p>
            <a:pPr algn="just"/>
            <a:r>
              <a:rPr lang="ru-RU" dirty="0"/>
              <a:t>Термин </a:t>
            </a:r>
            <a:r>
              <a:rPr lang="ru-RU" i="1" dirty="0"/>
              <a:t>«историко-системный метод»</a:t>
            </a:r>
            <a:r>
              <a:rPr lang="ru-RU" dirty="0"/>
              <a:t> ввел И.Д. Ковальченко (См.: </a:t>
            </a:r>
            <a:r>
              <a:rPr lang="ru-RU" i="1" dirty="0"/>
              <a:t>Ковальченко И.Д.</a:t>
            </a:r>
            <a:r>
              <a:rPr lang="ru-RU" dirty="0"/>
              <a:t> Методы исторического исследования. М.: Наука, 1987)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Методы географических наук</a:t>
            </a:r>
            <a:br>
              <a:rPr lang="ru-RU" b="1" dirty="0"/>
            </a:br>
            <a:r>
              <a:rPr lang="ru-RU" b="1" dirty="0"/>
              <a:t>в регионоведении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Картографический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u="sng" dirty="0"/>
              <a:t>Суть </a:t>
            </a:r>
            <a:r>
              <a:rPr lang="ru-RU" i="1" u="sng" dirty="0"/>
              <a:t>картографического метода</a:t>
            </a:r>
            <a:r>
              <a:rPr lang="ru-RU" u="sng" dirty="0"/>
              <a:t> заключается в исследовании физико-географических, экономико-географических, политико-географических объектов, процессов, явлений по карте</a:t>
            </a:r>
          </a:p>
          <a:p>
            <a:pPr algn="just"/>
            <a:r>
              <a:rPr lang="ru-RU" dirty="0"/>
              <a:t>Географическая карта представляет собой своеобразную модель реальной территории. Карта дает визуальную возможность составить общее и поэлементное ее описание с целью выявления закономерностей размещения тех или иных объектов и анализа факторов, территориально дифференцирующих население, хозяйство</a:t>
            </a:r>
          </a:p>
          <a:p>
            <a:pPr algn="just"/>
            <a:r>
              <a:rPr lang="ru-RU" dirty="0"/>
              <a:t>Существуют и другие, кроме визуального, приемы анализа территорий по картам – графический, статистический, картометрический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dirty="0"/>
              <a:t>Геоинформационные системы (ГИС)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настоящее время для всех стран особенно актуальной является задача создания сети автоматизированных географических систем (</a:t>
            </a:r>
            <a:r>
              <a:rPr lang="ru-RU" i="1" dirty="0"/>
              <a:t>ГИС</a:t>
            </a:r>
            <a:r>
              <a:rPr lang="ru-RU" dirty="0"/>
              <a:t>) как комплекса разнообразных, но взаимосвязанных источников информации о своих территориях. Однако вместе с тем не теряют своего научного, практического значения такие традиционные источники информации о странах, регионах мира, мира в целом, как карты, атласы, различные справочные издания.</a:t>
            </a:r>
          </a:p>
          <a:p>
            <a:pPr algn="just"/>
            <a:r>
              <a:rPr lang="ru-RU" i="1" u="sng" dirty="0"/>
              <a:t>Геоинформационная система</a:t>
            </a:r>
            <a:r>
              <a:rPr lang="ru-RU" dirty="0"/>
              <a:t> (также географическая информационная система или ГИС) – система сбора, хранения, анализа и графической визуализации пространственных (географических) данных и связанной с ними информации о необходимых объектах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Геоинформационные системы</a:t>
            </a:r>
            <a:br>
              <a:rPr lang="ru-RU" dirty="0"/>
            </a:br>
            <a:r>
              <a:rPr lang="ru-RU" dirty="0"/>
              <a:t> (ГИС)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+mj-lt"/>
              </a:rPr>
              <a:t>Геоинформационные системы (ГИС) являются мощным интеллектуальным продуктом современной эпохи. За сравнительно короткий промежуток времени ГИС-технологии получили широкое распространение при поддержке принятия решений в планировании, проектировании и управлении, создании информационно-справочных банков данных, автоматизированном картографировании, составлении земельных кадастров, инженерных изысканиях и проектировании, на транспорте, связи и в бизнесе, образовании и туризме.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Геоинформационные системы</a:t>
            </a:r>
            <a:br>
              <a:rPr lang="ru-RU" dirty="0"/>
            </a:br>
            <a:r>
              <a:rPr lang="ru-RU" dirty="0"/>
              <a:t>(ГИС)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/>
          <a:lstStyle/>
          <a:p>
            <a:pPr algn="just"/>
            <a:r>
              <a:rPr lang="ru-RU" dirty="0"/>
              <a:t>Геоинформационные технологии берут начало с появления первых автоматизированных картографических систем. В начале 1960-х гг. в США была создана первая программа построения карт на алфавитно-цифровых печатающих устройствах, включающая набор программных модулей для анализа пространственных данных. Появление и широкое распространение персональных компьютеров с графическим дисплеем позволило перейти к децентрализации исследований в области ГИС-технологий. </a:t>
            </a:r>
          </a:p>
          <a:p>
            <a:pPr algn="just"/>
            <a:r>
              <a:rPr lang="ru-RU" dirty="0"/>
              <a:t>К началу 1980-х гг. в США были созданы сотни интегрированных ГИС, направленных на решение задач, связанных с проектированием, планированием и управлением</a:t>
            </a:r>
          </a:p>
          <a:p>
            <a:r>
              <a:rPr lang="ru-RU" dirty="0"/>
              <a:t>В последние годы под эгидой Европейской Комиссии ведется целый ряд международных геоинформационных проектов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План: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Методы исторических наук в регионоведении.</a:t>
            </a:r>
          </a:p>
          <a:p>
            <a:pPr>
              <a:buFont typeface="+mj-lt"/>
              <a:buAutoNum type="arabicPeriod"/>
            </a:pPr>
            <a:r>
              <a:rPr lang="ru-RU" dirty="0"/>
              <a:t>Методы географических наук в регионоведении.</a:t>
            </a:r>
          </a:p>
          <a:p>
            <a:pPr>
              <a:buFont typeface="+mj-lt"/>
              <a:buAutoNum type="arabicPeriod"/>
            </a:pPr>
            <a:r>
              <a:rPr lang="ru-RU" dirty="0"/>
              <a:t>Методы экономических наук в регионоведении.</a:t>
            </a:r>
          </a:p>
          <a:p>
            <a:pPr>
              <a:buFont typeface="+mj-lt"/>
              <a:buAutoNum type="arabicPeriod"/>
            </a:pPr>
            <a:r>
              <a:rPr lang="ru-RU" dirty="0"/>
              <a:t>Методы политических наук и социологии в регионоведении.</a:t>
            </a:r>
          </a:p>
          <a:p>
            <a:pPr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Методы экономических наук</a:t>
            </a:r>
            <a:br>
              <a:rPr lang="ru-RU" b="1" dirty="0"/>
            </a:br>
            <a:r>
              <a:rPr lang="ru-RU" b="1" dirty="0"/>
              <a:t>в регионоведении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Метод циклов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19155"/>
          </a:xfrm>
        </p:spPr>
        <p:txBody>
          <a:bodyPr>
            <a:normAutofit/>
          </a:bodyPr>
          <a:lstStyle/>
          <a:p>
            <a:pPr algn="just"/>
            <a:r>
              <a:rPr lang="ru-RU" u="sng" dirty="0"/>
              <a:t>Базовым основанием метода циклов является тот факт, что почти всем пространственно-временным структурам присуща цикличность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Метод циклов относится к числу молодых и поэтому, как правило, персонифицирован, то есть носит имена своих создателей. Этот метод имеет несомненный позитивный потенциал для регионоведения.</a:t>
            </a:r>
          </a:p>
          <a:p>
            <a:pPr algn="just"/>
            <a:r>
              <a:rPr lang="ru-RU" dirty="0"/>
              <a:t>Так, один из создателей советской районной школы экономической географии </a:t>
            </a:r>
            <a:r>
              <a:rPr lang="ru-RU" b="1" dirty="0"/>
              <a:t>Николай </a:t>
            </a:r>
            <a:r>
              <a:rPr lang="ru-RU" b="1" dirty="0" err="1"/>
              <a:t>Колосовский</a:t>
            </a:r>
            <a:r>
              <a:rPr lang="ru-RU" dirty="0"/>
              <a:t> (1891–1954) ввел в научную практику такое понятие, как </a:t>
            </a:r>
            <a:r>
              <a:rPr lang="ru-RU" i="1" dirty="0"/>
              <a:t>«энерго-производственный цикл»</a:t>
            </a:r>
            <a:r>
              <a:rPr lang="ru-RU" dirty="0"/>
              <a:t>, под которым он понимал совокупность производств, объединённых связями по сырью и энергии. Энерго-производственные циклы, развертываясь на определенных территориях, позволяли прослеживать региональную специфику их взаимодействия. А она, в свою очередь, проецировалась на те или иные управленческие решения, т.е. на региональную политику.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Метод циклов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68536"/>
          </a:xfrm>
        </p:spPr>
        <p:txBody>
          <a:bodyPr/>
          <a:lstStyle/>
          <a:p>
            <a:pPr algn="just"/>
            <a:r>
              <a:rPr lang="ru-RU" dirty="0"/>
              <a:t>Концепция этногенеза </a:t>
            </a:r>
            <a:r>
              <a:rPr lang="ru-RU" b="1" dirty="0"/>
              <a:t>Льва Гумилёва</a:t>
            </a:r>
            <a:r>
              <a:rPr lang="ru-RU" dirty="0"/>
              <a:t> (1912–1992), основанная также на методе циклов, позволяет глубже проникать в суть региональных этнических процессов. Гумилёв разработал особые графики – циклы этногенеза для 40 различных этносов – и начал располагать их </a:t>
            </a:r>
            <a:r>
              <a:rPr lang="ru-RU" dirty="0" err="1"/>
              <a:t>пространственно</a:t>
            </a:r>
            <a:r>
              <a:rPr lang="ru-RU" dirty="0"/>
              <a:t> – на карте мира.</a:t>
            </a:r>
          </a:p>
          <a:p>
            <a:pPr algn="just"/>
            <a:r>
              <a:rPr lang="ru-RU" dirty="0"/>
              <a:t>Концепция больших циклов или «длинных волн» советского экономиста </a:t>
            </a:r>
            <a:r>
              <a:rPr lang="ru-RU" b="1" dirty="0"/>
              <a:t>Николая Кондратьева</a:t>
            </a:r>
            <a:r>
              <a:rPr lang="ru-RU" dirty="0"/>
              <a:t> (1892–1938) является не только инструментом анализа современного состояния мирового хозяйства, но и имеет большой прогностический заряд не только в отношении развития мировой экономики в целом, но и ее региональных подсистем. Кондратьев выступил основоположником теории экономических циклов, известных как </a:t>
            </a:r>
            <a:r>
              <a:rPr lang="ru-RU" i="1" dirty="0"/>
              <a:t>«циклы Кондратьева»</a:t>
            </a:r>
            <a:r>
              <a:rPr lang="ru-RU" dirty="0"/>
              <a:t>,</a:t>
            </a:r>
            <a:r>
              <a:rPr lang="ru-RU" i="1" dirty="0"/>
              <a:t> </a:t>
            </a:r>
            <a:r>
              <a:rPr lang="ru-RU" dirty="0"/>
              <a:t>под которыми понимаются периодические циклы сменяющихся подъёмов и спадов современной мировой экономики продолжительностью 45–60 лет.</a:t>
            </a:r>
            <a:endParaRPr lang="ru-RU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Метод циклов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Метод циклов применяется и в политических науках. Модели цикличности геополитического развития исследуют процесс перехода от одного «мирового порядка» к другому, изменения баланса сил между великими державами, возникновения новых зон конфликтов, центров силы. </a:t>
            </a:r>
          </a:p>
          <a:p>
            <a:pPr algn="just"/>
            <a:r>
              <a:rPr lang="ru-RU" dirty="0"/>
              <a:t>Все эти модели важны при изучении процессов политической регионализации мира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Балансовый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81500"/>
          </a:xfrm>
        </p:spPr>
        <p:txBody>
          <a:bodyPr>
            <a:normAutofit/>
          </a:bodyPr>
          <a:lstStyle/>
          <a:p>
            <a:pPr algn="just"/>
            <a:r>
              <a:rPr lang="ru-RU" i="1" u="sng" dirty="0"/>
              <a:t>Балансовый метод</a:t>
            </a:r>
            <a:r>
              <a:rPr lang="ru-RU" u="sng" dirty="0"/>
              <a:t> представляет собой совокупность математических расчетов, позволяющих исследовать прежде всего процессы функционирования и развития сложных социально-экономических и социально-политических систем – систем динамических, с установившимися потоками ресурсов и продукции </a:t>
            </a:r>
            <a:r>
              <a:rPr lang="ru-RU" dirty="0"/>
              <a:t>(«затраты-выпуск», «производство-потребление», «ввоз-вывоз», природные ресурсы-плотность населения, радикализм-консерватизм и т.д.)</a:t>
            </a:r>
          </a:p>
          <a:p>
            <a:pPr algn="just"/>
            <a:r>
              <a:rPr lang="ru-RU" dirty="0"/>
              <a:t>Балансовый метод занимает промежуточное положение между статистическими методами и моделированием. Наиболее востребован он в экономических науках. В конкретной экономике составляются общий баланс народного хозяйства, межотраслевой баланс производства и распределения общественного продукта, балансы денежных доходов и расходов населения, основных фондов и т.д.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Балансовый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Балансовый метод является ключевым понятием в теории </a:t>
            </a:r>
            <a:r>
              <a:rPr lang="ru-RU" i="1" dirty="0"/>
              <a:t>политического реализма </a:t>
            </a:r>
          </a:p>
          <a:p>
            <a:pPr algn="just"/>
            <a:r>
              <a:rPr lang="ru-RU" dirty="0"/>
              <a:t>По мнению реалистов, самым эффективным средством сохранения мира является именно баланс сил, возникающий не только из столкновения национальных интересов, но и из единства культур, взаимного уважения прав друг друга и согласия относительно основных принципов</a:t>
            </a:r>
          </a:p>
          <a:p>
            <a:pPr algn="just"/>
            <a:r>
              <a:rPr lang="ru-RU" dirty="0"/>
              <a:t>В рамках данной школы исследования международных отношений различаются простой баланс сил, известный как </a:t>
            </a:r>
            <a:r>
              <a:rPr lang="ru-RU" i="1" dirty="0"/>
              <a:t>биполярная система</a:t>
            </a:r>
            <a:r>
              <a:rPr lang="ru-RU" dirty="0"/>
              <a:t>, и сложный, предполагающий несколько силовых центров (</a:t>
            </a:r>
            <a:r>
              <a:rPr lang="ru-RU" i="1" dirty="0"/>
              <a:t>многополярная</a:t>
            </a:r>
            <a:r>
              <a:rPr lang="ru-RU" dirty="0"/>
              <a:t> или многополюсная, система)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Балансовый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Ведущий специалист в области зарубежного регионоведения и международных отношений, китаевед Алексей Воскресенский (род. в 1960 г.), склоняясь к тому, что теория «силового равновесия» и «баланса сил» в принципе все же принадлежат прошлому, предлагает анализировать динамику межгосударственных отношений на основе баланса интересов и с точки зрения многофакторного равновесия. То есть разрабатываемая им концепция многофакторного равновесия в международных отношениях тоже опирается на принципы балансового метода.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Балансовый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08764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Балансовый метод находит широкое применение в демографии. Он позволяет выбрать оптимальные соотношения между различными структурами демографического комплекса. Например, соотношение между численностью трудовых ресурсов и развитием трудоемких отраслей, соотношение между рабочими местами и численностью безработных, между наличием природных ресурсов, необходимых для нормальной жизни людей (водных, энергетических и т.д.), и плотностью населения и т.д.</a:t>
            </a:r>
          </a:p>
          <a:p>
            <a:pPr algn="just"/>
            <a:r>
              <a:rPr lang="ru-RU" dirty="0"/>
              <a:t>Балансовый метод лежит в основе внутренней политики любого государства, направленной на обеспечение политической устойчивости и стабильности: они невозможны без соблюдения баланса политических, конфессиональных, национально-этнических, региональных, социальных и др. интересов как в стране в целом, так и в отдельных ее регионах.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/>
              <a:t>Программно-целевой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altLang="en-US" dirty="0"/>
              <a:t>Программно-целевой</a:t>
            </a:r>
            <a:r>
              <a:rPr lang="en-US" altLang="ru-RU" i="1" dirty="0"/>
              <a:t> </a:t>
            </a:r>
            <a:r>
              <a:rPr lang="en-US" altLang="en-US" dirty="0" err="1"/>
              <a:t>метод</a:t>
            </a:r>
            <a:r>
              <a:rPr lang="en-US" altLang="ru-RU" dirty="0"/>
              <a:t> </a:t>
            </a:r>
            <a:r>
              <a:rPr lang="en-US" altLang="en-US" dirty="0" err="1"/>
              <a:t>является</a:t>
            </a:r>
            <a:r>
              <a:rPr lang="en-US" altLang="ru-RU" dirty="0"/>
              <a:t> </a:t>
            </a:r>
            <a:r>
              <a:rPr lang="en-US" altLang="en-US" dirty="0" err="1"/>
              <a:t>способом</a:t>
            </a:r>
            <a:r>
              <a:rPr lang="en-US" altLang="ru-RU" dirty="0"/>
              <a:t> </a:t>
            </a:r>
            <a:r>
              <a:rPr lang="en-US" altLang="en-US" dirty="0" err="1"/>
              <a:t>исследования</a:t>
            </a:r>
            <a:r>
              <a:rPr lang="en-US" altLang="ru-RU" dirty="0"/>
              <a:t> </a:t>
            </a:r>
            <a:r>
              <a:rPr lang="en-US" altLang="en-US" dirty="0" err="1"/>
              <a:t>региональных</a:t>
            </a:r>
            <a:r>
              <a:rPr lang="en-US" altLang="ru-RU" dirty="0"/>
              <a:t> </a:t>
            </a:r>
            <a:r>
              <a:rPr lang="en-US" altLang="en-US" dirty="0" err="1"/>
              <a:t>систем</a:t>
            </a:r>
            <a:r>
              <a:rPr lang="en-US" altLang="ru-RU" dirty="0"/>
              <a:t>, </a:t>
            </a:r>
            <a:r>
              <a:rPr lang="en-US" altLang="en-US" dirty="0" err="1"/>
              <a:t>их</a:t>
            </a:r>
            <a:r>
              <a:rPr lang="en-US" altLang="ru-RU" dirty="0"/>
              <a:t> </a:t>
            </a:r>
            <a:r>
              <a:rPr lang="en-US" altLang="en-US" dirty="0" err="1"/>
              <a:t>социально</a:t>
            </a:r>
            <a:r>
              <a:rPr lang="en-US" altLang="ru-RU" dirty="0" err="1"/>
              <a:t>-</a:t>
            </a:r>
            <a:r>
              <a:rPr lang="en-US" altLang="en-US" dirty="0" err="1"/>
              <a:t>экономической</a:t>
            </a:r>
            <a:r>
              <a:rPr lang="en-US" altLang="ru-RU" dirty="0"/>
              <a:t> </a:t>
            </a:r>
            <a:r>
              <a:rPr lang="en-US" altLang="en-US" dirty="0" err="1"/>
              <a:t>составляющей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в</a:t>
            </a:r>
            <a:r>
              <a:rPr lang="en-US" altLang="ru-RU" dirty="0"/>
              <a:t> </a:t>
            </a:r>
            <a:r>
              <a:rPr lang="en-US" altLang="en-US" dirty="0" err="1"/>
              <a:t>то</a:t>
            </a:r>
            <a:r>
              <a:rPr lang="en-US" altLang="ru-RU" dirty="0"/>
              <a:t> </a:t>
            </a:r>
            <a:r>
              <a:rPr lang="en-US" altLang="en-US" dirty="0" err="1"/>
              <a:t>же</a:t>
            </a:r>
            <a:r>
              <a:rPr lang="en-US" altLang="ru-RU" dirty="0"/>
              <a:t> </a:t>
            </a:r>
            <a:r>
              <a:rPr lang="en-US" altLang="en-US" dirty="0" err="1"/>
              <a:t>время</a:t>
            </a:r>
            <a:r>
              <a:rPr lang="en-US" altLang="ru-RU" dirty="0"/>
              <a:t> </a:t>
            </a:r>
            <a:r>
              <a:rPr lang="en-US" altLang="en-US" dirty="0" err="1"/>
              <a:t>важным</a:t>
            </a:r>
            <a:r>
              <a:rPr lang="en-US" altLang="ru-RU" dirty="0"/>
              <a:t> </a:t>
            </a:r>
            <a:r>
              <a:rPr lang="en-US" altLang="en-US" dirty="0" err="1"/>
              <a:t>инструментом</a:t>
            </a:r>
            <a:r>
              <a:rPr lang="en-US" altLang="ru-RU" dirty="0"/>
              <a:t> </a:t>
            </a:r>
            <a:r>
              <a:rPr lang="en-US" altLang="en-US" dirty="0" err="1"/>
              <a:t>региональной</a:t>
            </a:r>
            <a:r>
              <a:rPr lang="en-US" altLang="ru-RU" dirty="0"/>
              <a:t> </a:t>
            </a:r>
            <a:r>
              <a:rPr lang="en-US" altLang="en-US" dirty="0" err="1"/>
              <a:t>политики</a:t>
            </a:r>
            <a:endParaRPr lang="ru-RU" altLang="en-US" dirty="0"/>
          </a:p>
          <a:p>
            <a:pPr algn="just"/>
            <a:r>
              <a:rPr lang="ru-RU" altLang="ru-RU" i="1" u="sng" dirty="0"/>
              <a:t>Программно-целевой метод</a:t>
            </a:r>
            <a:r>
              <a:rPr lang="ru-RU" altLang="ru-RU" u="sng" dirty="0"/>
              <a:t> представляет собой метод увязки целей плана социально-экономического развития с комплексом экономических, социальных, научно-технических и производственных мероприятий и народнохозяйственными ресурсами, обеспечивающими их выполнение</a:t>
            </a:r>
            <a:endParaRPr lang="en-US" altLang="ru-RU" u="sng" dirty="0"/>
          </a:p>
          <a:p>
            <a:pPr algn="just"/>
            <a:r>
              <a:rPr lang="en-US" altLang="en-US" dirty="0"/>
              <a:t>Программно</a:t>
            </a:r>
            <a:r>
              <a:rPr lang="en-US" altLang="ru-RU" dirty="0"/>
              <a:t>-</a:t>
            </a:r>
            <a:r>
              <a:rPr lang="en-US" altLang="en-US" dirty="0"/>
              <a:t>целевой</a:t>
            </a:r>
            <a:r>
              <a:rPr lang="en-US" altLang="ru-RU" dirty="0"/>
              <a:t> </a:t>
            </a:r>
            <a:r>
              <a:rPr lang="en-US" altLang="en-US" dirty="0" err="1"/>
              <a:t>метод</a:t>
            </a:r>
            <a:r>
              <a:rPr lang="en-US" altLang="ru-RU" dirty="0"/>
              <a:t> </a:t>
            </a:r>
            <a:r>
              <a:rPr lang="en-US" altLang="en-US" dirty="0" err="1"/>
              <a:t>направлен</a:t>
            </a:r>
            <a:r>
              <a:rPr lang="en-US" altLang="ru-RU" dirty="0"/>
              <a:t> </a:t>
            </a:r>
            <a:r>
              <a:rPr lang="en-US" altLang="en-US" dirty="0" err="1"/>
              <a:t>на</a:t>
            </a:r>
            <a:r>
              <a:rPr lang="en-US" altLang="ru-RU" dirty="0"/>
              <a:t> </a:t>
            </a:r>
            <a:r>
              <a:rPr lang="en-US" altLang="en-US" dirty="0" err="1"/>
              <a:t>решение</a:t>
            </a:r>
            <a:r>
              <a:rPr lang="en-US" altLang="ru-RU" dirty="0"/>
              <a:t> </a:t>
            </a:r>
            <a:r>
              <a:rPr lang="en-US" altLang="en-US" dirty="0" err="1"/>
              <a:t>сложных</a:t>
            </a:r>
            <a:r>
              <a:rPr lang="ru-RU" altLang="en-US" dirty="0"/>
              <a:t> </a:t>
            </a:r>
            <a:r>
              <a:rPr lang="en-US" altLang="en-US" dirty="0" err="1"/>
              <a:t>проблем</a:t>
            </a:r>
            <a:r>
              <a:rPr lang="ru-RU" altLang="en-US" dirty="0"/>
              <a:t> и</a:t>
            </a:r>
            <a:r>
              <a:rPr lang="en-US" altLang="ru-RU" dirty="0"/>
              <a:t> </a:t>
            </a:r>
            <a:r>
              <a:rPr lang="en-US" altLang="en-US" dirty="0" err="1"/>
              <a:t>связан</a:t>
            </a:r>
            <a:r>
              <a:rPr lang="en-US" altLang="ru-RU" dirty="0"/>
              <a:t> </a:t>
            </a:r>
            <a:r>
              <a:rPr lang="en-US" altLang="en-US" dirty="0"/>
              <a:t>с</a:t>
            </a:r>
            <a:r>
              <a:rPr lang="en-US" altLang="ru-RU" dirty="0"/>
              <a:t> </a:t>
            </a:r>
            <a:r>
              <a:rPr lang="en-US" altLang="en-US" dirty="0" err="1"/>
              <a:t>разработкой</a:t>
            </a:r>
            <a:r>
              <a:rPr lang="en-US" altLang="ru-RU" dirty="0"/>
              <a:t> </a:t>
            </a:r>
            <a:r>
              <a:rPr lang="en-US" altLang="en-US" dirty="0" err="1"/>
              <a:t>долгосрочных</a:t>
            </a:r>
            <a:r>
              <a:rPr lang="en-US" altLang="ru-RU" dirty="0"/>
              <a:t> </a:t>
            </a:r>
            <a:r>
              <a:rPr lang="en-US" altLang="en-US" dirty="0" err="1"/>
              <a:t>прогнозов</a:t>
            </a:r>
            <a:r>
              <a:rPr lang="en-US" altLang="ru-RU" dirty="0"/>
              <a:t> </a:t>
            </a:r>
            <a:r>
              <a:rPr lang="en-US" altLang="en-US" dirty="0" err="1"/>
              <a:t>социально</a:t>
            </a:r>
            <a:r>
              <a:rPr lang="ru-RU" altLang="en-US" dirty="0"/>
              <a:t>-</a:t>
            </a:r>
            <a:r>
              <a:rPr lang="en-US" altLang="en-US" dirty="0" err="1"/>
              <a:t>экономического</a:t>
            </a:r>
            <a:r>
              <a:rPr lang="en-US" altLang="ru-RU" dirty="0"/>
              <a:t> </a:t>
            </a:r>
            <a:r>
              <a:rPr lang="en-US" altLang="en-US" dirty="0" err="1"/>
              <a:t>развития</a:t>
            </a:r>
            <a:r>
              <a:rPr lang="en-US" altLang="ru-RU" dirty="0"/>
              <a:t> </a:t>
            </a:r>
            <a:r>
              <a:rPr lang="en-US" altLang="en-US" dirty="0" err="1"/>
              <a:t>страны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 err="1"/>
              <a:t>ее</a:t>
            </a:r>
            <a:r>
              <a:rPr lang="en-US" altLang="ru-RU" dirty="0"/>
              <a:t> </a:t>
            </a:r>
            <a:r>
              <a:rPr lang="en-US" altLang="en-US" dirty="0" err="1"/>
              <a:t>регионов</a:t>
            </a:r>
            <a:endParaRPr lang="en-US" alt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ru-RU" altLang="en-US" dirty="0"/>
            </a:br>
            <a:r>
              <a:rPr lang="ru-RU" altLang="en-US" dirty="0"/>
              <a:t>Программно-целевой метод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Программно</a:t>
            </a:r>
            <a:r>
              <a:rPr lang="en-US" altLang="ru-RU" dirty="0"/>
              <a:t>-</a:t>
            </a:r>
            <a:r>
              <a:rPr lang="en-US" altLang="en-US" dirty="0"/>
              <a:t>целевой</a:t>
            </a:r>
            <a:r>
              <a:rPr lang="en-US" altLang="ru-RU" dirty="0"/>
              <a:t> </a:t>
            </a:r>
            <a:r>
              <a:rPr lang="en-US" altLang="en-US" dirty="0" err="1"/>
              <a:t>метод</a:t>
            </a:r>
            <a:r>
              <a:rPr lang="en-US" altLang="ru-RU" dirty="0"/>
              <a:t> </a:t>
            </a:r>
            <a:r>
              <a:rPr lang="en-US" altLang="en-US" dirty="0" err="1"/>
              <a:t>активно</a:t>
            </a:r>
            <a:r>
              <a:rPr lang="en-US" altLang="ru-RU" dirty="0"/>
              <a:t> </a:t>
            </a:r>
            <a:r>
              <a:rPr lang="en-US" altLang="en-US" dirty="0" err="1"/>
              <a:t>применяется</a:t>
            </a:r>
            <a:r>
              <a:rPr lang="en-US" altLang="ru-RU" dirty="0"/>
              <a:t> </a:t>
            </a:r>
            <a:r>
              <a:rPr lang="en-US" altLang="en-US" dirty="0" err="1"/>
              <a:t>для</a:t>
            </a:r>
            <a:r>
              <a:rPr lang="en-US" altLang="ru-RU" dirty="0"/>
              <a:t> </a:t>
            </a:r>
            <a:r>
              <a:rPr lang="en-US" altLang="en-US" dirty="0" err="1"/>
              <a:t>решения</a:t>
            </a:r>
            <a:r>
              <a:rPr lang="ru-RU" altLang="en-US" dirty="0"/>
              <a:t> </a:t>
            </a:r>
            <a:r>
              <a:rPr lang="en-US" altLang="en-US" dirty="0" err="1"/>
              <a:t>задач</a:t>
            </a:r>
            <a:r>
              <a:rPr lang="en-US" altLang="ru-RU" dirty="0"/>
              <a:t> </a:t>
            </a:r>
            <a:r>
              <a:rPr lang="en-US" altLang="en-US" dirty="0" err="1"/>
              <a:t>региональной</a:t>
            </a:r>
            <a:r>
              <a:rPr lang="en-US" altLang="ru-RU" dirty="0"/>
              <a:t> </a:t>
            </a:r>
            <a:r>
              <a:rPr lang="en-US" altLang="en-US" dirty="0" err="1"/>
              <a:t>политики</a:t>
            </a:r>
            <a:r>
              <a:rPr lang="en-US" altLang="ru-RU" dirty="0"/>
              <a:t> </a:t>
            </a:r>
            <a:r>
              <a:rPr lang="en-US" altLang="en-US" dirty="0"/>
              <a:t>в</a:t>
            </a:r>
            <a:r>
              <a:rPr lang="en-US" altLang="ru-RU" dirty="0"/>
              <a:t> </a:t>
            </a:r>
            <a:r>
              <a:rPr lang="en-US" altLang="en-US" dirty="0" err="1"/>
              <a:t>большинстве</a:t>
            </a:r>
            <a:r>
              <a:rPr lang="en-US" altLang="ru-RU" dirty="0"/>
              <a:t> </a:t>
            </a:r>
            <a:r>
              <a:rPr lang="en-US" altLang="en-US" dirty="0" err="1"/>
              <a:t>стран</a:t>
            </a:r>
            <a:r>
              <a:rPr lang="en-US" altLang="ru-RU" dirty="0"/>
              <a:t> </a:t>
            </a:r>
            <a:r>
              <a:rPr lang="en-US" altLang="en-US" dirty="0" err="1"/>
              <a:t>мира</a:t>
            </a:r>
            <a:r>
              <a:rPr lang="ru-RU" altLang="en-US" dirty="0"/>
              <a:t> </a:t>
            </a:r>
          </a:p>
          <a:p>
            <a:pPr algn="just"/>
            <a:r>
              <a:rPr lang="en-US" altLang="en-US" dirty="0"/>
              <a:t>В</a:t>
            </a:r>
            <a:r>
              <a:rPr lang="en-US" altLang="ru-RU" dirty="0"/>
              <a:t> </a:t>
            </a:r>
            <a:r>
              <a:rPr lang="en-US" altLang="en-US" dirty="0" err="1"/>
              <a:t>Италии</a:t>
            </a:r>
            <a:r>
              <a:rPr lang="en-US" altLang="ru-RU" dirty="0"/>
              <a:t> </a:t>
            </a:r>
            <a:r>
              <a:rPr lang="en-US" altLang="en-US" dirty="0"/>
              <a:t>в</a:t>
            </a:r>
            <a:r>
              <a:rPr lang="en-US" altLang="ru-RU" dirty="0"/>
              <a:t> </a:t>
            </a:r>
            <a:r>
              <a:rPr lang="en-US" altLang="en-US" dirty="0" err="1"/>
              <a:t>рамках</a:t>
            </a:r>
            <a:r>
              <a:rPr lang="en-US" altLang="ru-RU" dirty="0"/>
              <a:t> </a:t>
            </a:r>
            <a:r>
              <a:rPr lang="en-US" altLang="en-US" dirty="0" err="1"/>
              <a:t>региональной</a:t>
            </a:r>
            <a:r>
              <a:rPr lang="en-US" altLang="ru-RU" dirty="0"/>
              <a:t> </a:t>
            </a:r>
            <a:r>
              <a:rPr lang="en-US" altLang="en-US" dirty="0" err="1"/>
              <a:t>политики</a:t>
            </a:r>
            <a:r>
              <a:rPr lang="en-US" altLang="ru-RU" dirty="0"/>
              <a:t> </a:t>
            </a:r>
            <a:r>
              <a:rPr lang="en-US" altLang="en-US" dirty="0"/>
              <a:t>в</a:t>
            </a:r>
            <a:r>
              <a:rPr lang="en-US" altLang="ru-RU" dirty="0"/>
              <a:t> 1957 </a:t>
            </a:r>
            <a:r>
              <a:rPr lang="en-US" altLang="en-US" dirty="0"/>
              <a:t>г</a:t>
            </a:r>
            <a:r>
              <a:rPr lang="en-US" altLang="ru-RU" dirty="0"/>
              <a:t>. </a:t>
            </a:r>
            <a:r>
              <a:rPr lang="en-US" altLang="en-US" dirty="0" err="1"/>
              <a:t>был</a:t>
            </a:r>
            <a:r>
              <a:rPr lang="en-US" altLang="ru-RU" dirty="0"/>
              <a:t> </a:t>
            </a:r>
            <a:r>
              <a:rPr lang="en-US" altLang="en-US" dirty="0" err="1"/>
              <a:t>принят</a:t>
            </a:r>
            <a:r>
              <a:rPr lang="en-US" altLang="ru-RU" dirty="0"/>
              <a:t> </a:t>
            </a:r>
            <a:r>
              <a:rPr lang="en-US" altLang="en-US" dirty="0" err="1"/>
              <a:t>первый</a:t>
            </a:r>
            <a:r>
              <a:rPr lang="en-US" altLang="ru-RU" dirty="0"/>
              <a:t> </a:t>
            </a:r>
            <a:r>
              <a:rPr lang="en-US" altLang="en-US" dirty="0" err="1"/>
              <a:t>закон</a:t>
            </a:r>
            <a:r>
              <a:rPr lang="en-US" altLang="ru-RU" dirty="0"/>
              <a:t> </a:t>
            </a:r>
            <a:r>
              <a:rPr lang="en-US" altLang="en-US" dirty="0"/>
              <a:t>о</a:t>
            </a:r>
            <a:r>
              <a:rPr lang="ru-RU" altLang="en-US" dirty="0"/>
              <a:t> </a:t>
            </a:r>
            <a:r>
              <a:rPr lang="en-US" altLang="en-US" dirty="0"/>
              <a:t>«</a:t>
            </a:r>
            <a:r>
              <a:rPr lang="en-US" altLang="en-US" dirty="0" err="1"/>
              <a:t>полюсах</a:t>
            </a:r>
            <a:r>
              <a:rPr lang="en-US" altLang="ru-RU" dirty="0"/>
              <a:t> </a:t>
            </a:r>
            <a:r>
              <a:rPr lang="en-US" altLang="en-US" dirty="0" err="1"/>
              <a:t>роста</a:t>
            </a:r>
            <a:r>
              <a:rPr lang="en-US" altLang="en-US" dirty="0"/>
              <a:t>»</a:t>
            </a:r>
            <a:r>
              <a:rPr lang="en-US" altLang="ru-RU" dirty="0"/>
              <a:t>. </a:t>
            </a:r>
            <a:r>
              <a:rPr lang="en-US" altLang="en-US" dirty="0"/>
              <a:t>В</a:t>
            </a:r>
            <a:r>
              <a:rPr lang="en-US" altLang="ru-RU" dirty="0"/>
              <a:t> </a:t>
            </a:r>
            <a:r>
              <a:rPr lang="en-US" altLang="en-US" dirty="0" err="1"/>
              <a:t>соответствии</a:t>
            </a:r>
            <a:r>
              <a:rPr lang="en-US" altLang="ru-RU" dirty="0"/>
              <a:t> </a:t>
            </a:r>
            <a:r>
              <a:rPr lang="en-US" altLang="en-US" dirty="0"/>
              <a:t>с</a:t>
            </a:r>
            <a:r>
              <a:rPr lang="en-US" altLang="ru-RU" dirty="0"/>
              <a:t> </a:t>
            </a:r>
            <a:r>
              <a:rPr lang="en-US" altLang="en-US" dirty="0" err="1"/>
              <a:t>ним</a:t>
            </a:r>
            <a:r>
              <a:rPr lang="en-US" altLang="ru-RU" dirty="0"/>
              <a:t> </a:t>
            </a:r>
            <a:r>
              <a:rPr lang="en-US" altLang="en-US" dirty="0" err="1"/>
              <a:t>на</a:t>
            </a:r>
            <a:r>
              <a:rPr lang="en-US" altLang="ru-RU" dirty="0"/>
              <a:t> </a:t>
            </a:r>
            <a:r>
              <a:rPr lang="en-US" altLang="en-US" dirty="0" err="1"/>
              <a:t>юге</a:t>
            </a:r>
            <a:r>
              <a:rPr lang="en-US" altLang="ru-RU" dirty="0"/>
              <a:t> </a:t>
            </a:r>
            <a:r>
              <a:rPr lang="en-US" altLang="en-US" dirty="0" err="1"/>
              <a:t>Италии</a:t>
            </a:r>
            <a:r>
              <a:rPr lang="en-US" altLang="ru-RU" dirty="0"/>
              <a:t> (</a:t>
            </a:r>
            <a:r>
              <a:rPr lang="en-US" altLang="en-US" dirty="0" err="1"/>
              <a:t>это</a:t>
            </a:r>
            <a:r>
              <a:rPr lang="en-US" altLang="ru-RU" dirty="0"/>
              <a:t> </a:t>
            </a:r>
            <a:r>
              <a:rPr lang="en-US" altLang="en-US" dirty="0" err="1"/>
              <a:t>регион</a:t>
            </a:r>
            <a:r>
              <a:rPr lang="en-US" altLang="ru-RU" dirty="0"/>
              <a:t> </a:t>
            </a:r>
            <a:r>
              <a:rPr lang="en-US" altLang="en-US" dirty="0"/>
              <a:t>с</a:t>
            </a:r>
            <a:r>
              <a:rPr lang="en-US" altLang="ru-RU" dirty="0"/>
              <a:t> </a:t>
            </a:r>
            <a:r>
              <a:rPr lang="en-US" altLang="en-US" dirty="0" err="1"/>
              <a:t>сильным</a:t>
            </a:r>
            <a:r>
              <a:rPr lang="en-US" altLang="ru-RU" dirty="0"/>
              <a:t> </a:t>
            </a:r>
            <a:r>
              <a:rPr lang="en-US" altLang="en-US" dirty="0" err="1"/>
              <a:t>отставанием</a:t>
            </a:r>
            <a:r>
              <a:rPr lang="en-US" altLang="ru-RU" dirty="0"/>
              <a:t> </a:t>
            </a:r>
            <a:r>
              <a:rPr lang="en-US" altLang="en-US" dirty="0" err="1"/>
              <a:t>от</a:t>
            </a:r>
            <a:r>
              <a:rPr lang="en-US" altLang="ru-RU" dirty="0"/>
              <a:t> </a:t>
            </a:r>
            <a:r>
              <a:rPr lang="en-US" altLang="en-US" dirty="0" err="1"/>
              <a:t>промышленно</a:t>
            </a:r>
            <a:r>
              <a:rPr lang="en-US" altLang="ru-RU" dirty="0"/>
              <a:t> </a:t>
            </a:r>
            <a:r>
              <a:rPr lang="en-US" altLang="en-US" dirty="0" err="1"/>
              <a:t>развитого</a:t>
            </a:r>
            <a:r>
              <a:rPr lang="en-US" altLang="ru-RU" dirty="0"/>
              <a:t> </a:t>
            </a:r>
            <a:r>
              <a:rPr lang="en-US" altLang="en-US" dirty="0" err="1"/>
              <a:t>Севера</a:t>
            </a:r>
            <a:r>
              <a:rPr lang="en-US" altLang="ru-RU" dirty="0"/>
              <a:t>) </a:t>
            </a:r>
            <a:r>
              <a:rPr lang="en-US" altLang="en-US" dirty="0" err="1"/>
              <a:t>было</a:t>
            </a:r>
            <a:r>
              <a:rPr lang="en-US" altLang="ru-RU" dirty="0"/>
              <a:t> </a:t>
            </a:r>
            <a:r>
              <a:rPr lang="en-US" altLang="en-US" dirty="0" err="1"/>
              <a:t>построено</a:t>
            </a:r>
            <a:r>
              <a:rPr lang="en-US" altLang="ru-RU" dirty="0"/>
              <a:t> </a:t>
            </a:r>
            <a:r>
              <a:rPr lang="en-US" altLang="en-US" dirty="0" err="1"/>
              <a:t>несколько</a:t>
            </a:r>
            <a:r>
              <a:rPr lang="en-US" altLang="ru-RU" dirty="0"/>
              <a:t> </a:t>
            </a:r>
            <a:r>
              <a:rPr lang="en-US" altLang="en-US" dirty="0" err="1"/>
              <a:t>крупных</a:t>
            </a:r>
            <a:r>
              <a:rPr lang="en-US" altLang="ru-RU" dirty="0"/>
              <a:t> </a:t>
            </a:r>
            <a:r>
              <a:rPr lang="en-US" altLang="en-US" dirty="0" err="1"/>
              <a:t>предприятий</a:t>
            </a:r>
            <a:r>
              <a:rPr lang="ru-RU" altLang="en-US" dirty="0"/>
              <a:t> (</a:t>
            </a:r>
            <a:r>
              <a:rPr lang="en-US" altLang="en-US" dirty="0" err="1"/>
              <a:t>например</a:t>
            </a:r>
            <a:r>
              <a:rPr lang="en-US" altLang="ru-RU" dirty="0"/>
              <a:t>, </a:t>
            </a:r>
            <a:r>
              <a:rPr lang="en-US" altLang="en-US" dirty="0" err="1"/>
              <a:t>металлургический</a:t>
            </a:r>
            <a:r>
              <a:rPr lang="en-US" altLang="ru-RU" dirty="0"/>
              <a:t> </a:t>
            </a:r>
            <a:r>
              <a:rPr lang="en-US" altLang="en-US" dirty="0" err="1"/>
              <a:t>комбинат</a:t>
            </a:r>
            <a:r>
              <a:rPr lang="en-US" altLang="ru-RU" dirty="0"/>
              <a:t> </a:t>
            </a:r>
            <a:r>
              <a:rPr lang="en-US" altLang="en-US" dirty="0"/>
              <a:t>в</a:t>
            </a:r>
            <a:r>
              <a:rPr lang="en-US" altLang="ru-RU" dirty="0"/>
              <a:t> </a:t>
            </a:r>
            <a:r>
              <a:rPr lang="en-US" altLang="en-US" dirty="0" err="1"/>
              <a:t>Таранте</a:t>
            </a:r>
            <a:r>
              <a:rPr lang="ru-RU" altLang="en-US" dirty="0"/>
              <a:t>)</a:t>
            </a:r>
            <a:r>
              <a:rPr lang="en-US" altLang="ru-RU" dirty="0"/>
              <a:t>.</a:t>
            </a:r>
          </a:p>
          <a:p>
            <a:pPr algn="just"/>
            <a:r>
              <a:rPr lang="en-US" altLang="en-US" dirty="0"/>
              <a:t>«</a:t>
            </a:r>
            <a:r>
              <a:rPr lang="en-US" altLang="en-US" dirty="0" err="1"/>
              <a:t>Полюса</a:t>
            </a:r>
            <a:r>
              <a:rPr lang="en-US" altLang="ru-RU" dirty="0"/>
              <a:t> </a:t>
            </a:r>
            <a:r>
              <a:rPr lang="en-US" altLang="en-US" dirty="0" err="1"/>
              <a:t>роста</a:t>
            </a:r>
            <a:r>
              <a:rPr lang="en-US" altLang="en-US" dirty="0"/>
              <a:t>»</a:t>
            </a:r>
            <a:r>
              <a:rPr lang="en-US" altLang="ru-RU" dirty="0"/>
              <a:t> </a:t>
            </a:r>
            <a:r>
              <a:rPr lang="en-US" altLang="en-US" dirty="0" err="1"/>
              <a:t>создаются</a:t>
            </a:r>
            <a:r>
              <a:rPr lang="en-US" altLang="ru-RU" dirty="0"/>
              <a:t> </a:t>
            </a:r>
            <a:r>
              <a:rPr lang="ru-RU" altLang="en-US" dirty="0"/>
              <a:t>также</a:t>
            </a:r>
            <a:r>
              <a:rPr lang="en-US" altLang="ru-RU" dirty="0"/>
              <a:t> </a:t>
            </a:r>
            <a:r>
              <a:rPr lang="en-US" altLang="en-US" dirty="0" err="1"/>
              <a:t>во</a:t>
            </a:r>
            <a:r>
              <a:rPr lang="en-US" altLang="ru-RU" dirty="0"/>
              <a:t> </a:t>
            </a:r>
            <a:r>
              <a:rPr lang="en-US" altLang="en-US" dirty="0" err="1"/>
              <a:t>Франции</a:t>
            </a:r>
            <a:r>
              <a:rPr lang="ru-RU" altLang="en-US" dirty="0"/>
              <a:t> и в</a:t>
            </a:r>
            <a:r>
              <a:rPr lang="en-US" altLang="ru-RU" dirty="0"/>
              <a:t> </a:t>
            </a:r>
            <a:r>
              <a:rPr lang="en-US" altLang="en-US" dirty="0" err="1"/>
              <a:t>Испании</a:t>
            </a:r>
            <a:endParaRPr lang="en-US" altLang="ru-RU" dirty="0"/>
          </a:p>
          <a:p>
            <a:pPr algn="just"/>
            <a:r>
              <a:rPr lang="en-US" altLang="en-US" dirty="0" err="1"/>
              <a:t>Разработка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 err="1"/>
              <a:t>реализация</a:t>
            </a:r>
            <a:r>
              <a:rPr lang="en-US" altLang="ru-RU" dirty="0"/>
              <a:t> </a:t>
            </a:r>
            <a:r>
              <a:rPr lang="en-US" altLang="en-US" dirty="0" err="1"/>
              <a:t>целевых</a:t>
            </a:r>
            <a:r>
              <a:rPr lang="en-US" altLang="ru-RU" dirty="0"/>
              <a:t> </a:t>
            </a:r>
            <a:r>
              <a:rPr lang="en-US" altLang="en-US" dirty="0" err="1"/>
              <a:t>программ</a:t>
            </a:r>
            <a:r>
              <a:rPr lang="en-US" altLang="ru-RU" dirty="0"/>
              <a:t> – </a:t>
            </a:r>
            <a:r>
              <a:rPr lang="en-US" altLang="en-US" dirty="0" err="1"/>
              <a:t>характерная</a:t>
            </a:r>
            <a:r>
              <a:rPr lang="en-US" altLang="ru-RU" dirty="0"/>
              <a:t> </a:t>
            </a:r>
            <a:r>
              <a:rPr lang="en-US" altLang="en-US" dirty="0" err="1"/>
              <a:t>черта</a:t>
            </a:r>
            <a:r>
              <a:rPr lang="ru-RU" altLang="en-US" dirty="0"/>
              <a:t> </a:t>
            </a:r>
            <a:r>
              <a:rPr lang="en-US" altLang="en-US" dirty="0" err="1"/>
              <a:t>политики</a:t>
            </a:r>
            <a:r>
              <a:rPr lang="en-US" altLang="ru-RU" dirty="0"/>
              <a:t> </a:t>
            </a:r>
            <a:r>
              <a:rPr lang="en-US" altLang="en-US" dirty="0" err="1"/>
              <a:t>Европейского</a:t>
            </a:r>
            <a:r>
              <a:rPr lang="en-US" altLang="ru-RU" dirty="0"/>
              <a:t> </a:t>
            </a:r>
            <a:r>
              <a:rPr lang="en-US" altLang="en-US" dirty="0" err="1"/>
              <a:t>союза</a:t>
            </a:r>
            <a:endParaRPr lang="en-US" alt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Методы исторических наук</a:t>
            </a:r>
            <a:br>
              <a:rPr lang="ru-RU" b="1" dirty="0"/>
            </a:br>
            <a:r>
              <a:rPr lang="ru-RU" b="1" dirty="0"/>
              <a:t>в регионоведении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altLang="en-US" dirty="0"/>
            </a:br>
            <a:r>
              <a:rPr lang="ru-RU" altLang="en-US" dirty="0"/>
              <a:t>Программно-целевой метод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altLang="en-US" i="1" u="sng" dirty="0">
                <a:sym typeface="+mn-ea"/>
              </a:rPr>
              <a:t>Федеральная целевая программа</a:t>
            </a:r>
            <a:r>
              <a:rPr lang="ru-RU" altLang="en-US" dirty="0">
                <a:sym typeface="+mn-ea"/>
              </a:rPr>
              <a:t> в России – это комплекс мероприятий, обеспечивающих эффективное решение задач, требующих государственной поддержки, увязанный по: ресурсам, исполнителям, срокам осуществления </a:t>
            </a:r>
          </a:p>
          <a:p>
            <a:pPr algn="just"/>
            <a:r>
              <a:rPr lang="en-US" altLang="en-US" dirty="0" err="1">
                <a:sym typeface="+mn-ea"/>
              </a:rPr>
              <a:t>Примерами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целевых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комплексных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программ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в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России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являются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президентская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программа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«</a:t>
            </a:r>
            <a:r>
              <a:rPr lang="en-US" altLang="en-US" dirty="0" err="1">
                <a:sym typeface="+mn-ea"/>
              </a:rPr>
              <a:t>Экономическое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и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социальное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развитие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Дальнего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Востока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и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Забайкалья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на</a:t>
            </a:r>
            <a:r>
              <a:rPr lang="en-US" altLang="ru-RU" dirty="0">
                <a:sym typeface="+mn-ea"/>
              </a:rPr>
              <a:t> 1996–2005 </a:t>
            </a:r>
            <a:r>
              <a:rPr lang="en-US" altLang="en-US" dirty="0" err="1">
                <a:sym typeface="+mn-ea"/>
              </a:rPr>
              <a:t>гг</a:t>
            </a:r>
            <a:r>
              <a:rPr lang="en-US" altLang="ru-RU" dirty="0">
                <a:sym typeface="+mn-ea"/>
              </a:rPr>
              <a:t>.</a:t>
            </a:r>
            <a:r>
              <a:rPr lang="en-US" altLang="en-US" dirty="0">
                <a:sym typeface="+mn-ea"/>
              </a:rPr>
              <a:t>»</a:t>
            </a:r>
            <a:r>
              <a:rPr lang="en-US" altLang="ru-RU" dirty="0">
                <a:sym typeface="+mn-ea"/>
              </a:rPr>
              <a:t>, </a:t>
            </a:r>
            <a:r>
              <a:rPr lang="en-US" altLang="en-US" dirty="0">
                <a:sym typeface="+mn-ea"/>
              </a:rPr>
              <a:t>«</a:t>
            </a:r>
            <a:r>
              <a:rPr lang="en-US" altLang="en-US" dirty="0" err="1">
                <a:sym typeface="+mn-ea"/>
              </a:rPr>
              <a:t>Федеральная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программа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освоения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Нижнего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Приангарья</a:t>
            </a:r>
            <a:r>
              <a:rPr lang="en-US" altLang="en-US" dirty="0">
                <a:sym typeface="+mn-ea"/>
              </a:rPr>
              <a:t>»</a:t>
            </a:r>
            <a:r>
              <a:rPr lang="en-US" altLang="ru-RU" dirty="0">
                <a:sym typeface="+mn-ea"/>
              </a:rPr>
              <a:t>, </a:t>
            </a:r>
            <a:r>
              <a:rPr lang="en-US" altLang="en-US" dirty="0" err="1">
                <a:sym typeface="+mn-ea"/>
              </a:rPr>
              <a:t>принятая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в</a:t>
            </a:r>
            <a:r>
              <a:rPr lang="en-US" altLang="ru-RU" dirty="0">
                <a:sym typeface="+mn-ea"/>
              </a:rPr>
              <a:t> 1999 </a:t>
            </a:r>
            <a:r>
              <a:rPr lang="en-US" altLang="en-US" dirty="0">
                <a:sym typeface="+mn-ea"/>
              </a:rPr>
              <a:t>г</a:t>
            </a:r>
            <a:r>
              <a:rPr lang="en-US" altLang="ru-RU" dirty="0">
                <a:sym typeface="+mn-ea"/>
              </a:rPr>
              <a:t>. </a:t>
            </a:r>
            <a:r>
              <a:rPr lang="en-US" altLang="en-US" dirty="0">
                <a:sym typeface="+mn-ea"/>
              </a:rPr>
              <a:t>и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т</a:t>
            </a:r>
            <a:r>
              <a:rPr lang="en-US" altLang="ru-RU" dirty="0" err="1">
                <a:sym typeface="+mn-ea"/>
              </a:rPr>
              <a:t>.</a:t>
            </a:r>
            <a:r>
              <a:rPr lang="en-US" altLang="en-US" dirty="0" err="1">
                <a:sym typeface="+mn-ea"/>
              </a:rPr>
              <a:t>п</a:t>
            </a:r>
            <a:r>
              <a:rPr lang="en-US" altLang="ru-RU" dirty="0">
                <a:sym typeface="+mn-ea"/>
              </a:rPr>
              <a:t>.</a:t>
            </a:r>
            <a:endParaRPr lang="en-US" altLang="ru-RU" dirty="0"/>
          </a:p>
          <a:p>
            <a:endParaRPr lang="ru-RU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Методы политических наук и социологии в регионоведении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ru-RU" dirty="0"/>
            </a:br>
            <a:r>
              <a:rPr lang="ru-RU" dirty="0"/>
              <a:t>Методы анализа ситуации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политологии используются разнообразные методы исследования, включая общенаучные, заимствованные из других наук </a:t>
            </a:r>
          </a:p>
          <a:p>
            <a:pPr algn="just"/>
            <a:r>
              <a:rPr lang="ru-RU" dirty="0"/>
              <a:t>Одними из методов, используемых в политических науках и социологии, являются </a:t>
            </a:r>
            <a:r>
              <a:rPr lang="ru-RU" i="1" u="sng" dirty="0"/>
              <a:t>методы анализа ситуации</a:t>
            </a:r>
            <a:r>
              <a:rPr lang="ru-RU" dirty="0"/>
              <a:t>, наиболее распространенными из которых являются </a:t>
            </a:r>
            <a:r>
              <a:rPr lang="ru-RU" i="1" u="sng" dirty="0"/>
              <a:t>наблюдение</a:t>
            </a:r>
            <a:r>
              <a:rPr lang="ru-RU" dirty="0"/>
              <a:t>, </a:t>
            </a:r>
            <a:r>
              <a:rPr lang="ru-RU" i="1" u="sng" dirty="0"/>
              <a:t>изучение документов</a:t>
            </a:r>
            <a:r>
              <a:rPr lang="ru-RU" dirty="0"/>
              <a:t> и </a:t>
            </a:r>
            <a:r>
              <a:rPr lang="ru-RU" i="1" u="sng" dirty="0"/>
              <a:t>сравнение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ru-RU" dirty="0"/>
            </a:br>
            <a:r>
              <a:rPr lang="ru-RU" dirty="0"/>
              <a:t>Наблюдение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Элементами данного метода являются субъект наблюдения, объект и средства наблюдения. </a:t>
            </a:r>
          </a:p>
          <a:p>
            <a:pPr algn="just"/>
            <a:r>
              <a:rPr lang="ru-RU" dirty="0"/>
              <a:t>Существуют различ­ные виды наблюдений. Так, например, </a:t>
            </a:r>
            <a:r>
              <a:rPr lang="ru-RU" i="1" dirty="0"/>
              <a:t>непосредственное</a:t>
            </a:r>
            <a:r>
              <a:rPr lang="ru-RU" dirty="0"/>
              <a:t> наблю­дение, в отличие от </a:t>
            </a:r>
            <a:r>
              <a:rPr lang="ru-RU" i="1" dirty="0"/>
              <a:t>опосредованного</a:t>
            </a:r>
            <a:r>
              <a:rPr lang="ru-RU" dirty="0"/>
              <a:t> (инструментального), не предполагает использования какого-либо технического оборудо­вания или инструментария (телевидения, радио и т.п.).</a:t>
            </a:r>
          </a:p>
          <a:p>
            <a:pPr algn="just"/>
            <a:r>
              <a:rPr lang="ru-RU" dirty="0"/>
              <a:t>Наблюдение бы­вает </a:t>
            </a:r>
            <a:r>
              <a:rPr lang="ru-RU" i="1" dirty="0"/>
              <a:t>внешним</a:t>
            </a:r>
            <a:r>
              <a:rPr lang="ru-RU" dirty="0"/>
              <a:t> (подобным тому, которое, например, ведут парла­ментские журналисты, или специальные корреспонденты в ино­странных государствах) и </a:t>
            </a:r>
            <a:r>
              <a:rPr lang="ru-RU" i="1" dirty="0"/>
              <a:t>включённым</a:t>
            </a:r>
            <a:r>
              <a:rPr lang="ru-RU" dirty="0"/>
              <a:t> (когда наблюдатель явля­ется </a:t>
            </a:r>
            <a:r>
              <a:rPr lang="ru-RU" dirty="0" err="1"/>
              <a:t>прямьм</a:t>
            </a:r>
            <a:r>
              <a:rPr lang="ru-RU" dirty="0"/>
              <a:t> участником того или иного международного собы­тия: дипломатических переговоров, совместного проекта или во­оруженного конфликта)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Наблюдение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algn="just"/>
            <a:r>
              <a:rPr lang="ru-RU" dirty="0"/>
              <a:t>В свою очередь, </a:t>
            </a:r>
            <a:r>
              <a:rPr lang="ru-RU" i="1" dirty="0"/>
              <a:t>прямое </a:t>
            </a:r>
            <a:r>
              <a:rPr lang="ru-RU" dirty="0"/>
              <a:t>наблюдение отличается от </a:t>
            </a:r>
            <a:r>
              <a:rPr lang="ru-RU" i="1" dirty="0"/>
              <a:t>косвенного</a:t>
            </a:r>
            <a:r>
              <a:rPr lang="ru-RU" dirty="0"/>
              <a:t>, которое проводится на основе инфор­мации, получаемой при помощи интервью, анкетирования и т.п. </a:t>
            </a:r>
          </a:p>
          <a:p>
            <a:pPr algn="just"/>
            <a:r>
              <a:rPr lang="ru-RU" dirty="0"/>
              <a:t>В международных отношениях в основном возможно </a:t>
            </a:r>
            <a:r>
              <a:rPr lang="ru-RU" i="1" dirty="0"/>
              <a:t>косвенное</a:t>
            </a:r>
            <a:r>
              <a:rPr lang="ru-RU" dirty="0"/>
              <a:t> и </a:t>
            </a:r>
            <a:r>
              <a:rPr lang="ru-RU" i="1" dirty="0"/>
              <a:t>инструментальное наблюдение</a:t>
            </a:r>
          </a:p>
          <a:p>
            <a:pPr algn="just"/>
            <a:r>
              <a:rPr lang="ru-RU" dirty="0"/>
              <a:t>Главный недостаток данного метода сбора данных – большая роль субъективных факторов, связанных с активностью субъекта, его (или первичных наблюда­телей) идеологическими предпочтениями, несовершенством или </a:t>
            </a:r>
            <a:r>
              <a:rPr lang="ru-RU" dirty="0" err="1"/>
              <a:t>деформированностью</a:t>
            </a:r>
            <a:r>
              <a:rPr lang="ru-RU" dirty="0"/>
              <a:t> средств наблюдения и т.п.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Изучение документов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89318"/>
          </a:xfrm>
        </p:spPr>
        <p:txBody>
          <a:bodyPr>
            <a:normAutofit/>
          </a:bodyPr>
          <a:lstStyle/>
          <a:p>
            <a:pPr algn="just"/>
            <a:r>
              <a:rPr lang="ru-RU" i="1" dirty="0"/>
              <a:t>Изучение документов</a:t>
            </a:r>
            <a:r>
              <a:rPr lang="ru-RU" dirty="0"/>
              <a:t> является одним из исходных, базовых методов для любого исследования в области социальных и политических наук</a:t>
            </a:r>
          </a:p>
          <a:p>
            <a:pPr algn="just"/>
            <a:r>
              <a:rPr lang="ru-RU" dirty="0"/>
              <a:t>Применительно к международным отношениям, оно имеет такую особенность, что у «неофициального» исследователя часто нет свободного доступа к источникам объективной информации (в отличие, например, от штабных аналитиков, экспертов междуна­родных ведомств или работников органов безопасности). Боль­шую роль в этом играют представления того или иного режима о государственной тайне и безопасности. В СССР, например, пред­метом государственной тайны долгое время оставался объем до­бычи нефти, уровень промышленного производства и т.д.; су­ществовал огромный массив документов и литературы, предна­значенной только «для служебного пользования», сохранялся за­прет на свободное хождение иностранных изданий, огромное мно­жество учреждений и институтов было закрыто для «посторон­них».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Изучение документов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Существует и другая проблема, затрудняющая использование данного метода: это проблема финансовых средств, необходимых для приобретения, обработки и хранения документов, оплаты связанных с этим трудовых затрат и проч.</a:t>
            </a:r>
          </a:p>
          <a:p>
            <a:pPr algn="just"/>
            <a:r>
              <a:rPr lang="ru-RU" dirty="0"/>
              <a:t>Чем бо­лее развитым является государство и чем более демократическим является его политический режим, тем более благоприятные воз­можности существуют и для исследований в области социальных и политических наук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Изучение документов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/>
              <a:t>Наиболее доступными являются официальные документы</a:t>
            </a:r>
            <a:r>
              <a:rPr lang="ru-RU" dirty="0"/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сообщения пресс-служб дипломатических и военных ведомств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информация о визитах государственных деятелей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уставные до­кументы и заявления наиболее влиятельных межправительствен­ных организаций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декларации и сообщения властных структур, политических партий и общественных объединений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Изучение документов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Вместе с тем широко используются и неофициальные письменные, аудио- и аудиовизуальные источники, которые так или иначе могут способствовать увеличению информации о событиях международной жизни: записи мнений частных лиц, семейные архивы, неопуб­ликованные дневники. </a:t>
            </a:r>
          </a:p>
          <a:p>
            <a:pPr algn="just"/>
            <a:r>
              <a:rPr lang="ru-RU" dirty="0"/>
              <a:t>Важное значение могут играть воспоми­нания непосредственных участников тех или иных международ­ных событий – войн, дипломатических переговоров, официаль­ных визитов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Изучение документов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Большую роль в сборе данных играют так называемые </a:t>
            </a:r>
            <a:r>
              <a:rPr lang="ru-RU" i="1" dirty="0"/>
              <a:t>иконографические документы</a:t>
            </a:r>
            <a:r>
              <a:rPr lang="ru-RU" dirty="0"/>
              <a:t>: картины, фотографии, кино­фильмы, выставки, лозунги. Так, в условиях господствовавшей в СССР закрытости, повышенной секретности и, следовательно, практической недоступности неофициальной информации, аме­риканские советологи уделяли важное внимание изучению ико­нографических документов, например, репортажей с празднич­ных демонстраций и парадов. Изучались особенности оформле­ния колонн, содержания лозунгов и плакатов, количества и пер­сонального состава официальных лиц, присутствующих на три­буне и, разумеется, видов демонстрируемой военной техники и вооружений.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Принципы, лежащие в основе</a:t>
            </a:r>
            <a:br>
              <a:rPr lang="ru-RU" dirty="0"/>
            </a:br>
            <a:r>
              <a:rPr lang="ru-RU" dirty="0"/>
              <a:t>исторической науки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Первая составляющая исследования в регионоведении – изучение объекта в его развитии. Изучение объекта возможно с помощью методов исторического исследования.</a:t>
            </a:r>
          </a:p>
          <a:p>
            <a:pPr algn="just"/>
            <a:r>
              <a:rPr lang="ru-RU" dirty="0"/>
              <a:t>Под </a:t>
            </a:r>
            <a:r>
              <a:rPr lang="ru-RU" i="1" u="sng" dirty="0"/>
              <a:t>принципом</a:t>
            </a:r>
            <a:r>
              <a:rPr lang="ru-RU" dirty="0"/>
              <a:t> понимается основное, исходное положение какой-либо теории, учения, мировоззрения, теоретической программы</a:t>
            </a:r>
          </a:p>
          <a:p>
            <a:pPr algn="just"/>
            <a:r>
              <a:rPr lang="ru-RU" dirty="0"/>
              <a:t>В основе исторической науке лежат </a:t>
            </a:r>
            <a:r>
              <a:rPr lang="ru-RU" u="sng" dirty="0"/>
              <a:t>принцип конкретности</a:t>
            </a:r>
            <a:r>
              <a:rPr lang="ru-RU" dirty="0"/>
              <a:t>, </a:t>
            </a:r>
            <a:r>
              <a:rPr lang="ru-RU" u="sng" dirty="0"/>
              <a:t>принцип объективности</a:t>
            </a:r>
            <a:r>
              <a:rPr lang="ru-RU" dirty="0"/>
              <a:t>, </a:t>
            </a:r>
            <a:r>
              <a:rPr lang="ru-RU" u="sng" dirty="0"/>
              <a:t>принцип системности</a:t>
            </a:r>
            <a:r>
              <a:rPr lang="ru-RU" dirty="0"/>
              <a:t>, </a:t>
            </a:r>
            <a:r>
              <a:rPr lang="ru-RU" u="sng" dirty="0"/>
              <a:t>принцип опоры на исторические источники и историографическую традицию</a:t>
            </a:r>
          </a:p>
          <a:p>
            <a:pPr algn="just"/>
            <a:r>
              <a:rPr lang="ru-RU" dirty="0"/>
              <a:t>Объективность научного подхода к историческим фактам достигается всесторонним охватом изучаемого явления, опорой на уже научно обоснованные знания и применением творческого подхода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Сравнение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i="1" dirty="0"/>
              <a:t>Метод сравнения</a:t>
            </a:r>
            <a:r>
              <a:rPr lang="ru-RU" dirty="0"/>
              <a:t>  стал применяться в науке о международных отношениях лишь с середины 1960-х гг., когда непрекращающийся рост числа государств и других международных </a:t>
            </a:r>
            <a:r>
              <a:rPr lang="ru-RU" dirty="0" err="1"/>
              <a:t>акторов</a:t>
            </a:r>
            <a:r>
              <a:rPr lang="ru-RU" dirty="0"/>
              <a:t> сделал его и возможным, и совершенно необходимым</a:t>
            </a:r>
          </a:p>
          <a:p>
            <a:pPr algn="just"/>
            <a:r>
              <a:rPr lang="ru-RU" dirty="0"/>
              <a:t>Главное достоинство данного метода состоит в том, что он нацеливает на поиск общего, повторяющегося в сфе­ре международных отношений</a:t>
            </a:r>
          </a:p>
          <a:p>
            <a:pPr algn="just"/>
            <a:r>
              <a:rPr lang="ru-RU" dirty="0"/>
              <a:t>Необходимость сравнения между собой государств и их отдельных признаков (территория, населе­ние, уровень экономического развития, военный потенциал, про­тяженность границ и т.д.) стимулировала развитие </a:t>
            </a:r>
            <a:r>
              <a:rPr lang="ru-RU" i="1" dirty="0"/>
              <a:t>количествен­ных методов</a:t>
            </a:r>
            <a:r>
              <a:rPr lang="ru-RU" dirty="0"/>
              <a:t> в науке о международных отношениях, и в частнос­ти </a:t>
            </a:r>
            <a:r>
              <a:rPr lang="ru-RU" i="1" dirty="0"/>
              <a:t>измерения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err="1"/>
              <a:t>Экспликативные</a:t>
            </a:r>
            <a:r>
              <a:rPr lang="ru-RU" dirty="0"/>
              <a:t> методы</a:t>
            </a:r>
            <a:br>
              <a:rPr lang="ru-RU" dirty="0"/>
            </a:br>
            <a:r>
              <a:rPr lang="ru-RU" dirty="0"/>
              <a:t>(методы объяснения ситуации)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Наряду с </a:t>
            </a:r>
            <a:r>
              <a:rPr lang="ru-RU" i="1" dirty="0"/>
              <a:t>методами анализа ситуации</a:t>
            </a:r>
            <a:r>
              <a:rPr lang="ru-RU" dirty="0"/>
              <a:t>, в политических науках и социологии также используются </a:t>
            </a:r>
            <a:r>
              <a:rPr lang="ru-RU" i="1" u="sng" dirty="0" err="1"/>
              <a:t>экспликативные</a:t>
            </a:r>
            <a:r>
              <a:rPr lang="ru-RU" i="1" u="sng" dirty="0"/>
              <a:t> методы</a:t>
            </a:r>
            <a:r>
              <a:rPr lang="ru-RU" i="1" dirty="0"/>
              <a:t> </a:t>
            </a:r>
            <a:r>
              <a:rPr lang="ru-RU" dirty="0"/>
              <a:t>или </a:t>
            </a:r>
            <a:r>
              <a:rPr lang="ru-RU" i="1" u="sng" dirty="0"/>
              <a:t>методы объяснения ситуации</a:t>
            </a:r>
            <a:r>
              <a:rPr lang="ru-RU" i="1" dirty="0"/>
              <a:t> </a:t>
            </a:r>
            <a:r>
              <a:rPr lang="ru-RU" dirty="0"/>
              <a:t>(</a:t>
            </a:r>
            <a:r>
              <a:rPr lang="ru-RU" i="1" dirty="0"/>
              <a:t>экспликация</a:t>
            </a:r>
            <a:r>
              <a:rPr lang="ru-RU" dirty="0"/>
              <a:t> (лат. </a:t>
            </a:r>
            <a:r>
              <a:rPr lang="ru-RU" dirty="0" err="1"/>
              <a:t>explicatio</a:t>
            </a:r>
            <a:r>
              <a:rPr lang="ru-RU" dirty="0"/>
              <a:t> – объяснение, развёртывание) – метод развертывания (раскрытия) сущности того или иного предмета или явления)</a:t>
            </a:r>
          </a:p>
          <a:p>
            <a:pPr algn="just"/>
            <a:r>
              <a:rPr lang="ru-RU" dirty="0"/>
              <a:t>Наиболее распространенными </a:t>
            </a:r>
            <a:r>
              <a:rPr lang="ru-RU" i="1" dirty="0" err="1"/>
              <a:t>экспликативными</a:t>
            </a:r>
            <a:r>
              <a:rPr lang="ru-RU" i="1" dirty="0"/>
              <a:t> методами </a:t>
            </a:r>
            <a:r>
              <a:rPr lang="ru-RU" dirty="0"/>
              <a:t>являются такие мето­ды, как </a:t>
            </a:r>
            <a:r>
              <a:rPr lang="ru-RU" i="1" u="sng" dirty="0"/>
              <a:t>контент-анализ</a:t>
            </a:r>
            <a:r>
              <a:rPr lang="ru-RU" dirty="0"/>
              <a:t>, </a:t>
            </a:r>
            <a:r>
              <a:rPr lang="ru-RU" i="1" u="sng" dirty="0"/>
              <a:t>ивент-анализ</a:t>
            </a:r>
            <a:r>
              <a:rPr lang="ru-RU" dirty="0"/>
              <a:t>, </a:t>
            </a:r>
            <a:r>
              <a:rPr lang="ru-RU" i="1" u="sng" dirty="0"/>
              <a:t>метод когнитивного кар­тирования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Контент-анализ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25636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 политических науках </a:t>
            </a:r>
            <a:r>
              <a:rPr lang="ru-RU" i="1" dirty="0"/>
              <a:t>контент-анализ</a:t>
            </a:r>
            <a:r>
              <a:rPr lang="ru-RU" dirty="0"/>
              <a:t> был впервые применен американ­ским исследователем </a:t>
            </a:r>
            <a:r>
              <a:rPr lang="ru-RU" b="1" dirty="0"/>
              <a:t>Гарольдом </a:t>
            </a:r>
            <a:r>
              <a:rPr lang="ru-RU" b="1" dirty="0" err="1"/>
              <a:t>Лассуэллом</a:t>
            </a:r>
            <a:r>
              <a:rPr lang="ru-RU" dirty="0"/>
              <a:t> (1902–1978) и его сотрудниками при изу­чении пропагандистской направленности политических текстов и был описан ими в 1949 г. (См.: </a:t>
            </a:r>
            <a:r>
              <a:rPr lang="en-US" i="1" dirty="0" err="1"/>
              <a:t>Lasswell</a:t>
            </a:r>
            <a:r>
              <a:rPr lang="en-US" i="1" dirty="0"/>
              <a:t> H.</a:t>
            </a:r>
            <a:r>
              <a:rPr lang="ru-RU" i="1" dirty="0"/>
              <a:t>,</a:t>
            </a:r>
            <a:r>
              <a:rPr lang="en-US" i="1" dirty="0"/>
              <a:t> </a:t>
            </a:r>
            <a:r>
              <a:rPr lang="en-US" i="1" dirty="0" err="1"/>
              <a:t>Leites</a:t>
            </a:r>
            <a:r>
              <a:rPr lang="en-US" i="1" dirty="0"/>
              <a:t> N.</a:t>
            </a:r>
            <a:r>
              <a:rPr lang="en-US" dirty="0"/>
              <a:t> The Language of Politics: Studies in Quantita­tive Semantics. N.Y., 1949</a:t>
            </a:r>
            <a:r>
              <a:rPr lang="ru-RU" dirty="0"/>
              <a:t>)</a:t>
            </a:r>
          </a:p>
          <a:p>
            <a:pPr algn="just"/>
            <a:r>
              <a:rPr lang="ru-RU" dirty="0"/>
              <a:t>В самом общем виде данный метод может быть представлен как систематизированное изуче­ние содержания письменного или устного текста с фиксацией наиболее часто повторяющихся в нем словосочетаний или сюже­тов. Далее частота этих словосочетаний или сюжетов сравнивает­ся с их частотой в других письменных или устных сообщениях, известных как нейтральные, на основе чего делается вывод о по­литической направленности содержания исследуемого текста.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Метод контент-анализа</a:t>
            </a:r>
            <a:br>
              <a:rPr lang="ru-RU" dirty="0"/>
            </a:br>
            <a:r>
              <a:rPr lang="ru-RU" dirty="0"/>
              <a:t>в социологических исследованиях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Довольно часто исследователи сталкиваются с необходимостью изучения документов, сайтов, социальных сетей или новостей в СМИ</a:t>
            </a:r>
          </a:p>
          <a:p>
            <a:pPr algn="just"/>
            <a:r>
              <a:rPr lang="ru-RU" dirty="0"/>
              <a:t>В таком случае для исследования применяется </a:t>
            </a:r>
            <a:r>
              <a:rPr lang="ru-RU" i="1" dirty="0"/>
              <a:t>метод контент-анализа</a:t>
            </a:r>
            <a:r>
              <a:rPr lang="ru-RU" dirty="0"/>
              <a:t>. Под </a:t>
            </a:r>
            <a:r>
              <a:rPr lang="ru-RU" i="1" dirty="0"/>
              <a:t>«контентом»</a:t>
            </a:r>
            <a:r>
              <a:rPr lang="ru-RU" dirty="0"/>
              <a:t> здесь чаще всего понимается текстовая информация или изображения (на сайтах, в постах социальных сетей и т.д.).</a:t>
            </a:r>
          </a:p>
          <a:p>
            <a:pPr algn="just"/>
            <a:r>
              <a:rPr lang="ru-RU" dirty="0"/>
              <a:t>В зависимости от решаемых задач и специфики применяемого в исследовании метода контент-анализ разделяется на </a:t>
            </a:r>
            <a:r>
              <a:rPr lang="ru-RU" i="1" dirty="0"/>
              <a:t>качественный</a:t>
            </a:r>
            <a:r>
              <a:rPr lang="ru-RU" dirty="0"/>
              <a:t> и </a:t>
            </a:r>
            <a:r>
              <a:rPr lang="ru-RU" i="1" dirty="0"/>
              <a:t>количественный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Количественный контент-анализ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отечественной исследовательской традиции контент-анализ определяется как количественный анализ текстов и текстовых массивов с целью последующей содержательной интерпретации выявленных числовых закономерностей</a:t>
            </a:r>
          </a:p>
          <a:p>
            <a:pPr algn="just"/>
            <a:r>
              <a:rPr lang="ru-RU" i="1" u="sng" dirty="0"/>
              <a:t>Количественный контент-анализ</a:t>
            </a:r>
            <a:r>
              <a:rPr lang="ru-RU" u="sng" dirty="0"/>
              <a:t> направлен на числовую фиксацию показателей, значимых для исследования</a:t>
            </a:r>
            <a:r>
              <a:rPr lang="ru-RU" dirty="0"/>
              <a:t>. Это может быть количество постов на определенную тему или с определенным тэгом за какой-либо период времени, частота упоминаний того или иного события или социальной группы.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Количественный контент-анализ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 основании полученных данных исследователями осуществляется их </a:t>
            </a:r>
            <a:r>
              <a:rPr lang="ru-RU" i="1" u="sng" dirty="0"/>
              <a:t>группировка</a:t>
            </a:r>
            <a:r>
              <a:rPr lang="ru-RU" dirty="0"/>
              <a:t> и </a:t>
            </a:r>
            <a:r>
              <a:rPr lang="ru-RU" i="1" u="sng" dirty="0"/>
              <a:t>категоризация</a:t>
            </a:r>
            <a:r>
              <a:rPr lang="ru-RU" i="1" dirty="0"/>
              <a:t> </a:t>
            </a:r>
          </a:p>
          <a:p>
            <a:pPr algn="just"/>
            <a:r>
              <a:rPr lang="ru-RU" dirty="0"/>
              <a:t>Например, при анализе текстов новостей в СМИ о каком-либо значимом политическом событии мы можем сформировать типы СМИ по идеологической принадлежности или выделить наиболее типичные, характерные для них формы реакции на происходящие события. Это, в свою очередь, позволяет проводить значимые для исследования сравнения (как представляются разные политические события в разных типах СМИ, в чем заключаются их сходства и различия и т.п.).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Качественный контент-анализ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Теперь перейдем к </a:t>
            </a:r>
            <a:r>
              <a:rPr lang="ru-RU" i="1" u="sng" dirty="0"/>
              <a:t>качественному контент-анализу</a:t>
            </a:r>
            <a:r>
              <a:rPr lang="ru-RU" dirty="0"/>
              <a:t>. В данном случае главная цель исследователя – </a:t>
            </a:r>
            <a:r>
              <a:rPr lang="ru-RU" u="sng" dirty="0"/>
              <a:t>выявить смыслы, вкладываемые социальными субъектами в публикуемые ими документы, посты, новости</a:t>
            </a:r>
            <a:r>
              <a:rPr lang="ru-RU" dirty="0"/>
              <a:t> и т.п. </a:t>
            </a:r>
          </a:p>
          <a:p>
            <a:pPr algn="just"/>
            <a:r>
              <a:rPr lang="ru-RU" dirty="0"/>
              <a:t>Количество проанализированных источников – новостей, постов – играет здесь вторичную роль. Более значимым оказывается их </a:t>
            </a:r>
            <a:r>
              <a:rPr lang="ru-RU" u="sng" dirty="0"/>
              <a:t>глубокий, «качественный» анализ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Качественный контент-анализ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качестве основного инструмента качественного контент-анализа используется </a:t>
            </a:r>
            <a:r>
              <a:rPr lang="ru-RU" u="sng" dirty="0"/>
              <a:t>процедура </a:t>
            </a:r>
            <a:r>
              <a:rPr lang="ru-RU" i="1" u="sng" dirty="0"/>
              <a:t>кодировки</a:t>
            </a:r>
            <a:r>
              <a:rPr lang="ru-RU" dirty="0"/>
              <a:t>: наиболее значимые, эмоционально окрашенные выражения и словосочетания выделяются в отдельные смысловые единицы (</a:t>
            </a:r>
            <a:r>
              <a:rPr lang="ru-RU" i="1" dirty="0"/>
              <a:t>коды</a:t>
            </a:r>
            <a:r>
              <a:rPr lang="ru-RU" dirty="0"/>
              <a:t>), которые в дальнейшем объединяются и группируются по содержанию, создавая особую структуру, отражающую, например, характер отношения представителей определенной социальной группы или различных СМИ к тому или иному явлению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Использование разных подходов</a:t>
            </a:r>
            <a:br>
              <a:rPr lang="ru-RU" dirty="0"/>
            </a:br>
            <a:r>
              <a:rPr lang="ru-RU" dirty="0"/>
              <a:t>в одном исследовании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Стоит отметить еще один важный момент. Несмотря на принципиальное различие между качественным и количественным подходами к контент-анализу, </a:t>
            </a:r>
            <a:r>
              <a:rPr lang="ru-RU" u="sng" dirty="0"/>
              <a:t>в своем исследовании вы можете применять их оба</a:t>
            </a:r>
            <a:r>
              <a:rPr lang="ru-RU" dirty="0"/>
              <a:t> – все зависит от поставленных вами в исследовании задач.</a:t>
            </a:r>
          </a:p>
          <a:p>
            <a:pPr algn="just"/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Использование разных подходов</a:t>
            </a:r>
            <a:br>
              <a:rPr lang="ru-RU" dirty="0"/>
            </a:br>
            <a:r>
              <a:rPr lang="ru-RU" dirty="0"/>
              <a:t>в одном исследовании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Например, в своем исследовании вы хотите, с одной стороны, изучить популярность, «востребованность» исследуемого вами феномена в новостном пространстве (частота упоминаний, количество постов и новостей на тему), а с другой, определить характер новостных сообщений о нем и выделить связанные с ним смысловые элементы (например, в новостях о футбольных фанатах могут зачастую возникать такие смысловые коды как «конфликт», «насилие», «общность»)</a:t>
            </a:r>
          </a:p>
          <a:p>
            <a:pPr algn="just"/>
            <a:r>
              <a:rPr lang="ru-RU" dirty="0"/>
              <a:t>В таком случае необходимо выполнить </a:t>
            </a:r>
            <a:r>
              <a:rPr lang="ru-RU" u="sng" dirty="0"/>
              <a:t>и </a:t>
            </a:r>
            <a:r>
              <a:rPr lang="ru-RU" i="1" u="sng" dirty="0"/>
              <a:t>количественный</a:t>
            </a:r>
            <a:r>
              <a:rPr lang="ru-RU" u="sng" dirty="0"/>
              <a:t>, и </a:t>
            </a:r>
            <a:r>
              <a:rPr lang="ru-RU" i="1" u="sng" dirty="0"/>
              <a:t>качественный контент-анализ</a:t>
            </a:r>
            <a:r>
              <a:rPr lang="ru-RU" dirty="0"/>
              <a:t>, которые в совокупности позволят вам наиболее полно изучить выбранный вами для исследования феномен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Изучение документов </a:t>
            </a:r>
            <a:r>
              <a:rPr lang="en-US" dirty="0"/>
              <a:t>/ </a:t>
            </a:r>
            <a:r>
              <a:rPr lang="ru-RU" dirty="0"/>
              <a:t>источников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057401"/>
            <a:ext cx="8915400" cy="458239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Фиксированными источником следов человеческой деятельности выступают документы. Они реконструируют прошлое и остаются первичными основами исследований в истории, социальных, политических науках.</a:t>
            </a:r>
          </a:p>
          <a:p>
            <a:pPr algn="just"/>
            <a:r>
              <a:rPr lang="ru-RU" dirty="0"/>
              <a:t>Изучение документов </a:t>
            </a:r>
            <a:r>
              <a:rPr lang="en-US" dirty="0"/>
              <a:t>/ </a:t>
            </a:r>
            <a:r>
              <a:rPr lang="ru-RU" dirty="0"/>
              <a:t>источников является одним из исходных, базовых для любого исследования в области социальных, политических и исторических наук </a:t>
            </a:r>
          </a:p>
          <a:p>
            <a:pPr algn="just"/>
            <a:r>
              <a:rPr lang="ru-RU" u="sng" dirty="0"/>
              <a:t>Документами </a:t>
            </a:r>
            <a:r>
              <a:rPr lang="en-US" u="sng" dirty="0"/>
              <a:t>/ </a:t>
            </a:r>
            <a:r>
              <a:rPr lang="ru-RU" u="sng" dirty="0"/>
              <a:t>источниками являются</a:t>
            </a:r>
            <a:r>
              <a:rPr lang="ru-RU" dirty="0"/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u="sng" dirty="0"/>
              <a:t>законы и нормативные акты</a:t>
            </a:r>
            <a:r>
              <a:rPr lang="ru-RU" dirty="0"/>
              <a:t>, касающиеся как проблем внутренней, в том числе и региональной, так и внешней политики;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u="sng" dirty="0"/>
              <a:t>делопроизводственные документы</a:t>
            </a:r>
            <a:r>
              <a:rPr lang="ru-RU" dirty="0"/>
              <a:t>. К ним относится весь комплекс документации, образующийся в результате деятельности любого органа управления, независимо от масштаба объектов управления (общегосударственного, регионального, местного);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altLang="en-US" dirty="0"/>
            </a:br>
            <a:r>
              <a:rPr lang="ru-RU" altLang="en-US" dirty="0"/>
              <a:t>Этапы контент-анализа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В</a:t>
            </a:r>
            <a:r>
              <a:rPr lang="en-US" altLang="ru-RU" dirty="0"/>
              <a:t> </a:t>
            </a:r>
            <a:r>
              <a:rPr lang="en-US" altLang="en-US" dirty="0" err="1"/>
              <a:t>процедуре</a:t>
            </a:r>
            <a:r>
              <a:rPr lang="en-US" altLang="ru-RU" dirty="0"/>
              <a:t> </a:t>
            </a:r>
            <a:r>
              <a:rPr lang="en-US" altLang="en-US" dirty="0" err="1"/>
              <a:t>контент</a:t>
            </a:r>
            <a:r>
              <a:rPr lang="en-US" altLang="ru-RU" dirty="0" err="1"/>
              <a:t>-</a:t>
            </a:r>
            <a:r>
              <a:rPr lang="en-US" altLang="en-US" dirty="0" err="1"/>
              <a:t>анализа</a:t>
            </a:r>
            <a:r>
              <a:rPr lang="en-US" altLang="ru-RU" dirty="0"/>
              <a:t> </a:t>
            </a:r>
            <a:r>
              <a:rPr lang="en-US" altLang="en-US" dirty="0" err="1"/>
              <a:t>можно</a:t>
            </a:r>
            <a:r>
              <a:rPr lang="en-US" altLang="ru-RU" dirty="0"/>
              <a:t> </a:t>
            </a:r>
            <a:r>
              <a:rPr lang="en-US" altLang="en-US" dirty="0" err="1"/>
              <a:t>выделить</a:t>
            </a:r>
            <a:r>
              <a:rPr lang="en-US" altLang="ru-RU" dirty="0"/>
              <a:t> </a:t>
            </a:r>
            <a:r>
              <a:rPr lang="en-US" altLang="en-US" dirty="0" err="1"/>
              <a:t>несколько</a:t>
            </a:r>
            <a:r>
              <a:rPr lang="en-US" altLang="ru-RU" dirty="0"/>
              <a:t> </a:t>
            </a:r>
            <a:r>
              <a:rPr lang="en-US" altLang="en-US" dirty="0" err="1"/>
              <a:t>этапов</a:t>
            </a:r>
            <a:r>
              <a:rPr lang="ru-RU" altLang="en-US" dirty="0"/>
              <a:t>:</a:t>
            </a:r>
            <a:endParaRPr lang="en-US" altLang="ru-RU" dirty="0"/>
          </a:p>
          <a:p>
            <a:pPr>
              <a:buFont typeface="+mj-lt"/>
              <a:buAutoNum type="arabicPeriod"/>
            </a:pPr>
            <a:r>
              <a:rPr lang="en-US" altLang="en-US" u="sng" dirty="0" err="1"/>
              <a:t>Первый</a:t>
            </a:r>
            <a:r>
              <a:rPr lang="en-US" altLang="ru-RU" u="sng" dirty="0"/>
              <a:t> </a:t>
            </a:r>
            <a:r>
              <a:rPr lang="en-US" altLang="en-US" u="sng" dirty="0" err="1"/>
              <a:t>этап</a:t>
            </a:r>
            <a:r>
              <a:rPr lang="en-US" altLang="ru-RU" dirty="0"/>
              <a:t>: </a:t>
            </a:r>
            <a:r>
              <a:rPr lang="en-US" altLang="en-US" dirty="0" err="1"/>
              <a:t>определение</a:t>
            </a:r>
            <a:r>
              <a:rPr lang="en-US" altLang="ru-RU" dirty="0"/>
              <a:t> </a:t>
            </a:r>
            <a:r>
              <a:rPr lang="en-US" altLang="en-US" dirty="0" err="1"/>
              <a:t>задач</a:t>
            </a:r>
            <a:r>
              <a:rPr lang="en-US" altLang="ru-RU" dirty="0"/>
              <a:t>, </a:t>
            </a:r>
            <a:r>
              <a:rPr lang="en-US" altLang="en-US" dirty="0" err="1"/>
              <a:t>объекта</a:t>
            </a:r>
            <a:r>
              <a:rPr lang="en-US" altLang="ru-RU" dirty="0"/>
              <a:t> </a:t>
            </a:r>
            <a:r>
              <a:rPr lang="en-US" altLang="en-US" dirty="0" err="1"/>
              <a:t>исследования</a:t>
            </a:r>
            <a:r>
              <a:rPr lang="en-US" altLang="ru-RU" dirty="0"/>
              <a:t>, </a:t>
            </a:r>
            <a:r>
              <a:rPr lang="en-US" altLang="en-US" dirty="0" err="1"/>
              <a:t>разработка</a:t>
            </a:r>
            <a:r>
              <a:rPr lang="en-US" altLang="ru-RU" dirty="0"/>
              <a:t> </a:t>
            </a:r>
            <a:r>
              <a:rPr lang="en-US" altLang="en-US" dirty="0" err="1"/>
              <a:t>категориального</a:t>
            </a:r>
            <a:r>
              <a:rPr lang="en-US" altLang="ru-RU" dirty="0"/>
              <a:t> </a:t>
            </a:r>
            <a:r>
              <a:rPr lang="en-US" altLang="en-US" dirty="0" err="1"/>
              <a:t>аппарата</a:t>
            </a:r>
            <a:r>
              <a:rPr lang="en-US" altLang="ru-RU" dirty="0"/>
              <a:t>, </a:t>
            </a:r>
            <a:r>
              <a:rPr lang="en-US" altLang="en-US" dirty="0" err="1"/>
              <a:t>выбор</a:t>
            </a:r>
            <a:r>
              <a:rPr lang="en-US" altLang="ru-RU" dirty="0"/>
              <a:t> </a:t>
            </a:r>
            <a:r>
              <a:rPr lang="en-US" altLang="en-US" dirty="0" err="1"/>
              <a:t>качественных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 err="1"/>
              <a:t>количественных</a:t>
            </a:r>
            <a:r>
              <a:rPr lang="en-US" altLang="ru-RU" dirty="0"/>
              <a:t> </a:t>
            </a:r>
            <a:r>
              <a:rPr lang="en-US" altLang="en-US" dirty="0" err="1"/>
              <a:t>единиц</a:t>
            </a:r>
            <a:r>
              <a:rPr lang="en-US" altLang="ru-RU" dirty="0"/>
              <a:t> </a:t>
            </a:r>
            <a:r>
              <a:rPr lang="en-US" altLang="en-US" dirty="0" err="1"/>
              <a:t>контент</a:t>
            </a:r>
            <a:r>
              <a:rPr lang="en-US" altLang="ru-RU" dirty="0" err="1"/>
              <a:t>-</a:t>
            </a:r>
            <a:r>
              <a:rPr lang="en-US" altLang="en-US" dirty="0" err="1"/>
              <a:t>анализа</a:t>
            </a:r>
            <a:endParaRPr lang="en-US" altLang="ru-RU" dirty="0"/>
          </a:p>
          <a:p>
            <a:r>
              <a:rPr lang="en-US" altLang="en-US" dirty="0">
                <a:sym typeface="+mn-ea"/>
              </a:rPr>
              <a:t>В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качестве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единиц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контент</a:t>
            </a:r>
            <a:r>
              <a:rPr lang="en-US" altLang="ru-RU" dirty="0" err="1">
                <a:sym typeface="+mn-ea"/>
              </a:rPr>
              <a:t>-</a:t>
            </a:r>
            <a:r>
              <a:rPr lang="en-US" altLang="en-US" dirty="0" err="1">
                <a:sym typeface="+mn-ea"/>
              </a:rPr>
              <a:t>анализа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могут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выступать</a:t>
            </a:r>
            <a:r>
              <a:rPr lang="ru-RU" altLang="en-US" dirty="0">
                <a:sym typeface="+mn-ea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ym typeface="+mn-ea"/>
              </a:rPr>
              <a:t>«</a:t>
            </a:r>
            <a:r>
              <a:rPr lang="ru-RU" dirty="0">
                <a:sym typeface="+mn-ea"/>
              </a:rPr>
              <a:t>ф</a:t>
            </a:r>
            <a:r>
              <a:rPr lang="en-US" altLang="en-US" dirty="0" err="1">
                <a:sym typeface="+mn-ea"/>
              </a:rPr>
              <a:t>изические</a:t>
            </a:r>
            <a:r>
              <a:rPr lang="en-US" altLang="en-US" dirty="0">
                <a:sym typeface="+mn-ea"/>
              </a:rPr>
              <a:t>»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единицы</a:t>
            </a:r>
            <a:r>
              <a:rPr lang="en-US" altLang="ru-RU" dirty="0">
                <a:sym typeface="+mn-ea"/>
              </a:rPr>
              <a:t> (</a:t>
            </a:r>
            <a:r>
              <a:rPr lang="en-US" altLang="en-US" dirty="0" err="1">
                <a:sym typeface="+mn-ea"/>
              </a:rPr>
              <a:t>например</a:t>
            </a:r>
            <a:r>
              <a:rPr lang="en-US" altLang="ru-RU" dirty="0">
                <a:sym typeface="+mn-ea"/>
              </a:rPr>
              <a:t>, </a:t>
            </a:r>
            <a:r>
              <a:rPr lang="en-US" altLang="en-US" dirty="0" err="1">
                <a:sym typeface="+mn-ea"/>
              </a:rPr>
              <a:t>экземпляры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книги</a:t>
            </a:r>
            <a:r>
              <a:rPr lang="en-US" altLang="ru-RU" dirty="0">
                <a:sym typeface="+mn-ea"/>
              </a:rPr>
              <a:t>, </a:t>
            </a:r>
            <a:r>
              <a:rPr lang="en-US" altLang="en-US" dirty="0" err="1">
                <a:sym typeface="+mn-ea"/>
              </a:rPr>
              <a:t>номера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газет</a:t>
            </a:r>
            <a:r>
              <a:rPr lang="en-US" altLang="ru-RU" dirty="0">
                <a:sym typeface="+mn-ea"/>
              </a:rPr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en-US" dirty="0">
                <a:sym typeface="+mn-ea"/>
              </a:rPr>
              <a:t>с</a:t>
            </a:r>
            <a:r>
              <a:rPr lang="en-US" altLang="en-US" dirty="0" err="1">
                <a:sym typeface="+mn-ea"/>
              </a:rPr>
              <a:t>труктурно</a:t>
            </a:r>
            <a:r>
              <a:rPr lang="en-US" altLang="ru-RU" dirty="0" err="1">
                <a:sym typeface="+mn-ea"/>
              </a:rPr>
              <a:t>-</a:t>
            </a:r>
            <a:r>
              <a:rPr lang="en-US" altLang="en-US" dirty="0" err="1">
                <a:sym typeface="+mn-ea"/>
              </a:rPr>
              <a:t>семиотические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единицы</a:t>
            </a:r>
            <a:r>
              <a:rPr lang="en-US" altLang="ru-RU" dirty="0">
                <a:sym typeface="+mn-ea"/>
              </a:rPr>
              <a:t> (</a:t>
            </a:r>
            <a:r>
              <a:rPr lang="en-US" altLang="en-US" dirty="0" err="1">
                <a:sym typeface="+mn-ea"/>
              </a:rPr>
              <a:t>например</a:t>
            </a:r>
            <a:r>
              <a:rPr lang="en-US" altLang="ru-RU" dirty="0">
                <a:sym typeface="+mn-ea"/>
              </a:rPr>
              <a:t>, </a:t>
            </a:r>
            <a:r>
              <a:rPr lang="en-US" altLang="en-US" dirty="0" err="1">
                <a:sym typeface="+mn-ea"/>
              </a:rPr>
              <a:t>лексика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языка</a:t>
            </a:r>
            <a:r>
              <a:rPr lang="en-US" altLang="ru-RU" dirty="0">
                <a:sym typeface="+mn-ea"/>
              </a:rPr>
              <a:t> (</a:t>
            </a:r>
            <a:r>
              <a:rPr lang="en-US" altLang="en-US" dirty="0" err="1">
                <a:sym typeface="+mn-ea"/>
              </a:rPr>
              <a:t>слова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и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их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эквиваленты</a:t>
            </a:r>
            <a:r>
              <a:rPr lang="en-US" altLang="ru-RU" dirty="0">
                <a:sym typeface="+mn-ea"/>
              </a:rPr>
              <a:t>), </a:t>
            </a:r>
            <a:r>
              <a:rPr lang="en-US" altLang="en-US" dirty="0" err="1">
                <a:sym typeface="+mn-ea"/>
              </a:rPr>
              <a:t>грамматические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показатели</a:t>
            </a:r>
            <a:r>
              <a:rPr lang="en-US" altLang="ru-RU" dirty="0">
                <a:sym typeface="+mn-ea"/>
              </a:rPr>
              <a:t> (</a:t>
            </a:r>
            <a:r>
              <a:rPr lang="en-US" altLang="en-US" dirty="0" err="1">
                <a:sym typeface="+mn-ea"/>
              </a:rPr>
              <a:t>отрицательные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частицы</a:t>
            </a:r>
            <a:r>
              <a:rPr lang="en-US" altLang="ru-RU" dirty="0">
                <a:sym typeface="+mn-ea"/>
              </a:rPr>
              <a:t>, </a:t>
            </a:r>
            <a:r>
              <a:rPr lang="en-US" altLang="en-US" dirty="0" err="1">
                <a:sym typeface="+mn-ea"/>
              </a:rPr>
              <a:t>отглагольные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имена</a:t>
            </a:r>
            <a:r>
              <a:rPr lang="en-US" altLang="ru-RU" dirty="0">
                <a:sym typeface="+mn-ea"/>
              </a:rPr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en-US" dirty="0">
                <a:sym typeface="+mn-ea"/>
              </a:rPr>
              <a:t>п</a:t>
            </a:r>
            <a:r>
              <a:rPr lang="en-US" altLang="en-US" dirty="0" err="1">
                <a:sym typeface="+mn-ea"/>
              </a:rPr>
              <a:t>онятийно</a:t>
            </a:r>
            <a:r>
              <a:rPr lang="en-US" altLang="ru-RU" dirty="0" err="1">
                <a:sym typeface="+mn-ea"/>
              </a:rPr>
              <a:t>-</a:t>
            </a:r>
            <a:r>
              <a:rPr lang="en-US" altLang="en-US" dirty="0" err="1">
                <a:sym typeface="+mn-ea"/>
              </a:rPr>
              <a:t>тематические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единицы</a:t>
            </a:r>
            <a:r>
              <a:rPr lang="en-US" altLang="ru-RU" dirty="0">
                <a:sym typeface="+mn-ea"/>
              </a:rPr>
              <a:t>;</a:t>
            </a:r>
            <a:endParaRPr lang="en-US" altLang="ru-RU" dirty="0"/>
          </a:p>
          <a:p>
            <a:endParaRPr lang="en-US" altLang="ru-RU" dirty="0"/>
          </a:p>
          <a:p>
            <a:endParaRPr lang="en-US" altLang="ru-RU" dirty="0"/>
          </a:p>
          <a:p>
            <a:endParaRPr lang="en-US" altLang="ru-RU" dirty="0"/>
          </a:p>
          <a:p>
            <a:endParaRPr lang="en-US" alt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altLang="en-US" dirty="0"/>
            </a:br>
            <a:r>
              <a:rPr lang="ru-RU" altLang="en-US" dirty="0"/>
              <a:t>Этапы контент-анализа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altLang="en-US" dirty="0"/>
              <a:t>р</a:t>
            </a:r>
            <a:r>
              <a:rPr lang="en-US" altLang="en-US" dirty="0" err="1"/>
              <a:t>еференциальные</a:t>
            </a:r>
            <a:r>
              <a:rPr lang="en-US" altLang="ru-RU" dirty="0"/>
              <a:t> (</a:t>
            </a:r>
            <a:r>
              <a:rPr lang="en-US" altLang="en-US" dirty="0" err="1"/>
              <a:t>обозначения</a:t>
            </a:r>
            <a:r>
              <a:rPr lang="en-US" altLang="ru-RU" dirty="0"/>
              <a:t> </a:t>
            </a:r>
            <a:r>
              <a:rPr lang="en-US" altLang="en-US" dirty="0" err="1"/>
              <a:t>реальных</a:t>
            </a:r>
            <a:r>
              <a:rPr lang="en-US" altLang="ru-RU" dirty="0"/>
              <a:t> </a:t>
            </a:r>
            <a:r>
              <a:rPr lang="en-US" altLang="en-US" dirty="0" err="1"/>
              <a:t>личностей</a:t>
            </a:r>
            <a:r>
              <a:rPr lang="en-US" altLang="ru-RU" dirty="0"/>
              <a:t>, </a:t>
            </a:r>
            <a:r>
              <a:rPr lang="en-US" altLang="en-US" dirty="0" err="1"/>
              <a:t>событий</a:t>
            </a:r>
            <a:r>
              <a:rPr lang="en-US" altLang="ru-RU" dirty="0"/>
              <a:t>, </a:t>
            </a:r>
            <a:r>
              <a:rPr lang="en-US" altLang="en-US" dirty="0" err="1"/>
              <a:t>городов</a:t>
            </a:r>
            <a:r>
              <a:rPr lang="en-US" altLang="ru-RU" dirty="0"/>
              <a:t>, </a:t>
            </a:r>
            <a:r>
              <a:rPr lang="en-US" altLang="en-US" dirty="0" err="1"/>
              <a:t>стран</a:t>
            </a:r>
            <a:r>
              <a:rPr lang="en-US" altLang="ru-RU" dirty="0"/>
              <a:t>, </a:t>
            </a:r>
            <a:r>
              <a:rPr lang="en-US" altLang="en-US" dirty="0" err="1"/>
              <a:t>организаций</a:t>
            </a:r>
            <a:r>
              <a:rPr lang="en-US" altLang="ru-RU" dirty="0"/>
              <a:t>)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 err="1"/>
              <a:t>квазиреференциальные</a:t>
            </a:r>
            <a:r>
              <a:rPr lang="en-US" altLang="ru-RU" dirty="0"/>
              <a:t> </a:t>
            </a:r>
            <a:r>
              <a:rPr lang="en-US" altLang="en-US" dirty="0" err="1"/>
              <a:t>единицы</a:t>
            </a:r>
            <a:r>
              <a:rPr lang="en-US" altLang="ru-RU" dirty="0"/>
              <a:t> (</a:t>
            </a:r>
            <a:r>
              <a:rPr lang="en-US" altLang="en-US" dirty="0" err="1"/>
              <a:t>чаще</a:t>
            </a:r>
            <a:r>
              <a:rPr lang="en-US" altLang="ru-RU" dirty="0"/>
              <a:t> </a:t>
            </a:r>
            <a:r>
              <a:rPr lang="en-US" altLang="en-US" dirty="0" err="1"/>
              <a:t>всего</a:t>
            </a:r>
            <a:r>
              <a:rPr lang="en-US" altLang="ru-RU" dirty="0"/>
              <a:t> </a:t>
            </a:r>
            <a:r>
              <a:rPr lang="en-US" altLang="en-US" dirty="0" err="1"/>
              <a:t>бывают</a:t>
            </a:r>
            <a:r>
              <a:rPr lang="en-US" altLang="ru-RU" dirty="0"/>
              <a:t> </a:t>
            </a:r>
            <a:r>
              <a:rPr lang="en-US" altLang="en-US" dirty="0" err="1"/>
              <a:t>представлены</a:t>
            </a:r>
            <a:r>
              <a:rPr lang="en-US" altLang="ru-RU" dirty="0"/>
              <a:t> </a:t>
            </a:r>
            <a:r>
              <a:rPr lang="en-US" altLang="en-US" dirty="0" err="1"/>
              <a:t>обозначениями</a:t>
            </a:r>
            <a:r>
              <a:rPr lang="en-US" altLang="ru-RU" dirty="0"/>
              <a:t> </a:t>
            </a:r>
            <a:r>
              <a:rPr lang="en-US" altLang="en-US" dirty="0" err="1"/>
              <a:t>различного</a:t>
            </a:r>
            <a:r>
              <a:rPr lang="en-US" altLang="ru-RU" dirty="0"/>
              <a:t> </a:t>
            </a:r>
            <a:r>
              <a:rPr lang="en-US" altLang="en-US" dirty="0" err="1"/>
              <a:t>рода</a:t>
            </a:r>
            <a:r>
              <a:rPr lang="en-US" altLang="ru-RU" dirty="0"/>
              <a:t> </a:t>
            </a:r>
            <a:r>
              <a:rPr lang="en-US" altLang="en-US" dirty="0" err="1"/>
              <a:t>коллективных</a:t>
            </a:r>
            <a:r>
              <a:rPr lang="en-US" altLang="ru-RU" dirty="0"/>
              <a:t> </a:t>
            </a:r>
            <a:r>
              <a:rPr lang="en-US" altLang="en-US" dirty="0" err="1"/>
              <a:t>акторов</a:t>
            </a:r>
            <a:r>
              <a:rPr lang="en-US" altLang="ru-RU" dirty="0"/>
              <a:t> </a:t>
            </a:r>
            <a:r>
              <a:rPr lang="en-US" altLang="en-US" dirty="0" err="1"/>
              <a:t>политической</a:t>
            </a:r>
            <a:r>
              <a:rPr lang="en-US" altLang="ru-RU" dirty="0"/>
              <a:t> </a:t>
            </a:r>
            <a:r>
              <a:rPr lang="en-US" altLang="en-US" dirty="0" err="1"/>
              <a:t>сцены</a:t>
            </a:r>
            <a:r>
              <a:rPr lang="en-US" altLang="ru-RU" dirty="0"/>
              <a:t>: </a:t>
            </a:r>
            <a:r>
              <a:rPr lang="en-US" altLang="en-US" dirty="0" err="1"/>
              <a:t>либералы</a:t>
            </a:r>
            <a:r>
              <a:rPr lang="en-US" altLang="ru-RU" dirty="0"/>
              <a:t>, </a:t>
            </a:r>
            <a:r>
              <a:rPr lang="en-US" altLang="en-US" dirty="0" err="1"/>
              <a:t>коммунисты</a:t>
            </a:r>
            <a:r>
              <a:rPr lang="en-US" altLang="ru-RU" dirty="0"/>
              <a:t>, </a:t>
            </a:r>
            <a:r>
              <a:rPr lang="en-US" altLang="en-US" dirty="0" err="1"/>
              <a:t>Запад</a:t>
            </a:r>
            <a:r>
              <a:rPr lang="en-US" altLang="ru-RU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en-US" dirty="0"/>
              <a:t>п</a:t>
            </a:r>
            <a:r>
              <a:rPr lang="en-US" altLang="en-US" dirty="0" err="1"/>
              <a:t>ропозициональные</a:t>
            </a:r>
            <a:r>
              <a:rPr lang="en-US" altLang="ru-RU" dirty="0"/>
              <a:t> </a:t>
            </a:r>
            <a:r>
              <a:rPr lang="en-US" altLang="en-US" dirty="0" err="1"/>
              <a:t>единицы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 err="1"/>
              <a:t>оценки</a:t>
            </a:r>
            <a:r>
              <a:rPr lang="en-US" altLang="ru-RU" dirty="0"/>
              <a:t> (</a:t>
            </a:r>
            <a:r>
              <a:rPr lang="en-US" altLang="en-US" dirty="0"/>
              <a:t>в</a:t>
            </a:r>
            <a:r>
              <a:rPr lang="en-US" altLang="ru-RU" dirty="0"/>
              <a:t> </a:t>
            </a:r>
            <a:r>
              <a:rPr lang="en-US" altLang="en-US" dirty="0" err="1"/>
              <a:t>их</a:t>
            </a:r>
            <a:r>
              <a:rPr lang="en-US" altLang="ru-RU" dirty="0"/>
              <a:t> </a:t>
            </a:r>
            <a:r>
              <a:rPr lang="en-US" altLang="en-US" dirty="0" err="1"/>
              <a:t>основе</a:t>
            </a:r>
            <a:r>
              <a:rPr lang="en-US" altLang="ru-RU" dirty="0"/>
              <a:t> – </a:t>
            </a:r>
            <a:r>
              <a:rPr lang="en-US" altLang="en-US" dirty="0" err="1"/>
              <a:t>описание</a:t>
            </a:r>
            <a:r>
              <a:rPr lang="en-US" altLang="ru-RU" dirty="0"/>
              <a:t> </a:t>
            </a:r>
            <a:r>
              <a:rPr lang="en-US" altLang="en-US" dirty="0" err="1"/>
              <a:t>конкретных</a:t>
            </a:r>
            <a:r>
              <a:rPr lang="en-US" altLang="ru-RU" dirty="0"/>
              <a:t> </a:t>
            </a:r>
            <a:r>
              <a:rPr lang="en-US" altLang="en-US" dirty="0" err="1"/>
              <a:t>ситуаций</a:t>
            </a:r>
            <a:r>
              <a:rPr lang="en-US" altLang="ru-RU" dirty="0"/>
              <a:t>, </a:t>
            </a:r>
            <a:r>
              <a:rPr lang="en-US" altLang="en-US" dirty="0" err="1"/>
              <a:t>требование</a:t>
            </a:r>
            <a:r>
              <a:rPr lang="en-US" altLang="ru-RU" dirty="0"/>
              <a:t>, </a:t>
            </a:r>
            <a:r>
              <a:rPr lang="en-US" altLang="en-US" dirty="0" err="1"/>
              <a:t>констатация</a:t>
            </a:r>
            <a:r>
              <a:rPr lang="en-US" altLang="ru-RU" dirty="0"/>
              <a:t> </a:t>
            </a:r>
            <a:r>
              <a:rPr lang="en-US" altLang="en-US" dirty="0" err="1"/>
              <a:t>факта</a:t>
            </a:r>
            <a:r>
              <a:rPr lang="en-US" altLang="ru-RU" dirty="0"/>
              <a:t> (</a:t>
            </a:r>
            <a:r>
              <a:rPr lang="en-US" altLang="en-US" dirty="0" err="1"/>
              <a:t>например</a:t>
            </a:r>
            <a:r>
              <a:rPr lang="en-US" altLang="ru-RU" dirty="0"/>
              <a:t>, </a:t>
            </a:r>
            <a:r>
              <a:rPr lang="en-US" altLang="en-US" dirty="0" err="1"/>
              <a:t>России</a:t>
            </a:r>
            <a:r>
              <a:rPr lang="en-US" altLang="ru-RU" dirty="0"/>
              <a:t> </a:t>
            </a:r>
            <a:r>
              <a:rPr lang="en-US" altLang="en-US" dirty="0" err="1"/>
              <a:t>нужны</a:t>
            </a:r>
            <a:r>
              <a:rPr lang="en-US" altLang="ru-RU" dirty="0"/>
              <a:t> </a:t>
            </a:r>
            <a:r>
              <a:rPr lang="en-US" altLang="en-US" dirty="0" err="1"/>
              <a:t>инвестиции</a:t>
            </a:r>
            <a:r>
              <a:rPr lang="en-US" altLang="ru-RU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en-US" dirty="0"/>
              <a:t>м</a:t>
            </a:r>
            <a:r>
              <a:rPr lang="en-US" altLang="en-US" dirty="0" err="1"/>
              <a:t>акроструктурные</a:t>
            </a:r>
            <a:r>
              <a:rPr lang="en-US" altLang="ru-RU" dirty="0"/>
              <a:t> </a:t>
            </a:r>
            <a:r>
              <a:rPr lang="en-US" altLang="en-US" dirty="0" err="1"/>
              <a:t>единицы</a:t>
            </a:r>
            <a:r>
              <a:rPr lang="en-US" altLang="ru-RU" dirty="0"/>
              <a:t> (</a:t>
            </a:r>
            <a:r>
              <a:rPr lang="en-US" altLang="en-US" dirty="0" err="1"/>
              <a:t>сложные</a:t>
            </a:r>
            <a:r>
              <a:rPr lang="en-US" altLang="ru-RU" dirty="0"/>
              <a:t> </a:t>
            </a:r>
            <a:r>
              <a:rPr lang="en-US" altLang="en-US" dirty="0" err="1"/>
              <a:t>понятийные</a:t>
            </a:r>
            <a:r>
              <a:rPr lang="en-US" altLang="ru-RU" dirty="0"/>
              <a:t> </a:t>
            </a:r>
            <a:r>
              <a:rPr lang="en-US" altLang="en-US" dirty="0" err="1"/>
              <a:t>конструкции</a:t>
            </a:r>
            <a:r>
              <a:rPr lang="en-US" altLang="ru-RU" dirty="0"/>
              <a:t>, </a:t>
            </a:r>
            <a:r>
              <a:rPr lang="en-US" altLang="en-US" dirty="0" err="1"/>
              <a:t>как</a:t>
            </a:r>
            <a:r>
              <a:rPr lang="en-US" altLang="ru-RU" dirty="0"/>
              <a:t> </a:t>
            </a:r>
            <a:r>
              <a:rPr lang="en-US" altLang="en-US" dirty="0" err="1"/>
              <a:t>правило</a:t>
            </a:r>
            <a:r>
              <a:rPr lang="en-US" altLang="ru-RU" dirty="0"/>
              <a:t>, </a:t>
            </a:r>
            <a:r>
              <a:rPr lang="en-US" altLang="en-US" dirty="0" err="1"/>
              <a:t>носящие</a:t>
            </a:r>
            <a:r>
              <a:rPr lang="en-US" altLang="ru-RU" dirty="0"/>
              <a:t> </a:t>
            </a:r>
            <a:r>
              <a:rPr lang="en-US" altLang="en-US" dirty="0" err="1"/>
              <a:t>характер</a:t>
            </a:r>
            <a:r>
              <a:rPr lang="en-US" altLang="ru-RU" dirty="0"/>
              <a:t> </a:t>
            </a:r>
            <a:r>
              <a:rPr lang="en-US" altLang="en-US" dirty="0" err="1"/>
              <a:t>сценариев</a:t>
            </a:r>
            <a:r>
              <a:rPr lang="en-US" altLang="ru-RU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en-US" dirty="0" err="1"/>
              <a:t>п</a:t>
            </a:r>
            <a:r>
              <a:rPr lang="en-US" altLang="en-US" dirty="0" err="1"/>
              <a:t>оэтические</a:t>
            </a:r>
            <a:r>
              <a:rPr lang="" altLang="en-US" dirty="0"/>
              <a:t>»</a:t>
            </a:r>
            <a:r>
              <a:rPr lang="en-US" altLang="ru-RU" dirty="0"/>
              <a:t> </a:t>
            </a:r>
            <a:r>
              <a:rPr lang="en-US" altLang="en-US" dirty="0" err="1"/>
              <a:t>единицы</a:t>
            </a:r>
            <a:r>
              <a:rPr lang="en-US" altLang="ru-RU" dirty="0"/>
              <a:t> (</a:t>
            </a:r>
            <a:r>
              <a:rPr lang="en-US" altLang="en-US" dirty="0" err="1"/>
              <a:t>средства</a:t>
            </a:r>
            <a:r>
              <a:rPr lang="en-US" altLang="ru-RU" dirty="0"/>
              <a:t> </a:t>
            </a:r>
            <a:r>
              <a:rPr lang="en-US" altLang="en-US" dirty="0" err="1"/>
              <a:t>художественной</a:t>
            </a:r>
            <a:r>
              <a:rPr lang="en-US" altLang="ru-RU" dirty="0"/>
              <a:t> </a:t>
            </a:r>
            <a:r>
              <a:rPr lang="en-US" altLang="en-US" dirty="0" err="1"/>
              <a:t>выразительности</a:t>
            </a:r>
            <a:r>
              <a:rPr lang="en-US" altLang="ru-RU" dirty="0"/>
              <a:t>).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Этапы контент-анализа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54658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 startAt="2"/>
            </a:pPr>
            <a:r>
              <a:rPr lang="ru-RU" u="sng" dirty="0"/>
              <a:t>Второй этап</a:t>
            </a:r>
            <a:r>
              <a:rPr lang="ru-RU" dirty="0"/>
              <a:t>: составление кодировочной инструкции. В тексте отбираются индикаторы выбранных категорий исследования.</a:t>
            </a:r>
          </a:p>
          <a:p>
            <a:pPr algn="just">
              <a:buFont typeface="+mj-lt"/>
              <a:buAutoNum type="arabicPeriod" startAt="2"/>
            </a:pPr>
            <a:r>
              <a:rPr lang="ru-RU" u="sng" dirty="0"/>
              <a:t>Третий этап</a:t>
            </a:r>
            <a:r>
              <a:rPr lang="ru-RU" dirty="0"/>
              <a:t>: кодировка всего массива исследуемых текстов. На данном этапе осуществляется процесс квантификации, то есть перевод в цифровое выражение всей совокупности исследуемых текстов.</a:t>
            </a:r>
          </a:p>
          <a:p>
            <a:pPr algn="just">
              <a:buFont typeface="+mj-lt"/>
              <a:buAutoNum type="arabicPeriod" startAt="2"/>
            </a:pPr>
            <a:r>
              <a:rPr lang="ru-RU" u="sng" dirty="0"/>
              <a:t>Четвертый этап</a:t>
            </a:r>
            <a:r>
              <a:rPr lang="ru-RU" dirty="0"/>
              <a:t>: статистическая обработка полученных количественных данных. Она осуществляется вручную или на ЭВМ. Обычно используются процентные и частотные распределения, разнообразные коэффициенты корреляций и т.д.</a:t>
            </a:r>
          </a:p>
          <a:p>
            <a:pPr algn="just">
              <a:buFont typeface="+mj-lt"/>
              <a:buAutoNum type="arabicPeriod" startAt="2"/>
            </a:pPr>
            <a:r>
              <a:rPr lang="ru-RU" u="sng" dirty="0"/>
              <a:t>Пятый этап</a:t>
            </a:r>
            <a:r>
              <a:rPr lang="ru-RU" dirty="0"/>
              <a:t>: интерпретация полученных данных на основе анализа и теоретического контекста исследования, верификация данных. Данные могут быть представлены с помощью разнообразных графических средств – диаграмм, графиков.</a:t>
            </a:r>
          </a:p>
        </p:txBody>
      </p:sp>
    </p:spTree>
    <p:extLst>
      <p:ext uri="{BB962C8B-B14F-4D97-AF65-F5344CB8AC3E}">
        <p14:creationId xmlns:p14="http://schemas.microsoft.com/office/powerpoint/2010/main" val="38886063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Подготовка к проведению </a:t>
            </a:r>
            <a:br>
              <a:rPr lang="ru-RU" dirty="0"/>
            </a:br>
            <a:r>
              <a:rPr lang="ru-RU" dirty="0"/>
              <a:t>контент-анализа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44692"/>
          </a:xfrm>
        </p:spPr>
        <p:txBody>
          <a:bodyPr/>
          <a:lstStyle/>
          <a:p>
            <a:r>
              <a:rPr lang="ru-RU" dirty="0"/>
              <a:t>Проведение контент-анализа требует предварительной разработки: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классификатора контент-анализа (представляет собой таблицу, в которую сведены все категории и единицы анализа);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бланка контент-анализа, в который должны быть включены общие сведения о документе (автор, время издания, объем), итоги его анализа (количество употребления в нем определенных единиц анализа и следующие отсюда выводы относительно категорий анализа);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регистрационной карточки, или </a:t>
            </a:r>
            <a:r>
              <a:rPr lang="ru-RU" dirty="0" err="1"/>
              <a:t>кодировальной</a:t>
            </a:r>
            <a:r>
              <a:rPr lang="ru-RU" dirty="0"/>
              <a:t> матрицы, где отмечается количество единиц счета, характеризующее единицы анализа;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инструкции исследователю;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каталога проанализированных документов.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21110294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Достоинства </a:t>
            </a:r>
            <a:br>
              <a:rPr lang="ru-RU" dirty="0"/>
            </a:br>
            <a:r>
              <a:rPr lang="ru-RU" dirty="0"/>
              <a:t>метода контент-анализа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Достоинства метода контент-анализа :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возможность избежать влияния исследователя на изучаемый объект;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высокая степень достоверности получаемых данных (документы наиболее удобны для перепроверки);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возможность исследования явлений в историческом плане посредством анализа документов прошлого.</a:t>
            </a:r>
          </a:p>
        </p:txBody>
      </p:sp>
    </p:spTree>
    <p:extLst>
      <p:ext uri="{BB962C8B-B14F-4D97-AF65-F5344CB8AC3E}">
        <p14:creationId xmlns:p14="http://schemas.microsoft.com/office/powerpoint/2010/main" val="38849908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Сложности </a:t>
            </a:r>
            <a:br>
              <a:rPr lang="ru-RU" dirty="0"/>
            </a:br>
            <a:r>
              <a:rPr lang="ru-RU" dirty="0"/>
              <a:t>метода контент-анализа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15912"/>
          </a:xfrm>
        </p:spPr>
        <p:txBody>
          <a:bodyPr>
            <a:normAutofit/>
          </a:bodyPr>
          <a:lstStyle/>
          <a:p>
            <a:r>
              <a:rPr lang="ru-RU" dirty="0"/>
              <a:t>Сложности метода контент-анализа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выбор единиц контент-анализа зависит от исходных методологических принципов исследователей, которые могут не совпадать, в итоге разные исследователи могут исходить из разных единиц анализа;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экспертные оценки исследователя зависят от общего уровня его подготовки и знания исторических реалий данного периода, что играет ключевую роль при сведении единиц контент-анализа в категории;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особое внимание следует уделять проверке авторства документа, его подлинности;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необходимо объективно оценивать степень доступности документов, избегая слепой веры архивным материалам;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при анализе сообщений их содержание необходимо интерпретировать только в контексте их очевидных целей, учитывая характер распространения.</a:t>
            </a:r>
          </a:p>
        </p:txBody>
      </p:sp>
    </p:spTree>
    <p:extLst>
      <p:ext uri="{BB962C8B-B14F-4D97-AF65-F5344CB8AC3E}">
        <p14:creationId xmlns:p14="http://schemas.microsoft.com/office/powerpoint/2010/main" val="10740093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Ивент-анализ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i="1" dirty="0"/>
              <a:t>Ивент-анализ</a:t>
            </a:r>
            <a:r>
              <a:rPr lang="ru-RU" dirty="0"/>
              <a:t> (называемый иначе методом анализа событийных данных) направлен на обработку публичной информации, показывающей, </a:t>
            </a:r>
            <a:r>
              <a:rPr lang="ru-RU" i="1" dirty="0"/>
              <a:t>«кто </a:t>
            </a:r>
            <a:r>
              <a:rPr lang="ru-RU" dirty="0"/>
              <a:t>говорит или делает, </a:t>
            </a:r>
            <a:r>
              <a:rPr lang="ru-RU" i="1" dirty="0"/>
              <a:t>что, </a:t>
            </a:r>
            <a:r>
              <a:rPr lang="ru-RU" dirty="0"/>
              <a:t>по отношению к </a:t>
            </a:r>
            <a:r>
              <a:rPr lang="ru-RU" i="1" dirty="0"/>
              <a:t>кому </a:t>
            </a:r>
            <a:r>
              <a:rPr lang="ru-RU" dirty="0"/>
              <a:t>и </a:t>
            </a:r>
            <a:r>
              <a:rPr lang="ru-RU" i="1" dirty="0"/>
              <a:t>когда»</a:t>
            </a:r>
          </a:p>
          <a:p>
            <a:pPr algn="just"/>
            <a:r>
              <a:rPr lang="ru-RU" dirty="0"/>
              <a:t>Систематизация и обработка соответствующих данных осуществляется по следующим признакам: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субъект-инициатор (кто); 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сюжет или «</a:t>
            </a:r>
            <a:r>
              <a:rPr lang="ru-RU" dirty="0" err="1"/>
              <a:t>issue-area</a:t>
            </a:r>
            <a:r>
              <a:rPr lang="ru-RU" dirty="0"/>
              <a:t>» (что); </a:t>
            </a:r>
          </a:p>
          <a:p>
            <a:pPr algn="just">
              <a:buFont typeface="+mj-lt"/>
              <a:buAutoNum type="arabicParenR"/>
            </a:pPr>
            <a:r>
              <a:rPr lang="ru-RU" dirty="0" err="1"/>
              <a:t>субьект</a:t>
            </a:r>
            <a:r>
              <a:rPr lang="ru-RU" dirty="0"/>
              <a:t>-мишень (по от­ношению к кому); 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дата события (когда).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Ивент-анализ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Процесс ивент-анализа включает два последовательных этапа: </a:t>
            </a:r>
            <a:r>
              <a:rPr lang="ru-RU" u="sng" dirty="0"/>
              <a:t>построение базы событийных данных</a:t>
            </a:r>
            <a:r>
              <a:rPr lang="ru-RU" dirty="0"/>
              <a:t> и непосредственно </a:t>
            </a:r>
            <a:r>
              <a:rPr lang="ru-RU" u="sng" dirty="0"/>
              <a:t>аналитику событий с использованием сформированной базы </a:t>
            </a:r>
          </a:p>
          <a:p>
            <a:pPr algn="just"/>
            <a:r>
              <a:rPr lang="ru-RU" dirty="0"/>
              <a:t>Стадия построения базы событийных данных предполагает выполнение следующих действий: определение единиц анализа и единиц счета, выбор источников информации, создание кодировочной (классификационной) системы, ручное и машинное кодирование событий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Ивент-анализ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Объектом ивент-анализа являются не сами события, а сообщения о них</a:t>
            </a:r>
          </a:p>
          <a:p>
            <a:pPr algn="just"/>
            <a:r>
              <a:rPr lang="ru-RU" dirty="0"/>
              <a:t>Основным источником информации обычно выступают материалы СМИ, но также используются социальные сети, официальные отчеты, статистические данные</a:t>
            </a:r>
          </a:p>
          <a:p>
            <a:pPr algn="just"/>
            <a:r>
              <a:rPr lang="ru-RU" dirty="0"/>
              <a:t>Важно учитывать, что источники могут содержать противоречивую информацию об одном и том же событии. Рекомендуется выбирать нейтральные источники, которые характеризуются отсутствием заинтересованности в определенном пути развития ситуации, стремлением к объективности, избеганием эмоционального окрашивания сообщений.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Ивент-анализ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777139"/>
            <a:ext cx="8915400" cy="492587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После сбора событийных данных их необходимо </a:t>
            </a:r>
            <a:r>
              <a:rPr lang="ru-RU" u="sng" dirty="0"/>
              <a:t>кодировать</a:t>
            </a:r>
            <a:r>
              <a:rPr lang="ru-RU" dirty="0"/>
              <a:t> и </a:t>
            </a:r>
            <a:r>
              <a:rPr lang="ru-RU" u="sng" dirty="0"/>
              <a:t>классифицировать</a:t>
            </a:r>
          </a:p>
          <a:p>
            <a:pPr algn="just"/>
            <a:r>
              <a:rPr lang="ru-RU" i="1" dirty="0"/>
              <a:t>Кодирование</a:t>
            </a:r>
            <a:r>
              <a:rPr lang="ru-RU" dirty="0"/>
              <a:t> в ивент-анализе представляет собой перевод вербального сообщения о событии в формализованный ряд данных в соответствии с определенным форматом</a:t>
            </a:r>
          </a:p>
          <a:p>
            <a:pPr algn="just"/>
            <a:r>
              <a:rPr lang="ru-RU" dirty="0"/>
              <a:t>Базовый формат кодирования для анализа событий предложил в 1960-х гг. основоположник ивент-анализа американский ученый </a:t>
            </a:r>
            <a:r>
              <a:rPr lang="ru-RU" b="1" dirty="0"/>
              <a:t>Чарльз </a:t>
            </a:r>
            <a:r>
              <a:rPr lang="ru-RU" b="1" dirty="0" err="1"/>
              <a:t>Макклелланд</a:t>
            </a:r>
            <a:r>
              <a:rPr lang="ru-RU" dirty="0"/>
              <a:t>. Изначально методика </a:t>
            </a:r>
            <a:r>
              <a:rPr lang="ru-RU" dirty="0" err="1"/>
              <a:t>ивент</a:t>
            </a:r>
            <a:r>
              <a:rPr lang="ru-RU" dirty="0"/>
              <a:t>-анализа предназначалась для мониторинга расовых волнений в США. Долгое время исследования носили секретный характер. </a:t>
            </a:r>
          </a:p>
          <a:p>
            <a:pPr algn="just"/>
            <a:r>
              <a:rPr lang="ru-RU" dirty="0"/>
              <a:t>Согласно Ч. </a:t>
            </a:r>
            <a:r>
              <a:rPr lang="ru-RU" dirty="0" err="1"/>
              <a:t>Макклелланду</a:t>
            </a:r>
            <a:r>
              <a:rPr lang="ru-RU" dirty="0"/>
              <a:t>, любое событие может быть представлено как совокупность четырех компонентов – ответов на вопросы «когда?», «кто?», «кому?», «что сделал?», характеризующих время наступления события, субъекта или инициатора политического действия, объекта политического действия (в отношении кого совершается действие) и само политическое действие.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Изучение документов </a:t>
            </a:r>
            <a:r>
              <a:rPr lang="en-US" dirty="0"/>
              <a:t>/ </a:t>
            </a:r>
            <a:r>
              <a:rPr lang="ru-RU" dirty="0"/>
              <a:t>источников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u="sng" dirty="0"/>
              <a:t>кино- и фотодокументы</a:t>
            </a:r>
            <a:r>
              <a:rPr lang="ru-RU" dirty="0"/>
              <a:t>. В них находят отражение фактически все стороны жизни общества, в том числе и политической;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u="sng" dirty="0"/>
              <a:t>периодическая печать, пресса</a:t>
            </a:r>
            <a:r>
              <a:rPr lang="ru-RU" dirty="0"/>
              <a:t>. Этот вид источников отличается от других особенностями происхождения и формами отражения действительности. Владея приемами изучения прессы, исследователь может извлечь из нее немало интересной информации о социально-политическом климате в стране, регионе, политических предпочтениях населения, активности политических партий, характере взаимоотношений власти и общества, реакции их на те или иные политические события и т. д.;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u="sng" dirty="0"/>
              <a:t>мемуары, дневники, письма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Ивент-анализ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Сис­тематизированные таким образом события сводятся в матричные таблицы, ранжируются и измеряются при помощи ЭВМ</a:t>
            </a:r>
          </a:p>
          <a:p>
            <a:pPr algn="just"/>
            <a:r>
              <a:rPr lang="ru-RU" dirty="0"/>
              <a:t>Эффек­тивность данного метода предполагает наличие значительного банка данных</a:t>
            </a:r>
          </a:p>
          <a:p>
            <a:pPr algn="just"/>
            <a:r>
              <a:rPr lang="ru-RU" dirty="0"/>
              <a:t>Научно-прикладные проекты, использующие ивент-анализ, отличаются по типу изучаемого поведения, числу рас­сматриваемых политических деятелей, по исследуемым времен­ным параметрам, количеству используемых источников, типоло­гии матричных таблиц и т.д.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 err="1"/>
              <a:t>Ивент</a:t>
            </a:r>
            <a:r>
              <a:rPr lang="ru-RU" dirty="0"/>
              <a:t>-анализ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16582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Ивент-анализ (событийный анализ) является наиболее часто используемым методом эмпирического анализа политических событий</a:t>
            </a:r>
          </a:p>
          <a:p>
            <a:pPr algn="just"/>
            <a:r>
              <a:rPr lang="ru-RU" dirty="0"/>
              <a:t>Ивент-анализ опирается на отсле­живание динамики политических процессов и их интенсивности для определения основных тенденций развития событий</a:t>
            </a:r>
          </a:p>
          <a:p>
            <a:pPr algn="just"/>
            <a:r>
              <a:rPr lang="ru-RU" dirty="0"/>
              <a:t>Тема­тика ивент-анализа – самая разнообразная. Объектами анализа могут выступать переговоры государственного уровня, развитие протестного движения, националистические выступления, военные конфликты и т.д.</a:t>
            </a:r>
          </a:p>
          <a:p>
            <a:pPr algn="just"/>
            <a:r>
              <a:rPr lang="ru-RU" dirty="0"/>
              <a:t>В настоящее время ивент-анализ применяется при изучении конфликтных ситуаций, для анализа процесса международных переговоров, в сфере прогнозирования, позволяя выявить объективные тенденции политической ситуации</a:t>
            </a:r>
          </a:p>
        </p:txBody>
      </p:sp>
    </p:spTree>
    <p:extLst>
      <p:ext uri="{BB962C8B-B14F-4D97-AF65-F5344CB8AC3E}">
        <p14:creationId xmlns:p14="http://schemas.microsoft.com/office/powerpoint/2010/main" val="2884075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Достоинства и сложности</a:t>
            </a:r>
            <a:br>
              <a:rPr lang="ru-RU" dirty="0"/>
            </a:br>
            <a:r>
              <a:rPr lang="ru-RU" dirty="0"/>
              <a:t> метода </a:t>
            </a:r>
            <a:r>
              <a:rPr lang="ru-RU" dirty="0" err="1"/>
              <a:t>ивент</a:t>
            </a:r>
            <a:r>
              <a:rPr lang="ru-RU" dirty="0"/>
              <a:t>-анализа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u-RU" dirty="0"/>
          </a:p>
          <a:p>
            <a:pPr algn="just"/>
            <a:r>
              <a:rPr lang="ru-RU" dirty="0"/>
              <a:t>Преимущества ивент-анализа заключаются в высокой объективности, что делает методику одной из самых популярных основ для принятия решений</a:t>
            </a:r>
          </a:p>
          <a:p>
            <a:pPr algn="just"/>
            <a:r>
              <a:rPr lang="ru-RU" dirty="0"/>
              <a:t>Однако эта методика является трудоемкой, требующей высокого уровня квалификации исполнителей</a:t>
            </a:r>
          </a:p>
        </p:txBody>
      </p:sp>
    </p:spTree>
    <p:extLst>
      <p:ext uri="{BB962C8B-B14F-4D97-AF65-F5344CB8AC3E}">
        <p14:creationId xmlns:p14="http://schemas.microsoft.com/office/powerpoint/2010/main" val="4179933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Когнитивное картирование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i="1" dirty="0"/>
              <a:t>Метод когнитивного картирования</a:t>
            </a:r>
            <a:r>
              <a:rPr lang="ru-RU" dirty="0"/>
              <a:t> направлен на анализ того, как тот или иной полити­ческий деятель воспринимает определенную политическую проблему</a:t>
            </a:r>
          </a:p>
          <a:p>
            <a:pPr algn="just"/>
            <a:r>
              <a:rPr lang="ru-RU" dirty="0"/>
              <a:t>Американские ученые </a:t>
            </a:r>
            <a:r>
              <a:rPr lang="ru-RU" b="1" dirty="0"/>
              <a:t>Р. </a:t>
            </a:r>
            <a:r>
              <a:rPr lang="ru-RU" b="1" dirty="0" err="1"/>
              <a:t>Снайдер</a:t>
            </a:r>
            <a:r>
              <a:rPr lang="ru-RU" dirty="0"/>
              <a:t>, </a:t>
            </a:r>
            <a:r>
              <a:rPr lang="ru-RU" b="1" dirty="0"/>
              <a:t>X. Брук </a:t>
            </a:r>
            <a:r>
              <a:rPr lang="ru-RU" dirty="0"/>
              <a:t>и </a:t>
            </a:r>
            <a:r>
              <a:rPr lang="ru-RU" b="1" dirty="0"/>
              <a:t>Б. </a:t>
            </a:r>
            <a:r>
              <a:rPr lang="ru-RU" b="1" dirty="0" err="1"/>
              <a:t>Сэпин</a:t>
            </a:r>
            <a:r>
              <a:rPr lang="ru-RU" b="1" dirty="0"/>
              <a:t> </a:t>
            </a:r>
            <a:r>
              <a:rPr lang="ru-RU" dirty="0"/>
              <a:t>еще в 1954 г. показали, что в основе принятия политическими лиде­рами решений может лежать не только, и даже не столько дей­ствительность, которая их окружает, сколько то, как они ее вос­принимают. </a:t>
            </a:r>
          </a:p>
          <a:p>
            <a:pPr algn="just"/>
            <a:r>
              <a:rPr lang="ru-RU" dirty="0"/>
              <a:t>В 1976 г. </a:t>
            </a:r>
            <a:r>
              <a:rPr lang="ru-RU" b="1" dirty="0"/>
              <a:t>Р. </a:t>
            </a:r>
            <a:r>
              <a:rPr lang="ru-RU" b="1" dirty="0" err="1"/>
              <a:t>Джервис</a:t>
            </a:r>
            <a:r>
              <a:rPr lang="ru-RU" b="1" dirty="0"/>
              <a:t> </a:t>
            </a:r>
            <a:r>
              <a:rPr lang="ru-RU" dirty="0"/>
              <a:t>в работе «Восприятие и не­верное восприятие (</a:t>
            </a:r>
            <a:r>
              <a:rPr lang="ru-RU" dirty="0" err="1"/>
              <a:t>misperception</a:t>
            </a:r>
            <a:r>
              <a:rPr lang="ru-RU" dirty="0"/>
              <a:t>) в международной политике» показал, что помимо эмоциональных факторов на принимаемое тем или иным лидером решение оказывают влияние когнитивные факторы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Когнитивное картирование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 этой точки зрения, информация, получаемая лицами, принимающими решения, усваивается и упорядочивается ими «с поправкой» на их собствен­ные взгляды на внешний мир</a:t>
            </a:r>
          </a:p>
          <a:p>
            <a:pPr algn="just"/>
            <a:r>
              <a:rPr lang="ru-RU" dirty="0"/>
              <a:t>Отсюда вытекает тенденция недооцени­вать любую информацию, которая противоречит системе цен­ностей лиц, принимающих решения, и образу противника, или же, напротив, придавать преувеличенную роль незначительным событиям</a:t>
            </a:r>
          </a:p>
          <a:p>
            <a:pPr algn="just"/>
            <a:r>
              <a:rPr lang="ru-RU" dirty="0"/>
              <a:t>Анализ когнитив­ных факторов позволяет понять, например, что относительное постоянство внешней политики государства объясняется, наряду с другими причинами, и постоянством взглядов соответствую­щих лидеров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Когнитивное картирование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u="sng" dirty="0"/>
              <a:t>Метод когнитивного картирования решает задачу выявления основных понятий, которыми оперирует политик, и нахождения имеющихся между ними причинно-следственных связей </a:t>
            </a:r>
          </a:p>
          <a:p>
            <a:pPr algn="just"/>
            <a:r>
              <a:rPr lang="ru-RU" u="sng" dirty="0"/>
              <a:t>В ре­зультате исследователь получает карту-схему, на которой на основании изучения речей и выступлений политического деятеля, отражено его восприятие политической ситуации или отдельных проблем в ней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Этапы когнитивного картирования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ru-RU" dirty="0"/>
              <a:t>На первом этапе осуществляется отбор текстовых материалов, имеющих непосредственное отношение к политическому деятелю: интервью, тексты выступлений, автобиографические стать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На втором этапе выделяются основные понятия, которыми оперирует политический деятель, между ними выявляются причинно-следственные связи, определяется степень их «плотности». По ходу анализа текста рисуется когнитивная карта, на которой отображаются основные темы содержания и причинно-следственные связи.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Третий этап включает количественные подсчеты причинно-следственных связей</a:t>
            </a:r>
          </a:p>
        </p:txBody>
      </p:sp>
    </p:spTree>
    <p:extLst>
      <p:ext uri="{BB962C8B-B14F-4D97-AF65-F5344CB8AC3E}">
        <p14:creationId xmlns:p14="http://schemas.microsoft.com/office/powerpoint/2010/main" val="11662160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Этапы когнитивного картирования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4"/>
            </a:pPr>
            <a:r>
              <a:rPr lang="ru-RU" dirty="0"/>
              <a:t>На четвертом этапе осуществляется интерпретация результатов когнитивной карты. Так, структурированность текста, наличие прямых-обратных связей, преобладание фраз: «во-первых», «во-вторых», свидетельствует о рациональном складе, об оценке возможных преимуществ и рисков. Преобладание оценочных суждений говорит о повышенной эмоциональности. Также можно выявить соотношения внутриполитической и внешнеполитической тематик, абстрактные формулировки и апелляция к конкретным проблемам и т.д.</a:t>
            </a:r>
          </a:p>
          <a:p>
            <a:pPr algn="just">
              <a:buFont typeface="+mj-lt"/>
              <a:buAutoNum type="arabicPeriod" startAt="4"/>
            </a:pPr>
            <a:r>
              <a:rPr lang="ru-RU" dirty="0"/>
              <a:t>На пятом этапе осуществляется верификация полученных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6049820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Сильные и слабые стороны </a:t>
            </a:r>
            <a:br>
              <a:rPr lang="ru-RU" dirty="0"/>
            </a:br>
            <a:r>
              <a:rPr lang="ru-RU" dirty="0"/>
              <a:t>метода когнитивного картирования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Сильной стороной методики служит ее эффективность при анализе мышления в сфере политических отношений, международных процессов</a:t>
            </a:r>
          </a:p>
          <a:p>
            <a:pPr algn="just"/>
            <a:r>
              <a:rPr lang="ru-RU" dirty="0"/>
              <a:t>В то же время методика более трудоемка, чем, например, контент-анализ</a:t>
            </a:r>
          </a:p>
          <a:p>
            <a:pPr algn="just"/>
            <a:r>
              <a:rPr lang="ru-RU" dirty="0"/>
              <a:t>Для повышения результативности когнитивного картирования его применяют в совокупности с другими методами.</a:t>
            </a:r>
          </a:p>
        </p:txBody>
      </p:sp>
    </p:spTree>
    <p:extLst>
      <p:ext uri="{BB962C8B-B14F-4D97-AF65-F5344CB8AC3E}">
        <p14:creationId xmlns:p14="http://schemas.microsoft.com/office/powerpoint/2010/main" val="23553353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По мнению К.П. Боришполец, автора учебного пособия «Методы политических исследований», </a:t>
            </a:r>
            <a:r>
              <a:rPr lang="ru-RU" u="sng" dirty="0"/>
              <a:t>контент-анализ, ивент-анализ и когнитивное картирование составляют триаду базовых средств прикладного анализа в сфере политических ситуаций и процессов</a:t>
            </a:r>
          </a:p>
          <a:p>
            <a:pPr algn="just"/>
            <a:r>
              <a:rPr lang="ru-RU" dirty="0"/>
              <a:t>Анализ содержания политических документов, динамики политических процессов, особенностей политического мышления лиц, участвующих в принятии решений, по существу, являются главными составляющими любого прикладного исследования по политической проблематике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Изучение документов / источников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Использование рассматриваемого метода сопряжено со многими трудностями. Одна из них – это доступность официальных документов. Она во многом определяется политическим режимом. При демократическом режиме возможностей для исследований в области социально-политических, социально-экономических наук, в том числе и комплексного регионоведения-страноведения, гораздо больше, чем при недемократическом. Свобода доступа к информации – это одна из «визиток» демократического общества. Но и в демократическом государстве существуют понятия «государственной тайны», «государственной безопасности», что осложняет положение исследователей, особенно тех, чей научный интерес находится в сфере международных отношений, мирового комплексного регионоведения.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то же время применение </a:t>
            </a:r>
            <a:r>
              <a:rPr lang="ru-RU" dirty="0" err="1"/>
              <a:t>экспликативных</a:t>
            </a:r>
            <a:r>
              <a:rPr lang="ru-RU" dirty="0"/>
              <a:t> методов, обладающих рядом несомненных достоинств (возможность получения новой информации на основе уже известных документов, повышение уровня объективности, возможность измерения и т.д.) сопряжено с серьезными проблемами. К ним относятся проблемы источников информации, ее достоверности, наличия и полноты баз данных, а также значительных финансовых затрат (на дорогостоящее оборудование, соответствующих специалистов и т.п.).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Эксперимент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i="1" u="sng" dirty="0"/>
              <a:t>Метод эксперимента</a:t>
            </a:r>
            <a:r>
              <a:rPr lang="ru-RU" dirty="0"/>
              <a:t> как создание искусственной ситуации с целью проверки теоретических гипотез, выводов и положений, является одним из основных в естественных науках. В социаль­ных науках наиболее широкое распространение получил такой его вид, как </a:t>
            </a:r>
            <a:r>
              <a:rPr lang="ru-RU" i="1" u="sng" dirty="0"/>
              <a:t>имитационные игры</a:t>
            </a:r>
            <a:r>
              <a:rPr lang="ru-RU" dirty="0"/>
              <a:t>, являющиеся разновидностью лабораторного эксперимента</a:t>
            </a:r>
          </a:p>
          <a:p>
            <a:pPr algn="just"/>
            <a:r>
              <a:rPr lang="ru-RU" dirty="0"/>
              <a:t>Существу­ет два типа имитационных игр: без применения электронно-вы­числительной техники и с ее использованием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Эксперимент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 первом случае речь идет об индивидуальных или групповых действиях, связан­ных с исполнением определенных ролей (например, государств, правительств, политических деятелей или международных орга­низаций) в соответствии с заранее составленным сценарием</a:t>
            </a:r>
          </a:p>
          <a:p>
            <a:pPr algn="just"/>
            <a:r>
              <a:rPr lang="ru-RU" dirty="0"/>
              <a:t>При этом участниками должны строго соблюдаться формальные условия игры, контролируемые ее руководителями: например, в слу­чае имитации межгосударственного конфликта должны учиты­ваться все параметры того государства, роль которого исполняет участник – экономический и военный потенциал, участие в со­юзах, стабильность правящего режима и т.п. </a:t>
            </a:r>
          </a:p>
          <a:p>
            <a:pPr algn="just"/>
            <a:r>
              <a:rPr lang="ru-RU" dirty="0"/>
              <a:t>В противном случае подобная игра может превратиться в простое развлечение и поте­рю времени с точки зрения познавательных результатов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Эксперимент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904999"/>
            <a:ext cx="8915400" cy="469322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Имита­ционные игры с применением компьютерной техники предлагают гораздо более широкие исследовательские перспективы. Опи­раясь на соответствующие базы данных, они дают возможность, например, воспроизвести модель дипломатической истории.</a:t>
            </a:r>
          </a:p>
          <a:p>
            <a:pPr algn="just"/>
            <a:r>
              <a:rPr lang="ru-RU" dirty="0"/>
              <a:t>На­чав с самой простой и самой правдоподобной модели объяснения текущих событий — кризисов, конфликтов, создания меж­правительственных организаций и т.п., далее исследуют, как она подходит к подобранным ранее историческим примерам</a:t>
            </a:r>
          </a:p>
          <a:p>
            <a:pPr algn="just"/>
            <a:r>
              <a:rPr lang="ru-RU" dirty="0"/>
              <a:t>Путем проб и ошибок, изменяя параметры исходной модели, добавляя упущенные в ней прежде переменные, учитывая культурно-исторические ценности, сдвиги в господствующем менталитете и т д., можно постепенно продвигаться к достижению ее все большего соответствия воспроизведенной модели дипломатической исто­рии, и на основе сравнения этих двух моделей выдвигать обосно­ванные гипотезы относительно возможного развития текущих событий в будущем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Прогностические методы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Иначе говоря, эксперимент относится не только к </a:t>
            </a:r>
            <a:r>
              <a:rPr lang="ru-RU" i="1" dirty="0"/>
              <a:t>объяснительным</a:t>
            </a:r>
            <a:r>
              <a:rPr lang="ru-RU" dirty="0"/>
              <a:t>, но и к </a:t>
            </a:r>
            <a:r>
              <a:rPr lang="ru-RU" i="1" u="sng" dirty="0"/>
              <a:t>прогностическим методам</a:t>
            </a:r>
          </a:p>
          <a:p>
            <a:pPr algn="just"/>
            <a:r>
              <a:rPr lang="ru-RU" dirty="0"/>
              <a:t>В международных отношениях существуют как относительно простые, так и более сложные прогностические методы. К первой группе могут быть отнесены такие методы, как, например, заклю­чения по </a:t>
            </a:r>
            <a:r>
              <a:rPr lang="ru-RU" i="1" u="sng" dirty="0"/>
              <a:t>аналогии</a:t>
            </a:r>
            <a:r>
              <a:rPr lang="ru-RU" dirty="0"/>
              <a:t>, </a:t>
            </a:r>
            <a:r>
              <a:rPr lang="ru-RU" i="1" u="sng" dirty="0"/>
              <a:t>дельфийский метод</a:t>
            </a:r>
            <a:r>
              <a:rPr lang="ru-RU" dirty="0"/>
              <a:t>, </a:t>
            </a:r>
            <a:r>
              <a:rPr lang="ru-RU" i="1" u="sng" dirty="0"/>
              <a:t>построение сценариев</a:t>
            </a:r>
            <a:r>
              <a:rPr lang="ru-RU" dirty="0"/>
              <a:t> и т.п. Ко второй –системный подход, </a:t>
            </a:r>
            <a:r>
              <a:rPr lang="ru-RU" i="1" u="sng" dirty="0"/>
              <a:t>моделирование</a:t>
            </a:r>
            <a:r>
              <a:rPr lang="ru-RU" dirty="0"/>
              <a:t>, компью­терная симуляция и др. Рассмотрим кратко некоторые из них.</a:t>
            </a:r>
            <a:endParaRPr lang="ru-RU" i="1" u="sng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Методы экспертных оценок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46419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i="1" dirty="0"/>
              <a:t>Методы экспертных оценок</a:t>
            </a:r>
            <a:r>
              <a:rPr lang="ru-RU" dirty="0"/>
              <a:t> чаще всего используются в ситуациях, когда существует нехватка информации для принятия решений, или когда эта информация является вероятностной и не верифицируется традиционными аналитическими средствами</a:t>
            </a:r>
          </a:p>
          <a:p>
            <a:pPr algn="just"/>
            <a:r>
              <a:rPr lang="ru-RU" dirty="0"/>
              <a:t>Экспертная оценка представляет собой авторитетное мнение эксперта (человека, который знает нечто лучше, чем другие) по какой-либо проблеме, находящейся в сфере его компетенции</a:t>
            </a:r>
          </a:p>
          <a:p>
            <a:pPr algn="just"/>
            <a:r>
              <a:rPr lang="ru-RU" dirty="0"/>
              <a:t>В отличие от опросов общественного мнения, при получении экспертных оценок вопросы эксперту задаются напрямую и формулируются таким образом, чтобы ответ был максимально определенным</a:t>
            </a:r>
          </a:p>
          <a:p>
            <a:pPr algn="just"/>
            <a:r>
              <a:rPr lang="ru-RU" dirty="0"/>
              <a:t>Экспертные оценки могут быть индивидуальными (методы интервью, генерации идей), коллективными (методы экспертных комиссий, «мозгового штурма» и т.д.), универсальными (матричный метод, метод построения прогнозируемого сценария и т.д.)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Дельфийский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Дельфийский метод получил название от древнегреческого города Дельфы, славившегося своим оракулом. Он был разработан в 50-е годы ХХ века для исследования военно-стратегических и военно-технических проблем.</a:t>
            </a:r>
          </a:p>
          <a:p>
            <a:pPr algn="just"/>
            <a:r>
              <a:rPr lang="ru-RU" dirty="0"/>
              <a:t>В соответствии с этим методом эксперты самостоятельно отвечают на предложенные вопросы, представляя свои ответы в письменном виде. Специальная группа занимается разработкой опросников, обработкой получаемых ответов, обеспечением экспертов необходимой информацией. </a:t>
            </a:r>
          </a:p>
          <a:p>
            <a:pPr algn="just"/>
            <a:r>
              <a:rPr lang="ru-RU" dirty="0"/>
              <a:t>Таким образом, метод предполагает, с одной стороны, анонимность, с другой – возможность постоянно пополнять информацию и корректировать свои суждения</a:t>
            </a:r>
          </a:p>
        </p:txBody>
      </p:sp>
    </p:spTree>
    <p:extLst>
      <p:ext uri="{BB962C8B-B14F-4D97-AF65-F5344CB8AC3E}">
        <p14:creationId xmlns:p14="http://schemas.microsoft.com/office/powerpoint/2010/main" val="10248593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Дельфийский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05207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ru-RU" dirty="0"/>
              <a:t>На первом этапе специальная группа формулирует вопросы, ответы на которые составляют основное содержание экспертизы и предъявляет их в форме анкеты экспертам, в случае необходимости сопровождая пояснениями. Затем аналитическая группа обрабатывает промежуточную информацию, полученную от экспертов, отбрасывает крайние точки зрения и формирует усредненное мнение.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На втором этапе усредненная оценка экспертной комиссии передается экспертам, включая мнение тех, кто выразил «крайние» точки зрения. После получения дополнительной информации эксперты, как правило, корректируют свои оценки. Обновленная информация снова поступает в аналитическую группу.</a:t>
            </a:r>
          </a:p>
          <a:p>
            <a:pPr algn="just"/>
            <a:r>
              <a:rPr lang="ru-RU" dirty="0"/>
              <a:t>Остальные этапы аналогичны указанным, их количество определяется по ходу экспертных оценок. От этапа к этапу уменьшается полярность мнений и увеличивается согласованность.</a:t>
            </a:r>
          </a:p>
        </p:txBody>
      </p:sp>
    </p:spTree>
    <p:extLst>
      <p:ext uri="{BB962C8B-B14F-4D97-AF65-F5344CB8AC3E}">
        <p14:creationId xmlns:p14="http://schemas.microsoft.com/office/powerpoint/2010/main" val="18969484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Эффективность</a:t>
            </a:r>
            <a:br>
              <a:rPr lang="ru-RU" dirty="0"/>
            </a:br>
            <a:r>
              <a:rPr lang="ru-RU" dirty="0"/>
              <a:t> дельфийского метода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 сегодняшний день метод </a:t>
            </a:r>
            <a:r>
              <a:rPr lang="ru-RU" dirty="0" err="1"/>
              <a:t>Дельфи</a:t>
            </a:r>
            <a:r>
              <a:rPr lang="ru-RU" dirty="0"/>
              <a:t> популярен в области долгосрочных прогнозов в сфере науки и технологии. При этом наиболее перспективные результаты получаются при ответе на один вопрос, основанный на одном факторе.</a:t>
            </a:r>
          </a:p>
          <a:p>
            <a:pPr algn="just"/>
            <a:r>
              <a:rPr lang="ru-RU" dirty="0"/>
              <a:t> Менее результативными оказываются сложные прогнозы, в которых задействовано множество факторов</a:t>
            </a:r>
          </a:p>
        </p:txBody>
      </p:sp>
    </p:spTree>
    <p:extLst>
      <p:ext uri="{BB962C8B-B14F-4D97-AF65-F5344CB8AC3E}">
        <p14:creationId xmlns:p14="http://schemas.microsoft.com/office/powerpoint/2010/main" val="11564874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Построение сценариев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Метод построения сценариев состоит в построении идеальных (т.е. мыслительных) моделей вероятного развития событий</a:t>
            </a:r>
          </a:p>
          <a:p>
            <a:pPr algn="just"/>
            <a:r>
              <a:rPr lang="ru-RU" dirty="0"/>
              <a:t>На основе анализа существующей ситуации выдвигаются гипотезы, представляющие собой простые предположения, не подвергаемые никакой проверке, о ее дальнейшей эволюции и пос­ледствиях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Изучение документов / источников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23064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Источники создают люди, которые намеренно или ненамеренно, так или иначе, искажают информацию. Поэтому </a:t>
            </a:r>
            <a:r>
              <a:rPr lang="ru-RU" u="sng" dirty="0"/>
              <a:t>при изучении источников всегда следует критически воспринимать всю информацию, которая из них следует</a:t>
            </a:r>
            <a:r>
              <a:rPr lang="ru-RU" dirty="0"/>
              <a:t>.</a:t>
            </a:r>
          </a:p>
          <a:p>
            <a:pPr algn="just"/>
            <a:r>
              <a:rPr lang="ru-RU" u="sng" dirty="0"/>
              <a:t>При использовании источника следует обращать внимание на</a:t>
            </a:r>
            <a:r>
              <a:rPr lang="ru-RU" dirty="0"/>
              <a:t>:</a:t>
            </a:r>
          </a:p>
          <a:p>
            <a:pPr algn="just">
              <a:buFont typeface="+mj-lt"/>
              <a:buAutoNum type="arabicParenR"/>
            </a:pPr>
            <a:r>
              <a:rPr lang="ru-RU" u="sng" dirty="0"/>
              <a:t>авторство источника</a:t>
            </a:r>
            <a:r>
              <a:rPr lang="ru-RU" dirty="0"/>
              <a:t>. У авторов, составивших тот или иной документ, есть цель, а документ должен был удовлетворять практические нужды общества и нести в себе объективную информацию;</a:t>
            </a:r>
          </a:p>
          <a:p>
            <a:pPr algn="just">
              <a:buFont typeface="+mj-lt"/>
              <a:buAutoNum type="arabicParenR"/>
            </a:pPr>
            <a:r>
              <a:rPr lang="ru-RU" u="sng" dirty="0"/>
              <a:t>время и обстоятельства создания источника</a:t>
            </a:r>
            <a:r>
              <a:rPr lang="ru-RU" dirty="0"/>
              <a:t>. Человеческое мышление имеет ограничения, обусловленные обстоятельствами написания текста, влияющими на достоверность информации. (Например, был ли автор участником событий, о которых пишет; если нет, откуда получал информацию; насколько был свободен в момент написания; выполнял ли заказ; – ориентировался ли на цензуру)</a:t>
            </a:r>
          </a:p>
          <a:p>
            <a:pPr algn="just">
              <a:buFont typeface="+mj-lt"/>
              <a:buAutoNum type="arabicParenR"/>
            </a:pPr>
            <a:endParaRPr lang="ru-RU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Построение сценариев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 первом этапе производится анализ и отбор глав­ных факторов, определяющих, по мнению исследователя, дальнейшее развитие ситуации. Количество таких факторов не должно быть чрезмерным (как правило, выделяют не более шести элементов), с тем чтобы обеспечить целостное видение всего множества вытекающих из них вариантов будущего.</a:t>
            </a:r>
          </a:p>
          <a:p>
            <a:pPr algn="just"/>
            <a:r>
              <a:rPr lang="ru-RU" dirty="0"/>
              <a:t>На втором этапе выдвигаются (базирующиеся на простом «здравом смысле») ги­потезы о предполагаемых фазах эволюции отобранных факторов в течение последующих 10, 15 и 20 лет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Построение сценариев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 третьем этапе осущес­твляется сопоставление выделенных факторов и на их основе выдвигается и более или менее подробно описывается ряд гипотез (</a:t>
            </a:r>
            <a:r>
              <a:rPr lang="ru-RU" i="1" dirty="0"/>
              <a:t>сценариев</a:t>
            </a:r>
            <a:r>
              <a:rPr lang="ru-RU" dirty="0"/>
              <a:t>), соответствующих каждому из них. При этом учитываются последствия взаимодействий между выделенными фак­торами и воображаемые варианты их развития.</a:t>
            </a:r>
          </a:p>
          <a:p>
            <a:pPr algn="just"/>
            <a:r>
              <a:rPr lang="ru-RU" dirty="0"/>
              <a:t>Наконец, на чет­вертом этапе делается попытка создать показатели относитель­ной вероятности описанных выше сценариев, которые с этой целью классифицируются (совершенно произвольно) по степени их вероятности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75689"/>
          </a:xfrm>
        </p:spPr>
        <p:txBody>
          <a:bodyPr>
            <a:normAutofit/>
          </a:bodyPr>
          <a:lstStyle/>
          <a:p>
            <a:pPr algn="just"/>
            <a:r>
              <a:rPr lang="ru-RU" i="1" dirty="0"/>
              <a:t>Метод моделирования </a:t>
            </a:r>
            <a:r>
              <a:rPr lang="ru-RU" dirty="0"/>
              <a:t>связан с построением искусственных, идеальных, воображаемых объектов (</a:t>
            </a:r>
            <a:r>
              <a:rPr lang="ru-RU" i="1" dirty="0"/>
              <a:t>моделей</a:t>
            </a:r>
            <a:r>
              <a:rPr lang="ru-RU" dirty="0"/>
              <a:t>), ситуаций, представляющих собой системы, элементы и отношения которых соответствуют эле­ментам и отношениям реальных международных феноменов и процессов</a:t>
            </a:r>
          </a:p>
          <a:p>
            <a:pPr algn="just"/>
            <a:r>
              <a:rPr lang="ru-RU" dirty="0"/>
              <a:t>Примерами моделей служит теория игр, когда исход дела зависит от совместного поведения индивидов. Теории игр ориентированы на исследование явлений, связанных с принятием решения в конфликтных ситуациях в условиях неопределенности. Так, искусственная международная реальность профессора </a:t>
            </a:r>
            <a:r>
              <a:rPr lang="ru-RU" dirty="0" err="1"/>
              <a:t>Пенсильванского</a:t>
            </a:r>
            <a:r>
              <a:rPr lang="ru-RU" dirty="0"/>
              <a:t> и </a:t>
            </a:r>
            <a:r>
              <a:rPr lang="ru-RU" dirty="0" err="1"/>
              <a:t>Питтсбургского</a:t>
            </a:r>
            <a:r>
              <a:rPr lang="ru-RU" dirty="0"/>
              <a:t> университетов </a:t>
            </a:r>
            <a:r>
              <a:rPr lang="ru-RU" b="1" dirty="0"/>
              <a:t>Томаса </a:t>
            </a:r>
            <a:r>
              <a:rPr lang="ru-RU" b="1" dirty="0" err="1"/>
              <a:t>Саати</a:t>
            </a:r>
            <a:r>
              <a:rPr lang="ru-RU" dirty="0"/>
              <a:t> (1926–2017) состоит из двух симметричных игр: «Дилемма заключенного» (отражает мировую экономику) и «Петухи» (курс двух стран на столкновение в надежде, что противник уступит первым).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Роль прогностических методов международных отношений трудно переоценить: ведь в конечном счете и анализ, и объясне­ние фактов нужны не сами по себе, а ради составления прогно­зов возможного развития событий в дальнейшем</a:t>
            </a:r>
          </a:p>
          <a:p>
            <a:pPr algn="just"/>
            <a:r>
              <a:rPr lang="ru-RU" dirty="0"/>
              <a:t>В свою оче­редь, прогнозы составляются с целью принятия адекватного меж­дународно-политического решения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Метод 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исследовании политических ситуаций и процессов достаточно широко применяется </a:t>
            </a:r>
            <a:r>
              <a:rPr lang="ru-RU" i="1" dirty="0"/>
              <a:t>метод опроса</a:t>
            </a:r>
          </a:p>
          <a:p>
            <a:pPr algn="just"/>
            <a:r>
              <a:rPr lang="ru-RU" dirty="0"/>
              <a:t>С помощью этого метода можно проанализировать ситуацию в момент опроса (так называемые «</a:t>
            </a:r>
            <a:r>
              <a:rPr lang="ru-RU" dirty="0" err="1"/>
              <a:t>срезовые</a:t>
            </a:r>
            <a:r>
              <a:rPr lang="ru-RU" dirty="0"/>
              <a:t> исследования»). Однако можно проводить анализ данных и во временной перспективе, когда данные получают многократно, в разные моменты времени. Естественно, что выбор типа исследования определяется его целью.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Метод 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Метод опроса обладает рядом достоинств. Он позволяет достаточно быстро получить большой массив наблюдений. Очень важным является то, что использование стандартных опросных процедур и однородных количественных показателей при соблюдении определенных условий позволяет не только проверять гипотезы о причинных зависимостях, но и проводить вторичный и сравнительный анализ результатов.</a:t>
            </a:r>
          </a:p>
          <a:p>
            <a:pPr algn="just"/>
            <a:r>
              <a:rPr lang="ru-RU" dirty="0"/>
              <a:t>Проведение опросов, независимо от их масштабов, представляет собой сложную задачу. Она требует специальной подготовки, знаний, без которых практически невозможно получение сколько-нибудь значимых в научном плане результатов.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Предложенный обзор методов, которые применяются в </a:t>
            </a:r>
            <a:r>
              <a:rPr lang="ru-RU" dirty="0" err="1"/>
              <a:t>регионоведческих</a:t>
            </a:r>
            <a:r>
              <a:rPr lang="ru-RU" dirty="0"/>
              <a:t> исследованиях, не является исчерпывающим. Важно понимать, что эффективное изучение комплексного региона невозможно без овладения широкой палитрой научных методов.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Изучение документов / источников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arenR" startAt="3"/>
            </a:pPr>
            <a:r>
              <a:rPr lang="ru-RU" u="sng" dirty="0"/>
              <a:t>историю текста источника</a:t>
            </a:r>
            <a:r>
              <a:rPr lang="ru-RU" dirty="0"/>
              <a:t>. Один и тот же источник может иметь разные варианты и редакции: как авторские редакции, так и возникшие независимо от автора. Отдельный интерес представляет вопрос о переводах источника с других языков, так как возникает проблема качества перевода;</a:t>
            </a:r>
          </a:p>
          <a:p>
            <a:pPr algn="just">
              <a:buFont typeface="+mj-lt"/>
              <a:buAutoNum type="arabicParenR" startAt="3"/>
            </a:pPr>
            <a:r>
              <a:rPr lang="ru-RU" u="sng" dirty="0"/>
              <a:t>проведение критического анализа содержания источника</a:t>
            </a:r>
            <a:r>
              <a:rPr lang="ru-RU" dirty="0"/>
              <a:t>. Исследователь критически оценивает источник, проверяет его достоверность при необходимости проводит сопоставление источников.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</TotalTime>
  <Words>6837</Words>
  <Application>Microsoft Office PowerPoint</Application>
  <PresentationFormat>Широкоэкранный</PresentationFormat>
  <Paragraphs>309</Paragraphs>
  <Slides>86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86</vt:i4>
      </vt:variant>
    </vt:vector>
  </HeadingPairs>
  <TitlesOfParts>
    <vt:vector size="90" baseType="lpstr">
      <vt:lpstr>Arial</vt:lpstr>
      <vt:lpstr>Century Gothic</vt:lpstr>
      <vt:lpstr>Wingdings 3</vt:lpstr>
      <vt:lpstr>Легкий дым</vt:lpstr>
      <vt:lpstr>Тема 7. Частнонаучные методы  в регионоведении.</vt:lpstr>
      <vt:lpstr> План:</vt:lpstr>
      <vt:lpstr>Методы исторических наук в регионоведении</vt:lpstr>
      <vt:lpstr>Принципы, лежащие в основе исторической науки</vt:lpstr>
      <vt:lpstr> Изучение документов / источников</vt:lpstr>
      <vt:lpstr> Изучение документов / источников</vt:lpstr>
      <vt:lpstr> Изучение документов / источников</vt:lpstr>
      <vt:lpstr> Изучение документов / источников</vt:lpstr>
      <vt:lpstr> Изучение документов / источников</vt:lpstr>
      <vt:lpstr>Презентация PowerPoint</vt:lpstr>
      <vt:lpstr> Историко-генетический метод</vt:lpstr>
      <vt:lpstr> Историко-сравнительный метод</vt:lpstr>
      <vt:lpstr> Историко-типологический метод</vt:lpstr>
      <vt:lpstr> Историко-системный метод</vt:lpstr>
      <vt:lpstr>Методы географических наук в регионоведении</vt:lpstr>
      <vt:lpstr> Картографический метод</vt:lpstr>
      <vt:lpstr>Геоинформационные системы (ГИС)</vt:lpstr>
      <vt:lpstr>Геоинформационные системы  (ГИС)</vt:lpstr>
      <vt:lpstr>Геоинформационные системы (ГИС)</vt:lpstr>
      <vt:lpstr>Методы экономических наук в регионоведении</vt:lpstr>
      <vt:lpstr> Метод циклов</vt:lpstr>
      <vt:lpstr> Метод циклов</vt:lpstr>
      <vt:lpstr> Метод циклов</vt:lpstr>
      <vt:lpstr> Балансовый метод</vt:lpstr>
      <vt:lpstr> Балансовый метод</vt:lpstr>
      <vt:lpstr> Балансовый метод</vt:lpstr>
      <vt:lpstr> Балансовый метод</vt:lpstr>
      <vt:lpstr> Программно-целевой метод</vt:lpstr>
      <vt:lpstr> Программно-целевой метод</vt:lpstr>
      <vt:lpstr> Программно-целевой метод</vt:lpstr>
      <vt:lpstr>Методы политических наук и социологии в регионоведении</vt:lpstr>
      <vt:lpstr> Методы анализа ситуации</vt:lpstr>
      <vt:lpstr> Наблюдение </vt:lpstr>
      <vt:lpstr> Наблюдение</vt:lpstr>
      <vt:lpstr> Изучение документов</vt:lpstr>
      <vt:lpstr> Изучение документов</vt:lpstr>
      <vt:lpstr> Изучение документов</vt:lpstr>
      <vt:lpstr> Изучение документов</vt:lpstr>
      <vt:lpstr> Изучение документов</vt:lpstr>
      <vt:lpstr> Сравнение</vt:lpstr>
      <vt:lpstr>Экспликативные методы (методы объяснения ситуации)</vt:lpstr>
      <vt:lpstr> Контент-анализ</vt:lpstr>
      <vt:lpstr>Метод контент-анализа в социологических исследованиях</vt:lpstr>
      <vt:lpstr> Количественный контент-анализ</vt:lpstr>
      <vt:lpstr> Количественный контент-анализ</vt:lpstr>
      <vt:lpstr> Качественный контент-анализ</vt:lpstr>
      <vt:lpstr> Качественный контент-анализ</vt:lpstr>
      <vt:lpstr>Использование разных подходов в одном исследовании</vt:lpstr>
      <vt:lpstr>Использование разных подходов в одном исследовании</vt:lpstr>
      <vt:lpstr> Этапы контент-анализа</vt:lpstr>
      <vt:lpstr> Этапы контент-анализа</vt:lpstr>
      <vt:lpstr> Этапы контент-анализа</vt:lpstr>
      <vt:lpstr>Подготовка к проведению  контент-анализа</vt:lpstr>
      <vt:lpstr>Достоинства  метода контент-анализа</vt:lpstr>
      <vt:lpstr>Сложности  метода контент-анализа</vt:lpstr>
      <vt:lpstr> Ивент-анализ</vt:lpstr>
      <vt:lpstr> Ивент-анализ</vt:lpstr>
      <vt:lpstr> Ивент-анализ</vt:lpstr>
      <vt:lpstr> Ивент-анализ</vt:lpstr>
      <vt:lpstr> Ивент-анализ</vt:lpstr>
      <vt:lpstr> Ивент-анализ</vt:lpstr>
      <vt:lpstr>Достоинства и сложности  метода ивент-анализа</vt:lpstr>
      <vt:lpstr> Когнитивное картирование</vt:lpstr>
      <vt:lpstr> Когнитивное картирование</vt:lpstr>
      <vt:lpstr> Когнитивное картирование</vt:lpstr>
      <vt:lpstr> Этапы когнитивного картирования</vt:lpstr>
      <vt:lpstr> Этапы когнитивного картирования</vt:lpstr>
      <vt:lpstr>Сильные и слабые стороны  метода когнитивного картирования</vt:lpstr>
      <vt:lpstr>Презентация PowerPoint</vt:lpstr>
      <vt:lpstr>Презентация PowerPoint</vt:lpstr>
      <vt:lpstr> Эксперимент</vt:lpstr>
      <vt:lpstr> Эксперимент</vt:lpstr>
      <vt:lpstr> Эксперимент</vt:lpstr>
      <vt:lpstr> Прогностические методы</vt:lpstr>
      <vt:lpstr> Методы экспертных оценок</vt:lpstr>
      <vt:lpstr> Дельфийский метод</vt:lpstr>
      <vt:lpstr> Дельфийский метод</vt:lpstr>
      <vt:lpstr>Эффективность  дельфийского метода</vt:lpstr>
      <vt:lpstr> Построение сценариев</vt:lpstr>
      <vt:lpstr> Построение сценариев</vt:lpstr>
      <vt:lpstr> Построение сценариев</vt:lpstr>
      <vt:lpstr> Моделирование</vt:lpstr>
      <vt:lpstr>Презентация PowerPoint</vt:lpstr>
      <vt:lpstr> Метод опроса</vt:lpstr>
      <vt:lpstr> Метод опроса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7. Частнонаучные методы  в регионоведении.</dc:title>
  <dc:creator>Dmitri K.</dc:creator>
  <cp:lastModifiedBy>Dmitri K.</cp:lastModifiedBy>
  <cp:revision>186</cp:revision>
  <dcterms:created xsi:type="dcterms:W3CDTF">2024-12-02T03:58:00Z</dcterms:created>
  <dcterms:modified xsi:type="dcterms:W3CDTF">2024-12-18T22:27:38Z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D959591090244D318EC52359043DFD06_12</vt:lpwstr>
  </property>
  <property fmtid="{D5CDD505-2E9C-101B-9397-08002B2CF9AE}" pid="3" name="KSOProductBuildVer">
    <vt:lpwstr>1049-12.2.0.18911</vt:lpwstr>
  </property>
</Properties>
</file>