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49B67D-D443-467E-8E8B-EFE2789F2808}"/>
              </a:ext>
            </a:extLst>
          </p:cNvPr>
          <p:cNvSpPr>
            <a:spLocks noGrp="1"/>
          </p:cNvSpPr>
          <p:nvPr>
            <p:ph type="ctrTitle"/>
          </p:nvPr>
        </p:nvSpPr>
        <p:spPr/>
        <p:txBody>
          <a:bodyPr>
            <a:normAutofit/>
          </a:bodyPr>
          <a:lstStyle/>
          <a:p>
            <a:pPr algn="ctr"/>
            <a:r>
              <a:rPr lang="ru-RU" sz="3600" b="1" dirty="0"/>
              <a:t>Тема 8.</a:t>
            </a:r>
            <a:br>
              <a:rPr lang="ru-RU" sz="3600" b="1" dirty="0"/>
            </a:br>
            <a:r>
              <a:rPr lang="ru-RU" sz="3600" b="1" dirty="0"/>
              <a:t>Научные подходы в регионоведении.</a:t>
            </a:r>
          </a:p>
        </p:txBody>
      </p:sp>
      <p:sp>
        <p:nvSpPr>
          <p:cNvPr id="3" name="Подзаголовок 2">
            <a:extLst>
              <a:ext uri="{FF2B5EF4-FFF2-40B4-BE49-F238E27FC236}">
                <a16:creationId xmlns:a16="http://schemas.microsoft.com/office/drawing/2014/main" id="{326C8E80-40E3-4B8B-98F3-534566F1A751}"/>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469534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38C686-FA32-41E3-8C51-3E2953DF5D54}"/>
              </a:ext>
            </a:extLst>
          </p:cNvPr>
          <p:cNvSpPr>
            <a:spLocks noGrp="1"/>
          </p:cNvSpPr>
          <p:nvPr>
            <p:ph type="title"/>
          </p:nvPr>
        </p:nvSpPr>
        <p:spPr/>
        <p:txBody>
          <a:bodyPr>
            <a:normAutofit/>
          </a:bodyPr>
          <a:lstStyle/>
          <a:p>
            <a:pPr algn="ctr"/>
            <a:r>
              <a:rPr lang="ru-RU" b="1" dirty="0"/>
              <a:t>Исторический подход в регионоведении</a:t>
            </a:r>
          </a:p>
        </p:txBody>
      </p:sp>
      <p:sp>
        <p:nvSpPr>
          <p:cNvPr id="3" name="Текст 2">
            <a:extLst>
              <a:ext uri="{FF2B5EF4-FFF2-40B4-BE49-F238E27FC236}">
                <a16:creationId xmlns:a16="http://schemas.microsoft.com/office/drawing/2014/main" id="{DC708325-A1C8-474A-939E-96C6FCBDE9E4}"/>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07162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E6B1D3-C398-4DF6-9AAD-4F8EBAAE71C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C748FC5-171E-4B07-9797-47D75516A717}"/>
              </a:ext>
            </a:extLst>
          </p:cNvPr>
          <p:cNvSpPr>
            <a:spLocks noGrp="1"/>
          </p:cNvSpPr>
          <p:nvPr>
            <p:ph idx="1"/>
          </p:nvPr>
        </p:nvSpPr>
        <p:spPr>
          <a:xfrm>
            <a:off x="2589212" y="2133600"/>
            <a:ext cx="8915400" cy="4423064"/>
          </a:xfrm>
        </p:spPr>
        <p:txBody>
          <a:bodyPr>
            <a:normAutofit/>
          </a:bodyPr>
          <a:lstStyle/>
          <a:p>
            <a:pPr algn="just"/>
            <a:r>
              <a:rPr lang="ru-RU" i="1" dirty="0"/>
              <a:t>Исторический подход</a:t>
            </a:r>
            <a:r>
              <a:rPr lang="ru-RU" dirty="0"/>
              <a:t> в регионоведении основывается на понимании территориальных объектов как пространственно-временной реальности, учете временного фактора в процессах территориальной организации общества, </a:t>
            </a:r>
            <a:r>
              <a:rPr lang="ru-RU" dirty="0" err="1"/>
              <a:t>этапизации</a:t>
            </a:r>
            <a:r>
              <a:rPr lang="ru-RU" dirty="0"/>
              <a:t> ретроспективы и т.д. </a:t>
            </a:r>
          </a:p>
          <a:p>
            <a:pPr algn="just"/>
            <a:r>
              <a:rPr lang="ru-RU" dirty="0"/>
              <a:t>Исторический подход в регионоведении позволяет проследить ход формирования и становления изучаемых явлений и процессов (производственных, демографических, расселения населения, международного взаимодействия, этнических и т.д.), познать тенденции и закономерности их развития, вскрыть временной аспект территориальных систем разных рангов, сочетание эволюционного и революционного путей, мобильности и инерционности </a:t>
            </a:r>
          </a:p>
          <a:p>
            <a:pPr algn="just"/>
            <a:r>
              <a:rPr lang="ru-RU" dirty="0"/>
              <a:t>Познание хода развития региона дает, в конечном счете, возможность объяснить особенности современного состояния регионов</a:t>
            </a:r>
          </a:p>
        </p:txBody>
      </p:sp>
    </p:spTree>
    <p:extLst>
      <p:ext uri="{BB962C8B-B14F-4D97-AF65-F5344CB8AC3E}">
        <p14:creationId xmlns:p14="http://schemas.microsoft.com/office/powerpoint/2010/main" val="288561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F1AAC0-8E03-4080-9F3C-9D003F7EA6A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9B60CF1-C961-466D-856B-5E1E4BB5BC64}"/>
              </a:ext>
            </a:extLst>
          </p:cNvPr>
          <p:cNvSpPr>
            <a:spLocks noGrp="1"/>
          </p:cNvSpPr>
          <p:nvPr>
            <p:ph idx="1"/>
          </p:nvPr>
        </p:nvSpPr>
        <p:spPr/>
        <p:txBody>
          <a:bodyPr/>
          <a:lstStyle/>
          <a:p>
            <a:pPr algn="just"/>
            <a:r>
              <a:rPr lang="ru-RU" dirty="0"/>
              <a:t>Таким образом, исторический подход в изучении стран и регионов включает выявление элементов предыдущих эпох в настоящем и их воздействия на современную «ткань» территории страны, регионов. Этот анализ может оказаться полезным для прогнозирования развития территорий.</a:t>
            </a:r>
          </a:p>
        </p:txBody>
      </p:sp>
    </p:spTree>
    <p:extLst>
      <p:ext uri="{BB962C8B-B14F-4D97-AF65-F5344CB8AC3E}">
        <p14:creationId xmlns:p14="http://schemas.microsoft.com/office/powerpoint/2010/main" val="4337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0C08A0-872C-40AC-9615-7A9C07CEA89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726C217-BB4D-4BF6-B1DA-16F41AC04A8F}"/>
              </a:ext>
            </a:extLst>
          </p:cNvPr>
          <p:cNvSpPr>
            <a:spLocks noGrp="1"/>
          </p:cNvSpPr>
          <p:nvPr>
            <p:ph idx="1"/>
          </p:nvPr>
        </p:nvSpPr>
        <p:spPr/>
        <p:txBody>
          <a:bodyPr/>
          <a:lstStyle/>
          <a:p>
            <a:r>
              <a:rPr lang="ru-RU" dirty="0"/>
              <a:t>Исторический подход в регионоведении, страноведении имеет двоякое проявление:</a:t>
            </a:r>
          </a:p>
          <a:p>
            <a:pPr algn="just">
              <a:buFont typeface="+mj-lt"/>
              <a:buAutoNum type="arabicParenR"/>
            </a:pPr>
            <a:r>
              <a:rPr lang="ru-RU" dirty="0"/>
              <a:t>В одном случае он состоит в анализе природопользования, размещения хозяйства и населения в регионах на конец определенных исторических периодов – в периоды древней истории, средних веков, в последующие века новой и новейшей истории. При таком подходе речь идет о временном срезе территории с характеристикой смены характера и форм хозяйственного развития, природопользования, занятий, состава, размещения и расселения населения. </a:t>
            </a:r>
          </a:p>
        </p:txBody>
      </p:sp>
    </p:spTree>
    <p:extLst>
      <p:ext uri="{BB962C8B-B14F-4D97-AF65-F5344CB8AC3E}">
        <p14:creationId xmlns:p14="http://schemas.microsoft.com/office/powerpoint/2010/main" val="401486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DE488A-4035-46ED-8B99-A11238AB632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C362E36-9670-467D-9854-F5BB4C5207C9}"/>
              </a:ext>
            </a:extLst>
          </p:cNvPr>
          <p:cNvSpPr>
            <a:spLocks noGrp="1"/>
          </p:cNvSpPr>
          <p:nvPr>
            <p:ph idx="1"/>
          </p:nvPr>
        </p:nvSpPr>
        <p:spPr/>
        <p:txBody>
          <a:bodyPr/>
          <a:lstStyle/>
          <a:p>
            <a:pPr algn="just">
              <a:buFont typeface="+mj-lt"/>
              <a:buAutoNum type="arabicParenR" startAt="2"/>
            </a:pPr>
            <a:r>
              <a:rPr lang="ru-RU" dirty="0"/>
              <a:t>В другом случае рассматривается не содержание («наполнение») территории региона по определенным историческим эпохам, а особенности становления и смены различных типов хозяйства. Это уже не временной разрез через территорию, а характеристика смены ее основных функций. </a:t>
            </a:r>
          </a:p>
          <a:p>
            <a:pPr algn="just"/>
            <a:r>
              <a:rPr lang="ru-RU" dirty="0"/>
              <a:t>В учебно-образовательном регионоведении и страноведении более оправдано использование первого подхода. В научном регионоведении чаще всего эффективен второй подход.</a:t>
            </a:r>
          </a:p>
        </p:txBody>
      </p:sp>
    </p:spTree>
    <p:extLst>
      <p:ext uri="{BB962C8B-B14F-4D97-AF65-F5344CB8AC3E}">
        <p14:creationId xmlns:p14="http://schemas.microsoft.com/office/powerpoint/2010/main" val="34361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299596-9C70-47F7-89FA-3AC79083EB7A}"/>
              </a:ext>
            </a:extLst>
          </p:cNvPr>
          <p:cNvSpPr>
            <a:spLocks noGrp="1"/>
          </p:cNvSpPr>
          <p:nvPr>
            <p:ph type="title"/>
          </p:nvPr>
        </p:nvSpPr>
        <p:spPr/>
        <p:txBody>
          <a:bodyPr/>
          <a:lstStyle/>
          <a:p>
            <a:pPr algn="ctr"/>
            <a:r>
              <a:rPr lang="ru-RU" b="1" dirty="0"/>
              <a:t>Комплексный подход</a:t>
            </a:r>
            <a:br>
              <a:rPr lang="ru-RU" b="1" dirty="0"/>
            </a:br>
            <a:r>
              <a:rPr lang="ru-RU" b="1" dirty="0"/>
              <a:t> в регионоведении</a:t>
            </a:r>
          </a:p>
        </p:txBody>
      </p:sp>
      <p:sp>
        <p:nvSpPr>
          <p:cNvPr id="3" name="Текст 2">
            <a:extLst>
              <a:ext uri="{FF2B5EF4-FFF2-40B4-BE49-F238E27FC236}">
                <a16:creationId xmlns:a16="http://schemas.microsoft.com/office/drawing/2014/main" id="{E4B68F39-6C93-4B88-BC4D-DD4E92516BC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11250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D456F8-1B19-4A0F-8F2D-CC29992CB66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7829D19-82FC-447B-A895-5D360A7C667C}"/>
              </a:ext>
            </a:extLst>
          </p:cNvPr>
          <p:cNvSpPr>
            <a:spLocks noGrp="1"/>
          </p:cNvSpPr>
          <p:nvPr>
            <p:ph idx="1"/>
          </p:nvPr>
        </p:nvSpPr>
        <p:spPr/>
        <p:txBody>
          <a:bodyPr/>
          <a:lstStyle/>
          <a:p>
            <a:pPr algn="just"/>
            <a:r>
              <a:rPr lang="ru-RU" i="1" dirty="0"/>
              <a:t>Комплексный подход </a:t>
            </a:r>
            <a:r>
              <a:rPr lang="ru-RU" dirty="0"/>
              <a:t>служит основой интегрального страноведения и регионоведения. Родоначальник советского страноведения </a:t>
            </a:r>
            <a:r>
              <a:rPr lang="ru-RU" b="1" dirty="0"/>
              <a:t>Николай </a:t>
            </a:r>
            <a:r>
              <a:rPr lang="ru-RU" b="1" dirty="0" err="1"/>
              <a:t>Баранский</a:t>
            </a:r>
            <a:r>
              <a:rPr lang="ru-RU" dirty="0"/>
              <a:t> писал о том, что в </a:t>
            </a:r>
            <a:r>
              <a:rPr lang="ru-RU" i="1" dirty="0"/>
              <a:t>«общей географической мастерской страноведение будет играть роль сборного и аппретурного цеха, подвергающего дальнейшей обработке продукцию физико-географов, а также этнографов, демографов, но также исследователей по ряду новых вопросов, интересных со страноведческой точки зрения»</a:t>
            </a:r>
            <a:r>
              <a:rPr lang="ru-RU" dirty="0"/>
              <a:t>.</a:t>
            </a:r>
          </a:p>
          <a:p>
            <a:pPr algn="just"/>
            <a:r>
              <a:rPr lang="ru-RU" dirty="0"/>
              <a:t>В конечном счете комплексный подход позволяет перейти от науки фактов к науке о взаимосвязях, в первую очередь, между природой и человеком, осуществляющим свою деятельность на определенной территории</a:t>
            </a:r>
          </a:p>
        </p:txBody>
      </p:sp>
    </p:spTree>
    <p:extLst>
      <p:ext uri="{BB962C8B-B14F-4D97-AF65-F5344CB8AC3E}">
        <p14:creationId xmlns:p14="http://schemas.microsoft.com/office/powerpoint/2010/main" val="916487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1F3FCC-DB77-4109-8427-0AD7C9A1F5D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BDE937D-708B-408D-896A-8ADA242F9C77}"/>
              </a:ext>
            </a:extLst>
          </p:cNvPr>
          <p:cNvSpPr>
            <a:spLocks noGrp="1"/>
          </p:cNvSpPr>
          <p:nvPr>
            <p:ph idx="1"/>
          </p:nvPr>
        </p:nvSpPr>
        <p:spPr/>
        <p:txBody>
          <a:bodyPr/>
          <a:lstStyle/>
          <a:p>
            <a:pPr algn="just"/>
            <a:r>
              <a:rPr lang="ru-RU" dirty="0"/>
              <a:t>Перечень областей научного знания, научных дисциплин, взаимодействие с которыми обеспечивает регионоведению (страноведению) действительно комплексный характер, достаточно велик. Однако проблема заключается не в их количестве. </a:t>
            </a:r>
          </a:p>
          <a:p>
            <a:pPr algn="just"/>
            <a:r>
              <a:rPr lang="ru-RU" dirty="0"/>
              <a:t>Проблема в синтезе знаний всех этих дисциплин, в разграничении их предметных ролей с предметным полем комплексного регионоведения (страноведения). О разрешении данной проблемы пока говорить не приходится, прежде всего в силу ее сложности.</a:t>
            </a:r>
          </a:p>
        </p:txBody>
      </p:sp>
    </p:spTree>
    <p:extLst>
      <p:ext uri="{BB962C8B-B14F-4D97-AF65-F5344CB8AC3E}">
        <p14:creationId xmlns:p14="http://schemas.microsoft.com/office/powerpoint/2010/main" val="3917301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2FB15A-CB7D-4373-A41F-7570CA639330}"/>
              </a:ext>
            </a:extLst>
          </p:cNvPr>
          <p:cNvSpPr>
            <a:spLocks noGrp="1"/>
          </p:cNvSpPr>
          <p:nvPr>
            <p:ph type="title"/>
          </p:nvPr>
        </p:nvSpPr>
        <p:spPr/>
        <p:txBody>
          <a:bodyPr/>
          <a:lstStyle/>
          <a:p>
            <a:pPr algn="ctr"/>
            <a:r>
              <a:rPr lang="ru-RU" b="1" dirty="0"/>
              <a:t>Системный подход в регионоведении</a:t>
            </a:r>
          </a:p>
        </p:txBody>
      </p:sp>
      <p:sp>
        <p:nvSpPr>
          <p:cNvPr id="3" name="Текст 2">
            <a:extLst>
              <a:ext uri="{FF2B5EF4-FFF2-40B4-BE49-F238E27FC236}">
                <a16:creationId xmlns:a16="http://schemas.microsoft.com/office/drawing/2014/main" id="{6520628D-8571-453E-8BF0-8738BE9FE957}"/>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53338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EB44C5-8193-45DC-8134-85A0F377906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0C7AB5B-E925-4D22-8D1D-91A6352D4D76}"/>
              </a:ext>
            </a:extLst>
          </p:cNvPr>
          <p:cNvSpPr>
            <a:spLocks noGrp="1"/>
          </p:cNvSpPr>
          <p:nvPr>
            <p:ph idx="1"/>
          </p:nvPr>
        </p:nvSpPr>
        <p:spPr>
          <a:xfrm>
            <a:off x="2589212" y="2133600"/>
            <a:ext cx="8915400" cy="4287982"/>
          </a:xfrm>
        </p:spPr>
        <p:txBody>
          <a:bodyPr>
            <a:normAutofit/>
          </a:bodyPr>
          <a:lstStyle/>
          <a:p>
            <a:pPr algn="just"/>
            <a:r>
              <a:rPr lang="ru-RU" dirty="0"/>
              <a:t>Теоретические подходы к изучению регионов стали возможны с появлением системного подхода к изучению общества. Системное мышление помогает бороться со сложностью изучаемого объекта: оно даёт возможность думать по очереди обо всём важном, но при этом не терять взаимовлияний этих по отдельности продуманных аспектов.</a:t>
            </a:r>
          </a:p>
          <a:p>
            <a:pPr algn="just"/>
            <a:r>
              <a:rPr lang="ru-RU" dirty="0"/>
              <a:t>Развёрнутая программа общей теории систем в XX веке была выдвинута в конце 40-х – начале 50-х годов известным биологом-теоретиком </a:t>
            </a:r>
            <a:r>
              <a:rPr lang="ru-RU" b="1" dirty="0"/>
              <a:t>Людвигом фон </a:t>
            </a:r>
            <a:r>
              <a:rPr lang="ru-RU" b="1" dirty="0" err="1"/>
              <a:t>Берталанфи</a:t>
            </a:r>
            <a:r>
              <a:rPr lang="ru-RU" dirty="0"/>
              <a:t> (1901–1972). </a:t>
            </a:r>
            <a:r>
              <a:rPr lang="ru-RU" dirty="0" err="1"/>
              <a:t>Берталанфи</a:t>
            </a:r>
            <a:r>
              <a:rPr lang="ru-RU" dirty="0"/>
              <a:t> называл марксизм первым случаем применения системного подхода к изучению общества. Маркс представлял общество как систему связей, основанную на удовлетворении потребностей людей. В дальнейшем появлялось немало теоретических концепций, объяснявших изменения общества во времени, многие из которых были результатом критики идей того же Карла Маркса.</a:t>
            </a:r>
          </a:p>
          <a:p>
            <a:endParaRPr lang="ru-RU" dirty="0"/>
          </a:p>
        </p:txBody>
      </p:sp>
    </p:spTree>
    <p:extLst>
      <p:ext uri="{BB962C8B-B14F-4D97-AF65-F5344CB8AC3E}">
        <p14:creationId xmlns:p14="http://schemas.microsoft.com/office/powerpoint/2010/main" val="289090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ACEDB5-DCC9-40C7-869F-17E0A7B02DDC}"/>
              </a:ext>
            </a:extLst>
          </p:cNvPr>
          <p:cNvSpPr>
            <a:spLocks noGrp="1"/>
          </p:cNvSpPr>
          <p:nvPr>
            <p:ph type="title"/>
          </p:nvPr>
        </p:nvSpPr>
        <p:spPr/>
        <p:txBody>
          <a:bodyPr/>
          <a:lstStyle/>
          <a:p>
            <a:pPr algn="ctr"/>
            <a:br>
              <a:rPr lang="ru-RU" dirty="0"/>
            </a:br>
            <a:r>
              <a:rPr lang="ru-RU" dirty="0"/>
              <a:t>План:</a:t>
            </a:r>
          </a:p>
        </p:txBody>
      </p:sp>
      <p:sp>
        <p:nvSpPr>
          <p:cNvPr id="3" name="Объект 2">
            <a:extLst>
              <a:ext uri="{FF2B5EF4-FFF2-40B4-BE49-F238E27FC236}">
                <a16:creationId xmlns:a16="http://schemas.microsoft.com/office/drawing/2014/main" id="{84493B58-0D73-4575-9B2E-699755CB0642}"/>
              </a:ext>
            </a:extLst>
          </p:cNvPr>
          <p:cNvSpPr>
            <a:spLocks noGrp="1"/>
          </p:cNvSpPr>
          <p:nvPr>
            <p:ph idx="1"/>
          </p:nvPr>
        </p:nvSpPr>
        <p:spPr/>
        <p:txBody>
          <a:bodyPr/>
          <a:lstStyle/>
          <a:p>
            <a:pPr>
              <a:buFont typeface="+mj-lt"/>
              <a:buAutoNum type="arabicPeriod"/>
            </a:pPr>
            <a:r>
              <a:rPr lang="ru-RU" dirty="0"/>
              <a:t>Понятие научного подхода.</a:t>
            </a:r>
          </a:p>
          <a:p>
            <a:pPr>
              <a:buFont typeface="+mj-lt"/>
              <a:buAutoNum type="arabicPeriod"/>
            </a:pPr>
            <a:r>
              <a:rPr lang="ru-RU" dirty="0"/>
              <a:t>Территориальный подход в регионоведении.</a:t>
            </a:r>
          </a:p>
          <a:p>
            <a:pPr>
              <a:buFont typeface="+mj-lt"/>
              <a:buAutoNum type="arabicPeriod"/>
            </a:pPr>
            <a:r>
              <a:rPr lang="ru-RU" dirty="0"/>
              <a:t>Исторический подход в регионоведении.</a:t>
            </a:r>
          </a:p>
          <a:p>
            <a:pPr>
              <a:buFont typeface="+mj-lt"/>
              <a:buAutoNum type="arabicPeriod"/>
            </a:pPr>
            <a:r>
              <a:rPr lang="ru-RU" dirty="0"/>
              <a:t>Комплексный подход в регионоведении.</a:t>
            </a:r>
          </a:p>
          <a:p>
            <a:pPr>
              <a:buFont typeface="+mj-lt"/>
              <a:buAutoNum type="arabicPeriod"/>
            </a:pPr>
            <a:r>
              <a:rPr lang="ru-RU" dirty="0"/>
              <a:t>Системный подход в регионоведении.</a:t>
            </a:r>
          </a:p>
          <a:p>
            <a:pPr>
              <a:buFont typeface="+mj-lt"/>
              <a:buAutoNum type="arabicPeriod"/>
            </a:pPr>
            <a:r>
              <a:rPr lang="ru-RU" dirty="0"/>
              <a:t>Проблемный подход в регионоведении.</a:t>
            </a:r>
          </a:p>
          <a:p>
            <a:pPr>
              <a:buFont typeface="+mj-lt"/>
              <a:buAutoNum type="arabicPeriod"/>
            </a:pPr>
            <a:r>
              <a:rPr lang="ru-RU" dirty="0"/>
              <a:t>Типологический подход в регионоведении.</a:t>
            </a:r>
          </a:p>
        </p:txBody>
      </p:sp>
    </p:spTree>
    <p:extLst>
      <p:ext uri="{BB962C8B-B14F-4D97-AF65-F5344CB8AC3E}">
        <p14:creationId xmlns:p14="http://schemas.microsoft.com/office/powerpoint/2010/main" val="3261542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F41639-2539-42AF-BCE5-EFF8797A355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7A6CD82-8529-470E-87E3-A2617772513C}"/>
              </a:ext>
            </a:extLst>
          </p:cNvPr>
          <p:cNvSpPr>
            <a:spLocks noGrp="1"/>
          </p:cNvSpPr>
          <p:nvPr>
            <p:ph idx="1"/>
          </p:nvPr>
        </p:nvSpPr>
        <p:spPr>
          <a:xfrm>
            <a:off x="2589212" y="2133600"/>
            <a:ext cx="8915400" cy="4630882"/>
          </a:xfrm>
        </p:spPr>
        <p:txBody>
          <a:bodyPr>
            <a:normAutofit lnSpcReduction="10000"/>
          </a:bodyPr>
          <a:lstStyle/>
          <a:p>
            <a:pPr algn="just"/>
            <a:r>
              <a:rPr lang="ru-RU" b="1" dirty="0"/>
              <a:t>Карл Людвиг фон </a:t>
            </a:r>
            <a:r>
              <a:rPr lang="ru-RU" b="1" dirty="0" err="1"/>
              <a:t>Бертала́нфи</a:t>
            </a:r>
            <a:r>
              <a:rPr lang="ru-RU" dirty="0"/>
              <a:t> (1901–1972) – австрийский биолог, постоянно проживавший в Канаде и США с 1949 года. Первооснователь обобщённой системной концепции под названием </a:t>
            </a:r>
            <a:r>
              <a:rPr lang="ru-RU" i="1" dirty="0"/>
              <a:t>«Общая теория систем»</a:t>
            </a:r>
            <a:r>
              <a:rPr lang="ru-RU" dirty="0"/>
              <a:t>. </a:t>
            </a:r>
          </a:p>
          <a:p>
            <a:pPr algn="just"/>
            <a:r>
              <a:rPr lang="ru-RU" i="1" u="sng" dirty="0"/>
              <a:t>Системный подход</a:t>
            </a:r>
            <a:r>
              <a:rPr lang="ru-RU" dirty="0"/>
              <a:t> – направление методологии научного познания, в основе которого лежит рассмотрение объекта как системы: целостного комплекса взаимосвязанных элементов, совокупности взаимодействующих объектов, совокупности сущностей и отношений. Использование системного метода, получившего в 1950–1960-х гг. теоретическое обоснование и мощное развитие в мировой науке, предвосхитил в свое время марксизм.</a:t>
            </a:r>
          </a:p>
          <a:p>
            <a:pPr algn="just"/>
            <a:r>
              <a:rPr lang="ru-RU" i="1" u="sng" dirty="0"/>
              <a:t>Общая теория систем (теория систем)</a:t>
            </a:r>
            <a:r>
              <a:rPr lang="ru-RU" dirty="0"/>
              <a:t> — научная и методологическая концепция исследования объектов, представляющих собой системы. Она тесно связана с системным подходом и является конкретизацией его принципов и методов. Первый вариант общей теории систем был выдвинут Людвигом фон </a:t>
            </a:r>
            <a:r>
              <a:rPr lang="ru-RU" dirty="0" err="1"/>
              <a:t>Берталанфи</a:t>
            </a:r>
            <a:r>
              <a:rPr lang="ru-RU" dirty="0"/>
              <a:t>. </a:t>
            </a:r>
          </a:p>
          <a:p>
            <a:endParaRPr lang="ru-RU" dirty="0"/>
          </a:p>
        </p:txBody>
      </p:sp>
    </p:spTree>
    <p:extLst>
      <p:ext uri="{BB962C8B-B14F-4D97-AF65-F5344CB8AC3E}">
        <p14:creationId xmlns:p14="http://schemas.microsoft.com/office/powerpoint/2010/main" val="1614028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30FE7D-DF3D-4EE1-BA84-CABD82073B4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884985B-C7B0-4C71-A764-576946426864}"/>
              </a:ext>
            </a:extLst>
          </p:cNvPr>
          <p:cNvSpPr>
            <a:spLocks noGrp="1"/>
          </p:cNvSpPr>
          <p:nvPr>
            <p:ph idx="1"/>
          </p:nvPr>
        </p:nvSpPr>
        <p:spPr>
          <a:xfrm>
            <a:off x="2589212" y="2133600"/>
            <a:ext cx="8915400" cy="4495800"/>
          </a:xfrm>
        </p:spPr>
        <p:txBody>
          <a:bodyPr>
            <a:normAutofit/>
          </a:bodyPr>
          <a:lstStyle/>
          <a:p>
            <a:pPr algn="just"/>
            <a:r>
              <a:rPr lang="ru-RU" dirty="0"/>
              <a:t>Системный подход дает возможность представить объект изучения в его единстве и целостности и, следовательно, способствуя нахождению корреляций между взаимодействующими элементами, он помогает выявлению «правил» такого взаимодействия или, иначе говоря, закономерностей функционирования системы</a:t>
            </a:r>
          </a:p>
          <a:p>
            <a:pPr algn="just"/>
            <a:r>
              <a:rPr lang="ru-RU" dirty="0"/>
              <a:t>В системном подходе заложена возможность рассмотрения частей «большой системы» в качестве подсистем. А это значит, что этот подход имеет огромный потенциал для комплексного регионоведения. </a:t>
            </a:r>
          </a:p>
          <a:p>
            <a:pPr algn="just"/>
            <a:r>
              <a:rPr lang="ru-RU" dirty="0"/>
              <a:t>Любой регион представляет собой определенную целостность, систему. Однако одновременно он является и элементом, подсистемой каких-то больших систем. Регион внутри страны, при всей его автономности, может рассматриваться как подсистема по отношению к стране в целом. Международно-политический регион является региональным элементом системы международных отношений и т.д. </a:t>
            </a:r>
          </a:p>
        </p:txBody>
      </p:sp>
    </p:spTree>
    <p:extLst>
      <p:ext uri="{BB962C8B-B14F-4D97-AF65-F5344CB8AC3E}">
        <p14:creationId xmlns:p14="http://schemas.microsoft.com/office/powerpoint/2010/main" val="1846082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01CBAF-DE1B-4EFD-8856-CB5D06F8EAA4}"/>
              </a:ext>
            </a:extLst>
          </p:cNvPr>
          <p:cNvSpPr>
            <a:spLocks noGrp="1"/>
          </p:cNvSpPr>
          <p:nvPr>
            <p:ph type="title"/>
          </p:nvPr>
        </p:nvSpPr>
        <p:spPr/>
        <p:txBody>
          <a:bodyPr/>
          <a:lstStyle/>
          <a:p>
            <a:pPr algn="ctr"/>
            <a:r>
              <a:rPr lang="ru-RU" b="1" dirty="0"/>
              <a:t>Проблемный подход</a:t>
            </a:r>
            <a:br>
              <a:rPr lang="ru-RU" b="1" dirty="0"/>
            </a:br>
            <a:r>
              <a:rPr lang="ru-RU" b="1" dirty="0"/>
              <a:t>в регионоведении</a:t>
            </a:r>
          </a:p>
        </p:txBody>
      </p:sp>
      <p:sp>
        <p:nvSpPr>
          <p:cNvPr id="3" name="Текст 2">
            <a:extLst>
              <a:ext uri="{FF2B5EF4-FFF2-40B4-BE49-F238E27FC236}">
                <a16:creationId xmlns:a16="http://schemas.microsoft.com/office/drawing/2014/main" id="{170C3439-CE22-4C2D-8E41-55E55F5D5032}"/>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57655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D19439-5766-4DCB-80F2-7BB390682AC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5FE2597-98C3-4C27-B416-10578F8044B8}"/>
              </a:ext>
            </a:extLst>
          </p:cNvPr>
          <p:cNvSpPr>
            <a:spLocks noGrp="1"/>
          </p:cNvSpPr>
          <p:nvPr>
            <p:ph idx="1"/>
          </p:nvPr>
        </p:nvSpPr>
        <p:spPr>
          <a:xfrm>
            <a:off x="2589212" y="2133600"/>
            <a:ext cx="8915400" cy="4339936"/>
          </a:xfrm>
        </p:spPr>
        <p:txBody>
          <a:bodyPr>
            <a:normAutofit/>
          </a:bodyPr>
          <a:lstStyle/>
          <a:p>
            <a:pPr lvl="0" algn="just">
              <a:buClr>
                <a:srgbClr val="A53010"/>
              </a:buClr>
            </a:pPr>
            <a:r>
              <a:rPr lang="ru-RU" dirty="0"/>
              <a:t>Проблемный подход лежит в основе проблемного страноведения. Его становление приходится на 1980-е гг. и связано с такими учеными, как </a:t>
            </a:r>
            <a:r>
              <a:rPr lang="ru-RU" b="1" dirty="0"/>
              <a:t>В.М. </a:t>
            </a:r>
            <a:r>
              <a:rPr lang="ru-RU" b="1" dirty="0" err="1"/>
              <a:t>Гохман</a:t>
            </a:r>
            <a:r>
              <a:rPr lang="ru-RU" b="1" dirty="0"/>
              <a:t> </a:t>
            </a:r>
            <a:r>
              <a:rPr lang="ru-RU" dirty="0"/>
              <a:t>и </a:t>
            </a:r>
            <a:r>
              <a:rPr lang="ru-RU" b="1" dirty="0"/>
              <a:t>Я.Г. </a:t>
            </a:r>
            <a:r>
              <a:rPr lang="ru-RU" b="1" dirty="0" err="1"/>
              <a:t>Машбиц</a:t>
            </a:r>
            <a:r>
              <a:rPr lang="ru-RU" b="1" dirty="0"/>
              <a:t>. </a:t>
            </a:r>
            <a:r>
              <a:rPr lang="ru-RU" dirty="0">
                <a:solidFill>
                  <a:prstClr val="black">
                    <a:lumMod val="75000"/>
                    <a:lumOff val="25000"/>
                  </a:prstClr>
                </a:solidFill>
              </a:rPr>
              <a:t>Я.Г. </a:t>
            </a:r>
            <a:r>
              <a:rPr lang="ru-RU" dirty="0" err="1">
                <a:solidFill>
                  <a:prstClr val="black">
                    <a:lumMod val="75000"/>
                    <a:lumOff val="25000"/>
                  </a:prstClr>
                </a:solidFill>
              </a:rPr>
              <a:t>Машбиц</a:t>
            </a:r>
            <a:r>
              <a:rPr lang="ru-RU" dirty="0">
                <a:solidFill>
                  <a:prstClr val="black">
                    <a:lumMod val="75000"/>
                    <a:lumOff val="25000"/>
                  </a:prstClr>
                </a:solidFill>
              </a:rPr>
              <a:t> обосновывал необходимость не только традиционного страноведения. Вместе с географом В.М. </a:t>
            </a:r>
            <a:r>
              <a:rPr lang="ru-RU" dirty="0" err="1">
                <a:solidFill>
                  <a:prstClr val="black">
                    <a:lumMod val="75000"/>
                    <a:lumOff val="25000"/>
                  </a:prstClr>
                </a:solidFill>
              </a:rPr>
              <a:t>Го</a:t>
            </a:r>
            <a:r>
              <a:rPr lang="ru-RU" dirty="0" err="1">
                <a:solidFill>
                  <a:prstClr val="black">
                    <a:lumMod val="75000"/>
                    <a:lumOff val="25000"/>
                  </a:prstClr>
                </a:solidFill>
                <a:latin typeface="Arial" panose="020B0604020202020204" pitchFamily="34" charset="0"/>
                <a:cs typeface="Arial" panose="020B0604020202020204" pitchFamily="34" charset="0"/>
              </a:rPr>
              <a:t>́</a:t>
            </a:r>
            <a:r>
              <a:rPr lang="ru-RU" dirty="0" err="1">
                <a:solidFill>
                  <a:prstClr val="black">
                    <a:lumMod val="75000"/>
                    <a:lumOff val="25000"/>
                  </a:prstClr>
                </a:solidFill>
              </a:rPr>
              <a:t>хманом</a:t>
            </a:r>
            <a:r>
              <a:rPr lang="ru-RU" b="1" dirty="0">
                <a:solidFill>
                  <a:prstClr val="black">
                    <a:lumMod val="75000"/>
                    <a:lumOff val="25000"/>
                  </a:prstClr>
                </a:solidFill>
              </a:rPr>
              <a:t> </a:t>
            </a:r>
            <a:r>
              <a:rPr lang="ru-RU" dirty="0">
                <a:solidFill>
                  <a:prstClr val="black">
                    <a:lumMod val="75000"/>
                    <a:lumOff val="25000"/>
                  </a:prstClr>
                </a:solidFill>
              </a:rPr>
              <a:t>(1918–1986), внесшим большой вклад в развитие теории страноведения и теоретической географии, им была предложена </a:t>
            </a:r>
            <a:r>
              <a:rPr lang="ru-RU" i="1" u="sng" dirty="0">
                <a:solidFill>
                  <a:prstClr val="black">
                    <a:lumMod val="75000"/>
                    <a:lumOff val="25000"/>
                  </a:prstClr>
                </a:solidFill>
              </a:rPr>
              <a:t>концепция проблемного комплексного страноведения</a:t>
            </a:r>
            <a:r>
              <a:rPr lang="ru-RU" i="1" dirty="0">
                <a:solidFill>
                  <a:prstClr val="black">
                    <a:lumMod val="75000"/>
                    <a:lumOff val="25000"/>
                  </a:prstClr>
                </a:solidFill>
              </a:rPr>
              <a:t> (</a:t>
            </a:r>
            <a:r>
              <a:rPr lang="ru-RU" i="1" u="sng" dirty="0">
                <a:solidFill>
                  <a:prstClr val="black">
                    <a:lumMod val="75000"/>
                    <a:lumOff val="25000"/>
                  </a:prstClr>
                </a:solidFill>
              </a:rPr>
              <a:t>проблемный подход в страноведении</a:t>
            </a:r>
            <a:r>
              <a:rPr lang="ru-RU" i="1" dirty="0">
                <a:solidFill>
                  <a:prstClr val="black">
                    <a:lumMod val="75000"/>
                    <a:lumOff val="25000"/>
                  </a:prstClr>
                </a:solidFill>
              </a:rPr>
              <a:t>). </a:t>
            </a:r>
            <a:r>
              <a:rPr lang="ru-RU" dirty="0">
                <a:solidFill>
                  <a:prstClr val="black">
                    <a:lumMod val="75000"/>
                    <a:lumOff val="25000"/>
                  </a:prstClr>
                </a:solidFill>
              </a:rPr>
              <a:t>(См.: 1) </a:t>
            </a:r>
            <a:r>
              <a:rPr lang="ru-RU" i="1" dirty="0" err="1">
                <a:solidFill>
                  <a:prstClr val="black">
                    <a:lumMod val="75000"/>
                    <a:lumOff val="25000"/>
                  </a:prstClr>
                </a:solidFill>
              </a:rPr>
              <a:t>Гохман</a:t>
            </a:r>
            <a:r>
              <a:rPr lang="ru-RU" i="1" dirty="0">
                <a:solidFill>
                  <a:prstClr val="black">
                    <a:lumMod val="75000"/>
                    <a:lumOff val="25000"/>
                  </a:prstClr>
                </a:solidFill>
              </a:rPr>
              <a:t> В.М., </a:t>
            </a:r>
            <a:r>
              <a:rPr lang="ru-RU" i="1" dirty="0" err="1">
                <a:solidFill>
                  <a:prstClr val="black">
                    <a:lumMod val="75000"/>
                    <a:lumOff val="25000"/>
                  </a:prstClr>
                </a:solidFill>
              </a:rPr>
              <a:t>Машбиц</a:t>
            </a:r>
            <a:r>
              <a:rPr lang="ru-RU" i="1" dirty="0">
                <a:solidFill>
                  <a:prstClr val="black">
                    <a:lumMod val="75000"/>
                    <a:lumOff val="25000"/>
                  </a:prstClr>
                </a:solidFill>
              </a:rPr>
              <a:t> Я.Г. </a:t>
            </a:r>
            <a:r>
              <a:rPr lang="ru-RU" dirty="0">
                <a:solidFill>
                  <a:prstClr val="black">
                    <a:lumMod val="75000"/>
                    <a:lumOff val="25000"/>
                  </a:prstClr>
                </a:solidFill>
              </a:rPr>
              <a:t>Про­блем­ный под­ход в эко­но­ми­ко-гео­гра­фи­че­ском стра­но­ве­де­нии за­ру­беж­но­го ми­ра // Из­вес­тия АН СССР. Сер. гео­гра­фи­че­ская. 1976. № 4; 2) </a:t>
            </a:r>
            <a:r>
              <a:rPr lang="ru-RU" i="1" dirty="0" err="1">
                <a:solidFill>
                  <a:prstClr val="black">
                    <a:lumMod val="75000"/>
                    <a:lumOff val="25000"/>
                  </a:prstClr>
                </a:solidFill>
              </a:rPr>
              <a:t>Машбиц</a:t>
            </a:r>
            <a:r>
              <a:rPr lang="ru-RU" i="1" dirty="0">
                <a:solidFill>
                  <a:prstClr val="black">
                    <a:lumMod val="75000"/>
                    <a:lumOff val="25000"/>
                  </a:prstClr>
                </a:solidFill>
              </a:rPr>
              <a:t> Я.Г. </a:t>
            </a:r>
            <a:r>
              <a:rPr lang="ru-RU" dirty="0">
                <a:solidFill>
                  <a:prstClr val="black">
                    <a:lumMod val="75000"/>
                    <a:lumOff val="25000"/>
                  </a:prstClr>
                </a:solidFill>
              </a:rPr>
              <a:t>Комплексное страноведение. М. – Смоленск, 1998)</a:t>
            </a:r>
            <a:endParaRPr lang="ru-RU" b="1" dirty="0"/>
          </a:p>
        </p:txBody>
      </p:sp>
    </p:spTree>
    <p:extLst>
      <p:ext uri="{BB962C8B-B14F-4D97-AF65-F5344CB8AC3E}">
        <p14:creationId xmlns:p14="http://schemas.microsoft.com/office/powerpoint/2010/main" val="365857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07F398-E71E-4E1E-8FA8-9F7E4EBAC45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0A841D6-B3B8-4CB7-99ED-AF6EDBADA930}"/>
              </a:ext>
            </a:extLst>
          </p:cNvPr>
          <p:cNvSpPr>
            <a:spLocks noGrp="1"/>
          </p:cNvSpPr>
          <p:nvPr>
            <p:ph idx="1"/>
          </p:nvPr>
        </p:nvSpPr>
        <p:spPr/>
        <p:txBody>
          <a:bodyPr/>
          <a:lstStyle/>
          <a:p>
            <a:pPr algn="just"/>
            <a:r>
              <a:rPr lang="ru-RU" dirty="0"/>
              <a:t>Суть концепции проблемного комплексного страноведения ее авторы видели в переходе от всеохватных, покомпонентных описаний территорий к выявлению и анализу ключевых проблем. Они выделили три группы проблем:</a:t>
            </a:r>
          </a:p>
          <a:p>
            <a:pPr algn="just">
              <a:buFont typeface="Arial" panose="020B0604020202020204" pitchFamily="34" charset="0"/>
              <a:buChar char="•"/>
            </a:pPr>
            <a:r>
              <a:rPr lang="ru-RU" dirty="0"/>
              <a:t>общие для всех стран;</a:t>
            </a:r>
          </a:p>
          <a:p>
            <a:pPr algn="just">
              <a:buFont typeface="Arial" panose="020B0604020202020204" pitchFamily="34" charset="0"/>
              <a:buChar char="•"/>
            </a:pPr>
            <a:r>
              <a:rPr lang="ru-RU" dirty="0"/>
              <a:t>представляющие интерес для стран определенного типа;</a:t>
            </a:r>
          </a:p>
          <a:p>
            <a:pPr algn="just">
              <a:buFont typeface="Arial" panose="020B0604020202020204" pitchFamily="34" charset="0"/>
              <a:buChar char="•"/>
            </a:pPr>
            <a:r>
              <a:rPr lang="ru-RU" dirty="0"/>
              <a:t>проблемы индивидуального характера.</a:t>
            </a:r>
          </a:p>
          <a:p>
            <a:endParaRPr lang="ru-RU" dirty="0"/>
          </a:p>
        </p:txBody>
      </p:sp>
    </p:spTree>
    <p:extLst>
      <p:ext uri="{BB962C8B-B14F-4D97-AF65-F5344CB8AC3E}">
        <p14:creationId xmlns:p14="http://schemas.microsoft.com/office/powerpoint/2010/main" val="2189659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A2B4F4-5027-47AF-9C6F-25F0C6B91EF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00AAC2A-FF28-404E-9CA0-ABE96261ADFB}"/>
              </a:ext>
            </a:extLst>
          </p:cNvPr>
          <p:cNvSpPr>
            <a:spLocks noGrp="1"/>
          </p:cNvSpPr>
          <p:nvPr>
            <p:ph idx="1"/>
          </p:nvPr>
        </p:nvSpPr>
        <p:spPr/>
        <p:txBody>
          <a:bodyPr/>
          <a:lstStyle/>
          <a:p>
            <a:pPr algn="just"/>
            <a:r>
              <a:rPr lang="ru-RU" dirty="0"/>
              <a:t>В число ключевых проблем В.М. </a:t>
            </a:r>
            <a:r>
              <a:rPr lang="ru-RU" dirty="0" err="1"/>
              <a:t>Гохман</a:t>
            </a:r>
            <a:r>
              <a:rPr lang="ru-RU" dirty="0"/>
              <a:t> и Я.Г. </a:t>
            </a:r>
            <a:r>
              <a:rPr lang="ru-RU" dirty="0" err="1"/>
              <a:t>Машбиц</a:t>
            </a:r>
            <a:r>
              <a:rPr lang="ru-RU" dirty="0"/>
              <a:t> прежде всего включали такие, как:</a:t>
            </a:r>
          </a:p>
          <a:p>
            <a:pPr algn="just">
              <a:buFont typeface="Arial" panose="020B0604020202020204" pitchFamily="34" charset="0"/>
              <a:buChar char="•"/>
            </a:pPr>
            <a:r>
              <a:rPr lang="ru-RU" dirty="0"/>
              <a:t>место страны в мирохозяйственных отношениях;</a:t>
            </a:r>
          </a:p>
          <a:p>
            <a:pPr algn="just">
              <a:buFont typeface="Arial" panose="020B0604020202020204" pitchFamily="34" charset="0"/>
              <a:buChar char="•"/>
            </a:pPr>
            <a:r>
              <a:rPr lang="ru-RU" dirty="0" err="1"/>
              <a:t>ресурсообеспеченность</a:t>
            </a:r>
            <a:r>
              <a:rPr lang="ru-RU" dirty="0"/>
              <a:t>;</a:t>
            </a:r>
          </a:p>
          <a:p>
            <a:pPr algn="just">
              <a:buFont typeface="Arial" panose="020B0604020202020204" pitchFamily="34" charset="0"/>
              <a:buChar char="•"/>
            </a:pPr>
            <a:r>
              <a:rPr lang="ru-RU" dirty="0"/>
              <a:t>структурные проблемы экономики и общества в целом;</a:t>
            </a:r>
          </a:p>
          <a:p>
            <a:pPr algn="just">
              <a:buFont typeface="Arial" panose="020B0604020202020204" pitchFamily="34" charset="0"/>
              <a:buChar char="•"/>
            </a:pPr>
            <a:r>
              <a:rPr lang="ru-RU" dirty="0"/>
              <a:t>структурные проблемы экономики и общества в целом;</a:t>
            </a:r>
          </a:p>
          <a:p>
            <a:pPr algn="just">
              <a:buFont typeface="Arial" panose="020B0604020202020204" pitchFamily="34" charset="0"/>
              <a:buChar char="•"/>
            </a:pPr>
            <a:r>
              <a:rPr lang="ru-RU" dirty="0"/>
              <a:t>образ жизни и проблема социального равенства в территориальном аспекте;</a:t>
            </a:r>
          </a:p>
          <a:p>
            <a:pPr algn="just">
              <a:buFont typeface="Arial" panose="020B0604020202020204" pitchFamily="34" charset="0"/>
              <a:buChar char="•"/>
            </a:pPr>
            <a:r>
              <a:rPr lang="ru-RU" dirty="0"/>
              <a:t>экология;</a:t>
            </a:r>
          </a:p>
          <a:p>
            <a:pPr algn="just">
              <a:buFont typeface="Arial" panose="020B0604020202020204" pitchFamily="34" charset="0"/>
              <a:buChar char="•"/>
            </a:pPr>
            <a:r>
              <a:rPr lang="ru-RU" dirty="0"/>
              <a:t>проблемные районы стран.</a:t>
            </a:r>
          </a:p>
          <a:p>
            <a:endParaRPr lang="ru-RU" dirty="0"/>
          </a:p>
        </p:txBody>
      </p:sp>
    </p:spTree>
    <p:extLst>
      <p:ext uri="{BB962C8B-B14F-4D97-AF65-F5344CB8AC3E}">
        <p14:creationId xmlns:p14="http://schemas.microsoft.com/office/powerpoint/2010/main" val="358458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B69BFB-0865-47C0-A2FA-A59CF92C3F7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D81E8AE-FD40-4C09-A002-9C2E7B9094AD}"/>
              </a:ext>
            </a:extLst>
          </p:cNvPr>
          <p:cNvSpPr>
            <a:spLocks noGrp="1"/>
          </p:cNvSpPr>
          <p:nvPr>
            <p:ph idx="1"/>
          </p:nvPr>
        </p:nvSpPr>
        <p:spPr/>
        <p:txBody>
          <a:bodyPr/>
          <a:lstStyle/>
          <a:p>
            <a:pPr algn="just"/>
            <a:r>
              <a:rPr lang="ru-RU" dirty="0"/>
              <a:t>Проблемный подход является одним из самых несущих оснований региональной политики, предназначение которой состоит в регулировании территориального развития с целью сглаживания уже возникших диспропорций и их недопущения. Эффективность региональной политики во многом определяется выявлением проблем, т.е. барьеров, трудностей как концентрированного выражения противоречий, вычленением из них ключевых, анализа причин обнаруженных трудностей. Только на этой основе могут быть разработаны меры законодательного, административного, экономии-</a:t>
            </a:r>
            <a:r>
              <a:rPr lang="ru-RU" dirty="0" err="1"/>
              <a:t>ческого</a:t>
            </a:r>
            <a:r>
              <a:rPr lang="ru-RU" dirty="0"/>
              <a:t> и т. д. характера, позволяющие если не «снять» региональные проблемы полностью, то хотя бы сгладить их остроту.</a:t>
            </a:r>
          </a:p>
        </p:txBody>
      </p:sp>
    </p:spTree>
    <p:extLst>
      <p:ext uri="{BB962C8B-B14F-4D97-AF65-F5344CB8AC3E}">
        <p14:creationId xmlns:p14="http://schemas.microsoft.com/office/powerpoint/2010/main" val="3295229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937B0D-D1D8-4334-AB71-B962EBA69849}"/>
              </a:ext>
            </a:extLst>
          </p:cNvPr>
          <p:cNvSpPr>
            <a:spLocks noGrp="1"/>
          </p:cNvSpPr>
          <p:nvPr>
            <p:ph type="title"/>
          </p:nvPr>
        </p:nvSpPr>
        <p:spPr/>
        <p:txBody>
          <a:bodyPr/>
          <a:lstStyle/>
          <a:p>
            <a:pPr algn="ctr"/>
            <a:r>
              <a:rPr lang="ru-RU" b="1" dirty="0"/>
              <a:t>Типологический подход </a:t>
            </a:r>
            <a:br>
              <a:rPr lang="ru-RU" b="1" dirty="0"/>
            </a:br>
            <a:r>
              <a:rPr lang="ru-RU" b="1" dirty="0"/>
              <a:t>в регионоведении</a:t>
            </a:r>
          </a:p>
        </p:txBody>
      </p:sp>
      <p:sp>
        <p:nvSpPr>
          <p:cNvPr id="3" name="Текст 2">
            <a:extLst>
              <a:ext uri="{FF2B5EF4-FFF2-40B4-BE49-F238E27FC236}">
                <a16:creationId xmlns:a16="http://schemas.microsoft.com/office/drawing/2014/main" id="{D6DB2888-110F-4338-B314-77F26E15E09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745352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8DA1A4-18BE-4AE8-ADAB-1DAD1FF3896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4AAFA1F-1BF9-4F08-B7C2-18903D63184C}"/>
              </a:ext>
            </a:extLst>
          </p:cNvPr>
          <p:cNvSpPr>
            <a:spLocks noGrp="1"/>
          </p:cNvSpPr>
          <p:nvPr>
            <p:ph idx="1"/>
          </p:nvPr>
        </p:nvSpPr>
        <p:spPr/>
        <p:txBody>
          <a:bodyPr/>
          <a:lstStyle/>
          <a:p>
            <a:pPr algn="just"/>
            <a:r>
              <a:rPr lang="ru-RU" dirty="0"/>
              <a:t>Типологический подход может быть отнесен к традиционным. Однако эффективность его применения в страноведении и регионоведении, по мнению многих авторов, недостаточно высокая.</a:t>
            </a:r>
          </a:p>
          <a:p>
            <a:pPr algn="just"/>
            <a:r>
              <a:rPr lang="ru-RU" dirty="0"/>
              <a:t>Типология и классификация – два родственных понятия. Границы между этими понятиями в значительной мере условны, но имеются различия:</a:t>
            </a:r>
          </a:p>
          <a:p>
            <a:pPr algn="just">
              <a:buFont typeface="Arial" panose="020B0604020202020204" pitchFamily="34" charset="0"/>
              <a:buChar char="•"/>
            </a:pPr>
            <a:r>
              <a:rPr lang="ru-RU" i="1" u="sng" dirty="0"/>
              <a:t>классификация</a:t>
            </a:r>
            <a:r>
              <a:rPr lang="ru-RU" dirty="0"/>
              <a:t> – это, как правило, группировка объектов по количественным признакам;</a:t>
            </a:r>
          </a:p>
          <a:p>
            <a:pPr algn="just">
              <a:buFont typeface="Arial" panose="020B0604020202020204" pitchFamily="34" charset="0"/>
              <a:buChar char="•"/>
            </a:pPr>
            <a:r>
              <a:rPr lang="ru-RU" i="1" u="sng" dirty="0"/>
              <a:t>типология</a:t>
            </a:r>
            <a:r>
              <a:rPr lang="ru-RU" dirty="0"/>
              <a:t> – это выяснение генерализованных черт совокупности объектов, где они группируются по качественным признакам (функциям).</a:t>
            </a:r>
          </a:p>
        </p:txBody>
      </p:sp>
    </p:spTree>
    <p:extLst>
      <p:ext uri="{BB962C8B-B14F-4D97-AF65-F5344CB8AC3E}">
        <p14:creationId xmlns:p14="http://schemas.microsoft.com/office/powerpoint/2010/main" val="804300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ADA27A-781B-4752-ABC1-3E7E949FE2B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9895F84-FAD7-4979-B198-C06BD59FFFB0}"/>
              </a:ext>
            </a:extLst>
          </p:cNvPr>
          <p:cNvSpPr>
            <a:spLocks noGrp="1"/>
          </p:cNvSpPr>
          <p:nvPr>
            <p:ph idx="1"/>
          </p:nvPr>
        </p:nvSpPr>
        <p:spPr>
          <a:xfrm>
            <a:off x="2589212" y="2133599"/>
            <a:ext cx="8915400" cy="4526973"/>
          </a:xfrm>
        </p:spPr>
        <p:txBody>
          <a:bodyPr>
            <a:normAutofit/>
          </a:bodyPr>
          <a:lstStyle/>
          <a:p>
            <a:pPr algn="just"/>
            <a:r>
              <a:rPr lang="ru-RU" dirty="0"/>
              <a:t>Для регионоведения (и страноведения) особое значение имеют комплексные классификации, т.е. классификации по более или менее значительному числу признаков, и типология </a:t>
            </a:r>
          </a:p>
          <a:p>
            <a:pPr algn="just"/>
            <a:r>
              <a:rPr lang="ru-RU" dirty="0"/>
              <a:t>Н.С. Мироненко, автор учебного пособия «Страноведение», подчеркивая это обстоятельство, выделяет три преимущества, которые дает типология стран:</a:t>
            </a:r>
          </a:p>
          <a:p>
            <a:pPr algn="just">
              <a:buFont typeface="+mj-lt"/>
              <a:buAutoNum type="arabicPeriod"/>
            </a:pPr>
            <a:r>
              <a:rPr lang="ru-RU" dirty="0"/>
              <a:t>Классификация (типология) уменьшает количество изучаемых объектов, разбивает их на группы и тем самым вносит вклад в более глубокое понимание процессов и явлений.</a:t>
            </a:r>
          </a:p>
          <a:p>
            <a:pPr algn="just">
              <a:buFont typeface="+mj-lt"/>
              <a:buAutoNum type="arabicPeriod"/>
            </a:pPr>
            <a:r>
              <a:rPr lang="ru-RU" dirty="0"/>
              <a:t>Индивидуальные черты лучше видны, различимы только на фоне типологических.</a:t>
            </a:r>
          </a:p>
          <a:p>
            <a:pPr algn="just">
              <a:buFont typeface="+mj-lt"/>
              <a:buAutoNum type="arabicPeriod"/>
            </a:pPr>
            <a:r>
              <a:rPr lang="ru-RU" dirty="0"/>
              <a:t>Наличие типологических (характерных) черт определяется тем, что развитие стран идет по общим закономерностям, в которых проявляется главное и решающее.</a:t>
            </a:r>
          </a:p>
        </p:txBody>
      </p:sp>
    </p:spTree>
    <p:extLst>
      <p:ext uri="{BB962C8B-B14F-4D97-AF65-F5344CB8AC3E}">
        <p14:creationId xmlns:p14="http://schemas.microsoft.com/office/powerpoint/2010/main" val="134285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3DA428-022D-45F0-B423-F1D0FA2BED1A}"/>
              </a:ext>
            </a:extLst>
          </p:cNvPr>
          <p:cNvSpPr>
            <a:spLocks noGrp="1"/>
          </p:cNvSpPr>
          <p:nvPr>
            <p:ph type="title"/>
          </p:nvPr>
        </p:nvSpPr>
        <p:spPr/>
        <p:txBody>
          <a:bodyPr/>
          <a:lstStyle/>
          <a:p>
            <a:pPr algn="ctr"/>
            <a:r>
              <a:rPr lang="ru-RU" b="1" dirty="0"/>
              <a:t>Понятие научного подхода</a:t>
            </a:r>
          </a:p>
        </p:txBody>
      </p:sp>
      <p:sp>
        <p:nvSpPr>
          <p:cNvPr id="3" name="Текст 2">
            <a:extLst>
              <a:ext uri="{FF2B5EF4-FFF2-40B4-BE49-F238E27FC236}">
                <a16:creationId xmlns:a16="http://schemas.microsoft.com/office/drawing/2014/main" id="{A6F51ECD-1359-46CB-8B3D-D26D4177463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687139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0EAAC8-3CC3-4B04-A447-05CA50FA21B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1DA74F7-147C-445B-9983-654569551D74}"/>
              </a:ext>
            </a:extLst>
          </p:cNvPr>
          <p:cNvSpPr>
            <a:spLocks noGrp="1"/>
          </p:cNvSpPr>
          <p:nvPr>
            <p:ph idx="1"/>
          </p:nvPr>
        </p:nvSpPr>
        <p:spPr/>
        <p:txBody>
          <a:bodyPr/>
          <a:lstStyle/>
          <a:p>
            <a:pPr algn="just"/>
            <a:r>
              <a:rPr lang="ru-RU" dirty="0"/>
              <a:t>Таким образом, типологический подход позволяет увидеть во всей полноте красок жизнь страны и в то же время понять и выделить общий процесс</a:t>
            </a:r>
          </a:p>
          <a:p>
            <a:pPr algn="just"/>
            <a:r>
              <a:rPr lang="ru-RU" dirty="0"/>
              <a:t>Страноведение (регионоведение) относится к древнейшим областям знания. Им накоплен гигантский материал об особенностях формирования стран, о характере взаимоотношений человека с природой, о закономерностях функционирования внутренней структуры стран. Однако, по мнению многих ученых, общепризнанной системы группировки стран в типы пока не существует.</a:t>
            </a:r>
          </a:p>
        </p:txBody>
      </p:sp>
    </p:spTree>
    <p:extLst>
      <p:ext uri="{BB962C8B-B14F-4D97-AF65-F5344CB8AC3E}">
        <p14:creationId xmlns:p14="http://schemas.microsoft.com/office/powerpoint/2010/main" val="3041669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22A7B4-521E-4561-87CA-AA56E11F052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069755B-F094-4FA0-9760-F651DF829961}"/>
              </a:ext>
            </a:extLst>
          </p:cNvPr>
          <p:cNvSpPr>
            <a:spLocks noGrp="1"/>
          </p:cNvSpPr>
          <p:nvPr>
            <p:ph idx="1"/>
          </p:nvPr>
        </p:nvSpPr>
        <p:spPr/>
        <p:txBody>
          <a:bodyPr/>
          <a:lstStyle/>
          <a:p>
            <a:pPr algn="just"/>
            <a:r>
              <a:rPr lang="ru-RU" dirty="0"/>
              <a:t>Типологический подход при изучении стран и регионов просматривается в работах многих ученых – Ю.Н. Гладкого, А.И. </a:t>
            </a:r>
            <a:r>
              <a:rPr lang="ru-RU" dirty="0" err="1"/>
              <a:t>Чистобаева</a:t>
            </a:r>
            <a:r>
              <a:rPr lang="ru-RU" dirty="0"/>
              <a:t>, С.Б. Лаврова, И.А. Родионовой, В.А. Колосова, А.Д. Воскресенского, П.А. Цыганкова, Н.В. Алисова, Б.С. Хорева. </a:t>
            </a:r>
          </a:p>
          <a:p>
            <a:pPr algn="just"/>
            <a:r>
              <a:rPr lang="ru-RU" dirty="0"/>
              <a:t>Заметный вклад в разработку типологического подхода в страноведение внес В.В. Вольский. Под типом страны он понимал </a:t>
            </a:r>
            <a:r>
              <a:rPr lang="ru-RU" i="1" dirty="0"/>
              <a:t>«объективно сложившийся относительно устойчивый комплекс присущих ей условий и особенностей развития, характеризующий ее роль и место в мировом сообществе на данном этапе всемирной истории»</a:t>
            </a:r>
            <a:r>
              <a:rPr lang="ru-RU" dirty="0"/>
              <a:t>.</a:t>
            </a:r>
          </a:p>
        </p:txBody>
      </p:sp>
    </p:spTree>
    <p:extLst>
      <p:ext uri="{BB962C8B-B14F-4D97-AF65-F5344CB8AC3E}">
        <p14:creationId xmlns:p14="http://schemas.microsoft.com/office/powerpoint/2010/main" val="649758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FFD01D-5477-42F0-98BC-5E2972C76D18}"/>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E8F6CAE-F1A0-4286-A337-C139CFBF015E}"/>
              </a:ext>
            </a:extLst>
          </p:cNvPr>
          <p:cNvSpPr>
            <a:spLocks noGrp="1"/>
          </p:cNvSpPr>
          <p:nvPr>
            <p:ph idx="1"/>
          </p:nvPr>
        </p:nvSpPr>
        <p:spPr/>
        <p:txBody>
          <a:bodyPr/>
          <a:lstStyle/>
          <a:p>
            <a:pPr algn="just"/>
            <a:r>
              <a:rPr lang="ru-RU" dirty="0"/>
              <a:t>Наиболее широкое распространение в литературе получила классификация с подразделением стран на экономически развитые, развивающиеся и страны с переходной экономикой. В качестве синтетического показателя при этом применяется показатель валового внутреннего продукта (ВВП) из расчета на душу населения. В последнее время в международной статистике применяется и более дробная классификация стран: страны с низким, средним и высоким показателями ВВП на душу населения.</a:t>
            </a:r>
          </a:p>
        </p:txBody>
      </p:sp>
    </p:spTree>
    <p:extLst>
      <p:ext uri="{BB962C8B-B14F-4D97-AF65-F5344CB8AC3E}">
        <p14:creationId xmlns:p14="http://schemas.microsoft.com/office/powerpoint/2010/main" val="1512551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E4B6A8-3143-4DF2-AC62-2E6E3D861AF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D6164AF-485D-4B67-BF59-77728685B958}"/>
              </a:ext>
            </a:extLst>
          </p:cNvPr>
          <p:cNvSpPr>
            <a:spLocks noGrp="1"/>
          </p:cNvSpPr>
          <p:nvPr>
            <p:ph idx="1"/>
          </p:nvPr>
        </p:nvSpPr>
        <p:spPr/>
        <p:txBody>
          <a:bodyPr/>
          <a:lstStyle/>
          <a:p>
            <a:pPr algn="just"/>
            <a:r>
              <a:rPr lang="ru-RU" dirty="0"/>
              <a:t>Процесс научного познания во многом определяется </a:t>
            </a:r>
            <a:r>
              <a:rPr lang="ru-RU" i="1" dirty="0"/>
              <a:t>методами</a:t>
            </a:r>
            <a:r>
              <a:rPr lang="ru-RU" dirty="0"/>
              <a:t> и зависит от методологической позиции исследователя. Ее стержнем является </a:t>
            </a:r>
            <a:r>
              <a:rPr lang="ru-RU" i="1" dirty="0"/>
              <a:t>научный подход</a:t>
            </a:r>
            <a:r>
              <a:rPr lang="ru-RU" dirty="0"/>
              <a:t>, отражающий как бы стратегический взгляд на предмет изучения. </a:t>
            </a:r>
          </a:p>
          <a:p>
            <a:pPr algn="just"/>
            <a:r>
              <a:rPr lang="ru-RU" dirty="0"/>
              <a:t>Научный подход не может, в строгом смысле слова, быть назван методом, то есть способом достижения нового знания. Но, опираясь на старое знание, он дает возможность очертить проблему.</a:t>
            </a:r>
          </a:p>
          <a:p>
            <a:pPr algn="just"/>
            <a:r>
              <a:rPr lang="ru-RU" dirty="0"/>
              <a:t>Интегральный характер комплексного регионоведения сопряжен с необходимостью применения подходов, созданных в разных науках</a:t>
            </a:r>
          </a:p>
        </p:txBody>
      </p:sp>
    </p:spTree>
    <p:extLst>
      <p:ext uri="{BB962C8B-B14F-4D97-AF65-F5344CB8AC3E}">
        <p14:creationId xmlns:p14="http://schemas.microsoft.com/office/powerpoint/2010/main" val="1615058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3DF42F-E37D-4E7B-B0C2-68EE60DB919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2C10A9F-9747-482F-87D4-F94C2D203C6F}"/>
              </a:ext>
            </a:extLst>
          </p:cNvPr>
          <p:cNvSpPr>
            <a:spLocks noGrp="1"/>
          </p:cNvSpPr>
          <p:nvPr>
            <p:ph idx="1"/>
          </p:nvPr>
        </p:nvSpPr>
        <p:spPr/>
        <p:txBody>
          <a:bodyPr/>
          <a:lstStyle/>
          <a:p>
            <a:pPr algn="just"/>
            <a:r>
              <a:rPr lang="ru-RU" dirty="0"/>
              <a:t>Некоторые подходы, используемые в регионоведении, относятся к общенаучным (</a:t>
            </a:r>
            <a:r>
              <a:rPr lang="ru-RU" i="1" dirty="0"/>
              <a:t>исторический</a:t>
            </a:r>
            <a:r>
              <a:rPr lang="ru-RU" dirty="0"/>
              <a:t>, </a:t>
            </a:r>
            <a:r>
              <a:rPr lang="ru-RU" i="1" dirty="0"/>
              <a:t>системный</a:t>
            </a:r>
            <a:r>
              <a:rPr lang="ru-RU" dirty="0"/>
              <a:t>, </a:t>
            </a:r>
            <a:r>
              <a:rPr lang="ru-RU" i="1" dirty="0"/>
              <a:t>экологический</a:t>
            </a:r>
            <a:r>
              <a:rPr lang="ru-RU" dirty="0"/>
              <a:t> и т.д.), другие составляют специфику различных наук: </a:t>
            </a:r>
            <a:r>
              <a:rPr lang="ru-RU" i="1" dirty="0"/>
              <a:t>территориальный</a:t>
            </a:r>
            <a:r>
              <a:rPr lang="ru-RU" dirty="0"/>
              <a:t> – географических, </a:t>
            </a:r>
            <a:r>
              <a:rPr lang="ru-RU" i="1" dirty="0"/>
              <a:t>воспроизводственный</a:t>
            </a:r>
            <a:r>
              <a:rPr lang="ru-RU" dirty="0"/>
              <a:t> – социально-экономических и т.д.</a:t>
            </a:r>
          </a:p>
          <a:p>
            <a:pPr algn="just"/>
            <a:r>
              <a:rPr lang="ru-RU" dirty="0"/>
              <a:t>Исходя из времени возникновения и накопленного «стажа», научные подходы делятся также на </a:t>
            </a:r>
            <a:r>
              <a:rPr lang="ru-RU" i="1" dirty="0"/>
              <a:t>традиционные</a:t>
            </a:r>
            <a:r>
              <a:rPr lang="ru-RU" dirty="0"/>
              <a:t> (</a:t>
            </a:r>
            <a:r>
              <a:rPr lang="ru-RU" i="1" dirty="0"/>
              <a:t>территориальный</a:t>
            </a:r>
            <a:r>
              <a:rPr lang="ru-RU" dirty="0"/>
              <a:t>, </a:t>
            </a:r>
            <a:r>
              <a:rPr lang="ru-RU" i="1" dirty="0"/>
              <a:t>комплексный</a:t>
            </a:r>
            <a:r>
              <a:rPr lang="ru-RU" dirty="0"/>
              <a:t>, </a:t>
            </a:r>
            <a:r>
              <a:rPr lang="ru-RU" i="1" dirty="0"/>
              <a:t>исторический</a:t>
            </a:r>
            <a:r>
              <a:rPr lang="ru-RU" dirty="0"/>
              <a:t>, </a:t>
            </a:r>
            <a:r>
              <a:rPr lang="ru-RU" i="1" dirty="0"/>
              <a:t>типологический</a:t>
            </a:r>
            <a:r>
              <a:rPr lang="ru-RU" dirty="0"/>
              <a:t>) и новые (системный, экологический, проблемный, поведенческий).</a:t>
            </a:r>
          </a:p>
          <a:p>
            <a:pPr algn="just"/>
            <a:r>
              <a:rPr lang="ru-RU" dirty="0"/>
              <a:t>Рассмотрим некоторые научные подходы, которые имеют особую значимость для комплексного регионоведения и страноведения</a:t>
            </a:r>
          </a:p>
        </p:txBody>
      </p:sp>
    </p:spTree>
    <p:extLst>
      <p:ext uri="{BB962C8B-B14F-4D97-AF65-F5344CB8AC3E}">
        <p14:creationId xmlns:p14="http://schemas.microsoft.com/office/powerpoint/2010/main" val="388747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7B625A-DA7F-4A38-858A-894ED102AC55}"/>
              </a:ext>
            </a:extLst>
          </p:cNvPr>
          <p:cNvSpPr>
            <a:spLocks noGrp="1"/>
          </p:cNvSpPr>
          <p:nvPr>
            <p:ph type="title"/>
          </p:nvPr>
        </p:nvSpPr>
        <p:spPr/>
        <p:txBody>
          <a:bodyPr/>
          <a:lstStyle/>
          <a:p>
            <a:pPr algn="ctr"/>
            <a:r>
              <a:rPr lang="ru-RU" b="1" dirty="0"/>
              <a:t>Территориальный подход </a:t>
            </a:r>
            <a:br>
              <a:rPr lang="ru-RU" b="1" dirty="0"/>
            </a:br>
            <a:r>
              <a:rPr lang="ru-RU" b="1" dirty="0"/>
              <a:t>в регионоведении</a:t>
            </a:r>
          </a:p>
        </p:txBody>
      </p:sp>
      <p:sp>
        <p:nvSpPr>
          <p:cNvPr id="3" name="Текст 2">
            <a:extLst>
              <a:ext uri="{FF2B5EF4-FFF2-40B4-BE49-F238E27FC236}">
                <a16:creationId xmlns:a16="http://schemas.microsoft.com/office/drawing/2014/main" id="{1A7464DE-82A6-4F10-B2FD-3277160BD967}"/>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15366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256A67-FB58-438A-9CDD-4B3DDD6DD57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6CB60E7-ED21-4698-BA88-B1538F060221}"/>
              </a:ext>
            </a:extLst>
          </p:cNvPr>
          <p:cNvSpPr>
            <a:spLocks noGrp="1"/>
          </p:cNvSpPr>
          <p:nvPr>
            <p:ph idx="1"/>
          </p:nvPr>
        </p:nvSpPr>
        <p:spPr/>
        <p:txBody>
          <a:bodyPr/>
          <a:lstStyle/>
          <a:p>
            <a:pPr algn="just"/>
            <a:r>
              <a:rPr lang="ru-RU" i="1" dirty="0"/>
              <a:t>Территориальный подход</a:t>
            </a:r>
            <a:r>
              <a:rPr lang="ru-RU" dirty="0"/>
              <a:t> предполагает анализ территории </a:t>
            </a:r>
          </a:p>
          <a:p>
            <a:pPr algn="just"/>
            <a:r>
              <a:rPr lang="ru-RU" dirty="0"/>
              <a:t>Территория выступает в качестве арены жизнедеятельности человека и общества. С ней связаны все процессы природопользования, образования природных и антропогенных ландшафтов, территориальной организации общества, физико-экономико-географического районирования, расселения населения, размещения производительных сил и т.д.</a:t>
            </a:r>
          </a:p>
          <a:p>
            <a:pPr algn="just"/>
            <a:r>
              <a:rPr lang="ru-RU" dirty="0"/>
              <a:t>Территория относится к числу важнейших аспектов </a:t>
            </a:r>
            <a:r>
              <a:rPr lang="ru-RU" dirty="0" err="1"/>
              <a:t>регионоведческого</a:t>
            </a:r>
            <a:r>
              <a:rPr lang="ru-RU" dirty="0"/>
              <a:t> и страноведческого анализа</a:t>
            </a:r>
          </a:p>
        </p:txBody>
      </p:sp>
    </p:spTree>
    <p:extLst>
      <p:ext uri="{BB962C8B-B14F-4D97-AF65-F5344CB8AC3E}">
        <p14:creationId xmlns:p14="http://schemas.microsoft.com/office/powerpoint/2010/main" val="142577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2CB2D2-AA4D-49D5-8998-9157F45E7EB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FFAA2D4-FD5E-4900-ADA1-79FE3B61F0DD}"/>
              </a:ext>
            </a:extLst>
          </p:cNvPr>
          <p:cNvSpPr>
            <a:spLocks noGrp="1"/>
          </p:cNvSpPr>
          <p:nvPr>
            <p:ph idx="1"/>
          </p:nvPr>
        </p:nvSpPr>
        <p:spPr/>
        <p:txBody>
          <a:bodyPr/>
          <a:lstStyle/>
          <a:p>
            <a:pPr algn="just"/>
            <a:r>
              <a:rPr lang="ru-RU" dirty="0"/>
              <a:t>Территорию можно изучать на разных уровнях: глобальном, региональном (субрегиональном), страновом, районном, локальном. Все эти уровни связаны между собой, любая глобальная проблема не может рассматриваться без ее регионализации.</a:t>
            </a:r>
          </a:p>
          <a:p>
            <a:pPr algn="just"/>
            <a:r>
              <a:rPr lang="ru-RU" dirty="0"/>
              <a:t>Территориальный подход получил развитие в принципе </a:t>
            </a:r>
            <a:r>
              <a:rPr lang="ru-RU" i="1" dirty="0"/>
              <a:t>регионализма</a:t>
            </a:r>
            <a:r>
              <a:rPr lang="ru-RU" dirty="0"/>
              <a:t>. Последний означает, что в рамках определенных естественных границ появляется специфическое единство взаимодействия природы, человека (населения) и его деятельности. </a:t>
            </a:r>
          </a:p>
          <a:p>
            <a:pPr algn="just"/>
            <a:r>
              <a:rPr lang="ru-RU" dirty="0"/>
              <a:t>Страна, регион – это не хаотическое скопление объектов, а территориальное образование взаимосвязанных компонентов и процессов, обладающее относительной целостностью. Это определенная пространственная организация.</a:t>
            </a:r>
          </a:p>
        </p:txBody>
      </p:sp>
    </p:spTree>
    <p:extLst>
      <p:ext uri="{BB962C8B-B14F-4D97-AF65-F5344CB8AC3E}">
        <p14:creationId xmlns:p14="http://schemas.microsoft.com/office/powerpoint/2010/main" val="1209660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2F18BE-3AF1-4704-B2FB-9CDEBDD337F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25A5A04-8C52-4DC5-A82B-11AEECC5EB1E}"/>
              </a:ext>
            </a:extLst>
          </p:cNvPr>
          <p:cNvSpPr>
            <a:spLocks noGrp="1"/>
          </p:cNvSpPr>
          <p:nvPr>
            <p:ph idx="1"/>
          </p:nvPr>
        </p:nvSpPr>
        <p:spPr/>
        <p:txBody>
          <a:bodyPr/>
          <a:lstStyle/>
          <a:p>
            <a:pPr algn="just"/>
            <a:r>
              <a:rPr lang="ru-RU" dirty="0"/>
              <a:t>Таким образом, территориально-пространственная организация основывается на единстве людей и природы, то есть социального и географического пространств</a:t>
            </a:r>
          </a:p>
          <a:p>
            <a:pPr algn="just"/>
            <a:r>
              <a:rPr lang="ru-RU" dirty="0"/>
              <a:t>Регионализм, в котором проявляется территориальный подход, нацеливает исследователя на изучение всех территориальных взаимодействий и выявление неповторимых черт стран и регионов</a:t>
            </a:r>
          </a:p>
          <a:p>
            <a:pPr algn="just"/>
            <a:r>
              <a:rPr lang="ru-RU" dirty="0"/>
              <a:t>Я.Г. </a:t>
            </a:r>
            <a:r>
              <a:rPr lang="ru-RU" dirty="0" err="1"/>
              <a:t>Машбиц</a:t>
            </a:r>
            <a:r>
              <a:rPr lang="ru-RU" dirty="0"/>
              <a:t> отмечал, что регионализм отражает значительные природные, хозяйственные, социальные, этнокультурные различия между территориями (в том числе внутри стран)</a:t>
            </a:r>
          </a:p>
        </p:txBody>
      </p:sp>
    </p:spTree>
    <p:extLst>
      <p:ext uri="{BB962C8B-B14F-4D97-AF65-F5344CB8AC3E}">
        <p14:creationId xmlns:p14="http://schemas.microsoft.com/office/powerpoint/2010/main" val="91748157"/>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TotalTime>
  <Words>2099</Words>
  <Application>Microsoft Office PowerPoint</Application>
  <PresentationFormat>Широкоэкранный</PresentationFormat>
  <Paragraphs>79</Paragraphs>
  <Slides>32</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32</vt:i4>
      </vt:variant>
    </vt:vector>
  </HeadingPairs>
  <TitlesOfParts>
    <vt:vector size="36" baseType="lpstr">
      <vt:lpstr>Arial</vt:lpstr>
      <vt:lpstr>Century Gothic</vt:lpstr>
      <vt:lpstr>Wingdings 3</vt:lpstr>
      <vt:lpstr>Легкий дым</vt:lpstr>
      <vt:lpstr>Тема 8. Научные подходы в регионоведении.</vt:lpstr>
      <vt:lpstr> План:</vt:lpstr>
      <vt:lpstr>Понятие научного подхода</vt:lpstr>
      <vt:lpstr>Презентация PowerPoint</vt:lpstr>
      <vt:lpstr>Презентация PowerPoint</vt:lpstr>
      <vt:lpstr>Территориальный подход  в регионоведении</vt:lpstr>
      <vt:lpstr>Презентация PowerPoint</vt:lpstr>
      <vt:lpstr>Презентация PowerPoint</vt:lpstr>
      <vt:lpstr>Презентация PowerPoint</vt:lpstr>
      <vt:lpstr>Исторический подход в регионоведении</vt:lpstr>
      <vt:lpstr>Презентация PowerPoint</vt:lpstr>
      <vt:lpstr>Презентация PowerPoint</vt:lpstr>
      <vt:lpstr>Презентация PowerPoint</vt:lpstr>
      <vt:lpstr>Презентация PowerPoint</vt:lpstr>
      <vt:lpstr>Комплексный подход  в регионоведении</vt:lpstr>
      <vt:lpstr>Презентация PowerPoint</vt:lpstr>
      <vt:lpstr>Презентация PowerPoint</vt:lpstr>
      <vt:lpstr>Системный подход в регионоведении</vt:lpstr>
      <vt:lpstr>Презентация PowerPoint</vt:lpstr>
      <vt:lpstr>Презентация PowerPoint</vt:lpstr>
      <vt:lpstr>Презентация PowerPoint</vt:lpstr>
      <vt:lpstr>Проблемный подход в регионоведении</vt:lpstr>
      <vt:lpstr>Презентация PowerPoint</vt:lpstr>
      <vt:lpstr>Презентация PowerPoint</vt:lpstr>
      <vt:lpstr>Презентация PowerPoint</vt:lpstr>
      <vt:lpstr>Презентация PowerPoint</vt:lpstr>
      <vt:lpstr>Типологический подход  в регионоведении</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8. Научные подходы в регионоведении.</dc:title>
  <dc:creator>Dmitri K.</dc:creator>
  <cp:lastModifiedBy>Dmitri K.</cp:lastModifiedBy>
  <cp:revision>9</cp:revision>
  <dcterms:created xsi:type="dcterms:W3CDTF">2024-12-16T05:52:48Z</dcterms:created>
  <dcterms:modified xsi:type="dcterms:W3CDTF">2024-12-18T22:31:48Z</dcterms:modified>
</cp:coreProperties>
</file>