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198352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572744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96709406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DBE0C5F-7C8D-7077-CD1E-13C0BF3183DD}" type="slidenum">
              <a:rPr lang="ru-RU"/>
              <a:t/>
            </a:fld>
            <a:endParaRPr lang="ru-RU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451724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506069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454728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02FB433-23FF-493F-9178-61313E12C62C}" type="slidenum">
              <a:rPr lang="ru-RU"/>
              <a:t/>
            </a:fld>
            <a:endParaRPr lang="ru-RU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465314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491358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8405552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BA1ADD9-412C-18A4-CB5D-5EC96B46263C}" type="slidenum">
              <a:rPr lang="ru-RU"/>
              <a:t/>
            </a:fld>
            <a:endParaRPr lang="ru-RU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796213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0859236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9394518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F49D9EF-84E7-5B5A-8D39-8F9C598EA13F}" type="slidenum">
              <a:rPr lang="ru-RU"/>
              <a:t/>
            </a:fld>
            <a:endParaRPr lang="ru-RU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043638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8765944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126900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E482F18-57DC-579E-D7F6-62CD251122F0}" type="slidenum">
              <a:rPr lang="ru-RU"/>
              <a:t/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546165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006668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778813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E32623-96CE-6FDC-71EE-8237C1F72D68}" type="slidenum">
              <a:rPr lang="ru-RU"/>
              <a:t/>
            </a:fld>
            <a:endParaRPr lang="ru-RU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68201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0919276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258008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6B1EDAA-4921-086B-7610-FDC2C5BF4EDC}" type="slidenum">
              <a:rPr lang="ru-RU"/>
              <a:t/>
            </a:fld>
            <a:endParaRPr lang="ru-RU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010022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540010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920540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92EA8C-4F50-2328-8242-959BD81026D2}" type="slidenum">
              <a:rPr lang="ru-RU"/>
              <a:t/>
            </a:fld>
            <a:endParaRPr lang="ru-RU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686705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6729659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6074937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08115FB-009D-7419-B8DB-26018A0CC3FE}" type="slidenum">
              <a:rPr lang="ru-RU"/>
              <a:t/>
            </a:fld>
            <a:endParaRPr lang="ru-RU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585552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704747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4921065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D56520-B57A-04F9-E902-FA1A8E56A0A2}" type="slidenum">
              <a:rPr lang="ru-RU"/>
              <a:t/>
            </a:fld>
            <a:endParaRPr lang="ru-RU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099451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01244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434758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00CDD1F-D208-B98E-295D-88F38EE6886B}" type="slidenum">
              <a:rPr lang="ru-RU"/>
              <a:t/>
            </a:fld>
            <a:endParaRPr lang="ru-RU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947736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799311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4061402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D000CC3-35B5-8D4B-864F-61033D5DCD93}" type="slidenum">
              <a:rPr lang="ru-RU"/>
              <a:t/>
            </a:fld>
            <a:endParaRPr lang="ru-RU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616406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6168430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9449848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11D617-FDCB-D621-D1CA-8D28546A420D}" type="slidenum">
              <a:rPr lang="ru-RU"/>
              <a:t/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11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12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hyperlink" Target="http://www.strizh-vspu.ru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5.jpg"/><Relationship Id="rId5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7.jpg"/><Relationship Id="rId5" Type="http://schemas.openxmlformats.org/officeDocument/2006/relationships/image" Target="../media/image8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9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71906901" name=""/>
          <p:cNvPicPr>
            <a:picLocks noChangeAspect="1"/>
          </p:cNvPicPr>
          <p:nvPr/>
        </p:nvPicPr>
        <p:blipFill>
          <a:blip r:embed="rId3"/>
          <a:srcRect l="-311" t="6831" r="498" b="18623"/>
          <a:stretch/>
        </p:blipFill>
        <p:spPr bwMode="auto">
          <a:xfrm flipH="0" flipV="0">
            <a:off x="-110748" y="-19049"/>
            <a:ext cx="12304698" cy="6892302"/>
          </a:xfrm>
          <a:prstGeom prst="rect">
            <a:avLst/>
          </a:prstGeom>
        </p:spPr>
      </p:pic>
      <p:sp>
        <p:nvSpPr>
          <p:cNvPr id="850670913" name=""/>
          <p:cNvSpPr/>
          <p:nvPr/>
        </p:nvSpPr>
        <p:spPr bwMode="auto">
          <a:xfrm flipH="0" flipV="0">
            <a:off x="-110748" y="-19049"/>
            <a:ext cx="12304698" cy="6892302"/>
          </a:xfrm>
          <a:prstGeom prst="rect">
            <a:avLst/>
          </a:prstGeom>
          <a:solidFill>
            <a:schemeClr val="tx1">
              <a:alpha val="60000"/>
            </a:schemeClr>
          </a:solidFill>
          <a:ln w="12699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2180036" name=""/>
          <p:cNvSpPr/>
          <p:nvPr/>
        </p:nvSpPr>
        <p:spPr bwMode="auto">
          <a:xfrm flipH="0" flipV="0">
            <a:off x="-191468" y="1921143"/>
            <a:ext cx="12398036" cy="1840423"/>
          </a:xfrm>
          <a:prstGeom prst="rect">
            <a:avLst/>
          </a:prstGeom>
          <a:solidFill>
            <a:schemeClr val="tx1">
              <a:alpha val="48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986041" y="1364523"/>
            <a:ext cx="9144000" cy="2387599"/>
          </a:xfrm>
        </p:spPr>
        <p:txBody>
          <a:bodyPr/>
          <a:lstStyle/>
          <a:p>
            <a:pPr>
              <a:defRPr/>
            </a:pPr>
            <a:r>
              <a:rPr lang="ru-RU" sz="5500" b="1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Внешняя политика</a:t>
            </a:r>
            <a:br>
              <a:rPr lang="ru-RU" sz="5500" b="1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</a:br>
            <a:r>
              <a:rPr lang="ru-RU" sz="5500" b="1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Петра I</a:t>
            </a:r>
            <a:endParaRPr sz="5500" b="1" i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4305299" y="5602287"/>
            <a:ext cx="9144000" cy="1655761"/>
          </a:xfrm>
        </p:spPr>
        <p:txBody>
          <a:bodyPr/>
          <a:lstStyle/>
          <a:p>
            <a:pPr>
              <a:defRPr/>
            </a:pPr>
            <a:r>
              <a:rPr lang="ru-RU" sz="2800" b="0" i="1">
                <a:latin typeface="Times New Roman"/>
                <a:ea typeface="Times New Roman"/>
                <a:cs typeface="Times New Roman"/>
              </a:rPr>
              <a:t>Ваганова О.</a:t>
            </a:r>
            <a:endParaRPr sz="2800" b="0" i="1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2800" b="0" i="1">
                <a:latin typeface="Times New Roman"/>
                <a:ea typeface="Times New Roman"/>
                <a:cs typeface="Times New Roman"/>
              </a:rPr>
              <a:t>3834101/30009</a:t>
            </a:r>
            <a:endParaRPr sz="2800" b="0" i="1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968402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354323994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7887297" name=""/>
          <p:cNvPicPr>
            <a:picLocks noChangeAspect="1"/>
          </p:cNvPicPr>
          <p:nvPr/>
        </p:nvPicPr>
        <p:blipFill>
          <a:blip r:embed="rId3"/>
          <a:srcRect l="-311" t="6831" r="498" b="18623"/>
          <a:stretch/>
        </p:blipFill>
        <p:spPr bwMode="auto">
          <a:xfrm flipH="0" flipV="0">
            <a:off x="-110747" y="-19048"/>
            <a:ext cx="12304697" cy="6892301"/>
          </a:xfrm>
          <a:prstGeom prst="rect">
            <a:avLst/>
          </a:prstGeom>
        </p:spPr>
      </p:pic>
      <p:sp>
        <p:nvSpPr>
          <p:cNvPr id="2047595705" name=""/>
          <p:cNvSpPr/>
          <p:nvPr/>
        </p:nvSpPr>
        <p:spPr bwMode="auto">
          <a:xfrm flipH="0" flipV="0">
            <a:off x="-110747" y="-19048"/>
            <a:ext cx="12304697" cy="6892301"/>
          </a:xfrm>
          <a:prstGeom prst="rect">
            <a:avLst/>
          </a:prstGeom>
          <a:solidFill>
            <a:schemeClr val="tx1">
              <a:alpha val="60000"/>
            </a:schemeClr>
          </a:solidFill>
          <a:ln w="12699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7486225" name=""/>
          <p:cNvSpPr/>
          <p:nvPr/>
        </p:nvSpPr>
        <p:spPr bwMode="auto">
          <a:xfrm flipH="0" flipV="0">
            <a:off x="-226647" y="1847848"/>
            <a:ext cx="12420598" cy="2819398"/>
          </a:xfrm>
          <a:prstGeom prst="rect">
            <a:avLst/>
          </a:prstGeom>
          <a:solidFill>
            <a:schemeClr val="tx1">
              <a:alpha val="44999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432187" name="Title 1"/>
          <p:cNvSpPr>
            <a:spLocks noGrp="1"/>
          </p:cNvSpPr>
          <p:nvPr/>
        </p:nvSpPr>
        <p:spPr bwMode="auto">
          <a:xfrm flipH="0" flipV="0">
            <a:off x="4191036" y="2177027"/>
            <a:ext cx="7889566" cy="2056995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sz="3600" i="1">
              <a:solidFill>
                <a:schemeClr val="bg1"/>
              </a:solidFill>
            </a:endParaRPr>
          </a:p>
        </p:txBody>
      </p:sp>
      <p:sp>
        <p:nvSpPr>
          <p:cNvPr id="1816015383" name=""/>
          <p:cNvSpPr txBox="1"/>
          <p:nvPr/>
        </p:nvSpPr>
        <p:spPr bwMode="auto">
          <a:xfrm flipH="0" flipV="0">
            <a:off x="982369" y="1076541"/>
            <a:ext cx="4063651" cy="640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Ништадтский </a:t>
            </a:r>
            <a:r>
              <a:rPr sz="3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мир</a:t>
            </a:r>
            <a:endParaRPr sz="3600" i="1">
              <a:solidFill>
                <a:schemeClr val="bg1"/>
              </a:solidFill>
            </a:endParaRPr>
          </a:p>
        </p:txBody>
      </p:sp>
      <p:sp>
        <p:nvSpPr>
          <p:cNvPr id="2001686802" name=""/>
          <p:cNvSpPr txBox="1"/>
          <p:nvPr/>
        </p:nvSpPr>
        <p:spPr bwMode="auto">
          <a:xfrm flipH="0" flipV="0">
            <a:off x="148618" y="2160616"/>
            <a:ext cx="5557177" cy="1768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indent="449579" algn="ctr">
              <a:defRPr/>
            </a:pPr>
            <a:r>
              <a:rPr sz="22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Последним этапом Северной войны стало заключение Ништадтского </a:t>
            </a:r>
            <a:r>
              <a:rPr sz="22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мира в 1721 г. По его итога, Россия получила территории Финляндии </a:t>
            </a:r>
            <a:r>
              <a:rPr sz="22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до Выборга, Эстляндии, Лифляндии и Ингерманландии</a:t>
            </a:r>
            <a:endParaRPr sz="2200" i="1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173505013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899267" y="-46677"/>
            <a:ext cx="6312768" cy="69271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4502257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851605775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315232368" name=""/>
          <p:cNvPicPr>
            <a:picLocks noChangeAspect="1"/>
          </p:cNvPicPr>
          <p:nvPr/>
        </p:nvPicPr>
        <p:blipFill>
          <a:blip r:embed="rId3"/>
          <a:srcRect l="-311" t="6831" r="498" b="18623"/>
          <a:stretch/>
        </p:blipFill>
        <p:spPr bwMode="auto">
          <a:xfrm flipH="0" flipV="0">
            <a:off x="-110747" y="-19048"/>
            <a:ext cx="12304697" cy="6892301"/>
          </a:xfrm>
          <a:prstGeom prst="rect">
            <a:avLst/>
          </a:prstGeom>
        </p:spPr>
      </p:pic>
      <p:sp>
        <p:nvSpPr>
          <p:cNvPr id="1567376019" name=""/>
          <p:cNvSpPr/>
          <p:nvPr/>
        </p:nvSpPr>
        <p:spPr bwMode="auto">
          <a:xfrm flipH="0" flipV="0">
            <a:off x="-110747" y="-19048"/>
            <a:ext cx="12304697" cy="6892301"/>
          </a:xfrm>
          <a:prstGeom prst="rect">
            <a:avLst/>
          </a:prstGeom>
          <a:solidFill>
            <a:schemeClr val="tx1">
              <a:alpha val="60000"/>
            </a:schemeClr>
          </a:solidFill>
          <a:ln w="12699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9769020" name=""/>
          <p:cNvSpPr/>
          <p:nvPr/>
        </p:nvSpPr>
        <p:spPr bwMode="auto">
          <a:xfrm flipH="0" flipV="0">
            <a:off x="-226647" y="2751081"/>
            <a:ext cx="12420598" cy="1978573"/>
          </a:xfrm>
          <a:prstGeom prst="rect">
            <a:avLst/>
          </a:prstGeom>
          <a:solidFill>
            <a:schemeClr val="tx1">
              <a:alpha val="44999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36099" name="Title 1"/>
          <p:cNvSpPr>
            <a:spLocks noGrp="1"/>
          </p:cNvSpPr>
          <p:nvPr/>
        </p:nvSpPr>
        <p:spPr bwMode="auto">
          <a:xfrm flipH="0" flipV="0">
            <a:off x="4191036" y="2423363"/>
            <a:ext cx="7889566" cy="2056995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sz="3600" i="1">
              <a:solidFill>
                <a:schemeClr val="bg1"/>
              </a:solidFill>
            </a:endParaRPr>
          </a:p>
        </p:txBody>
      </p:sp>
      <p:sp>
        <p:nvSpPr>
          <p:cNvPr id="1526970978" name=""/>
          <p:cNvSpPr txBox="1"/>
          <p:nvPr/>
        </p:nvSpPr>
        <p:spPr bwMode="auto">
          <a:xfrm flipH="0" flipV="0">
            <a:off x="3339642" y="492706"/>
            <a:ext cx="9140492" cy="640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Константинопольский </a:t>
            </a:r>
            <a:r>
              <a:rPr sz="3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договор</a:t>
            </a:r>
            <a:endParaRPr sz="3600" i="1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819979334" name=""/>
          <p:cNvSpPr txBox="1"/>
          <p:nvPr/>
        </p:nvSpPr>
        <p:spPr bwMode="auto">
          <a:xfrm flipH="0" flipV="0">
            <a:off x="5636508" y="3115012"/>
            <a:ext cx="6239673" cy="14329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indent="449579" algn="ctr">
              <a:defRPr/>
            </a:pPr>
            <a:r>
              <a:rPr sz="22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B 1724 году Россия и Турция подписали Константинопольский договор, в нем стороны признавали территориальные приобретения друг друга.</a:t>
            </a:r>
            <a:endParaRPr sz="2200" i="1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38876610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35587" y="1248103"/>
            <a:ext cx="5357327" cy="53894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2662506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 algn="ctr">
              <a:defRPr/>
            </a:pPr>
            <a:endParaRPr lang="ru-RU"/>
          </a:p>
        </p:txBody>
      </p:sp>
      <p:sp>
        <p:nvSpPr>
          <p:cNvPr id="1152342594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 algn="ctr">
              <a:defRPr/>
            </a:pPr>
            <a:endParaRPr lang="ru-RU"/>
          </a:p>
        </p:txBody>
      </p:sp>
      <p:pic>
        <p:nvPicPr>
          <p:cNvPr id="1545684332" name=""/>
          <p:cNvPicPr>
            <a:picLocks noChangeAspect="1"/>
          </p:cNvPicPr>
          <p:nvPr/>
        </p:nvPicPr>
        <p:blipFill>
          <a:blip r:embed="rId3"/>
          <a:srcRect l="-311" t="6831" r="498" b="18623"/>
          <a:stretch/>
        </p:blipFill>
        <p:spPr bwMode="auto">
          <a:xfrm flipH="0" flipV="0">
            <a:off x="-110747" y="-19048"/>
            <a:ext cx="12304697" cy="6892301"/>
          </a:xfrm>
          <a:prstGeom prst="rect">
            <a:avLst/>
          </a:prstGeom>
        </p:spPr>
      </p:pic>
      <p:sp>
        <p:nvSpPr>
          <p:cNvPr id="581395670" name=""/>
          <p:cNvSpPr/>
          <p:nvPr/>
        </p:nvSpPr>
        <p:spPr bwMode="auto">
          <a:xfrm flipH="0" flipV="0">
            <a:off x="-110747" y="-19048"/>
            <a:ext cx="12304697" cy="6892301"/>
          </a:xfrm>
          <a:prstGeom prst="rect">
            <a:avLst/>
          </a:prstGeom>
          <a:solidFill>
            <a:schemeClr val="tx1">
              <a:alpha val="60000"/>
            </a:schemeClr>
          </a:solidFill>
          <a:ln w="12699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endParaRPr/>
          </a:p>
        </p:txBody>
      </p:sp>
      <p:sp>
        <p:nvSpPr>
          <p:cNvPr id="2139535699" name="Title 1"/>
          <p:cNvSpPr>
            <a:spLocks noGrp="1"/>
          </p:cNvSpPr>
          <p:nvPr/>
        </p:nvSpPr>
        <p:spPr bwMode="auto">
          <a:xfrm flipH="0" flipV="0">
            <a:off x="4191036" y="2669699"/>
            <a:ext cx="7889566" cy="2056995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endParaRPr sz="3600" i="1">
              <a:solidFill>
                <a:schemeClr val="bg1"/>
              </a:solidFill>
            </a:endParaRPr>
          </a:p>
        </p:txBody>
      </p:sp>
      <p:sp>
        <p:nvSpPr>
          <p:cNvPr id="1847175731" name=""/>
          <p:cNvSpPr txBox="1"/>
          <p:nvPr/>
        </p:nvSpPr>
        <p:spPr bwMode="auto">
          <a:xfrm flipH="0" flipV="0">
            <a:off x="2870947" y="916493"/>
            <a:ext cx="6855665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4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Заключение</a:t>
            </a:r>
            <a:endParaRPr sz="4800" i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86292114" name=""/>
          <p:cNvSpPr txBox="1"/>
          <p:nvPr/>
        </p:nvSpPr>
        <p:spPr bwMode="auto">
          <a:xfrm flipH="0" flipV="0">
            <a:off x="1581822" y="2458114"/>
            <a:ext cx="9227981" cy="2652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28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Историки положительно оценивают внешнюю политику России в этот </a:t>
            </a:r>
            <a:r>
              <a:rPr lang="ru-RU" sz="28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период. </a:t>
            </a:r>
            <a:r>
              <a:rPr lang="ru-RU" sz="28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Но главное, хоть и не </a:t>
            </a:r>
            <a:r>
              <a:rPr lang="ru-RU" sz="28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все геополитические планы Петра I были реализованы, он своей внешней </a:t>
            </a:r>
            <a:r>
              <a:rPr lang="ru-RU" sz="28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политикой </a:t>
            </a:r>
            <a:r>
              <a:rPr lang="ru-RU" sz="28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превратил Московское царство в Российскую Империю.</a:t>
            </a:r>
            <a:endParaRPr sz="2800" i="1">
              <a:solidFill>
                <a:schemeClr val="bg1"/>
              </a:solidFill>
            </a:endParaRPr>
          </a:p>
          <a:p>
            <a:pPr algn="ctr">
              <a:defRPr/>
            </a:pP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3185379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92876725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521813602" name=""/>
          <p:cNvPicPr>
            <a:picLocks noChangeAspect="1"/>
          </p:cNvPicPr>
          <p:nvPr/>
        </p:nvPicPr>
        <p:blipFill>
          <a:blip r:embed="rId3"/>
          <a:srcRect l="-311" t="6831" r="498" b="18623"/>
          <a:stretch/>
        </p:blipFill>
        <p:spPr bwMode="auto">
          <a:xfrm flipH="0" flipV="0">
            <a:off x="-110747" y="-19048"/>
            <a:ext cx="12304697" cy="6892301"/>
          </a:xfrm>
          <a:prstGeom prst="rect">
            <a:avLst/>
          </a:prstGeom>
        </p:spPr>
      </p:pic>
      <p:sp>
        <p:nvSpPr>
          <p:cNvPr id="555092481" name=""/>
          <p:cNvSpPr/>
          <p:nvPr/>
        </p:nvSpPr>
        <p:spPr bwMode="auto">
          <a:xfrm flipH="0" flipV="0">
            <a:off x="-110747" y="-19048"/>
            <a:ext cx="12304697" cy="6892301"/>
          </a:xfrm>
          <a:prstGeom prst="rect">
            <a:avLst/>
          </a:prstGeom>
          <a:solidFill>
            <a:schemeClr val="tx1">
              <a:alpha val="60000"/>
            </a:schemeClr>
          </a:solidFill>
          <a:ln w="12699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037681325" name="Title 1"/>
          <p:cNvSpPr>
            <a:spLocks noGrp="1"/>
          </p:cNvSpPr>
          <p:nvPr/>
        </p:nvSpPr>
        <p:spPr bwMode="auto">
          <a:xfrm flipH="0" flipV="0">
            <a:off x="4191036" y="2177027"/>
            <a:ext cx="7889566" cy="2056995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sz="3600" i="1">
              <a:solidFill>
                <a:schemeClr val="bg1"/>
              </a:solidFill>
            </a:endParaRPr>
          </a:p>
        </p:txBody>
      </p:sp>
      <p:sp>
        <p:nvSpPr>
          <p:cNvPr id="984226790" name=""/>
          <p:cNvSpPr txBox="1"/>
          <p:nvPr/>
        </p:nvSpPr>
        <p:spPr bwMode="auto">
          <a:xfrm flipH="0" flipV="0">
            <a:off x="5087973" y="259596"/>
            <a:ext cx="6855665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4800" i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079386591" name=""/>
          <p:cNvSpPr txBox="1"/>
          <p:nvPr/>
        </p:nvSpPr>
        <p:spPr bwMode="auto">
          <a:xfrm flipH="0" flipV="0">
            <a:off x="2649279" y="1965443"/>
            <a:ext cx="9227622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2800" i="1">
              <a:solidFill>
                <a:schemeClr val="bg1"/>
              </a:solidFill>
            </a:endParaRPr>
          </a:p>
          <a:p>
            <a:pPr>
              <a:defRPr/>
            </a:pPr>
            <a:endParaRPr sz="2800"/>
          </a:p>
        </p:txBody>
      </p:sp>
      <p:sp>
        <p:nvSpPr>
          <p:cNvPr id="2099293142" name="Title 1"/>
          <p:cNvSpPr>
            <a:spLocks noGrp="1"/>
          </p:cNvSpPr>
          <p:nvPr/>
        </p:nvSpPr>
        <p:spPr bwMode="auto">
          <a:xfrm>
            <a:off x="1762123" y="1757361"/>
            <a:ext cx="9144000" cy="2387598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Спасибо </a:t>
            </a:r>
            <a:br>
              <a:rPr lang="ru-RU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</a:br>
            <a:r>
              <a:rPr lang="ru-RU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за внимание!</a:t>
            </a:r>
            <a:endParaRPr i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272393794" name="Subtitle 2"/>
          <p:cNvSpPr>
            <a:spLocks noGrp="1"/>
          </p:cNvSpPr>
          <p:nvPr/>
        </p:nvSpPr>
        <p:spPr bwMode="auto">
          <a:xfrm>
            <a:off x="4619623" y="5586410"/>
            <a:ext cx="9144000" cy="165576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Ваганова О.</a:t>
            </a:r>
            <a:endParaRPr sz="2600" i="1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3834101/30009</a:t>
            </a:r>
            <a:endParaRPr sz="2600" i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6293266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70070749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2128263622" name=""/>
          <p:cNvPicPr>
            <a:picLocks noChangeAspect="1"/>
          </p:cNvPicPr>
          <p:nvPr/>
        </p:nvPicPr>
        <p:blipFill>
          <a:blip r:embed="rId3"/>
          <a:srcRect l="-311" t="6831" r="498" b="18623"/>
          <a:stretch/>
        </p:blipFill>
        <p:spPr bwMode="auto">
          <a:xfrm flipH="0" flipV="0">
            <a:off x="-110747" y="-19048"/>
            <a:ext cx="12304697" cy="6892301"/>
          </a:xfrm>
          <a:prstGeom prst="rect">
            <a:avLst/>
          </a:prstGeom>
        </p:spPr>
      </p:pic>
      <p:sp>
        <p:nvSpPr>
          <p:cNvPr id="411126377" name=""/>
          <p:cNvSpPr/>
          <p:nvPr/>
        </p:nvSpPr>
        <p:spPr bwMode="auto">
          <a:xfrm flipH="0" flipV="0">
            <a:off x="-110747" y="-19048"/>
            <a:ext cx="12304697" cy="6892301"/>
          </a:xfrm>
          <a:prstGeom prst="rect">
            <a:avLst/>
          </a:prstGeom>
          <a:solidFill>
            <a:schemeClr val="tx1">
              <a:alpha val="60000"/>
            </a:schemeClr>
          </a:solidFill>
          <a:ln w="12699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70288005" name="Title 1"/>
          <p:cNvSpPr>
            <a:spLocks noGrp="1"/>
          </p:cNvSpPr>
          <p:nvPr/>
        </p:nvSpPr>
        <p:spPr bwMode="auto">
          <a:xfrm flipH="0" flipV="0">
            <a:off x="4191036" y="2177027"/>
            <a:ext cx="7889566" cy="2056995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sz="3600" i="1">
              <a:solidFill>
                <a:schemeClr val="bg1"/>
              </a:solidFill>
            </a:endParaRPr>
          </a:p>
        </p:txBody>
      </p:sp>
      <p:sp>
        <p:nvSpPr>
          <p:cNvPr id="567006381" name=""/>
          <p:cNvSpPr txBox="1"/>
          <p:nvPr/>
        </p:nvSpPr>
        <p:spPr bwMode="auto">
          <a:xfrm flipH="0" flipV="0">
            <a:off x="4038608" y="1179808"/>
            <a:ext cx="6856385" cy="17377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48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Литература:</a:t>
            </a:r>
            <a:endParaRPr sz="4800" i="1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6000" i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928653226" name=""/>
          <p:cNvSpPr txBox="1"/>
          <p:nvPr/>
        </p:nvSpPr>
        <p:spPr bwMode="auto">
          <a:xfrm flipH="0" flipV="0">
            <a:off x="2649279" y="1965443"/>
            <a:ext cx="9227622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2800" i="1">
              <a:solidFill>
                <a:schemeClr val="bg1"/>
              </a:solidFill>
            </a:endParaRPr>
          </a:p>
          <a:p>
            <a:pPr>
              <a:defRPr/>
            </a:pPr>
            <a:endParaRPr sz="2800"/>
          </a:p>
        </p:txBody>
      </p:sp>
      <p:sp>
        <p:nvSpPr>
          <p:cNvPr id="1003243440" name="Title 1"/>
          <p:cNvSpPr>
            <a:spLocks noGrp="1"/>
          </p:cNvSpPr>
          <p:nvPr/>
        </p:nvSpPr>
        <p:spPr bwMode="auto">
          <a:xfrm flipH="0" flipV="0">
            <a:off x="50693" y="329339"/>
            <a:ext cx="12140337" cy="5166099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94023" indent="-394023" algn="l">
              <a:buFont typeface="Arial"/>
              <a:buAutoNum type="arabicParenR"/>
              <a:defRPr/>
            </a:pPr>
            <a:r>
              <a:rPr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Шушаков </a:t>
            </a:r>
            <a:r>
              <a:rPr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В.Д. </a:t>
            </a:r>
            <a:r>
              <a:rPr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Противоречия интересов России и Европы во внешней политике Петра I [Электронный ресурс] - </a:t>
            </a:r>
            <a:r>
              <a:rPr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Студенческий электронный журнал «СтРИЖ». </a:t>
            </a:r>
            <a:r>
              <a:rPr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№ 6(47). 23 декабря 2022</a:t>
            </a:r>
            <a:r>
              <a:rPr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600" i="1" u="sng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hlinkClick r:id="rId4" tooltip="http://www.strizh-vspu.ru"/>
              </a:rPr>
              <a:t>www.strizh-vspu.ru</a:t>
            </a:r>
            <a:r>
              <a:rPr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( Россия , Волгоград)</a:t>
            </a:r>
            <a:endParaRPr sz="2600" b="0" i="1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94022" indent="-394022" algn="l">
              <a:buFont typeface="Arial"/>
              <a:buAutoNum type="arabicParenR"/>
              <a:defRPr/>
            </a:pPr>
            <a:r>
              <a:rPr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Бобылёв В. С. Внешняя политика России эпохи Петра I. – М : Изд-во </a:t>
            </a:r>
            <a:r>
              <a:rPr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Университета дружбы народов, 1990. 168с ( Россия, Москва)</a:t>
            </a:r>
            <a:endParaRPr sz="2600" b="0" i="1" u="none" strike="noStrike" cap="none" spc="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394022" indent="-394022" algn="l">
              <a:buFont typeface="Arial"/>
              <a:buAutoNum type="arabicParenR"/>
              <a:defRPr/>
            </a:pP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Лысцов В. П. Персидский поход Петра I: 1722-1723. - М.: Издательство 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Московского университета, 1951. 248 с.( Россия, Москва)</a:t>
            </a:r>
            <a:endParaRPr sz="2600" b="0" i="1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94023" indent="-394023" algn="l">
              <a:buFont typeface="Arial"/>
              <a:buAutoNum type="arabicParenR"/>
              <a:defRPr/>
            </a:pPr>
            <a:endParaRPr sz="2600" i="1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394023" indent="-394023" algn="l">
              <a:buAutoNum type="arabicParenR"/>
              <a:defRPr/>
            </a:pPr>
            <a:endParaRPr sz="2600" i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4132748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90579025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1964737306" name=""/>
          <p:cNvPicPr>
            <a:picLocks noChangeAspect="1"/>
          </p:cNvPicPr>
          <p:nvPr/>
        </p:nvPicPr>
        <p:blipFill>
          <a:blip r:embed="rId3"/>
          <a:srcRect l="-311" t="6831" r="498" b="18623"/>
          <a:stretch/>
        </p:blipFill>
        <p:spPr bwMode="auto">
          <a:xfrm flipH="0" flipV="0">
            <a:off x="-110748" y="-19049"/>
            <a:ext cx="12304698" cy="6892302"/>
          </a:xfrm>
          <a:prstGeom prst="rect">
            <a:avLst/>
          </a:prstGeom>
        </p:spPr>
      </p:pic>
      <p:sp>
        <p:nvSpPr>
          <p:cNvPr id="1233957830" name=""/>
          <p:cNvSpPr/>
          <p:nvPr/>
        </p:nvSpPr>
        <p:spPr bwMode="auto">
          <a:xfrm flipH="0" flipV="0">
            <a:off x="-110748" y="-19049"/>
            <a:ext cx="12304698" cy="6892302"/>
          </a:xfrm>
          <a:prstGeom prst="rect">
            <a:avLst/>
          </a:prstGeom>
          <a:solidFill>
            <a:schemeClr val="tx1">
              <a:alpha val="60000"/>
            </a:schemeClr>
          </a:solidFill>
          <a:ln w="12699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0165199" name=""/>
          <p:cNvSpPr/>
          <p:nvPr/>
        </p:nvSpPr>
        <p:spPr bwMode="auto">
          <a:xfrm flipH="0" flipV="0">
            <a:off x="-226647" y="1847848"/>
            <a:ext cx="12420598" cy="2819398"/>
          </a:xfrm>
          <a:prstGeom prst="rect">
            <a:avLst/>
          </a:prstGeom>
          <a:solidFill>
            <a:schemeClr val="tx1">
              <a:alpha val="44999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324834" name="Title 1"/>
          <p:cNvSpPr>
            <a:spLocks noGrp="1"/>
          </p:cNvSpPr>
          <p:nvPr/>
        </p:nvSpPr>
        <p:spPr bwMode="auto">
          <a:xfrm flipH="0" flipV="0">
            <a:off x="4675358" y="1854145"/>
            <a:ext cx="7889566" cy="2056995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sz="30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Самой главной задачей своей </a:t>
            </a:r>
            <a:br>
              <a:rPr sz="30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</a:br>
            <a:r>
              <a:rPr sz="30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внешней политики Петр I</a:t>
            </a:r>
            <a:br>
              <a:rPr sz="30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</a:br>
            <a:r>
              <a:rPr sz="30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видел завоевание </a:t>
            </a:r>
            <a:r>
              <a:rPr sz="30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выхода России к морю.</a:t>
            </a:r>
            <a:endParaRPr sz="3000" i="1">
              <a:solidFill>
                <a:schemeClr val="bg1"/>
              </a:solidFill>
            </a:endParaRPr>
          </a:p>
        </p:txBody>
      </p:sp>
      <p:pic>
        <p:nvPicPr>
          <p:cNvPr id="1629804221" name=""/>
          <p:cNvPicPr>
            <a:picLocks noChangeAspect="1"/>
          </p:cNvPicPr>
          <p:nvPr/>
        </p:nvPicPr>
        <p:blipFill>
          <a:blip r:embed="rId4"/>
          <a:srcRect l="0" t="0" r="0" b="0"/>
          <a:stretch/>
        </p:blipFill>
        <p:spPr bwMode="auto">
          <a:xfrm flipH="0" flipV="0">
            <a:off x="-125750" y="-99959"/>
            <a:ext cx="5270877" cy="70278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4093940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933605208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128055512" name=""/>
          <p:cNvPicPr>
            <a:picLocks noChangeAspect="1"/>
          </p:cNvPicPr>
          <p:nvPr/>
        </p:nvPicPr>
        <p:blipFill>
          <a:blip r:embed="rId3"/>
          <a:srcRect l="-311" t="6831" r="498" b="18623"/>
          <a:stretch/>
        </p:blipFill>
        <p:spPr bwMode="auto">
          <a:xfrm flipH="0" flipV="0">
            <a:off x="-110747" y="-19048"/>
            <a:ext cx="12304697" cy="6892301"/>
          </a:xfrm>
          <a:prstGeom prst="rect">
            <a:avLst/>
          </a:prstGeom>
        </p:spPr>
      </p:pic>
      <p:sp>
        <p:nvSpPr>
          <p:cNvPr id="1102657826" name=""/>
          <p:cNvSpPr/>
          <p:nvPr/>
        </p:nvSpPr>
        <p:spPr bwMode="auto">
          <a:xfrm flipH="0" flipV="0">
            <a:off x="-110747" y="-19048"/>
            <a:ext cx="12304697" cy="6892301"/>
          </a:xfrm>
          <a:prstGeom prst="rect">
            <a:avLst/>
          </a:prstGeom>
          <a:solidFill>
            <a:schemeClr val="tx1">
              <a:alpha val="60000"/>
            </a:schemeClr>
          </a:solidFill>
          <a:ln w="12699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8444164" name=""/>
          <p:cNvSpPr/>
          <p:nvPr/>
        </p:nvSpPr>
        <p:spPr bwMode="auto">
          <a:xfrm flipH="0" flipV="0">
            <a:off x="-226647" y="1847848"/>
            <a:ext cx="12420598" cy="4561345"/>
          </a:xfrm>
          <a:prstGeom prst="rect">
            <a:avLst/>
          </a:prstGeom>
          <a:solidFill>
            <a:schemeClr val="tx1">
              <a:alpha val="44999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42679912" name="Title 1"/>
          <p:cNvSpPr>
            <a:spLocks noGrp="1"/>
          </p:cNvSpPr>
          <p:nvPr/>
        </p:nvSpPr>
        <p:spPr bwMode="auto">
          <a:xfrm flipH="0" flipV="0">
            <a:off x="5409979" y="1464321"/>
            <a:ext cx="6858684" cy="2137716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sz="22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В первом походе (июль-октябрь 1695</a:t>
            </a:r>
            <a:r>
              <a:rPr sz="22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г.) русские потерпели поражение. Причиной поражения стало отсутствие у </a:t>
            </a:r>
            <a:r>
              <a:rPr sz="22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русской армии поддержки со стороны флота.</a:t>
            </a:r>
            <a:endParaRPr sz="2200" i="1">
              <a:solidFill>
                <a:schemeClr val="bg1"/>
              </a:solidFill>
            </a:endParaRPr>
          </a:p>
        </p:txBody>
      </p:sp>
      <p:sp>
        <p:nvSpPr>
          <p:cNvPr id="1526637568" name=""/>
          <p:cNvSpPr txBox="1"/>
          <p:nvPr/>
        </p:nvSpPr>
        <p:spPr bwMode="auto">
          <a:xfrm flipH="0" flipV="0">
            <a:off x="6137337" y="986079"/>
            <a:ext cx="6845225" cy="640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3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Захват крепости Азов</a:t>
            </a:r>
            <a:endParaRPr sz="3600" i="1">
              <a:solidFill>
                <a:schemeClr val="bg1"/>
              </a:solidFill>
            </a:endParaRPr>
          </a:p>
        </p:txBody>
      </p:sp>
      <p:sp>
        <p:nvSpPr>
          <p:cNvPr id="1739433730" name=""/>
          <p:cNvSpPr txBox="1"/>
          <p:nvPr/>
        </p:nvSpPr>
        <p:spPr bwMode="auto">
          <a:xfrm flipH="0" flipV="0">
            <a:off x="5501084" y="3924918"/>
            <a:ext cx="6536536" cy="1768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Вторая попытка Петра I взять Азов была </a:t>
            </a:r>
            <a:r>
              <a:rPr sz="22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предпринята в апреле – июле 1696 г. Осада Азова русскими войсками длилась </a:t>
            </a:r>
            <a:r>
              <a:rPr sz="22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три месяца, и 18 июля победа была в руках русских, Россия получила выход в </a:t>
            </a:r>
            <a:r>
              <a:rPr sz="22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Азовское море</a:t>
            </a:r>
            <a:endParaRPr sz="2200" i="1">
              <a:solidFill>
                <a:schemeClr val="bg1"/>
              </a:solidFill>
            </a:endParaRPr>
          </a:p>
        </p:txBody>
      </p:sp>
      <p:pic>
        <p:nvPicPr>
          <p:cNvPr id="144467682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-78459" y="-117151"/>
            <a:ext cx="5181637" cy="6990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2379111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68135259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267293264" name=""/>
          <p:cNvPicPr>
            <a:picLocks noChangeAspect="1"/>
          </p:cNvPicPr>
          <p:nvPr/>
        </p:nvPicPr>
        <p:blipFill>
          <a:blip r:embed="rId3"/>
          <a:srcRect l="-311" t="6831" r="498" b="18623"/>
          <a:stretch/>
        </p:blipFill>
        <p:spPr bwMode="auto">
          <a:xfrm flipH="0" flipV="0">
            <a:off x="-110747" y="-19048"/>
            <a:ext cx="12304697" cy="6892301"/>
          </a:xfrm>
          <a:prstGeom prst="rect">
            <a:avLst/>
          </a:prstGeom>
        </p:spPr>
      </p:pic>
      <p:sp>
        <p:nvSpPr>
          <p:cNvPr id="1740028551" name=""/>
          <p:cNvSpPr/>
          <p:nvPr/>
        </p:nvSpPr>
        <p:spPr bwMode="auto">
          <a:xfrm flipH="0" flipV="0">
            <a:off x="-110747" y="-19048"/>
            <a:ext cx="12304697" cy="6892301"/>
          </a:xfrm>
          <a:prstGeom prst="rect">
            <a:avLst/>
          </a:prstGeom>
          <a:solidFill>
            <a:schemeClr val="tx1">
              <a:alpha val="60000"/>
            </a:schemeClr>
          </a:solidFill>
          <a:ln w="12699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3901378" name=""/>
          <p:cNvSpPr/>
          <p:nvPr/>
        </p:nvSpPr>
        <p:spPr bwMode="auto">
          <a:xfrm flipH="0" flipV="0">
            <a:off x="-226647" y="1847848"/>
            <a:ext cx="12420598" cy="2819398"/>
          </a:xfrm>
          <a:prstGeom prst="rect">
            <a:avLst/>
          </a:prstGeom>
          <a:solidFill>
            <a:schemeClr val="tx1">
              <a:alpha val="44999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739751" name="Title 1"/>
          <p:cNvSpPr>
            <a:spLocks noGrp="1"/>
          </p:cNvSpPr>
          <p:nvPr/>
        </p:nvSpPr>
        <p:spPr bwMode="auto">
          <a:xfrm flipH="0" flipV="0">
            <a:off x="4191036" y="2177027"/>
            <a:ext cx="7889566" cy="2056995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sz="3600" i="1">
              <a:solidFill>
                <a:schemeClr val="bg1"/>
              </a:solidFill>
            </a:endParaRPr>
          </a:p>
        </p:txBody>
      </p:sp>
      <p:sp>
        <p:nvSpPr>
          <p:cNvPr id="1902281453" name=""/>
          <p:cNvSpPr txBox="1"/>
          <p:nvPr/>
        </p:nvSpPr>
        <p:spPr bwMode="auto">
          <a:xfrm flipH="0" flipV="0">
            <a:off x="1139807" y="582477"/>
            <a:ext cx="5191398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3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Великое посольство</a:t>
            </a:r>
            <a:endParaRPr sz="3600" i="1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algn="ctr">
              <a:defRPr/>
            </a:pPr>
            <a:r>
              <a:rPr sz="3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(1697-1698 гг.) </a:t>
            </a:r>
            <a:endParaRPr sz="3600" i="1">
              <a:solidFill>
                <a:schemeClr val="bg1"/>
              </a:solidFill>
            </a:endParaRPr>
          </a:p>
        </p:txBody>
      </p:sp>
      <p:sp>
        <p:nvSpPr>
          <p:cNvPr id="218522249" name=""/>
          <p:cNvSpPr txBox="1"/>
          <p:nvPr/>
        </p:nvSpPr>
        <p:spPr bwMode="auto">
          <a:xfrm flipH="0" flipV="0">
            <a:off x="-912578" y="2572588"/>
            <a:ext cx="8426549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indent="449579" algn="ctr">
              <a:defRPr/>
            </a:pPr>
            <a:r>
              <a:rPr sz="24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Считается, что царь Петр специально </a:t>
            </a:r>
            <a:endParaRPr sz="2400" i="1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indent="449579" algn="ctr">
              <a:defRPr/>
            </a:pPr>
            <a:r>
              <a:rPr sz="24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организовал Великое посольство </a:t>
            </a:r>
            <a:r>
              <a:rPr sz="24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для поиска</a:t>
            </a:r>
            <a:endParaRPr sz="2400" i="1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indent="449579" algn="ctr">
              <a:defRPr/>
            </a:pPr>
            <a:r>
              <a:rPr sz="24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союзников в войне с турками</a:t>
            </a:r>
            <a:endParaRPr sz="2400" i="1">
              <a:solidFill>
                <a:schemeClr val="bg1"/>
              </a:solidFill>
            </a:endParaRPr>
          </a:p>
        </p:txBody>
      </p:sp>
      <p:pic>
        <p:nvPicPr>
          <p:cNvPr id="183148732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875272" y="-99769"/>
            <a:ext cx="5316929" cy="69730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5198640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96402384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2057450296" name=""/>
          <p:cNvPicPr>
            <a:picLocks noChangeAspect="1"/>
          </p:cNvPicPr>
          <p:nvPr/>
        </p:nvPicPr>
        <p:blipFill>
          <a:blip r:embed="rId3"/>
          <a:srcRect l="-311" t="6831" r="498" b="18623"/>
          <a:stretch/>
        </p:blipFill>
        <p:spPr bwMode="auto">
          <a:xfrm flipH="0" flipV="0">
            <a:off x="-110747" y="-19048"/>
            <a:ext cx="12304697" cy="6892301"/>
          </a:xfrm>
          <a:prstGeom prst="rect">
            <a:avLst/>
          </a:prstGeom>
        </p:spPr>
      </p:pic>
      <p:sp>
        <p:nvSpPr>
          <p:cNvPr id="701739623" name=""/>
          <p:cNvSpPr/>
          <p:nvPr/>
        </p:nvSpPr>
        <p:spPr bwMode="auto">
          <a:xfrm flipH="0" flipV="0">
            <a:off x="-110747" y="-19048"/>
            <a:ext cx="12304697" cy="6892301"/>
          </a:xfrm>
          <a:prstGeom prst="rect">
            <a:avLst/>
          </a:prstGeom>
          <a:solidFill>
            <a:schemeClr val="tx1">
              <a:alpha val="60000"/>
            </a:schemeClr>
          </a:solidFill>
          <a:ln w="12699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1846374" name=""/>
          <p:cNvSpPr/>
          <p:nvPr/>
        </p:nvSpPr>
        <p:spPr bwMode="auto">
          <a:xfrm flipH="0" flipV="0">
            <a:off x="-226647" y="5053093"/>
            <a:ext cx="12420598" cy="1820159"/>
          </a:xfrm>
          <a:prstGeom prst="rect">
            <a:avLst/>
          </a:prstGeom>
          <a:solidFill>
            <a:schemeClr val="tx1">
              <a:alpha val="44999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4067427" name="Title 1"/>
          <p:cNvSpPr>
            <a:spLocks noGrp="1"/>
          </p:cNvSpPr>
          <p:nvPr/>
        </p:nvSpPr>
        <p:spPr bwMode="auto">
          <a:xfrm flipH="0" flipV="0">
            <a:off x="4191036" y="2177027"/>
            <a:ext cx="7889566" cy="2056995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sz="3600" i="1">
              <a:solidFill>
                <a:schemeClr val="bg1"/>
              </a:solidFill>
            </a:endParaRPr>
          </a:p>
        </p:txBody>
      </p:sp>
      <p:sp>
        <p:nvSpPr>
          <p:cNvPr id="896362058" name=""/>
          <p:cNvSpPr txBox="1"/>
          <p:nvPr/>
        </p:nvSpPr>
        <p:spPr bwMode="auto">
          <a:xfrm flipH="0" flipV="0">
            <a:off x="4603651" y="239761"/>
            <a:ext cx="6850625" cy="640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3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Северный союз</a:t>
            </a:r>
            <a:endParaRPr sz="4800" i="1">
              <a:solidFill>
                <a:schemeClr val="bg1"/>
              </a:solidFill>
            </a:endParaRPr>
          </a:p>
        </p:txBody>
      </p:sp>
      <p:sp>
        <p:nvSpPr>
          <p:cNvPr id="1522945720" name=""/>
          <p:cNvSpPr txBox="1"/>
          <p:nvPr/>
        </p:nvSpPr>
        <p:spPr bwMode="auto">
          <a:xfrm flipH="0" flipV="0">
            <a:off x="1856187" y="5317080"/>
            <a:ext cx="8349955" cy="10976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indent="449579" algn="ctr">
              <a:defRPr/>
            </a:pPr>
            <a:r>
              <a:rPr sz="22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При помощи Великого посольства удалось наметить создание Северного </a:t>
            </a:r>
            <a:r>
              <a:rPr sz="22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союза, в который затем вошли Россия, Речь Посполитая, Саксония и Дания.</a:t>
            </a:r>
            <a:endParaRPr sz="2200" i="1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79253098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-13883" y="943615"/>
            <a:ext cx="7409518" cy="4170500"/>
          </a:xfrm>
          <a:prstGeom prst="rect">
            <a:avLst/>
          </a:prstGeom>
        </p:spPr>
      </p:pic>
      <p:pic>
        <p:nvPicPr>
          <p:cNvPr id="180952712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670084" y="923673"/>
            <a:ext cx="4421367" cy="41904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6144758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271307312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947062951" name=""/>
          <p:cNvPicPr>
            <a:picLocks noChangeAspect="1"/>
          </p:cNvPicPr>
          <p:nvPr/>
        </p:nvPicPr>
        <p:blipFill>
          <a:blip r:embed="rId3"/>
          <a:srcRect l="-311" t="6831" r="498" b="18623"/>
          <a:stretch/>
        </p:blipFill>
        <p:spPr bwMode="auto">
          <a:xfrm flipH="0" flipV="0">
            <a:off x="-110747" y="-19048"/>
            <a:ext cx="12304697" cy="6892301"/>
          </a:xfrm>
          <a:prstGeom prst="rect">
            <a:avLst/>
          </a:prstGeom>
        </p:spPr>
      </p:pic>
      <p:sp>
        <p:nvSpPr>
          <p:cNvPr id="1140552034" name=""/>
          <p:cNvSpPr/>
          <p:nvPr/>
        </p:nvSpPr>
        <p:spPr bwMode="auto">
          <a:xfrm flipH="0" flipV="0">
            <a:off x="-110747" y="-19048"/>
            <a:ext cx="12304697" cy="6892301"/>
          </a:xfrm>
          <a:prstGeom prst="rect">
            <a:avLst/>
          </a:prstGeom>
          <a:solidFill>
            <a:schemeClr val="tx1">
              <a:alpha val="60000"/>
            </a:schemeClr>
          </a:solidFill>
          <a:ln w="12699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27037" name=""/>
          <p:cNvSpPr/>
          <p:nvPr/>
        </p:nvSpPr>
        <p:spPr bwMode="auto">
          <a:xfrm flipH="0" flipV="0">
            <a:off x="5038700" y="1510862"/>
            <a:ext cx="3777612" cy="4077153"/>
          </a:xfrm>
          <a:prstGeom prst="rect">
            <a:avLst/>
          </a:prstGeom>
          <a:solidFill>
            <a:schemeClr val="tx1">
              <a:alpha val="44999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9309999" name="Title 1"/>
          <p:cNvSpPr>
            <a:spLocks noGrp="1"/>
          </p:cNvSpPr>
          <p:nvPr/>
        </p:nvSpPr>
        <p:spPr bwMode="auto">
          <a:xfrm flipH="0" flipV="0">
            <a:off x="4191036" y="2177027"/>
            <a:ext cx="7889566" cy="3731701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sz="3600" i="1">
              <a:solidFill>
                <a:schemeClr val="bg1"/>
              </a:solidFill>
            </a:endParaRPr>
          </a:p>
        </p:txBody>
      </p:sp>
      <p:sp>
        <p:nvSpPr>
          <p:cNvPr id="1643804141" name=""/>
          <p:cNvSpPr txBox="1"/>
          <p:nvPr/>
        </p:nvSpPr>
        <p:spPr bwMode="auto">
          <a:xfrm flipH="0" flipV="0">
            <a:off x="4191036" y="392367"/>
            <a:ext cx="6851345" cy="640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3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Нарвское сражение</a:t>
            </a:r>
            <a:endParaRPr sz="3600" i="1">
              <a:solidFill>
                <a:schemeClr val="bg1"/>
              </a:solidFill>
            </a:endParaRPr>
          </a:p>
        </p:txBody>
      </p:sp>
      <p:sp>
        <p:nvSpPr>
          <p:cNvPr id="622186223" name=""/>
          <p:cNvSpPr txBox="1"/>
          <p:nvPr/>
        </p:nvSpPr>
        <p:spPr bwMode="auto">
          <a:xfrm flipH="0" flipV="0">
            <a:off x="5264618" y="1808135"/>
            <a:ext cx="3407118" cy="3779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indent="449579" algn="l">
              <a:defRPr/>
            </a:pPr>
            <a:r>
              <a:rPr sz="22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В первом этапе </a:t>
            </a:r>
            <a:r>
              <a:rPr sz="22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войны Россия проиграла под Нарвой 30 ноября 1700 г. </a:t>
            </a:r>
            <a:r>
              <a:rPr sz="22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Король Карл XII, выиграв Нарвское сражение, сделал опрометчивый вывод, что </a:t>
            </a:r>
            <a:r>
              <a:rPr sz="22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русское войско не представляет угрозы</a:t>
            </a:r>
            <a:r>
              <a:rPr sz="22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, и сосредоточился на войне против Саксонии и Речи </a:t>
            </a:r>
            <a:r>
              <a:rPr sz="22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Посполитой. </a:t>
            </a:r>
            <a:endParaRPr sz="2200" i="1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3616986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-2642" y="1480926"/>
            <a:ext cx="4923232" cy="4102693"/>
          </a:xfrm>
          <a:prstGeom prst="rect">
            <a:avLst/>
          </a:prstGeom>
        </p:spPr>
      </p:pic>
      <p:pic>
        <p:nvPicPr>
          <p:cNvPr id="79485044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970921" y="1447672"/>
            <a:ext cx="3038117" cy="43849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630562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 algn="ctr">
              <a:defRPr/>
            </a:pPr>
            <a:endParaRPr lang="ru-RU"/>
          </a:p>
        </p:txBody>
      </p:sp>
      <p:sp>
        <p:nvSpPr>
          <p:cNvPr id="595236692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 algn="ctr">
              <a:defRPr/>
            </a:pPr>
            <a:endParaRPr lang="ru-RU"/>
          </a:p>
        </p:txBody>
      </p:sp>
      <p:pic>
        <p:nvPicPr>
          <p:cNvPr id="157385669" name=""/>
          <p:cNvPicPr>
            <a:picLocks noChangeAspect="1"/>
          </p:cNvPicPr>
          <p:nvPr/>
        </p:nvPicPr>
        <p:blipFill>
          <a:blip r:embed="rId3"/>
          <a:srcRect l="-311" t="6831" r="498" b="18623"/>
          <a:stretch/>
        </p:blipFill>
        <p:spPr bwMode="auto">
          <a:xfrm flipH="0" flipV="0">
            <a:off x="-110747" y="-19048"/>
            <a:ext cx="12304697" cy="6892301"/>
          </a:xfrm>
          <a:prstGeom prst="rect">
            <a:avLst/>
          </a:prstGeom>
        </p:spPr>
      </p:pic>
      <p:sp>
        <p:nvSpPr>
          <p:cNvPr id="1112717294" name=""/>
          <p:cNvSpPr/>
          <p:nvPr/>
        </p:nvSpPr>
        <p:spPr bwMode="auto">
          <a:xfrm flipH="0" flipV="0">
            <a:off x="-110747" y="-19048"/>
            <a:ext cx="12304697" cy="6892301"/>
          </a:xfrm>
          <a:prstGeom prst="rect">
            <a:avLst/>
          </a:prstGeom>
          <a:solidFill>
            <a:schemeClr val="tx1">
              <a:alpha val="60000"/>
            </a:schemeClr>
          </a:solidFill>
          <a:ln w="12699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endParaRPr/>
          </a:p>
        </p:txBody>
      </p:sp>
      <p:sp>
        <p:nvSpPr>
          <p:cNvPr id="1305674539" name=""/>
          <p:cNvSpPr/>
          <p:nvPr/>
        </p:nvSpPr>
        <p:spPr bwMode="auto">
          <a:xfrm flipH="0" flipV="0">
            <a:off x="-226647" y="1847848"/>
            <a:ext cx="12420598" cy="2819398"/>
          </a:xfrm>
          <a:prstGeom prst="rect">
            <a:avLst/>
          </a:prstGeom>
          <a:solidFill>
            <a:schemeClr val="tx1">
              <a:alpha val="44999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endParaRPr/>
          </a:p>
        </p:txBody>
      </p:sp>
      <p:sp>
        <p:nvSpPr>
          <p:cNvPr id="1127156650" name="Title 1"/>
          <p:cNvSpPr>
            <a:spLocks noGrp="1"/>
          </p:cNvSpPr>
          <p:nvPr/>
        </p:nvSpPr>
        <p:spPr bwMode="auto">
          <a:xfrm flipH="0" flipV="0">
            <a:off x="4191036" y="2177027"/>
            <a:ext cx="7889566" cy="2056995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endParaRPr sz="3600" i="1">
              <a:solidFill>
                <a:schemeClr val="bg1"/>
              </a:solidFill>
            </a:endParaRPr>
          </a:p>
        </p:txBody>
      </p:sp>
      <p:sp>
        <p:nvSpPr>
          <p:cNvPr id="1743580294" name=""/>
          <p:cNvSpPr txBox="1"/>
          <p:nvPr/>
        </p:nvSpPr>
        <p:spPr bwMode="auto">
          <a:xfrm flipH="0" flipV="0">
            <a:off x="5087973" y="501757"/>
            <a:ext cx="6845585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endParaRPr sz="4800" i="1">
              <a:solidFill>
                <a:schemeClr val="bg1"/>
              </a:solidFill>
            </a:endParaRPr>
          </a:p>
        </p:txBody>
      </p:sp>
      <p:sp>
        <p:nvSpPr>
          <p:cNvPr id="2017933841" name=""/>
          <p:cNvSpPr txBox="1"/>
          <p:nvPr/>
        </p:nvSpPr>
        <p:spPr bwMode="auto">
          <a:xfrm flipH="0" flipV="0">
            <a:off x="578404" y="2286228"/>
            <a:ext cx="11126040" cy="1920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indent="449579" algn="ctr">
              <a:defRPr/>
            </a:pPr>
            <a:r>
              <a:rPr sz="24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В 1701 г. была </a:t>
            </a:r>
            <a:r>
              <a:rPr sz="24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одержана первая победа в Северной войне – при Эрестфере, в Ингерманландии. </a:t>
            </a:r>
            <a:r>
              <a:rPr sz="24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Следующая победа русской армией была одержана в июле 1702 г. у </a:t>
            </a:r>
            <a:r>
              <a:rPr sz="24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Гуммельсгофа. В октябре 1702 г. русскими войсками был взят Нотебург </a:t>
            </a:r>
            <a:r>
              <a:rPr sz="24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(бывшая новгородская крепость Орешек, потерянная Россией в 1617 г.), а в мае </a:t>
            </a:r>
            <a:r>
              <a:rPr sz="24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1703 г. был взят Ниеншанц.</a:t>
            </a:r>
            <a:endParaRPr sz="2400" i="1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4205714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36028172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98783299" name=""/>
          <p:cNvPicPr>
            <a:picLocks noChangeAspect="1"/>
          </p:cNvPicPr>
          <p:nvPr/>
        </p:nvPicPr>
        <p:blipFill>
          <a:blip r:embed="rId3"/>
          <a:srcRect l="-311" t="6831" r="498" b="18623"/>
          <a:stretch/>
        </p:blipFill>
        <p:spPr bwMode="auto">
          <a:xfrm flipH="0" flipV="0">
            <a:off x="-110747" y="-19048"/>
            <a:ext cx="12304697" cy="6892301"/>
          </a:xfrm>
          <a:prstGeom prst="rect">
            <a:avLst/>
          </a:prstGeom>
        </p:spPr>
      </p:pic>
      <p:sp>
        <p:nvSpPr>
          <p:cNvPr id="1915788660" name=""/>
          <p:cNvSpPr/>
          <p:nvPr/>
        </p:nvSpPr>
        <p:spPr bwMode="auto">
          <a:xfrm flipH="0" flipV="0">
            <a:off x="-110747" y="-19048"/>
            <a:ext cx="12304697" cy="6892301"/>
          </a:xfrm>
          <a:prstGeom prst="rect">
            <a:avLst/>
          </a:prstGeom>
          <a:solidFill>
            <a:schemeClr val="tx1">
              <a:alpha val="60000"/>
            </a:schemeClr>
          </a:solidFill>
          <a:ln w="12699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9426315" name=""/>
          <p:cNvSpPr/>
          <p:nvPr/>
        </p:nvSpPr>
        <p:spPr bwMode="auto">
          <a:xfrm flipH="0" flipV="0">
            <a:off x="-226647" y="1847848"/>
            <a:ext cx="12420598" cy="2819398"/>
          </a:xfrm>
          <a:prstGeom prst="rect">
            <a:avLst/>
          </a:prstGeom>
          <a:solidFill>
            <a:schemeClr val="tx1">
              <a:alpha val="44999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7196822" name="Title 1"/>
          <p:cNvSpPr>
            <a:spLocks noGrp="1"/>
          </p:cNvSpPr>
          <p:nvPr/>
        </p:nvSpPr>
        <p:spPr bwMode="auto">
          <a:xfrm flipH="0" flipV="0">
            <a:off x="4191036" y="2177027"/>
            <a:ext cx="7889566" cy="2056995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sz="3600" i="1">
              <a:solidFill>
                <a:schemeClr val="bg1"/>
              </a:solidFill>
            </a:endParaRPr>
          </a:p>
        </p:txBody>
      </p:sp>
      <p:sp>
        <p:nvSpPr>
          <p:cNvPr id="557598034" name=""/>
          <p:cNvSpPr txBox="1"/>
          <p:nvPr/>
        </p:nvSpPr>
        <p:spPr bwMode="auto">
          <a:xfrm flipH="0" flipV="0">
            <a:off x="5087973" y="501757"/>
            <a:ext cx="684522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767890873" name=""/>
          <p:cNvSpPr txBox="1"/>
          <p:nvPr/>
        </p:nvSpPr>
        <p:spPr bwMode="auto">
          <a:xfrm flipH="0" flipV="0">
            <a:off x="5915689" y="2611163"/>
            <a:ext cx="5926504" cy="14329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indent="449579" algn="ctr">
              <a:defRPr/>
            </a:pPr>
            <a:r>
              <a:rPr sz="22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Чтобы закрепиться в устье Невы, 27.05.1703 г. </a:t>
            </a:r>
            <a:r>
              <a:rPr sz="22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Петр Алексеевич велел заложить новую крепость, и будущую новую столицу – </a:t>
            </a:r>
            <a:r>
              <a:rPr sz="22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Санкт-Петербург.</a:t>
            </a:r>
            <a:endParaRPr sz="2200" i="1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1807561847" name=""/>
          <p:cNvPicPr>
            <a:picLocks noChangeAspect="1"/>
          </p:cNvPicPr>
          <p:nvPr/>
        </p:nvPicPr>
        <p:blipFill>
          <a:blip r:embed="rId4"/>
          <a:srcRect l="18722" t="0" r="8012" b="0"/>
          <a:stretch/>
        </p:blipFill>
        <p:spPr bwMode="auto">
          <a:xfrm flipH="0" flipV="0">
            <a:off x="53475" y="-388943"/>
            <a:ext cx="5550187" cy="75906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0710576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016510284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1728584448" name=""/>
          <p:cNvPicPr>
            <a:picLocks noChangeAspect="1"/>
          </p:cNvPicPr>
          <p:nvPr/>
        </p:nvPicPr>
        <p:blipFill>
          <a:blip r:embed="rId3"/>
          <a:srcRect l="-311" t="6831" r="498" b="18623"/>
          <a:stretch/>
        </p:blipFill>
        <p:spPr bwMode="auto">
          <a:xfrm flipH="0" flipV="0">
            <a:off x="-110747" y="-19048"/>
            <a:ext cx="12304697" cy="6892301"/>
          </a:xfrm>
          <a:prstGeom prst="rect">
            <a:avLst/>
          </a:prstGeom>
        </p:spPr>
      </p:pic>
      <p:sp>
        <p:nvSpPr>
          <p:cNvPr id="1272024794" name=""/>
          <p:cNvSpPr/>
          <p:nvPr/>
        </p:nvSpPr>
        <p:spPr bwMode="auto">
          <a:xfrm flipH="0" flipV="0">
            <a:off x="-110747" y="-19048"/>
            <a:ext cx="12304697" cy="6892301"/>
          </a:xfrm>
          <a:prstGeom prst="rect">
            <a:avLst/>
          </a:prstGeom>
          <a:solidFill>
            <a:schemeClr val="tx1">
              <a:alpha val="60000"/>
            </a:schemeClr>
          </a:solidFill>
          <a:ln w="12699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363969" name=""/>
          <p:cNvSpPr/>
          <p:nvPr/>
        </p:nvSpPr>
        <p:spPr bwMode="auto">
          <a:xfrm flipH="0" flipV="0">
            <a:off x="-226647" y="1847848"/>
            <a:ext cx="12420598" cy="2819398"/>
          </a:xfrm>
          <a:prstGeom prst="rect">
            <a:avLst/>
          </a:prstGeom>
          <a:solidFill>
            <a:schemeClr val="tx1">
              <a:alpha val="44999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241109" name="Title 1"/>
          <p:cNvSpPr>
            <a:spLocks noGrp="1"/>
          </p:cNvSpPr>
          <p:nvPr/>
        </p:nvSpPr>
        <p:spPr bwMode="auto">
          <a:xfrm flipH="0" flipV="0">
            <a:off x="5882844" y="2177027"/>
            <a:ext cx="6197758" cy="2056995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sz="3600" i="1">
              <a:solidFill>
                <a:schemeClr val="bg1"/>
              </a:solidFill>
            </a:endParaRPr>
          </a:p>
        </p:txBody>
      </p:sp>
      <p:sp>
        <p:nvSpPr>
          <p:cNvPr id="587877901" name=""/>
          <p:cNvSpPr txBox="1"/>
          <p:nvPr/>
        </p:nvSpPr>
        <p:spPr bwMode="auto">
          <a:xfrm flipH="0" flipV="0">
            <a:off x="6786077" y="1122363"/>
            <a:ext cx="6854585" cy="640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3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Прутский договор</a:t>
            </a:r>
            <a:endParaRPr sz="3600" i="1">
              <a:solidFill>
                <a:schemeClr val="bg1"/>
              </a:solidFill>
            </a:endParaRPr>
          </a:p>
        </p:txBody>
      </p:sp>
      <p:sp>
        <p:nvSpPr>
          <p:cNvPr id="946734208" name=""/>
          <p:cNvSpPr txBox="1"/>
          <p:nvPr/>
        </p:nvSpPr>
        <p:spPr bwMode="auto">
          <a:xfrm flipH="0" flipV="0">
            <a:off x="5882844" y="2310797"/>
            <a:ext cx="6229738" cy="21034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indent="449579" algn="ctr">
              <a:defRPr/>
            </a:pPr>
            <a:r>
              <a:rPr sz="22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По Прутскому мирному договору, который был подписан 23 июля </a:t>
            </a:r>
            <a:r>
              <a:rPr sz="22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1711 г., предполагалось что Россия возвращала туркам крепость Азов, </a:t>
            </a:r>
            <a:r>
              <a:rPr sz="22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уничтожала крепость в Таганроге и давала возможность Карлу XII вернуться на </a:t>
            </a:r>
            <a:r>
              <a:rPr sz="22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родину в Швецию.</a:t>
            </a:r>
            <a:endParaRPr sz="2200" i="1">
              <a:solidFill>
                <a:schemeClr val="bg1"/>
              </a:solidFill>
            </a:endParaRPr>
          </a:p>
        </p:txBody>
      </p:sp>
      <p:pic>
        <p:nvPicPr>
          <p:cNvPr id="60285058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-110747" y="-19048"/>
            <a:ext cx="5435230" cy="68842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9</cp:revision>
  <dcterms:modified xsi:type="dcterms:W3CDTF">2024-10-11T17:38:37Z</dcterms:modified>
  <cp:category/>
  <cp:contentStatus/>
  <cp:version/>
</cp:coreProperties>
</file>