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13.png" ContentType="image/pn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Для перемещения страницы щёлкните мышью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4CD14FB-AD1E-4EDB-BBC6-84F6CE5DD330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4A35CD-D6E9-4346-8573-B989E164EDBE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ru-RU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E2DF86-39F1-4AAF-8E89-C88643650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B9EE302-BA02-45D3-BD11-0A10498DF4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E485EC2-C907-4201-A842-3BB399A80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8ADFB7-392E-4A34-AF75-F9BC67027B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696303-553F-4E1B-879F-47A70D704A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B98B38-DD01-4705-8792-44C73EC3B2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5AC28ED-8B05-4D00-9733-322FF77D3D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1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73EC212-07AF-4525-9E88-284C7F76B1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DA34F55-C717-4504-A844-8B7A5BF245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CAD5A46-AEB3-4E18-9A1C-81A70C403D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EAB99FE-2314-4EC1-8104-C623E684FB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685800">
              <a:lnSpc>
                <a:spcPct val="90000"/>
              </a:lnSpc>
              <a:buNone/>
            </a:pPr>
            <a:r>
              <a:rPr b="0" lang="ru-RU" sz="45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4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BA61F6-81D2-4ABD-AE03-CFA278BC62DD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</a:rPr>
              <a:t>Второй уровень структуры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</a:rPr>
              <a:t>Третий уровень структуры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079DE1-8AA2-4661-AFB9-4C14A66F7CC9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Click icon to add picture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54551B-B354-4238-91D8-15ECD3C3F3F1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33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679A53-6917-4B27-B2B3-B59F865049B5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33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8E9C28-C5BE-4AFF-998A-704D75AFF131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33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85BB89-C432-48FF-9B99-062310FC0209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45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4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Click to edit Master text styles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1D0386-C087-432E-BED4-DC67AFEC65C2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33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9CD553-096B-487C-ABED-EC02BE5A0AE6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33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ru-RU" sz="2100" spc="-1" strike="noStrike">
              <a:solidFill>
                <a:schemeClr val="dk1"/>
              </a:solidFill>
              <a:latin typeface="Arial"/>
            </a:endParaRPr>
          </a:p>
          <a:p>
            <a:pPr lvl="1" marL="5144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2" marL="8571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5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ru-RU" sz="1500" spc="-1" strike="noStrike">
              <a:solidFill>
                <a:schemeClr val="dk1"/>
              </a:solidFill>
              <a:latin typeface="Arial"/>
            </a:endParaRPr>
          </a:p>
          <a:p>
            <a:pPr lvl="3" marL="120024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  <a:p>
            <a:pPr lvl="4" marL="1542960" indent="-171360" defTabSz="6858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35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ru-RU" sz="135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4C1667-BDAD-4614-97B1-D32C7828F35C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lang="ru-RU" sz="33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ru-RU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55B6C5-F7B0-4A4C-B1D8-837B020538D6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&lt;дата/время&gt;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49F3FD-E3E8-4683-A97D-B8FDD054DEEB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5b9bd5">
                <a:alpha val="0"/>
              </a:srgbClr>
            </a:gs>
            <a:gs pos="100000">
              <a:srgbClr val="ffffff">
                <a:alpha val="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-23760" y="-127080"/>
            <a:ext cx="12239280" cy="700848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27040" y="2077200"/>
            <a:ext cx="9143640" cy="2476440"/>
          </a:xfrm>
          <a:prstGeom prst="rect">
            <a:avLst/>
          </a:prstGeom>
          <a:noFill/>
          <a:ln w="0">
            <a:noFill/>
          </a:ln>
          <a:effectLst>
            <a:outerShdw dist="37674" dir="13500000" blurRad="50760" rotWithShape="0">
              <a:srgbClr val="000000">
                <a:alpha val="40000"/>
              </a:srgbClr>
            </a:outerShdw>
          </a:effectLst>
        </p:spPr>
        <p:txBody>
          <a:bodyPr numCol="1" spcCol="0" lIns="91440" rIns="91440" tIns="45720" bIns="45720" anchor="b">
            <a:normAutofit/>
          </a:bodyPr>
          <a:p>
            <a:pPr indent="0" algn="ctr" defTabSz="685800">
              <a:lnSpc>
                <a:spcPct val="90000"/>
              </a:lnSpc>
              <a:buNone/>
            </a:pPr>
            <a:r>
              <a:rPr b="1" i="1" lang="ru-RU" sz="7200" spc="-1" strike="noStrike" u="sng">
                <a:ln>
                  <a:solidFill>
                    <a:srgbClr val="1f4e79"/>
                  </a:solidFill>
                </a:ln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Христианизация</a:t>
            </a:r>
            <a:br>
              <a:rPr sz="7200"/>
            </a:br>
            <a:r>
              <a:rPr b="1" i="1" lang="ru-RU" sz="7200" spc="-1" strike="noStrike" u="sng">
                <a:ln>
                  <a:solidFill>
                    <a:srgbClr val="1f4e79"/>
                  </a:solidFill>
                </a:ln>
                <a:solidFill>
                  <a:srgbClr val="ffffff"/>
                </a:solidFill>
                <a:uFillTx/>
                <a:latin typeface="Times New Roman"/>
                <a:ea typeface="Times New Roman"/>
              </a:rPr>
              <a:t> Руси</a:t>
            </a:r>
            <a:endParaRPr b="0" lang="ru-RU" sz="7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Title 1"/>
          <p:cNvSpPr/>
          <p:nvPr/>
        </p:nvSpPr>
        <p:spPr>
          <a:xfrm>
            <a:off x="8929440" y="5392080"/>
            <a:ext cx="2905560" cy="871560"/>
          </a:xfrm>
          <a:prstGeom prst="rect">
            <a:avLst/>
          </a:prstGeom>
          <a:noFill/>
          <a:ln w="6349">
            <a:noFill/>
          </a:ln>
          <a:effectLst>
            <a:outerShdw algn="br" blurRad="50760" dir="135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horzOverflow="overflow" anchor="b">
            <a:normAutofit fontScale="74865" lnSpcReduction="10000"/>
          </a:bodyPr>
          <a:p>
            <a:pPr algn="ctr" defTabSz="685800">
              <a:lnSpc>
                <a:spcPct val="90000"/>
              </a:lnSpc>
            </a:pPr>
            <a:r>
              <a:rPr b="1" i="1" lang="ru-RU" sz="2800" spc="-1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latin typeface="Times New Roman"/>
                <a:ea typeface="Times New Roman"/>
              </a:rPr>
              <a:t>Ваганова О.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685800">
              <a:lnSpc>
                <a:spcPct val="90000"/>
              </a:lnSpc>
            </a:pPr>
            <a:r>
              <a:rPr b="1" i="1" lang="ru-RU" sz="2800" spc="-1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latin typeface="Times New Roman"/>
                <a:ea typeface="Times New Roman"/>
              </a:rPr>
              <a:t>Группа № 3834101/30009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596680" y="2560320"/>
            <a:ext cx="18324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ru-RU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-493560" y="645840"/>
            <a:ext cx="6737400" cy="5303520"/>
          </a:xfrm>
          <a:prstGeom prst="flowChartDelay">
            <a:avLst/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br" blurRad="50760" dir="135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256520" y="5086440"/>
            <a:ext cx="3810960" cy="100944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354360" y="3190680"/>
            <a:ext cx="5457600" cy="131256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624720" y="1041120"/>
            <a:ext cx="5108040" cy="16948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24440" y="847800"/>
            <a:ext cx="5634000" cy="273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 defTabSz="685800">
              <a:lnSpc>
                <a:spcPct val="90000"/>
              </a:lnSpc>
              <a:buNone/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Христианство содействовало распространению грамотности. При монастырях создавались общеобразовательные школы.</a:t>
            </a:r>
            <a:br>
              <a:rPr sz="2400"/>
            </a:br>
            <a:br>
              <a:rPr sz="2400"/>
            </a:br>
            <a:endParaRPr b="0" lang="ru-RU" sz="2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7361280" y="5086440"/>
            <a:ext cx="667116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Христианство дало толчок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развитию архитектуры.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65960" y="3270240"/>
            <a:ext cx="6033600" cy="10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Христианская религия оказала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значительное влияние на формирование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новых ценностей, обычаев, норм поведения.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066120" y="2647800"/>
            <a:ext cx="10515240" cy="13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1" i="1" lang="ru-RU" sz="4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Спасибо за внимание!</a:t>
            </a:r>
            <a:endParaRPr b="0" lang="ru-RU" sz="4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9129600" y="5651640"/>
            <a:ext cx="26658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Ваганова О.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i="1" lang="ru-RU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Группа № 3834101/30009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685800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Литература:</a:t>
            </a:r>
            <a:endParaRPr b="0" lang="ru-RU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 fontScale="98073" lnSpcReduction="10000"/>
          </a:bodyPr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Беглов  А. Памяти святого Владимира – Крестителя  Руси / А. Беглов // Честь Отечества. –  2015. – № 1–2. – С. 11–13. 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Васильев  М.А. Великий князь Владимир Святославич:  от языческой реформы к крещению Руси  / М.А. Васильев // Славяноведение. – 1994.  – № 2. – С. 38–55.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Васильев  М.А. Канун крещения Руси: «проводы-похороны»  киевских кумиров Перуна и Волоса /  М.А.Васильев // Славяноведение. – 1999. –  № 2. – С. 79–84.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Козаченко  А. Крещение Руси /А.Козаченко //Исторический  журнал. – 1937. – № 11. – С. 71–83.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  <a:p>
            <a:pPr marL="171360" indent="-171360" defTabSz="685800">
              <a:lnSpc>
                <a:spcPct val="90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Ковалев В.В. Крещение Руси в 988 г. и его значение для формирования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  <a:p>
            <a:pPr indent="0" defTabSz="685800">
              <a:lnSpc>
                <a:spcPct val="90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особенностей российской цивилизации // Caucasian Science Bridge. - 2020 - №4 (10). С. 24-30.</a:t>
            </a:r>
            <a:endParaRPr b="0" lang="ru-RU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661400" y="5635440"/>
            <a:ext cx="74934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90000"/>
              </a:lnSpc>
              <a:buNone/>
            </a:pPr>
            <a:r>
              <a:rPr b="0" i="1" lang="ru-RU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Десятинная церковь</a:t>
            </a:r>
            <a:endParaRPr b="0" lang="ru-RU" sz="22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28960" y="274680"/>
            <a:ext cx="9966240" cy="57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83880" y="1905120"/>
            <a:ext cx="4794480" cy="279252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293760" y="1923480"/>
            <a:ext cx="4584600" cy="433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171360" indent="-171360" algn="just" defTabSz="685800">
              <a:lnSpc>
                <a:spcPct val="114000"/>
              </a:lnSpc>
              <a:spcBef>
                <a:spcPts val="748"/>
              </a:spcBef>
              <a:buClr>
                <a:srgbClr val="000000"/>
              </a:buClr>
              <a:buFont typeface="Arial"/>
              <a:buChar char="•"/>
            </a:pPr>
            <a:r>
              <a:rPr b="0" i="1" lang="ru-RU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Владимир понял, что </a:t>
            </a:r>
            <a:endParaRPr b="0" lang="ru-RU" sz="2300" spc="-1" strike="noStrike">
              <a:solidFill>
                <a:schemeClr val="dk1"/>
              </a:solidFill>
              <a:latin typeface="Arial"/>
            </a:endParaRPr>
          </a:p>
          <a:p>
            <a:pPr indent="0" algn="just" defTabSz="685800">
              <a:lnSpc>
                <a:spcPct val="114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0" i="1" lang="ru-RU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язычество не может объединить славянские племена Руси в единый </a:t>
            </a:r>
            <a:endParaRPr b="0" lang="ru-RU" sz="2300" spc="-1" strike="noStrike">
              <a:solidFill>
                <a:schemeClr val="dk1"/>
              </a:solidFill>
              <a:latin typeface="Arial"/>
            </a:endParaRPr>
          </a:p>
          <a:p>
            <a:pPr indent="0" algn="just" defTabSz="685800">
              <a:lnSpc>
                <a:spcPct val="114000"/>
              </a:lnSpc>
              <a:spcBef>
                <a:spcPts val="748"/>
              </a:spcBef>
              <a:buNone/>
              <a:tabLst>
                <a:tab algn="l" pos="0"/>
              </a:tabLst>
            </a:pPr>
            <a:r>
              <a:rPr b="0" i="1" lang="ru-RU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народ и утвердить могущество власти великого князя.</a:t>
            </a:r>
            <a:endParaRPr b="0" lang="ru-RU" sz="2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6362280" y="14400"/>
            <a:ext cx="5828760" cy="3276720"/>
          </a:xfrm>
          <a:prstGeom prst="flowChartAlternateProcess">
            <a:avLst/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br" blurRad="50760" dir="135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109120" y="3414960"/>
            <a:ext cx="5611680" cy="3367080"/>
          </a:xfrm>
          <a:prstGeom prst="flowChartAlternateProcess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algn="br" blurRad="50760" dir="135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208080" y="1666800"/>
            <a:ext cx="4905000" cy="333324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89160" y="2147040"/>
            <a:ext cx="4549320" cy="215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 fontScale="86982" lnSpcReduction="20000"/>
          </a:bodyPr>
          <a:p>
            <a:pPr marL="339120" indent="-339120" defTabSz="685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Князь Владимир был мудрым и грамотным политиком. Выбрав христианскую веру, которую проповедовала Византия, он смог поднять авторитет Киева и укрепить связи с одним из самых мощных государств того времени.</a:t>
            </a:r>
            <a:endParaRPr b="0" lang="ru-RU" sz="2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377680" y="15480"/>
            <a:ext cx="6861600" cy="6861600"/>
          </a:xfrm>
          <a:prstGeom prst="flowChartAlternateProcess">
            <a:avLst/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blurRad="50760" dir="16200000" dist="381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587560" y="2760480"/>
            <a:ext cx="6134400" cy="27442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464080" y="1181160"/>
            <a:ext cx="6063840" cy="146016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471280" y="961560"/>
            <a:ext cx="6483960" cy="49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71880" indent="-371880" defTabSz="685800">
              <a:lnSpc>
                <a:spcPct val="114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Корсуни Владимир был крещён с именем Василий и венчался с Анной.</a:t>
            </a:r>
            <a:br>
              <a:rPr sz="2600"/>
            </a:br>
            <a:br>
              <a:rPr sz="2600"/>
            </a:b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Существует древнее предание, отражённое в летописях, что князь, осаждая Корсунь, ослеп. Крестившись, он в купели крещения прозрел и физически, и духовно.</a:t>
            </a:r>
            <a:endParaRPr b="0" lang="ru-RU" sz="2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-9720" y="-48240"/>
            <a:ext cx="5419440" cy="7243200"/>
          </a:xfrm>
          <a:prstGeom prst="flowChartDelay">
            <a:avLst/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954000" y="4476600"/>
            <a:ext cx="7381440" cy="17776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28600" y="2952720"/>
            <a:ext cx="7032240" cy="479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 defTabSz="685800">
              <a:lnSpc>
                <a:spcPct val="90000"/>
              </a:lnSpc>
              <a:buNone/>
            </a:pP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Возвратившись в Киев , с греческим духовенством,князь Владимир приступил к официальному введению христианства на Руси. </a:t>
            </a:r>
            <a:endParaRPr b="0" lang="ru-RU" sz="2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9333360" y="-2520"/>
            <a:ext cx="2826720" cy="6860160"/>
          </a:xfrm>
          <a:prstGeom prst="flowChartAlternateProcess">
            <a:avLst/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br" blurRad="50760" dir="135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635840" y="96480"/>
            <a:ext cx="5760720" cy="3902400"/>
          </a:xfrm>
          <a:prstGeom prst="flowChartAlternateProcess">
            <a:avLst/>
          </a:prstGeom>
          <a:blipFill rotWithShape="0">
            <a:blip r:embed="rId2"/>
            <a:srcRect/>
            <a:stretch/>
          </a:blipFill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1943640" y="5286240"/>
            <a:ext cx="7921440" cy="131724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467800" y="5191200"/>
            <a:ext cx="9413640" cy="155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71880" indent="-371880" defTabSz="685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Крещение  Руси произошло 14 августа в 988 г</a:t>
            </a:r>
            <a:endParaRPr b="0" lang="ru-RU" sz="2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34360" y="100080"/>
            <a:ext cx="7419600" cy="49464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7815240" y="100080"/>
            <a:ext cx="4088160" cy="49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1503000" y="226080"/>
            <a:ext cx="9250200" cy="16462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29360" y="348840"/>
            <a:ext cx="8810640" cy="1325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 fontScale="90012"/>
          </a:bodyPr>
          <a:p>
            <a:pPr indent="0" algn="ctr" defTabSz="685800">
              <a:lnSpc>
                <a:spcPct val="90000"/>
              </a:lnSpc>
              <a:buNone/>
            </a:pPr>
            <a:r>
              <a:rPr b="0" i="1" lang="ru-RU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   </a:t>
            </a:r>
            <a:r>
              <a:rPr b="0" i="1" lang="ru-RU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Память о насильственном крещении новгородцев         сохранилась в поговорке: «Путята крести мечом, а Добрыня огнём».</a:t>
            </a:r>
            <a:endParaRPr b="0" lang="ru-RU" sz="3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567800" y="1978200"/>
            <a:ext cx="8939520" cy="4559040"/>
          </a:xfrm>
          <a:prstGeom prst="flowChartAlternateProcess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356760" y="4100760"/>
            <a:ext cx="5181840" cy="124272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59920" y="1549800"/>
            <a:ext cx="5424120" cy="190476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34520" y="1172160"/>
            <a:ext cx="5136480" cy="2766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rmAutofit/>
          </a:bodyPr>
          <a:p>
            <a:pPr marL="327960" indent="-327960" defTabSz="685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Продолжателем апостольской миссии святого князя Владимира стал его сын – великий князь Киевский Ярослав Мудрый. </a:t>
            </a:r>
            <a:endParaRPr b="0" lang="ru-RU" sz="2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797440" y="228240"/>
            <a:ext cx="6293520" cy="6293520"/>
          </a:xfrm>
          <a:prstGeom prst="flowChartAlternateProcess">
            <a:avLst/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bl" blurRad="50760" dir="189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17320" y="4160520"/>
            <a:ext cx="5036040" cy="10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27960" indent="-3279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Сам Ярослав Мудрый любя книги и много их написав, основал первую на Руси библиотеку.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lank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Application>LibreOffice/24.2.6.2$Linux_X86_64 LibreOffice_project/8e9a753d9daaea75c34b417ba1bdf556bf2fc5b3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2024-09-19T20:34:07Z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12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