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4228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81987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865660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FBE53C-1560-885E-C8F7-9C280C4E16F6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308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403267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500255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7E34E-F718-846A-109A-F0B59903F036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7513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437992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308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6360C5-CCED-B9F2-3056-4A1D2969963B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1076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0564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02521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D8ED74-7132-B9EC-5775-46D24D0FFE01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4616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0666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78813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E32623-96CE-6FDC-71EE-8237C1F72D68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17089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13521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37794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8C4AFE-A9BC-A924-28EE-93007E5EEDC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2483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40020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88200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95D03A-40E5-664E-5119-AEE59733077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6936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30455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38945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0B5695-FCAE-08F3-44B7-2E0F4F592F66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541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729607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99398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774C64-6C0C-49BA-96A1-2AEBC6203426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81521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65864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5705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925A6E-ACF1-59B7-E296-FBD65819C5B1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0719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133865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767651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62471E-D4F8-67D8-0C28-C3B35CCE723A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90405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47841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9675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9D1350-9757-96AC-B4FC-72C195D98CA9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://www.strizh-vspu.ru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1906901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8" y="-19049"/>
            <a:ext cx="12304698" cy="6892302"/>
          </a:xfrm>
          <a:prstGeom prst="rect">
            <a:avLst/>
          </a:prstGeom>
        </p:spPr>
      </p:pic>
      <p:sp>
        <p:nvSpPr>
          <p:cNvPr id="850670913" name=""/>
          <p:cNvSpPr/>
          <p:nvPr/>
        </p:nvSpPr>
        <p:spPr bwMode="auto">
          <a:xfrm flipH="0" flipV="0">
            <a:off x="-110748" y="-19049"/>
            <a:ext cx="12304698" cy="6892302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4160711" name=""/>
          <p:cNvSpPr/>
          <p:nvPr/>
        </p:nvSpPr>
        <p:spPr bwMode="auto">
          <a:xfrm flipH="0" flipV="0">
            <a:off x="-226649" y="1847849"/>
            <a:ext cx="12420599" cy="2819399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95447" y="1852611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Внешняя политика</a:t>
            </a:r>
            <a:b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5500" b="1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Петра I</a:t>
            </a:r>
            <a:endParaRPr sz="5500" b="1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305299" y="5602287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 sz="28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Ваганова О.</a:t>
            </a:r>
            <a:endParaRPr sz="28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3834101/30009</a:t>
            </a:r>
            <a:endParaRPr sz="2800" b="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3141787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47705200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735349" name=""/>
          <p:cNvSpPr/>
          <p:nvPr/>
        </p:nvSpPr>
        <p:spPr bwMode="auto">
          <a:xfrm flipH="0" flipV="0">
            <a:off x="-93299" y="1562099"/>
            <a:ext cx="12287250" cy="3733799"/>
          </a:xfrm>
          <a:prstGeom prst="rect">
            <a:avLst/>
          </a:prstGeom>
          <a:solidFill>
            <a:schemeClr val="tx1">
              <a:alpha val="57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9042735" name="Title 1"/>
          <p:cNvSpPr>
            <a:spLocks noGrp="1"/>
          </p:cNvSpPr>
          <p:nvPr>
            <p:ph type="ctrTitle"/>
          </p:nvPr>
        </p:nvSpPr>
        <p:spPr bwMode="auto">
          <a:xfrm>
            <a:off x="1809748" y="2582861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Русско-турецкие отношения были урегулированы Константинопольским мирным договором. По договору Тур­ция со­хра­ня­ла за­ня­тые ею восточные об­лас­ти Гру­зии и Ар­ме­нии, Теб­риз­ское, Каз­вин­ское и Ше­ма­хин­ское хан­ст­ва, Рос­сия – го­ро­да и про­вин­ции, по­лу­чен­ные по Пе­тер­бург­ско­му до­го­во­ру 1723 года</a:t>
            </a:r>
            <a:endParaRPr sz="3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165813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107352216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630346" name=""/>
          <p:cNvSpPr/>
          <p:nvPr/>
        </p:nvSpPr>
        <p:spPr bwMode="auto">
          <a:xfrm flipH="0" flipV="0">
            <a:off x="4783500" y="1657350"/>
            <a:ext cx="7410449" cy="3524249"/>
          </a:xfrm>
          <a:prstGeom prst="rect">
            <a:avLst/>
          </a:prstGeom>
          <a:solidFill>
            <a:schemeClr val="tx1">
              <a:alpha val="57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55122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115650" y="528636"/>
            <a:ext cx="7078298" cy="44624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Историки положительно оценивают внешнюю политику России в этот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период.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Но главное, хоть и не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все геополитические планы Петра I были реализованы, он своей внешней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политикой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превратил Московское царство в Российскую империю.</a:t>
            </a:r>
            <a:endParaRPr sz="3000" i="1">
              <a:solidFill>
                <a:schemeClr val="bg1"/>
              </a:solidFill>
            </a:endParaRPr>
          </a:p>
        </p:txBody>
      </p:sp>
      <p:pic>
        <p:nvPicPr>
          <p:cNvPr id="1465267554" name=""/>
          <p:cNvPicPr>
            <a:picLocks noChangeAspect="1"/>
          </p:cNvPicPr>
          <p:nvPr/>
        </p:nvPicPr>
        <p:blipFill>
          <a:blip r:embed="rId4"/>
          <a:srcRect l="13506" t="0" r="13876" b="-1102"/>
          <a:stretch/>
        </p:blipFill>
        <p:spPr bwMode="auto">
          <a:xfrm flipH="0" flipV="0">
            <a:off x="-124152" y="-285750"/>
            <a:ext cx="5269602" cy="7351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79071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47476381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6730885" name="Title 1"/>
          <p:cNvSpPr>
            <a:spLocks noGrp="1"/>
          </p:cNvSpPr>
          <p:nvPr>
            <p:ph type="ctrTitle"/>
          </p:nvPr>
        </p:nvSpPr>
        <p:spPr bwMode="auto">
          <a:xfrm>
            <a:off x="1762124" y="1757362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Спасибо </a:t>
            </a:r>
            <a:b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за внимание!</a:t>
            </a:r>
            <a:endParaRPr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7573507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19624" y="5586412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Ваганова О.</a:t>
            </a:r>
            <a:endParaRPr sz="26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3834101/30009</a:t>
            </a:r>
            <a:endParaRPr sz="2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8448232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576910461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35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026942" name=""/>
          <p:cNvSpPr/>
          <p:nvPr/>
        </p:nvSpPr>
        <p:spPr bwMode="auto">
          <a:xfrm flipH="0" flipV="0">
            <a:off x="-141659" y="-19048"/>
            <a:ext cx="12384072" cy="6892301"/>
          </a:xfrm>
          <a:prstGeom prst="rect">
            <a:avLst/>
          </a:prstGeom>
          <a:solidFill>
            <a:schemeClr val="tx1">
              <a:alpha val="37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213399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44352" y="2272437"/>
            <a:ext cx="11560648" cy="41148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2" indent="-394022" algn="l">
              <a:buFont typeface="Arial"/>
              <a:buAutoNum type="arabicParenR"/>
              <a:defRPr/>
            </a:pP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2" indent="-394022" algn="l">
              <a:buFont typeface="Arial"/>
              <a:buAutoNum type="arabicParenR"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Лысцов В. П. Персидский поход Петра I: 1722-1723. - М.: Издательство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Московского университета, 1951. 248 с.( Россия, Москва)</a:t>
            </a:r>
            <a:endParaRPr lang="ru-RU"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2" indent="-394022" algn="l">
              <a:buFont typeface="Arial"/>
              <a:buAutoNum type="arabicParenR"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Бобылёв В. С. Внешняя политика России эпохи Петра I. – М : Изд-во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Университета дружбы народов, 1990. 168с ( Россия, Москва)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94022" indent="-394022" algn="l">
              <a:buFont typeface="Arial"/>
              <a:buAutoNum type="arabicParenR"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Шушаков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В.Д.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Противоречия интересов России и Европы во внешней политике Петра I [Электронный ресурс] -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Студенческий электронный журнал «СтРИЖ».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№ 6(47). 23 декабря 2022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400" b="0" i="1" u="sng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hlinkClick r:id="rId4" tooltip="http://www.strizh-vspu.ru"/>
              </a:rPr>
              <a:t>www.strizh-vspu.ru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 Россия , Волгоград)</a:t>
            </a:r>
            <a:endParaRPr lang="ru-RU"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4022" indent="-394022" algn="l">
              <a:buAutoNum type="arabicParenR"/>
              <a:defRPr/>
            </a:pPr>
            <a:endParaRPr sz="2400" i="1">
              <a:solidFill>
                <a:schemeClr val="bg1"/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705587144" name="Title 1"/>
          <p:cNvSpPr>
            <a:spLocks noGrp="1"/>
          </p:cNvSpPr>
          <p:nvPr>
            <p:ph type="ctrTitle"/>
          </p:nvPr>
        </p:nvSpPr>
        <p:spPr bwMode="auto">
          <a:xfrm>
            <a:off x="1762123" y="-100012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Литература:</a:t>
            </a:r>
            <a:endParaRPr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4737306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8" y="-19049"/>
            <a:ext cx="12304698" cy="6892302"/>
          </a:xfrm>
          <a:prstGeom prst="rect">
            <a:avLst/>
          </a:prstGeom>
        </p:spPr>
      </p:pic>
      <p:sp>
        <p:nvSpPr>
          <p:cNvPr id="1233957830" name=""/>
          <p:cNvSpPr/>
          <p:nvPr/>
        </p:nvSpPr>
        <p:spPr bwMode="auto">
          <a:xfrm flipH="0" flipV="0">
            <a:off x="-110748" y="-19049"/>
            <a:ext cx="12304698" cy="6892302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8322028" name=""/>
          <p:cNvSpPr/>
          <p:nvPr/>
        </p:nvSpPr>
        <p:spPr bwMode="auto">
          <a:xfrm flipH="0" flipV="0">
            <a:off x="-226648" y="1847849"/>
            <a:ext cx="12420599" cy="2819399"/>
          </a:xfrm>
          <a:prstGeom prst="rect">
            <a:avLst/>
          </a:prstGeom>
          <a:solidFill>
            <a:schemeClr val="tx1">
              <a:alpha val="4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13274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675359" y="1854146"/>
            <a:ext cx="7889567" cy="2056996"/>
          </a:xfrm>
        </p:spPr>
        <p:txBody>
          <a:bodyPr/>
          <a:lstStyle/>
          <a:p>
            <a:pPr>
              <a:defRPr/>
            </a:pP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Самой главной задачей своей </a:t>
            </a:r>
            <a:b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внешней политики Петр I</a:t>
            </a:r>
            <a:b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видел завоевание </a:t>
            </a:r>
            <a:r>
              <a:rPr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выхода России к морю.</a:t>
            </a:r>
            <a:endParaRPr sz="3000" i="1">
              <a:solidFill>
                <a:schemeClr val="bg1"/>
              </a:solidFill>
            </a:endParaRPr>
          </a:p>
        </p:txBody>
      </p:sp>
      <p:pic>
        <p:nvPicPr>
          <p:cNvPr id="2080157278" name=""/>
          <p:cNvPicPr>
            <a:picLocks noChangeAspect="1"/>
          </p:cNvPicPr>
          <p:nvPr/>
        </p:nvPicPr>
        <p:blipFill>
          <a:blip r:embed="rId4"/>
          <a:srcRect l="0" t="0" r="0" b="0"/>
          <a:stretch/>
        </p:blipFill>
        <p:spPr bwMode="auto">
          <a:xfrm flipH="0" flipV="0">
            <a:off x="-125751" y="-99960"/>
            <a:ext cx="5270877" cy="7027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4322147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295436915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44924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337195" y="4622045"/>
            <a:ext cx="8051008" cy="205699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3600" b="1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Персидский поход 1722—1723 годов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-поход русских армии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 и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флота в принадлежавшие 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Персии юго-восточное 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Закавказье и </a:t>
            </a:r>
            <a:r>
              <a:rPr sz="360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Дагестан.</a:t>
            </a:r>
            <a:endParaRPr sz="3600" i="1">
              <a:solidFill>
                <a:schemeClr val="bg1"/>
              </a:solidFill>
            </a:endParaRPr>
          </a:p>
        </p:txBody>
      </p:sp>
      <p:pic>
        <p:nvPicPr>
          <p:cNvPr id="19318776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45086" y="156360"/>
            <a:ext cx="7139062" cy="4332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827394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30027" y="-19048"/>
            <a:ext cx="12304697" cy="6892301"/>
          </a:xfrm>
          <a:prstGeom prst="rect">
            <a:avLst/>
          </a:prstGeom>
        </p:spPr>
      </p:pic>
      <p:sp>
        <p:nvSpPr>
          <p:cNvPr id="2139310937" name=""/>
          <p:cNvSpPr/>
          <p:nvPr/>
        </p:nvSpPr>
        <p:spPr bwMode="auto">
          <a:xfrm flipH="0" flipV="0">
            <a:off x="-99052" y="-46759"/>
            <a:ext cx="12426777" cy="695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25930681" name=""/>
          <p:cNvSpPr/>
          <p:nvPr/>
        </p:nvSpPr>
        <p:spPr bwMode="auto">
          <a:xfrm flipH="0" flipV="0">
            <a:off x="-30026" y="4907795"/>
            <a:ext cx="12304697" cy="3018939"/>
          </a:xfrm>
          <a:prstGeom prst="rect">
            <a:avLst/>
          </a:prstGeom>
          <a:solidFill>
            <a:schemeClr val="tx1">
              <a:alpha val="38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64726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-664799" y="800100"/>
            <a:ext cx="9327382" cy="2493652"/>
          </a:xfrm>
        </p:spPr>
        <p:txBody>
          <a:bodyPr/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15 июня 1722г. Петр I</a:t>
            </a:r>
            <a:br>
              <a:rPr lang="ru-RU" sz="3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прибывает в Астрахань.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0526580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680635" y="4376953"/>
            <a:ext cx="9616982" cy="21867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3600" b="1" i="1" spc="4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600" b="0" i="1" spc="4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22тыс. войско переправляет морем, а 7 драгунских полков общей численностью в 9 тыс. отправляет по суше</a:t>
            </a:r>
            <a:endParaRPr sz="3600" b="0" i="1">
              <a:solidFill>
                <a:schemeClr val="bg1"/>
              </a:solidFill>
            </a:endParaRPr>
          </a:p>
        </p:txBody>
      </p:sp>
      <p:pic>
        <p:nvPicPr>
          <p:cNvPr id="3302788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5749" y="-3699"/>
            <a:ext cx="4762499" cy="489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6446627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014502328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1588732" name="Title 1"/>
          <p:cNvSpPr>
            <a:spLocks noGrp="1"/>
          </p:cNvSpPr>
          <p:nvPr>
            <p:ph type="ctrTitle"/>
          </p:nvPr>
        </p:nvSpPr>
        <p:spPr bwMode="auto">
          <a:xfrm>
            <a:off x="3719592" y="-31445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 sz="4800" b="1" i="1" u="sng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Кампания 1722г.</a:t>
            </a:r>
            <a:endParaRPr sz="4800" b="1" i="1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6365396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070888" y="2480576"/>
            <a:ext cx="7038813" cy="4471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Современный город Махачкала, получил </a:t>
            </a:r>
            <a:endParaRPr sz="30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своё </a:t>
            </a: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первоначальное название </a:t>
            </a:r>
            <a:endParaRPr sz="30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Порт-Петровск</a:t>
            </a:r>
            <a:endParaRPr sz="30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 честь пребывания когда-то </a:t>
            </a:r>
            <a:endParaRPr sz="30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0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на этом месте царя</a:t>
            </a:r>
            <a:endParaRPr sz="30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414137953" name=""/>
          <p:cNvPicPr>
            <a:picLocks noChangeAspect="1"/>
          </p:cNvPicPr>
          <p:nvPr/>
        </p:nvPicPr>
        <p:blipFill>
          <a:blip r:embed="rId4"/>
          <a:srcRect l="21231" t="-281" r="29214" b="-281"/>
          <a:stretch/>
        </p:blipFill>
        <p:spPr bwMode="auto">
          <a:xfrm flipH="0" flipV="0">
            <a:off x="-256043" y="-168061"/>
            <a:ext cx="5165491" cy="7043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31263801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666978945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3600"/>
          </a:p>
        </p:txBody>
      </p:sp>
      <p:sp>
        <p:nvSpPr>
          <p:cNvPr id="1049207878" name=""/>
          <p:cNvSpPr/>
          <p:nvPr/>
        </p:nvSpPr>
        <p:spPr bwMode="auto">
          <a:xfrm flipH="0" flipV="0">
            <a:off x="-110747" y="-16143"/>
            <a:ext cx="12304697" cy="3018940"/>
          </a:xfrm>
          <a:prstGeom prst="rect">
            <a:avLst/>
          </a:prstGeom>
          <a:solidFill>
            <a:schemeClr val="tx1">
              <a:alpha val="48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50740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54399" y="-83949"/>
            <a:ext cx="11029950" cy="200186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25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19  августа состоялась битва на реке </a:t>
            </a:r>
            <a:br>
              <a:rPr lang="ru-RU" sz="25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5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Инчхе между русскими войсками и 10-тысячной армией утамышского султана Магмуда и 6-тысячным отрядом уцмия кайтагского Ахмет-хана, закончившаяся победой России.</a:t>
            </a:r>
            <a:endParaRPr sz="2500" b="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6817400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261472" y="2281743"/>
            <a:ext cx="6457883" cy="4591509"/>
          </a:xfrm>
          <a:prstGeom prst="rect">
            <a:avLst/>
          </a:prstGeom>
        </p:spPr>
      </p:pic>
      <p:pic>
        <p:nvPicPr>
          <p:cNvPr id="3421142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211526" y="2281743"/>
            <a:ext cx="5982422" cy="4591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9952120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094552916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8693689" name=""/>
          <p:cNvSpPr/>
          <p:nvPr/>
        </p:nvSpPr>
        <p:spPr bwMode="auto">
          <a:xfrm flipH="0" flipV="0">
            <a:off x="-156747" y="4190999"/>
            <a:ext cx="12382122" cy="2698749"/>
          </a:xfrm>
          <a:prstGeom prst="rect">
            <a:avLst/>
          </a:prstGeom>
          <a:solidFill>
            <a:schemeClr val="tx1">
              <a:alpha val="48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159520" name="Title 1"/>
          <p:cNvSpPr>
            <a:spLocks noGrp="1"/>
          </p:cNvSpPr>
          <p:nvPr>
            <p:ph type="ctrTitle"/>
          </p:nvPr>
        </p:nvSpPr>
        <p:spPr bwMode="auto">
          <a:xfrm>
            <a:off x="1714498" y="4075112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23 августа русские войска вошли в Дербент. Дербент был стратегически важным городом, так как прикрывал береговой путь вдоль Каспия.</a:t>
            </a:r>
            <a:endParaRPr sz="3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50816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56745" y="-80322"/>
            <a:ext cx="5794579" cy="4345934"/>
          </a:xfrm>
          <a:prstGeom prst="rect">
            <a:avLst/>
          </a:prstGeom>
        </p:spPr>
      </p:pic>
      <p:pic>
        <p:nvPicPr>
          <p:cNvPr id="176223864" name=""/>
          <p:cNvPicPr>
            <a:picLocks noChangeAspect="1"/>
          </p:cNvPicPr>
          <p:nvPr/>
        </p:nvPicPr>
        <p:blipFill>
          <a:blip r:embed="rId5"/>
          <a:srcRect l="0" t="32615" r="0" b="0"/>
          <a:stretch/>
        </p:blipFill>
        <p:spPr bwMode="auto">
          <a:xfrm flipH="0" flipV="0">
            <a:off x="5576232" y="-19047"/>
            <a:ext cx="6767372" cy="428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2158747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315422877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208030" name=""/>
          <p:cNvSpPr/>
          <p:nvPr/>
        </p:nvSpPr>
        <p:spPr bwMode="auto">
          <a:xfrm flipH="0" flipV="0">
            <a:off x="6345599" y="2171700"/>
            <a:ext cx="5848349" cy="3543300"/>
          </a:xfrm>
          <a:prstGeom prst="rect">
            <a:avLst/>
          </a:prstGeom>
          <a:solidFill>
            <a:schemeClr val="tx1">
              <a:alpha val="48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11172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536099" y="1218578"/>
            <a:ext cx="5560648" cy="441704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0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6 июля, сухопутные войска </a:t>
            </a:r>
            <a:br>
              <a:rPr lang="ru-RU" sz="30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0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под </a:t>
            </a:r>
            <a:r>
              <a:rPr lang="ru-RU" sz="30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командованием Матюшкина, подошли к Баку. На предложение Матюшкина добровольно сдать город осаждённые ответили отказом.</a:t>
            </a:r>
            <a:endParaRPr sz="30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7270836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762124" y="555624"/>
            <a:ext cx="9144000" cy="3035299"/>
          </a:xfrm>
        </p:spPr>
        <p:txBody>
          <a:bodyPr/>
          <a:lstStyle/>
          <a:p>
            <a:pPr>
              <a:defRPr/>
            </a:pPr>
            <a:r>
              <a:rPr lang="ru-RU" sz="4800" b="1" i="1" u="sng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Кампания 1723г.</a:t>
            </a:r>
            <a:endParaRPr sz="4800" b="1" i="1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394825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04070" y="1771650"/>
            <a:ext cx="6702777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3505858" name=""/>
          <p:cNvPicPr>
            <a:picLocks noChangeAspect="1"/>
          </p:cNvPicPr>
          <p:nvPr/>
        </p:nvPicPr>
        <p:blipFill>
          <a:blip r:embed="rId3"/>
          <a:srcRect l="-311" t="6831" r="498" b="18623"/>
          <a:stretch/>
        </p:blipFill>
        <p:spPr bwMode="auto">
          <a:xfrm flipH="0" flipV="0">
            <a:off x="-110747" y="-19048"/>
            <a:ext cx="12304697" cy="6892301"/>
          </a:xfrm>
          <a:prstGeom prst="rect">
            <a:avLst/>
          </a:prstGeom>
        </p:spPr>
      </p:pic>
      <p:sp>
        <p:nvSpPr>
          <p:cNvPr id="1356806554" name=""/>
          <p:cNvSpPr/>
          <p:nvPr/>
        </p:nvSpPr>
        <p:spPr bwMode="auto">
          <a:xfrm flipH="0" flipV="0">
            <a:off x="-110747" y="-19048"/>
            <a:ext cx="12304697" cy="6892301"/>
          </a:xfrm>
          <a:prstGeom prst="rect">
            <a:avLst/>
          </a:prstGeom>
          <a:solidFill>
            <a:schemeClr val="tx1">
              <a:alpha val="57999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056122" name=""/>
          <p:cNvSpPr/>
          <p:nvPr/>
        </p:nvSpPr>
        <p:spPr bwMode="auto">
          <a:xfrm flipH="0" flipV="0">
            <a:off x="-93299" y="4538446"/>
            <a:ext cx="12287250" cy="2334805"/>
          </a:xfrm>
          <a:prstGeom prst="rect">
            <a:avLst/>
          </a:prstGeom>
          <a:solidFill>
            <a:schemeClr val="tx1">
              <a:alpha val="57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9910566" name="Title 1"/>
          <p:cNvSpPr>
            <a:spLocks noGrp="1"/>
          </p:cNvSpPr>
          <p:nvPr>
            <p:ph type="ctrTitle"/>
          </p:nvPr>
        </p:nvSpPr>
        <p:spPr bwMode="auto">
          <a:xfrm>
            <a:off x="1400175" y="4229100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Согласно Петербургскому мирному договору Персия признавала за Россией Дербент и Баку и уступала Гилян, Мазендеран и Астрабад. </a:t>
            </a:r>
            <a:endParaRPr sz="3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5569750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02249" y="-24875"/>
            <a:ext cx="7605538" cy="4563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2024-10-11T17:43:21Z</dcterms:modified>
  <cp:category/>
  <cp:contentStatus/>
  <cp:version/>
</cp:coreProperties>
</file>