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FD2DD8-7FCC-4D79-B56E-8A9CDF29DB8C}" type="datetimeFigureOut">
              <a:rPr lang="en-GB" smtClean="0"/>
              <a:t>18/10/2024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86C6BC-2A5F-46B3-9411-1577A17C6D16}" type="slidenum">
              <a:rPr lang="en-GB" smtClean="0"/>
              <a:t>‹#›</a:t>
            </a:fld>
            <a:endParaRPr lang="en-GB"/>
          </a:p>
        </p:txBody>
      </p:sp>
    </p:spTree>
    <p:extLst>
      <p:ext uri="{BB962C8B-B14F-4D97-AF65-F5344CB8AC3E}">
        <p14:creationId xmlns:p14="http://schemas.microsoft.com/office/powerpoint/2010/main" val="1423540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486C6BC-2A5F-46B3-9411-1577A17C6D16}" type="slidenum">
              <a:rPr lang="en-GB" smtClean="0"/>
              <a:t>37</a:t>
            </a:fld>
            <a:endParaRPr lang="en-GB"/>
          </a:p>
        </p:txBody>
      </p:sp>
    </p:spTree>
    <p:extLst>
      <p:ext uri="{BB962C8B-B14F-4D97-AF65-F5344CB8AC3E}">
        <p14:creationId xmlns:p14="http://schemas.microsoft.com/office/powerpoint/2010/main" val="1797422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0971E-6F36-2BEB-A5FE-5250E5E7BE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8C2D7F-DCC5-B7C3-8657-4852E65F1A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DB0652-3400-D2F6-5F58-3A51C63CB91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A1B428F-DB85-CCDF-ED8A-C8129B8D89A7}"/>
              </a:ext>
            </a:extLst>
          </p:cNvPr>
          <p:cNvSpPr>
            <a:spLocks noGrp="1"/>
          </p:cNvSpPr>
          <p:nvPr>
            <p:ph type="sldNum" sz="quarter" idx="5"/>
          </p:nvPr>
        </p:nvSpPr>
        <p:spPr/>
        <p:txBody>
          <a:bodyPr/>
          <a:lstStyle/>
          <a:p>
            <a:fld id="{0486C6BC-2A5F-46B3-9411-1577A17C6D16}" type="slidenum">
              <a:rPr lang="en-GB" smtClean="0"/>
              <a:t>46</a:t>
            </a:fld>
            <a:endParaRPr lang="en-GB"/>
          </a:p>
        </p:txBody>
      </p:sp>
    </p:spTree>
    <p:extLst>
      <p:ext uri="{BB962C8B-B14F-4D97-AF65-F5344CB8AC3E}">
        <p14:creationId xmlns:p14="http://schemas.microsoft.com/office/powerpoint/2010/main" val="686706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4F64BA-E20A-2A9D-CBA0-38E8312C8E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250358-0DD5-5B09-4449-C1494913C1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5F5C63-6BBE-75D6-85D2-F607ED82BC8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54B22FB1-1A85-4E08-F06F-A3ACDA07E236}"/>
              </a:ext>
            </a:extLst>
          </p:cNvPr>
          <p:cNvSpPr>
            <a:spLocks noGrp="1"/>
          </p:cNvSpPr>
          <p:nvPr>
            <p:ph type="sldNum" sz="quarter" idx="5"/>
          </p:nvPr>
        </p:nvSpPr>
        <p:spPr/>
        <p:txBody>
          <a:bodyPr/>
          <a:lstStyle/>
          <a:p>
            <a:fld id="{0486C6BC-2A5F-46B3-9411-1577A17C6D16}" type="slidenum">
              <a:rPr lang="en-GB" smtClean="0"/>
              <a:t>47</a:t>
            </a:fld>
            <a:endParaRPr lang="en-GB"/>
          </a:p>
        </p:txBody>
      </p:sp>
    </p:spTree>
    <p:extLst>
      <p:ext uri="{BB962C8B-B14F-4D97-AF65-F5344CB8AC3E}">
        <p14:creationId xmlns:p14="http://schemas.microsoft.com/office/powerpoint/2010/main" val="119388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763E5-54E5-E452-E2AF-D9965CAF06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526EBA-758E-A3A6-740F-A70CC52502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228B43-5071-46E1-357E-A529CB4CB39F}"/>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0E792D2-9D24-55DC-430D-EFBCEC3D17BF}"/>
              </a:ext>
            </a:extLst>
          </p:cNvPr>
          <p:cNvSpPr>
            <a:spLocks noGrp="1"/>
          </p:cNvSpPr>
          <p:nvPr>
            <p:ph type="sldNum" sz="quarter" idx="5"/>
          </p:nvPr>
        </p:nvSpPr>
        <p:spPr/>
        <p:txBody>
          <a:bodyPr/>
          <a:lstStyle/>
          <a:p>
            <a:fld id="{0486C6BC-2A5F-46B3-9411-1577A17C6D16}" type="slidenum">
              <a:rPr lang="en-GB" smtClean="0"/>
              <a:t>48</a:t>
            </a:fld>
            <a:endParaRPr lang="en-GB"/>
          </a:p>
        </p:txBody>
      </p:sp>
    </p:spTree>
    <p:extLst>
      <p:ext uri="{BB962C8B-B14F-4D97-AF65-F5344CB8AC3E}">
        <p14:creationId xmlns:p14="http://schemas.microsoft.com/office/powerpoint/2010/main" val="104669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C0E58-AC75-26AC-FD1D-F777321A68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0C78C7-C5BE-5851-6F8C-D63A307F67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8C77DA-6A7D-051F-A893-340C2F712D3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BE835C0-4FC4-B3EF-EB17-2887FC5CDE93}"/>
              </a:ext>
            </a:extLst>
          </p:cNvPr>
          <p:cNvSpPr>
            <a:spLocks noGrp="1"/>
          </p:cNvSpPr>
          <p:nvPr>
            <p:ph type="sldNum" sz="quarter" idx="5"/>
          </p:nvPr>
        </p:nvSpPr>
        <p:spPr/>
        <p:txBody>
          <a:bodyPr/>
          <a:lstStyle/>
          <a:p>
            <a:fld id="{0486C6BC-2A5F-46B3-9411-1577A17C6D16}" type="slidenum">
              <a:rPr lang="en-GB" smtClean="0"/>
              <a:t>49</a:t>
            </a:fld>
            <a:endParaRPr lang="en-GB"/>
          </a:p>
        </p:txBody>
      </p:sp>
    </p:spTree>
    <p:extLst>
      <p:ext uri="{BB962C8B-B14F-4D97-AF65-F5344CB8AC3E}">
        <p14:creationId xmlns:p14="http://schemas.microsoft.com/office/powerpoint/2010/main" val="156921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1B24E-CB89-CECE-7FEF-2D1894C58E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7EDD52-2A2F-228B-4E23-2752DE4E48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930532-0AD8-7AE1-9543-421BF9D38179}"/>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FF0CCC34-BA4E-62A5-6D1D-16E2E4E8B4D8}"/>
              </a:ext>
            </a:extLst>
          </p:cNvPr>
          <p:cNvSpPr>
            <a:spLocks noGrp="1"/>
          </p:cNvSpPr>
          <p:nvPr>
            <p:ph type="sldNum" sz="quarter" idx="5"/>
          </p:nvPr>
        </p:nvSpPr>
        <p:spPr/>
        <p:txBody>
          <a:bodyPr/>
          <a:lstStyle/>
          <a:p>
            <a:fld id="{0486C6BC-2A5F-46B3-9411-1577A17C6D16}" type="slidenum">
              <a:rPr lang="en-GB" smtClean="0"/>
              <a:t>50</a:t>
            </a:fld>
            <a:endParaRPr lang="en-GB"/>
          </a:p>
        </p:txBody>
      </p:sp>
    </p:spTree>
    <p:extLst>
      <p:ext uri="{BB962C8B-B14F-4D97-AF65-F5344CB8AC3E}">
        <p14:creationId xmlns:p14="http://schemas.microsoft.com/office/powerpoint/2010/main" val="1933547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FD420-9D7E-4D04-79D2-7AA4FAF9E0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AD3E21-4E5F-D082-0611-5D2471AA96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136C48-69DA-0CEC-957D-34866A7F44B9}"/>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165F0E5-52B2-F861-0B6E-FB04A609BDC7}"/>
              </a:ext>
            </a:extLst>
          </p:cNvPr>
          <p:cNvSpPr>
            <a:spLocks noGrp="1"/>
          </p:cNvSpPr>
          <p:nvPr>
            <p:ph type="sldNum" sz="quarter" idx="5"/>
          </p:nvPr>
        </p:nvSpPr>
        <p:spPr/>
        <p:txBody>
          <a:bodyPr/>
          <a:lstStyle/>
          <a:p>
            <a:fld id="{0486C6BC-2A5F-46B3-9411-1577A17C6D16}" type="slidenum">
              <a:rPr lang="en-GB" smtClean="0"/>
              <a:t>51</a:t>
            </a:fld>
            <a:endParaRPr lang="en-GB"/>
          </a:p>
        </p:txBody>
      </p:sp>
    </p:spTree>
    <p:extLst>
      <p:ext uri="{BB962C8B-B14F-4D97-AF65-F5344CB8AC3E}">
        <p14:creationId xmlns:p14="http://schemas.microsoft.com/office/powerpoint/2010/main" val="1657199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CA3C1-DBEF-7571-9649-09F4F03868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C6F48C-4C7F-8E0E-E6DA-9FFF6A895B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62B946-19EF-03C3-285B-E7AB57B3218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F31654E-62BE-9902-78C6-95583DA07697}"/>
              </a:ext>
            </a:extLst>
          </p:cNvPr>
          <p:cNvSpPr>
            <a:spLocks noGrp="1"/>
          </p:cNvSpPr>
          <p:nvPr>
            <p:ph type="sldNum" sz="quarter" idx="5"/>
          </p:nvPr>
        </p:nvSpPr>
        <p:spPr/>
        <p:txBody>
          <a:bodyPr/>
          <a:lstStyle/>
          <a:p>
            <a:fld id="{0486C6BC-2A5F-46B3-9411-1577A17C6D16}" type="slidenum">
              <a:rPr lang="en-GB" smtClean="0"/>
              <a:t>52</a:t>
            </a:fld>
            <a:endParaRPr lang="en-GB"/>
          </a:p>
        </p:txBody>
      </p:sp>
    </p:spTree>
    <p:extLst>
      <p:ext uri="{BB962C8B-B14F-4D97-AF65-F5344CB8AC3E}">
        <p14:creationId xmlns:p14="http://schemas.microsoft.com/office/powerpoint/2010/main" val="99651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3E604-7DD3-E9C9-1B73-502697AA65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667343-D87A-60EC-0679-7EBB662947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F7327A-4E4E-388F-D9A9-7A18F931172F}"/>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56BDF423-1F09-E4E5-B76B-DEB57899B8BA}"/>
              </a:ext>
            </a:extLst>
          </p:cNvPr>
          <p:cNvSpPr>
            <a:spLocks noGrp="1"/>
          </p:cNvSpPr>
          <p:nvPr>
            <p:ph type="sldNum" sz="quarter" idx="5"/>
          </p:nvPr>
        </p:nvSpPr>
        <p:spPr/>
        <p:txBody>
          <a:bodyPr/>
          <a:lstStyle/>
          <a:p>
            <a:fld id="{0486C6BC-2A5F-46B3-9411-1577A17C6D16}" type="slidenum">
              <a:rPr lang="en-GB" smtClean="0"/>
              <a:t>53</a:t>
            </a:fld>
            <a:endParaRPr lang="en-GB"/>
          </a:p>
        </p:txBody>
      </p:sp>
    </p:spTree>
    <p:extLst>
      <p:ext uri="{BB962C8B-B14F-4D97-AF65-F5344CB8AC3E}">
        <p14:creationId xmlns:p14="http://schemas.microsoft.com/office/powerpoint/2010/main" val="3831586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5A7F3-D3D9-9946-6F70-643A626345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FECF5B-61C9-BB06-F93C-EF08E29F99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DA2623-3CEC-7F2F-2D14-2A780F30B5C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E68C65CC-E46A-F0BE-0770-141FF43F34DD}"/>
              </a:ext>
            </a:extLst>
          </p:cNvPr>
          <p:cNvSpPr>
            <a:spLocks noGrp="1"/>
          </p:cNvSpPr>
          <p:nvPr>
            <p:ph type="sldNum" sz="quarter" idx="5"/>
          </p:nvPr>
        </p:nvSpPr>
        <p:spPr/>
        <p:txBody>
          <a:bodyPr/>
          <a:lstStyle/>
          <a:p>
            <a:fld id="{0486C6BC-2A5F-46B3-9411-1577A17C6D16}" type="slidenum">
              <a:rPr lang="en-GB" smtClean="0"/>
              <a:t>54</a:t>
            </a:fld>
            <a:endParaRPr lang="en-GB"/>
          </a:p>
        </p:txBody>
      </p:sp>
    </p:spTree>
    <p:extLst>
      <p:ext uri="{BB962C8B-B14F-4D97-AF65-F5344CB8AC3E}">
        <p14:creationId xmlns:p14="http://schemas.microsoft.com/office/powerpoint/2010/main" val="3802751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1EE00-F574-423F-4240-2C9A6E0144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DDE43B-E9BD-BF73-A458-E5D4DCA775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F620E4-025E-A1A5-E07A-3B0CA09F9B3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BE8C03A7-D1B5-B5C7-F36A-616F3AE9AA41}"/>
              </a:ext>
            </a:extLst>
          </p:cNvPr>
          <p:cNvSpPr>
            <a:spLocks noGrp="1"/>
          </p:cNvSpPr>
          <p:nvPr>
            <p:ph type="sldNum" sz="quarter" idx="5"/>
          </p:nvPr>
        </p:nvSpPr>
        <p:spPr/>
        <p:txBody>
          <a:bodyPr/>
          <a:lstStyle/>
          <a:p>
            <a:fld id="{0486C6BC-2A5F-46B3-9411-1577A17C6D16}" type="slidenum">
              <a:rPr lang="en-GB" smtClean="0"/>
              <a:t>55</a:t>
            </a:fld>
            <a:endParaRPr lang="en-GB"/>
          </a:p>
        </p:txBody>
      </p:sp>
    </p:spTree>
    <p:extLst>
      <p:ext uri="{BB962C8B-B14F-4D97-AF65-F5344CB8AC3E}">
        <p14:creationId xmlns:p14="http://schemas.microsoft.com/office/powerpoint/2010/main" val="729854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EA8FB-B8A4-8232-5D86-30293D13DF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888951-DA03-4217-2371-8CBFE0CC86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3E8EF2-27F2-5BA1-3E74-9250E6FC2A8E}"/>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B4F31351-1181-7DA9-F501-BEDF992E22D0}"/>
              </a:ext>
            </a:extLst>
          </p:cNvPr>
          <p:cNvSpPr>
            <a:spLocks noGrp="1"/>
          </p:cNvSpPr>
          <p:nvPr>
            <p:ph type="sldNum" sz="quarter" idx="5"/>
          </p:nvPr>
        </p:nvSpPr>
        <p:spPr/>
        <p:txBody>
          <a:bodyPr/>
          <a:lstStyle/>
          <a:p>
            <a:fld id="{0486C6BC-2A5F-46B3-9411-1577A17C6D16}" type="slidenum">
              <a:rPr lang="en-GB" smtClean="0"/>
              <a:t>38</a:t>
            </a:fld>
            <a:endParaRPr lang="en-GB"/>
          </a:p>
        </p:txBody>
      </p:sp>
    </p:spTree>
    <p:extLst>
      <p:ext uri="{BB962C8B-B14F-4D97-AF65-F5344CB8AC3E}">
        <p14:creationId xmlns:p14="http://schemas.microsoft.com/office/powerpoint/2010/main" val="2146959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B79F8-6446-3CEC-4ADD-FD6140DCB6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487193-B9F3-A7EA-F3CE-E7D300BF2E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00103E-ACAE-D7BF-1532-78ED98C881FB}"/>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CF6AF01-2519-6A79-ECA2-95443478740B}"/>
              </a:ext>
            </a:extLst>
          </p:cNvPr>
          <p:cNvSpPr>
            <a:spLocks noGrp="1"/>
          </p:cNvSpPr>
          <p:nvPr>
            <p:ph type="sldNum" sz="quarter" idx="5"/>
          </p:nvPr>
        </p:nvSpPr>
        <p:spPr/>
        <p:txBody>
          <a:bodyPr/>
          <a:lstStyle/>
          <a:p>
            <a:fld id="{0486C6BC-2A5F-46B3-9411-1577A17C6D16}" type="slidenum">
              <a:rPr lang="en-GB" smtClean="0"/>
              <a:t>39</a:t>
            </a:fld>
            <a:endParaRPr lang="en-GB"/>
          </a:p>
        </p:txBody>
      </p:sp>
    </p:spTree>
    <p:extLst>
      <p:ext uri="{BB962C8B-B14F-4D97-AF65-F5344CB8AC3E}">
        <p14:creationId xmlns:p14="http://schemas.microsoft.com/office/powerpoint/2010/main" val="3450090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FA316-0E4A-509C-4B4C-27E05EC9A5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F964F7-EDAB-1D71-9A3F-79E79C4566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2C7BA7-915B-646E-F5FD-04E6417FDEF4}"/>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157790F4-E32A-ACBA-6091-1BAAD1C013A8}"/>
              </a:ext>
            </a:extLst>
          </p:cNvPr>
          <p:cNvSpPr>
            <a:spLocks noGrp="1"/>
          </p:cNvSpPr>
          <p:nvPr>
            <p:ph type="sldNum" sz="quarter" idx="5"/>
          </p:nvPr>
        </p:nvSpPr>
        <p:spPr/>
        <p:txBody>
          <a:bodyPr/>
          <a:lstStyle/>
          <a:p>
            <a:fld id="{0486C6BC-2A5F-46B3-9411-1577A17C6D16}" type="slidenum">
              <a:rPr lang="en-GB" smtClean="0"/>
              <a:t>40</a:t>
            </a:fld>
            <a:endParaRPr lang="en-GB"/>
          </a:p>
        </p:txBody>
      </p:sp>
    </p:spTree>
    <p:extLst>
      <p:ext uri="{BB962C8B-B14F-4D97-AF65-F5344CB8AC3E}">
        <p14:creationId xmlns:p14="http://schemas.microsoft.com/office/powerpoint/2010/main" val="643741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A4631-E6BC-517B-64E1-AB30266890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D9347D-F423-577E-DA1A-0D76ADC55E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F81BA6-DB60-4688-3F84-4B41BFA00B63}"/>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6F8771D-3E07-1B13-B8A2-47A4A2DA72D0}"/>
              </a:ext>
            </a:extLst>
          </p:cNvPr>
          <p:cNvSpPr>
            <a:spLocks noGrp="1"/>
          </p:cNvSpPr>
          <p:nvPr>
            <p:ph type="sldNum" sz="quarter" idx="5"/>
          </p:nvPr>
        </p:nvSpPr>
        <p:spPr/>
        <p:txBody>
          <a:bodyPr/>
          <a:lstStyle/>
          <a:p>
            <a:fld id="{0486C6BC-2A5F-46B3-9411-1577A17C6D16}" type="slidenum">
              <a:rPr lang="en-GB" smtClean="0"/>
              <a:t>41</a:t>
            </a:fld>
            <a:endParaRPr lang="en-GB"/>
          </a:p>
        </p:txBody>
      </p:sp>
    </p:spTree>
    <p:extLst>
      <p:ext uri="{BB962C8B-B14F-4D97-AF65-F5344CB8AC3E}">
        <p14:creationId xmlns:p14="http://schemas.microsoft.com/office/powerpoint/2010/main" val="1268646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66D7F2-1B6A-8B15-8229-9A15CCA02C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6F7AB0-AA3F-7E22-6A3B-D4E4F62F0A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E83479-63EF-EF92-E4B4-E83F83676D52}"/>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1B90499-5BBC-2DF7-2783-314B3123BAEB}"/>
              </a:ext>
            </a:extLst>
          </p:cNvPr>
          <p:cNvSpPr>
            <a:spLocks noGrp="1"/>
          </p:cNvSpPr>
          <p:nvPr>
            <p:ph type="sldNum" sz="quarter" idx="5"/>
          </p:nvPr>
        </p:nvSpPr>
        <p:spPr/>
        <p:txBody>
          <a:bodyPr/>
          <a:lstStyle/>
          <a:p>
            <a:fld id="{0486C6BC-2A5F-46B3-9411-1577A17C6D16}" type="slidenum">
              <a:rPr lang="en-GB" smtClean="0"/>
              <a:t>42</a:t>
            </a:fld>
            <a:endParaRPr lang="en-GB"/>
          </a:p>
        </p:txBody>
      </p:sp>
    </p:spTree>
    <p:extLst>
      <p:ext uri="{BB962C8B-B14F-4D97-AF65-F5344CB8AC3E}">
        <p14:creationId xmlns:p14="http://schemas.microsoft.com/office/powerpoint/2010/main" val="2309827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12C95-1083-723C-42B7-6770F842EA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902D6C-6948-4E11-C0A0-4A02D020A4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4987F9-E057-D92F-7F93-D4204EC8E73F}"/>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3604B82F-9EDF-9CDC-8F7E-CAB2921CE5C9}"/>
              </a:ext>
            </a:extLst>
          </p:cNvPr>
          <p:cNvSpPr>
            <a:spLocks noGrp="1"/>
          </p:cNvSpPr>
          <p:nvPr>
            <p:ph type="sldNum" sz="quarter" idx="5"/>
          </p:nvPr>
        </p:nvSpPr>
        <p:spPr/>
        <p:txBody>
          <a:bodyPr/>
          <a:lstStyle/>
          <a:p>
            <a:fld id="{0486C6BC-2A5F-46B3-9411-1577A17C6D16}" type="slidenum">
              <a:rPr lang="en-GB" smtClean="0"/>
              <a:t>43</a:t>
            </a:fld>
            <a:endParaRPr lang="en-GB"/>
          </a:p>
        </p:txBody>
      </p:sp>
    </p:spTree>
    <p:extLst>
      <p:ext uri="{BB962C8B-B14F-4D97-AF65-F5344CB8AC3E}">
        <p14:creationId xmlns:p14="http://schemas.microsoft.com/office/powerpoint/2010/main" val="2277146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49394-855C-46AD-B07A-7505DDAE56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625630-0438-1090-0326-66B57F2A59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E01B54-D2CF-8277-02D1-7854079CB3EF}"/>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94B1FDFB-0336-A6C2-56E1-BC439096DB60}"/>
              </a:ext>
            </a:extLst>
          </p:cNvPr>
          <p:cNvSpPr>
            <a:spLocks noGrp="1"/>
          </p:cNvSpPr>
          <p:nvPr>
            <p:ph type="sldNum" sz="quarter" idx="5"/>
          </p:nvPr>
        </p:nvSpPr>
        <p:spPr/>
        <p:txBody>
          <a:bodyPr/>
          <a:lstStyle/>
          <a:p>
            <a:fld id="{0486C6BC-2A5F-46B3-9411-1577A17C6D16}" type="slidenum">
              <a:rPr lang="en-GB" smtClean="0"/>
              <a:t>44</a:t>
            </a:fld>
            <a:endParaRPr lang="en-GB"/>
          </a:p>
        </p:txBody>
      </p:sp>
    </p:spTree>
    <p:extLst>
      <p:ext uri="{BB962C8B-B14F-4D97-AF65-F5344CB8AC3E}">
        <p14:creationId xmlns:p14="http://schemas.microsoft.com/office/powerpoint/2010/main" val="123644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DEC4F-DDBB-186D-D198-4F8133849F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0796E7-57C2-3634-A906-5053A9A7A2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76EADC-20EF-E619-CCEA-A700BB43F486}"/>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83974497-7A56-982B-80A0-DE6A801370FD}"/>
              </a:ext>
            </a:extLst>
          </p:cNvPr>
          <p:cNvSpPr>
            <a:spLocks noGrp="1"/>
          </p:cNvSpPr>
          <p:nvPr>
            <p:ph type="sldNum" sz="quarter" idx="5"/>
          </p:nvPr>
        </p:nvSpPr>
        <p:spPr/>
        <p:txBody>
          <a:bodyPr/>
          <a:lstStyle/>
          <a:p>
            <a:fld id="{0486C6BC-2A5F-46B3-9411-1577A17C6D16}" type="slidenum">
              <a:rPr lang="en-GB" smtClean="0"/>
              <a:t>45</a:t>
            </a:fld>
            <a:endParaRPr lang="en-GB"/>
          </a:p>
        </p:txBody>
      </p:sp>
    </p:spTree>
    <p:extLst>
      <p:ext uri="{BB962C8B-B14F-4D97-AF65-F5344CB8AC3E}">
        <p14:creationId xmlns:p14="http://schemas.microsoft.com/office/powerpoint/2010/main" val="509682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10/18/2024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10/18/2024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10/18/2024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10/18/2024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10/18/2024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57887-C4F9-532B-27CB-4131DD8BB31F}"/>
              </a:ext>
            </a:extLst>
          </p:cNvPr>
          <p:cNvSpPr>
            <a:spLocks noGrp="1"/>
          </p:cNvSpPr>
          <p:nvPr>
            <p:ph type="ctrTitle"/>
          </p:nvPr>
        </p:nvSpPr>
        <p:spPr/>
        <p:txBody>
          <a:bodyPr/>
          <a:lstStyle/>
          <a:p>
            <a:r>
              <a:rPr lang="en-US" dirty="0"/>
              <a:t>ASM 1</a:t>
            </a:r>
            <a:endParaRPr lang="en-GB" dirty="0"/>
          </a:p>
        </p:txBody>
      </p:sp>
      <p:sp>
        <p:nvSpPr>
          <p:cNvPr id="3" name="Subtitle 2">
            <a:extLst>
              <a:ext uri="{FF2B5EF4-FFF2-40B4-BE49-F238E27FC236}">
                <a16:creationId xmlns:a16="http://schemas.microsoft.com/office/drawing/2014/main" id="{D36A478B-EFF0-20BD-76A8-C0B8315ABBD5}"/>
              </a:ext>
            </a:extLst>
          </p:cNvPr>
          <p:cNvSpPr>
            <a:spLocks noGrp="1"/>
          </p:cNvSpPr>
          <p:nvPr>
            <p:ph type="subTitle" idx="1"/>
          </p:nvPr>
        </p:nvSpPr>
        <p:spPr/>
        <p:txBody>
          <a:bodyPr/>
          <a:lstStyle/>
          <a:p>
            <a:r>
              <a:rPr lang="en-US" dirty="0"/>
              <a:t>Tran Phuc Truong</a:t>
            </a:r>
            <a:endParaRPr lang="en-GB" dirty="0"/>
          </a:p>
        </p:txBody>
      </p:sp>
    </p:spTree>
    <p:extLst>
      <p:ext uri="{BB962C8B-B14F-4D97-AF65-F5344CB8AC3E}">
        <p14:creationId xmlns:p14="http://schemas.microsoft.com/office/powerpoint/2010/main" val="375790714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6B57CC-7D45-FCFC-AE8E-038D95C78A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B71D2A-C47E-18B8-B298-95F4E0682BAE}"/>
              </a:ext>
            </a:extLst>
          </p:cNvPr>
          <p:cNvSpPr>
            <a:spLocks noGrp="1"/>
          </p:cNvSpPr>
          <p:nvPr>
            <p:ph type="title"/>
          </p:nvPr>
        </p:nvSpPr>
        <p:spPr/>
        <p:txBody>
          <a:bodyPr>
            <a:normAutofit fontScale="90000"/>
          </a:bodyPr>
          <a:lstStyle/>
          <a:p>
            <a:pPr>
              <a:lnSpc>
                <a:spcPct val="150000"/>
              </a:lnSpc>
            </a:pPr>
            <a:r>
              <a:rPr lang="en-US" sz="3100" b="1" dirty="0">
                <a:solidFill>
                  <a:srgbClr val="000000"/>
                </a:solidFill>
                <a:effectLst/>
                <a:ea typeface="MS Gothic" panose="020B0609070205080204" pitchFamily="49" charset="-128"/>
                <a:cs typeface="Times New Roman" panose="02020603050405020304" pitchFamily="18" charset="0"/>
              </a:rPr>
              <a:t>Create a design specification for data structures, explaining the valid operations that can be carried out on the structures.</a:t>
            </a:r>
            <a:br>
              <a:rPr lang="en-GB" sz="1800" b="1"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D90DD746-B110-D869-C6E6-7AECCAEA9D4A}"/>
              </a:ext>
            </a:extLst>
          </p:cNvPr>
          <p:cNvSpPr>
            <a:spLocks noGrp="1"/>
          </p:cNvSpPr>
          <p:nvPr>
            <p:ph idx="1"/>
          </p:nvPr>
        </p:nvSpPr>
        <p:spPr>
          <a:xfrm>
            <a:off x="1371600" y="2025446"/>
            <a:ext cx="10004324" cy="4296696"/>
          </a:xfrm>
        </p:spPr>
        <p:txBody>
          <a:bodyPr>
            <a:noAutofit/>
          </a:bodyPr>
          <a:lstStyle/>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Example:</a:t>
            </a:r>
          </a:p>
        </p:txBody>
      </p:sp>
      <p:sp>
        <p:nvSpPr>
          <p:cNvPr id="4" name="TextBox 3">
            <a:extLst>
              <a:ext uri="{FF2B5EF4-FFF2-40B4-BE49-F238E27FC236}">
                <a16:creationId xmlns:a16="http://schemas.microsoft.com/office/drawing/2014/main" id="{593A13C6-4B45-63D3-BF4C-CE108F48639F}"/>
              </a:ext>
            </a:extLst>
          </p:cNvPr>
          <p:cNvSpPr txBox="1"/>
          <p:nvPr/>
        </p:nvSpPr>
        <p:spPr>
          <a:xfrm>
            <a:off x="1433050" y="2728235"/>
            <a:ext cx="9451259" cy="1518685"/>
          </a:xfrm>
          <a:prstGeom prst="rect">
            <a:avLst/>
          </a:prstGeom>
          <a:solidFill>
            <a:schemeClr val="tx1"/>
          </a:solidFill>
        </p:spPr>
        <p:txBody>
          <a:bodyPr wrap="square" rtlCol="0">
            <a:spAutoFit/>
          </a:bodyPr>
          <a:lstStyle/>
          <a:p>
            <a:pPr marL="0" marR="0" algn="l">
              <a:lnSpc>
                <a:spcPts val="1425"/>
              </a:lnSpc>
              <a:spcAft>
                <a:spcPts val="1000"/>
              </a:spcAft>
            </a:pP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LinkedList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String</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&gt; </a:t>
            </a: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linkedList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new</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LinkedList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&lt;&gt;();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linkedList</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addFirst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"Dau"</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linkedList</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addLast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Duoi</a:t>
            </a:r>
            <a:r>
              <a:rPr lang="en-GB"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String</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element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linkedList</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get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linkedList</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removeFirst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959200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444A19-6F23-F695-EFF7-E2A3A03FC3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0BB57F-EA7C-CABF-8317-5987AEAA5363}"/>
              </a:ext>
            </a:extLst>
          </p:cNvPr>
          <p:cNvSpPr>
            <a:spLocks noGrp="1"/>
          </p:cNvSpPr>
          <p:nvPr>
            <p:ph type="title"/>
          </p:nvPr>
        </p:nvSpPr>
        <p:spPr/>
        <p:txBody>
          <a:bodyPr>
            <a:normAutofit fontScale="90000"/>
          </a:bodyPr>
          <a:lstStyle/>
          <a:p>
            <a:pPr>
              <a:lnSpc>
                <a:spcPct val="150000"/>
              </a:lnSpc>
            </a:pPr>
            <a:r>
              <a:rPr lang="en-US" sz="3100" b="1" dirty="0">
                <a:solidFill>
                  <a:srgbClr val="000000"/>
                </a:solidFill>
                <a:effectLst/>
                <a:ea typeface="MS Gothic" panose="020B0609070205080204" pitchFamily="49" charset="-128"/>
                <a:cs typeface="Times New Roman" panose="02020603050405020304" pitchFamily="18" charset="0"/>
              </a:rPr>
              <a:t>Create a design specification for data structures, explaining the valid operations that can be carried out on the structures.</a:t>
            </a:r>
            <a:br>
              <a:rPr lang="en-GB" sz="1800" b="1"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6E76AAAD-95C6-3875-F0B1-B287332C7AEA}"/>
              </a:ext>
            </a:extLst>
          </p:cNvPr>
          <p:cNvSpPr>
            <a:spLocks noGrp="1"/>
          </p:cNvSpPr>
          <p:nvPr>
            <p:ph idx="1"/>
          </p:nvPr>
        </p:nvSpPr>
        <p:spPr>
          <a:xfrm>
            <a:off x="1371600" y="2025446"/>
            <a:ext cx="10004324" cy="4296696"/>
          </a:xfrm>
        </p:spPr>
        <p:txBody>
          <a:bodyPr>
            <a:noAutofit/>
          </a:bodyPr>
          <a:lstStyle/>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4. HashMap</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Description:</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HashMap is a key-value pair data structure where keys are mapped to values. It allows for fast lookups.</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Valid Operations:</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Put (</a:t>
            </a:r>
            <a:r>
              <a:rPr lang="en-GB" sz="1200" b="1" dirty="0" err="1">
                <a:effectLst/>
                <a:ea typeface="Times New Roman" panose="02020603050405020304" pitchFamily="18" charset="0"/>
                <a:cs typeface="Times New Roman" panose="02020603050405020304" pitchFamily="18" charset="0"/>
              </a:rPr>
              <a:t>map.put</a:t>
            </a:r>
            <a:r>
              <a:rPr lang="en-GB" sz="1200" b="1" dirty="0">
                <a:effectLst/>
                <a:ea typeface="Times New Roman" panose="02020603050405020304" pitchFamily="18" charset="0"/>
                <a:cs typeface="Times New Roman" panose="02020603050405020304" pitchFamily="18" charset="0"/>
              </a:rPr>
              <a:t>(key, value)): Insert or update a key-value pair.</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Get (</a:t>
            </a:r>
            <a:r>
              <a:rPr lang="en-GB" sz="1200" b="1" dirty="0" err="1">
                <a:effectLst/>
                <a:ea typeface="Times New Roman" panose="02020603050405020304" pitchFamily="18" charset="0"/>
                <a:cs typeface="Times New Roman" panose="02020603050405020304" pitchFamily="18" charset="0"/>
              </a:rPr>
              <a:t>map.get</a:t>
            </a:r>
            <a:r>
              <a:rPr lang="en-GB" sz="1200" b="1" dirty="0">
                <a:effectLst/>
                <a:ea typeface="Times New Roman" panose="02020603050405020304" pitchFamily="18" charset="0"/>
                <a:cs typeface="Times New Roman" panose="02020603050405020304" pitchFamily="18" charset="0"/>
              </a:rPr>
              <a:t>(key)): Retrieve the value associated with a key.</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Remove (</a:t>
            </a:r>
            <a:r>
              <a:rPr lang="en-GB" sz="1200" b="1" dirty="0" err="1">
                <a:effectLst/>
                <a:ea typeface="Times New Roman" panose="02020603050405020304" pitchFamily="18" charset="0"/>
                <a:cs typeface="Times New Roman" panose="02020603050405020304" pitchFamily="18" charset="0"/>
              </a:rPr>
              <a:t>map.remove</a:t>
            </a:r>
            <a:r>
              <a:rPr lang="en-GB" sz="1200" b="1" dirty="0">
                <a:effectLst/>
                <a:ea typeface="Times New Roman" panose="02020603050405020304" pitchFamily="18" charset="0"/>
                <a:cs typeface="Times New Roman" panose="02020603050405020304" pitchFamily="18" charset="0"/>
              </a:rPr>
              <a:t>(key)): Remove a key-value pair by key.</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a:t>
            </a:r>
            <a:r>
              <a:rPr lang="en-GB" sz="1200" b="1" dirty="0" err="1">
                <a:effectLst/>
                <a:ea typeface="Times New Roman" panose="02020603050405020304" pitchFamily="18" charset="0"/>
                <a:cs typeface="Times New Roman" panose="02020603050405020304" pitchFamily="18" charset="0"/>
              </a:rPr>
              <a:t>ContainsKey</a:t>
            </a:r>
            <a:r>
              <a:rPr lang="en-GB" sz="1200" b="1" dirty="0">
                <a:effectLst/>
                <a:ea typeface="Times New Roman" panose="02020603050405020304" pitchFamily="18" charset="0"/>
                <a:cs typeface="Times New Roman" panose="02020603050405020304" pitchFamily="18" charset="0"/>
              </a:rPr>
              <a:t> (</a:t>
            </a:r>
            <a:r>
              <a:rPr lang="en-GB" sz="1200" b="1" dirty="0" err="1">
                <a:effectLst/>
                <a:ea typeface="Times New Roman" panose="02020603050405020304" pitchFamily="18" charset="0"/>
                <a:cs typeface="Times New Roman" panose="02020603050405020304" pitchFamily="18" charset="0"/>
              </a:rPr>
              <a:t>map.containsKey</a:t>
            </a:r>
            <a:r>
              <a:rPr lang="en-GB" sz="1200" b="1" dirty="0">
                <a:effectLst/>
                <a:ea typeface="Times New Roman" panose="02020603050405020304" pitchFamily="18" charset="0"/>
                <a:cs typeface="Times New Roman" panose="02020603050405020304" pitchFamily="18" charset="0"/>
              </a:rPr>
              <a:t>(key)): Check if a key exists in the map.</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Input Parameters:</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Put/Remove/Get: Key and Value for Put; Key for Remove and Get.</a:t>
            </a:r>
          </a:p>
        </p:txBody>
      </p:sp>
    </p:spTree>
    <p:extLst>
      <p:ext uri="{BB962C8B-B14F-4D97-AF65-F5344CB8AC3E}">
        <p14:creationId xmlns:p14="http://schemas.microsoft.com/office/powerpoint/2010/main" val="90467241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AF387-AC6C-2648-1ABA-7CF02F2599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6494CC-69F3-06DC-C55F-2F9738B9C7E9}"/>
              </a:ext>
            </a:extLst>
          </p:cNvPr>
          <p:cNvSpPr>
            <a:spLocks noGrp="1"/>
          </p:cNvSpPr>
          <p:nvPr>
            <p:ph type="title"/>
          </p:nvPr>
        </p:nvSpPr>
        <p:spPr/>
        <p:txBody>
          <a:bodyPr>
            <a:normAutofit fontScale="90000"/>
          </a:bodyPr>
          <a:lstStyle/>
          <a:p>
            <a:pPr>
              <a:lnSpc>
                <a:spcPct val="150000"/>
              </a:lnSpc>
            </a:pPr>
            <a:r>
              <a:rPr lang="en-US" sz="3100" b="1" dirty="0">
                <a:solidFill>
                  <a:srgbClr val="000000"/>
                </a:solidFill>
                <a:effectLst/>
                <a:ea typeface="MS Gothic" panose="020B0609070205080204" pitchFamily="49" charset="-128"/>
                <a:cs typeface="Times New Roman" panose="02020603050405020304" pitchFamily="18" charset="0"/>
              </a:rPr>
              <a:t>Create a design specification for data structures, explaining the valid operations that can be carried out on the structures.</a:t>
            </a:r>
            <a:br>
              <a:rPr lang="en-GB" sz="1800" b="1"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A44F9A26-A2A7-FAF4-601C-99942230D35E}"/>
              </a:ext>
            </a:extLst>
          </p:cNvPr>
          <p:cNvSpPr>
            <a:spLocks noGrp="1"/>
          </p:cNvSpPr>
          <p:nvPr>
            <p:ph idx="1"/>
          </p:nvPr>
        </p:nvSpPr>
        <p:spPr>
          <a:xfrm>
            <a:off x="1371600" y="2025446"/>
            <a:ext cx="10004324" cy="3541299"/>
          </a:xfrm>
        </p:spPr>
        <p:txBody>
          <a:bodyPr>
            <a:noAutofit/>
          </a:bodyPr>
          <a:lstStyle/>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Pre-conditions:</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Key must be non-null.</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Post-conditions:</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The HashMap is modified after Put or Remove operations.</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Time Complexity:</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Put/Get/Remove: O(1) (in the average case)</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Space Complexity: O(n), where n is the number of key-value pairs.</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Example:</a:t>
            </a:r>
          </a:p>
          <a:p>
            <a:pPr marL="0" indent="0" algn="just">
              <a:lnSpc>
                <a:spcPct val="100000"/>
              </a:lnSpc>
              <a:spcAft>
                <a:spcPts val="1000"/>
              </a:spcAft>
              <a:buSzPts val="1000"/>
              <a:buNone/>
              <a:tabLst>
                <a:tab pos="457200" algn="l"/>
              </a:tabLst>
            </a:pPr>
            <a:endParaRPr lang="en-GB" sz="1200" b="1" dirty="0">
              <a:effectLst/>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21B90A9-9E4C-938C-FEA4-DD3C310D1603}"/>
              </a:ext>
            </a:extLst>
          </p:cNvPr>
          <p:cNvSpPr txBox="1"/>
          <p:nvPr/>
        </p:nvSpPr>
        <p:spPr>
          <a:xfrm>
            <a:off x="1446570" y="5566745"/>
            <a:ext cx="9451259" cy="1210909"/>
          </a:xfrm>
          <a:prstGeom prst="rect">
            <a:avLst/>
          </a:prstGeom>
          <a:solidFill>
            <a:schemeClr val="tx1"/>
          </a:solidFill>
        </p:spPr>
        <p:txBody>
          <a:bodyPr wrap="square" rtlCol="0">
            <a:spAutoFit/>
          </a:bodyPr>
          <a:lstStyle/>
          <a:p>
            <a:pPr marL="0" marR="0" algn="l">
              <a:lnSpc>
                <a:spcPts val="1425"/>
              </a:lnSpc>
              <a:spcAft>
                <a:spcPts val="1000"/>
              </a:spcAft>
            </a:pP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HashMap</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String</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Integer</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&gt; </a:t>
            </a:r>
            <a:r>
              <a:rPr lang="en-GB"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map</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new</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HashMap</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&lt;&gt;();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map</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put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"Truong"</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25</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Add</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age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map</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get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"Truong"</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Get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map</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remove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"Truong"</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Remove</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720847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A8A84-C183-22CB-D8C3-C176713183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5CBB0B-FDA6-DAC8-C583-292C7F96D52E}"/>
              </a:ext>
            </a:extLst>
          </p:cNvPr>
          <p:cNvSpPr>
            <a:spLocks noGrp="1"/>
          </p:cNvSpPr>
          <p:nvPr>
            <p:ph type="title"/>
          </p:nvPr>
        </p:nvSpPr>
        <p:spPr/>
        <p:txBody>
          <a:bodyPr>
            <a:normAutofit fontScale="90000"/>
          </a:bodyPr>
          <a:lstStyle/>
          <a:p>
            <a:pPr>
              <a:lnSpc>
                <a:spcPct val="150000"/>
              </a:lnSpc>
            </a:pPr>
            <a:r>
              <a:rPr lang="en-US" sz="3100" b="1" dirty="0">
                <a:solidFill>
                  <a:srgbClr val="000000"/>
                </a:solidFill>
                <a:effectLst/>
                <a:ea typeface="MS Gothic" panose="020B0609070205080204" pitchFamily="49" charset="-128"/>
                <a:cs typeface="Times New Roman" panose="02020603050405020304" pitchFamily="18" charset="0"/>
              </a:rPr>
              <a:t>Create a design specification for data structures, explaining the valid operations that can be carried out on the structures.</a:t>
            </a:r>
            <a:br>
              <a:rPr lang="en-GB" sz="1800" b="1"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5C17AECF-A5EE-109C-C712-B73107B7A26C}"/>
              </a:ext>
            </a:extLst>
          </p:cNvPr>
          <p:cNvSpPr>
            <a:spLocks noGrp="1"/>
          </p:cNvSpPr>
          <p:nvPr>
            <p:ph idx="1"/>
          </p:nvPr>
        </p:nvSpPr>
        <p:spPr>
          <a:xfrm>
            <a:off x="1371600" y="2025446"/>
            <a:ext cx="10004324" cy="4296696"/>
          </a:xfrm>
        </p:spPr>
        <p:txBody>
          <a:bodyPr>
            <a:noAutofit/>
          </a:bodyPr>
          <a:lstStyle/>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5. Stack</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Description:</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Stack is a Last-In-First-Out (LIFO) data structure. Elements are added and removed from the same end.</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Valid Operations:</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Push (</a:t>
            </a:r>
            <a:r>
              <a:rPr lang="en-GB" sz="1200" b="1" dirty="0" err="1">
                <a:effectLst/>
                <a:ea typeface="Times New Roman" panose="02020603050405020304" pitchFamily="18" charset="0"/>
                <a:cs typeface="Times New Roman" panose="02020603050405020304" pitchFamily="18" charset="0"/>
              </a:rPr>
              <a:t>stack.push</a:t>
            </a:r>
            <a:r>
              <a:rPr lang="en-GB" sz="1200" b="1" dirty="0">
                <a:effectLst/>
                <a:ea typeface="Times New Roman" panose="02020603050405020304" pitchFamily="18" charset="0"/>
                <a:cs typeface="Times New Roman" panose="02020603050405020304" pitchFamily="18" charset="0"/>
              </a:rPr>
              <a:t>(value)): Add an element to the top.</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Pop (</a:t>
            </a:r>
            <a:r>
              <a:rPr lang="en-GB" sz="1200" b="1" dirty="0" err="1">
                <a:effectLst/>
                <a:ea typeface="Times New Roman" panose="02020603050405020304" pitchFamily="18" charset="0"/>
                <a:cs typeface="Times New Roman" panose="02020603050405020304" pitchFamily="18" charset="0"/>
              </a:rPr>
              <a:t>stack.pop</a:t>
            </a:r>
            <a:r>
              <a:rPr lang="en-GB" sz="1200" b="1" dirty="0">
                <a:effectLst/>
                <a:ea typeface="Times New Roman" panose="02020603050405020304" pitchFamily="18" charset="0"/>
                <a:cs typeface="Times New Roman" panose="02020603050405020304" pitchFamily="18" charset="0"/>
              </a:rPr>
              <a:t>()): Remove and return the top element.</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Peek (</a:t>
            </a:r>
            <a:r>
              <a:rPr lang="en-GB" sz="1200" b="1" dirty="0" err="1">
                <a:effectLst/>
                <a:ea typeface="Times New Roman" panose="02020603050405020304" pitchFamily="18" charset="0"/>
                <a:cs typeface="Times New Roman" panose="02020603050405020304" pitchFamily="18" charset="0"/>
              </a:rPr>
              <a:t>stack.peek</a:t>
            </a:r>
            <a:r>
              <a:rPr lang="en-GB" sz="1200" b="1" dirty="0">
                <a:effectLst/>
                <a:ea typeface="Times New Roman" panose="02020603050405020304" pitchFamily="18" charset="0"/>
                <a:cs typeface="Times New Roman" panose="02020603050405020304" pitchFamily="18" charset="0"/>
              </a:rPr>
              <a:t>()): View the top element without removing it.</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a:t>
            </a:r>
            <a:r>
              <a:rPr lang="en-GB" sz="1200" b="1" dirty="0" err="1">
                <a:effectLst/>
                <a:ea typeface="Times New Roman" panose="02020603050405020304" pitchFamily="18" charset="0"/>
                <a:cs typeface="Times New Roman" panose="02020603050405020304" pitchFamily="18" charset="0"/>
              </a:rPr>
              <a:t>isEmpty</a:t>
            </a:r>
            <a:r>
              <a:rPr lang="en-GB" sz="1200" b="1" dirty="0">
                <a:effectLst/>
                <a:ea typeface="Times New Roman" panose="02020603050405020304" pitchFamily="18" charset="0"/>
                <a:cs typeface="Times New Roman" panose="02020603050405020304" pitchFamily="18" charset="0"/>
              </a:rPr>
              <a:t> (</a:t>
            </a:r>
            <a:r>
              <a:rPr lang="en-GB" sz="1200" b="1" dirty="0" err="1">
                <a:effectLst/>
                <a:ea typeface="Times New Roman" panose="02020603050405020304" pitchFamily="18" charset="0"/>
                <a:cs typeface="Times New Roman" panose="02020603050405020304" pitchFamily="18" charset="0"/>
              </a:rPr>
              <a:t>stack.isEmpty</a:t>
            </a:r>
            <a:r>
              <a:rPr lang="en-GB" sz="1200" b="1" dirty="0">
                <a:effectLst/>
                <a:ea typeface="Times New Roman" panose="02020603050405020304" pitchFamily="18" charset="0"/>
                <a:cs typeface="Times New Roman" panose="02020603050405020304" pitchFamily="18" charset="0"/>
              </a:rPr>
              <a:t>()): Check if the stack is empty.</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Input Parameters:</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For Push: Value to be added.</a:t>
            </a:r>
          </a:p>
          <a:p>
            <a:pPr marL="0" indent="0" algn="just">
              <a:lnSpc>
                <a:spcPct val="100000"/>
              </a:lnSpc>
              <a:spcAft>
                <a:spcPts val="1000"/>
              </a:spcAft>
              <a:buSzPts val="1000"/>
              <a:buNone/>
              <a:tabLst>
                <a:tab pos="457200" algn="l"/>
              </a:tabLst>
            </a:pPr>
            <a:endParaRPr lang="en-GB" sz="1200" b="1"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815203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FEB93D-7F0A-FD61-69DC-0CE8689BA3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E05876-965E-FD4C-4E27-9548CD8DD0E8}"/>
              </a:ext>
            </a:extLst>
          </p:cNvPr>
          <p:cNvSpPr>
            <a:spLocks noGrp="1"/>
          </p:cNvSpPr>
          <p:nvPr>
            <p:ph type="title"/>
          </p:nvPr>
        </p:nvSpPr>
        <p:spPr/>
        <p:txBody>
          <a:bodyPr>
            <a:normAutofit fontScale="90000"/>
          </a:bodyPr>
          <a:lstStyle/>
          <a:p>
            <a:pPr>
              <a:lnSpc>
                <a:spcPct val="150000"/>
              </a:lnSpc>
            </a:pPr>
            <a:r>
              <a:rPr lang="en-US" sz="3100" b="1" dirty="0">
                <a:solidFill>
                  <a:srgbClr val="000000"/>
                </a:solidFill>
                <a:effectLst/>
                <a:ea typeface="MS Gothic" panose="020B0609070205080204" pitchFamily="49" charset="-128"/>
                <a:cs typeface="Times New Roman" panose="02020603050405020304" pitchFamily="18" charset="0"/>
              </a:rPr>
              <a:t>Create a design specification for data structures, explaining the valid operations that can be carried out on the structures.</a:t>
            </a:r>
            <a:br>
              <a:rPr lang="en-GB" sz="1800" b="1"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089864DD-BC1E-B192-DF53-A5B549DE93F3}"/>
              </a:ext>
            </a:extLst>
          </p:cNvPr>
          <p:cNvSpPr>
            <a:spLocks noGrp="1"/>
          </p:cNvSpPr>
          <p:nvPr>
            <p:ph idx="1"/>
          </p:nvPr>
        </p:nvSpPr>
        <p:spPr>
          <a:xfrm>
            <a:off x="1371600" y="2025446"/>
            <a:ext cx="10004324" cy="4296696"/>
          </a:xfrm>
        </p:spPr>
        <p:txBody>
          <a:bodyPr>
            <a:noAutofit/>
          </a:bodyPr>
          <a:lstStyle/>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Pre-conditions:</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The stack must not be empty for Pop and Peek operations.</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Post-conditions:</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The stack is modified by the Push and Pop operations.</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Time Complexity:</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Push/Pop/Peek: O(1)</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Space Complexity: O(n)</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Example:</a:t>
            </a:r>
          </a:p>
          <a:p>
            <a:pPr marL="0" indent="0" algn="just">
              <a:lnSpc>
                <a:spcPct val="100000"/>
              </a:lnSpc>
              <a:spcAft>
                <a:spcPts val="1000"/>
              </a:spcAft>
              <a:buSzPts val="1000"/>
              <a:buNone/>
              <a:tabLst>
                <a:tab pos="457200" algn="l"/>
              </a:tabLst>
            </a:pPr>
            <a:endParaRPr lang="en-GB" sz="1200" b="1" dirty="0">
              <a:effectLst/>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232773D-19F2-61C1-DF9D-C6B3A81CDFBC}"/>
              </a:ext>
            </a:extLst>
          </p:cNvPr>
          <p:cNvSpPr txBox="1"/>
          <p:nvPr/>
        </p:nvSpPr>
        <p:spPr>
          <a:xfrm>
            <a:off x="1446570" y="5468423"/>
            <a:ext cx="9451259" cy="1210909"/>
          </a:xfrm>
          <a:prstGeom prst="rect">
            <a:avLst/>
          </a:prstGeom>
          <a:solidFill>
            <a:schemeClr val="tx1"/>
          </a:solidFill>
        </p:spPr>
        <p:txBody>
          <a:bodyPr wrap="square" rtlCol="0">
            <a:spAutoFit/>
          </a:bodyPr>
          <a:lstStyle/>
          <a:p>
            <a:pPr marL="0" marR="0" algn="l">
              <a:lnSpc>
                <a:spcPts val="1425"/>
              </a:lnSpc>
              <a:spcAft>
                <a:spcPts val="1000"/>
              </a:spcAft>
            </a:pP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Stack</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Integer</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&gt; </a:t>
            </a:r>
            <a:r>
              <a:rPr lang="en-GB"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stack</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new</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Stack</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&lt;&gt;();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stack</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push</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Push</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top</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stack</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peek</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Peek</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popped</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stack</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pop</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Pop</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472908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F0B00-ABA4-E17E-5306-E4633DB253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CE4986-C86F-0785-BC52-CEC6739EDA64}"/>
              </a:ext>
            </a:extLst>
          </p:cNvPr>
          <p:cNvSpPr>
            <a:spLocks noGrp="1"/>
          </p:cNvSpPr>
          <p:nvPr>
            <p:ph type="title"/>
          </p:nvPr>
        </p:nvSpPr>
        <p:spPr/>
        <p:txBody>
          <a:bodyPr>
            <a:normAutofit fontScale="90000"/>
          </a:bodyPr>
          <a:lstStyle/>
          <a:p>
            <a:pPr>
              <a:lnSpc>
                <a:spcPct val="150000"/>
              </a:lnSpc>
            </a:pPr>
            <a:r>
              <a:rPr lang="en-US" sz="3100" b="1" dirty="0">
                <a:solidFill>
                  <a:srgbClr val="000000"/>
                </a:solidFill>
                <a:effectLst/>
                <a:ea typeface="MS Gothic" panose="020B0609070205080204" pitchFamily="49" charset="-128"/>
                <a:cs typeface="Times New Roman" panose="02020603050405020304" pitchFamily="18" charset="0"/>
              </a:rPr>
              <a:t>Create a design specification for data structures, explaining the valid operations that can be carried out on the structures.</a:t>
            </a:r>
            <a:br>
              <a:rPr lang="en-GB" sz="1800" b="1"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8063D004-EF67-E0A1-529B-066759C2DA9F}"/>
              </a:ext>
            </a:extLst>
          </p:cNvPr>
          <p:cNvSpPr>
            <a:spLocks noGrp="1"/>
          </p:cNvSpPr>
          <p:nvPr>
            <p:ph idx="1"/>
          </p:nvPr>
        </p:nvSpPr>
        <p:spPr>
          <a:xfrm>
            <a:off x="1371600" y="2025446"/>
            <a:ext cx="10004324" cy="4296696"/>
          </a:xfrm>
        </p:spPr>
        <p:txBody>
          <a:bodyPr>
            <a:noAutofit/>
          </a:bodyPr>
          <a:lstStyle/>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5. Stack</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Description:</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Stack is a Last-In-First-Out (LIFO) data structure. Elements are added and removed from the same end.</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Valid Operations:</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Push (</a:t>
            </a:r>
            <a:r>
              <a:rPr lang="en-GB" sz="1200" b="1" dirty="0" err="1">
                <a:effectLst/>
                <a:ea typeface="Times New Roman" panose="02020603050405020304" pitchFamily="18" charset="0"/>
                <a:cs typeface="Times New Roman" panose="02020603050405020304" pitchFamily="18" charset="0"/>
              </a:rPr>
              <a:t>stack.push</a:t>
            </a:r>
            <a:r>
              <a:rPr lang="en-GB" sz="1200" b="1" dirty="0">
                <a:effectLst/>
                <a:ea typeface="Times New Roman" panose="02020603050405020304" pitchFamily="18" charset="0"/>
                <a:cs typeface="Times New Roman" panose="02020603050405020304" pitchFamily="18" charset="0"/>
              </a:rPr>
              <a:t>(value)): Add an element to the top.</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Pop (</a:t>
            </a:r>
            <a:r>
              <a:rPr lang="en-GB" sz="1200" b="1" dirty="0" err="1">
                <a:effectLst/>
                <a:ea typeface="Times New Roman" panose="02020603050405020304" pitchFamily="18" charset="0"/>
                <a:cs typeface="Times New Roman" panose="02020603050405020304" pitchFamily="18" charset="0"/>
              </a:rPr>
              <a:t>stack.pop</a:t>
            </a:r>
            <a:r>
              <a:rPr lang="en-GB" sz="1200" b="1" dirty="0">
                <a:effectLst/>
                <a:ea typeface="Times New Roman" panose="02020603050405020304" pitchFamily="18" charset="0"/>
                <a:cs typeface="Times New Roman" panose="02020603050405020304" pitchFamily="18" charset="0"/>
              </a:rPr>
              <a:t>()): Remove and return the top element.</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Peek (</a:t>
            </a:r>
            <a:r>
              <a:rPr lang="en-GB" sz="1200" b="1" dirty="0" err="1">
                <a:effectLst/>
                <a:ea typeface="Times New Roman" panose="02020603050405020304" pitchFamily="18" charset="0"/>
                <a:cs typeface="Times New Roman" panose="02020603050405020304" pitchFamily="18" charset="0"/>
              </a:rPr>
              <a:t>stack.peek</a:t>
            </a:r>
            <a:r>
              <a:rPr lang="en-GB" sz="1200" b="1" dirty="0">
                <a:effectLst/>
                <a:ea typeface="Times New Roman" panose="02020603050405020304" pitchFamily="18" charset="0"/>
                <a:cs typeface="Times New Roman" panose="02020603050405020304" pitchFamily="18" charset="0"/>
              </a:rPr>
              <a:t>()): View the top element without removing it.</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a:t>
            </a:r>
            <a:r>
              <a:rPr lang="en-GB" sz="1200" b="1" dirty="0" err="1">
                <a:effectLst/>
                <a:ea typeface="Times New Roman" panose="02020603050405020304" pitchFamily="18" charset="0"/>
                <a:cs typeface="Times New Roman" panose="02020603050405020304" pitchFamily="18" charset="0"/>
              </a:rPr>
              <a:t>isEmpty</a:t>
            </a:r>
            <a:r>
              <a:rPr lang="en-GB" sz="1200" b="1" dirty="0">
                <a:effectLst/>
                <a:ea typeface="Times New Roman" panose="02020603050405020304" pitchFamily="18" charset="0"/>
                <a:cs typeface="Times New Roman" panose="02020603050405020304" pitchFamily="18" charset="0"/>
              </a:rPr>
              <a:t> (</a:t>
            </a:r>
            <a:r>
              <a:rPr lang="en-GB" sz="1200" b="1" dirty="0" err="1">
                <a:effectLst/>
                <a:ea typeface="Times New Roman" panose="02020603050405020304" pitchFamily="18" charset="0"/>
                <a:cs typeface="Times New Roman" panose="02020603050405020304" pitchFamily="18" charset="0"/>
              </a:rPr>
              <a:t>stack.isEmpty</a:t>
            </a:r>
            <a:r>
              <a:rPr lang="en-GB" sz="1200" b="1" dirty="0">
                <a:effectLst/>
                <a:ea typeface="Times New Roman" panose="02020603050405020304" pitchFamily="18" charset="0"/>
                <a:cs typeface="Times New Roman" panose="02020603050405020304" pitchFamily="18" charset="0"/>
              </a:rPr>
              <a:t>()): Check if the stack is empty.</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Input Parameters:</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For Push: Value to be added.</a:t>
            </a:r>
          </a:p>
          <a:p>
            <a:pPr marL="0" indent="0" algn="just">
              <a:lnSpc>
                <a:spcPct val="100000"/>
              </a:lnSpc>
              <a:spcAft>
                <a:spcPts val="1000"/>
              </a:spcAft>
              <a:buSzPts val="1000"/>
              <a:buNone/>
              <a:tabLst>
                <a:tab pos="457200" algn="l"/>
              </a:tabLst>
            </a:pPr>
            <a:endParaRPr lang="en-GB" sz="1200" b="1"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503682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61861-31AF-3897-3B3A-BA6ACC4341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F9464A-4073-1BBC-25E7-E1CDAB585224}"/>
              </a:ext>
            </a:extLst>
          </p:cNvPr>
          <p:cNvSpPr>
            <a:spLocks noGrp="1"/>
          </p:cNvSpPr>
          <p:nvPr>
            <p:ph type="title"/>
          </p:nvPr>
        </p:nvSpPr>
        <p:spPr/>
        <p:txBody>
          <a:bodyPr>
            <a:normAutofit fontScale="90000"/>
          </a:bodyPr>
          <a:lstStyle/>
          <a:p>
            <a:pPr>
              <a:lnSpc>
                <a:spcPct val="150000"/>
              </a:lnSpc>
            </a:pPr>
            <a:r>
              <a:rPr lang="en-US" sz="3100" b="1" dirty="0">
                <a:solidFill>
                  <a:srgbClr val="000000"/>
                </a:solidFill>
                <a:effectLst/>
                <a:ea typeface="MS Gothic" panose="020B0609070205080204" pitchFamily="49" charset="-128"/>
                <a:cs typeface="Times New Roman" panose="02020603050405020304" pitchFamily="18" charset="0"/>
              </a:rPr>
              <a:t>Create a design specification for data structures, explaining the valid operations that can be carried out on the structures.</a:t>
            </a:r>
            <a:br>
              <a:rPr lang="en-GB" sz="1800" b="1"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88939E1B-831B-7B6D-EB80-A77994F60D5C}"/>
              </a:ext>
            </a:extLst>
          </p:cNvPr>
          <p:cNvSpPr>
            <a:spLocks noGrp="1"/>
          </p:cNvSpPr>
          <p:nvPr>
            <p:ph idx="1"/>
          </p:nvPr>
        </p:nvSpPr>
        <p:spPr>
          <a:xfrm>
            <a:off x="1371600" y="2025446"/>
            <a:ext cx="10004324" cy="4296696"/>
          </a:xfrm>
        </p:spPr>
        <p:txBody>
          <a:bodyPr>
            <a:noAutofit/>
          </a:bodyPr>
          <a:lstStyle/>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6. Queue</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Description:</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Queue is a First-In-First-Out (FIFO) data structure where elements are added to the rear and removed from the front.</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Valid Operations:</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Enqueue (</a:t>
            </a:r>
            <a:r>
              <a:rPr lang="en-GB" sz="1200" b="1" dirty="0" err="1">
                <a:effectLst/>
                <a:ea typeface="Times New Roman" panose="02020603050405020304" pitchFamily="18" charset="0"/>
                <a:cs typeface="Times New Roman" panose="02020603050405020304" pitchFamily="18" charset="0"/>
              </a:rPr>
              <a:t>queue.add</a:t>
            </a:r>
            <a:r>
              <a:rPr lang="en-GB" sz="1200" b="1" dirty="0">
                <a:effectLst/>
                <a:ea typeface="Times New Roman" panose="02020603050405020304" pitchFamily="18" charset="0"/>
                <a:cs typeface="Times New Roman" panose="02020603050405020304" pitchFamily="18" charset="0"/>
              </a:rPr>
              <a:t>(value)): Add an element to the rear.</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Dequeue (</a:t>
            </a:r>
            <a:r>
              <a:rPr lang="en-GB" sz="1200" b="1" dirty="0" err="1">
                <a:effectLst/>
                <a:ea typeface="Times New Roman" panose="02020603050405020304" pitchFamily="18" charset="0"/>
                <a:cs typeface="Times New Roman" panose="02020603050405020304" pitchFamily="18" charset="0"/>
              </a:rPr>
              <a:t>queue.remove</a:t>
            </a:r>
            <a:r>
              <a:rPr lang="en-GB" sz="1200" b="1" dirty="0">
                <a:effectLst/>
                <a:ea typeface="Times New Roman" panose="02020603050405020304" pitchFamily="18" charset="0"/>
                <a:cs typeface="Times New Roman" panose="02020603050405020304" pitchFamily="18" charset="0"/>
              </a:rPr>
              <a:t>()): Remove and return the front element.</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Peek (</a:t>
            </a:r>
            <a:r>
              <a:rPr lang="en-GB" sz="1200" b="1" dirty="0" err="1">
                <a:effectLst/>
                <a:ea typeface="Times New Roman" panose="02020603050405020304" pitchFamily="18" charset="0"/>
                <a:cs typeface="Times New Roman" panose="02020603050405020304" pitchFamily="18" charset="0"/>
              </a:rPr>
              <a:t>queue.peek</a:t>
            </a:r>
            <a:r>
              <a:rPr lang="en-GB" sz="1200" b="1" dirty="0">
                <a:effectLst/>
                <a:ea typeface="Times New Roman" panose="02020603050405020304" pitchFamily="18" charset="0"/>
                <a:cs typeface="Times New Roman" panose="02020603050405020304" pitchFamily="18" charset="0"/>
              </a:rPr>
              <a:t>()): View the front element without removing it.</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a:t>
            </a:r>
            <a:r>
              <a:rPr lang="en-GB" sz="1200" b="1" dirty="0" err="1">
                <a:effectLst/>
                <a:ea typeface="Times New Roman" panose="02020603050405020304" pitchFamily="18" charset="0"/>
                <a:cs typeface="Times New Roman" panose="02020603050405020304" pitchFamily="18" charset="0"/>
              </a:rPr>
              <a:t>isEmpty</a:t>
            </a:r>
            <a:r>
              <a:rPr lang="en-GB" sz="1200" b="1" dirty="0">
                <a:effectLst/>
                <a:ea typeface="Times New Roman" panose="02020603050405020304" pitchFamily="18" charset="0"/>
                <a:cs typeface="Times New Roman" panose="02020603050405020304" pitchFamily="18" charset="0"/>
              </a:rPr>
              <a:t> (</a:t>
            </a:r>
            <a:r>
              <a:rPr lang="en-GB" sz="1200" b="1" dirty="0" err="1">
                <a:effectLst/>
                <a:ea typeface="Times New Roman" panose="02020603050405020304" pitchFamily="18" charset="0"/>
                <a:cs typeface="Times New Roman" panose="02020603050405020304" pitchFamily="18" charset="0"/>
              </a:rPr>
              <a:t>queue.isEmpty</a:t>
            </a:r>
            <a:r>
              <a:rPr lang="en-GB" sz="1200" b="1" dirty="0">
                <a:effectLst/>
                <a:ea typeface="Times New Roman" panose="02020603050405020304" pitchFamily="18" charset="0"/>
                <a:cs typeface="Times New Roman" panose="02020603050405020304" pitchFamily="18" charset="0"/>
              </a:rPr>
              <a:t>()): Check if the queue is empty.</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Input Parameters:</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For Enqueue: Value to be added.</a:t>
            </a:r>
          </a:p>
        </p:txBody>
      </p:sp>
    </p:spTree>
    <p:extLst>
      <p:ext uri="{BB962C8B-B14F-4D97-AF65-F5344CB8AC3E}">
        <p14:creationId xmlns:p14="http://schemas.microsoft.com/office/powerpoint/2010/main" val="36178094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9F233-8A40-F14C-FE8C-2FAE3B6426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50D3B9-43B9-CAE9-E6C8-900021421312}"/>
              </a:ext>
            </a:extLst>
          </p:cNvPr>
          <p:cNvSpPr>
            <a:spLocks noGrp="1"/>
          </p:cNvSpPr>
          <p:nvPr>
            <p:ph type="title"/>
          </p:nvPr>
        </p:nvSpPr>
        <p:spPr/>
        <p:txBody>
          <a:bodyPr>
            <a:normAutofit fontScale="90000"/>
          </a:bodyPr>
          <a:lstStyle/>
          <a:p>
            <a:pPr>
              <a:lnSpc>
                <a:spcPct val="150000"/>
              </a:lnSpc>
            </a:pPr>
            <a:r>
              <a:rPr lang="en-US" sz="3100" b="1" dirty="0">
                <a:solidFill>
                  <a:srgbClr val="000000"/>
                </a:solidFill>
                <a:effectLst/>
                <a:ea typeface="MS Gothic" panose="020B0609070205080204" pitchFamily="49" charset="-128"/>
                <a:cs typeface="Times New Roman" panose="02020603050405020304" pitchFamily="18" charset="0"/>
              </a:rPr>
              <a:t>Create a design specification for data structures, explaining the valid operations that can be carried out on the structures</a:t>
            </a:r>
            <a:r>
              <a:rPr lang="en-US" sz="3100" b="1" dirty="0">
                <a:solidFill>
                  <a:srgbClr val="000000"/>
                </a:solidFill>
                <a:ea typeface="MS Gothic" panose="020B0609070205080204" pitchFamily="49" charset="-128"/>
                <a:cs typeface="Times New Roman" panose="02020603050405020304" pitchFamily="18" charset="0"/>
              </a:rPr>
              <a:t>.</a:t>
            </a:r>
            <a:endParaRPr lang="en-GB" dirty="0"/>
          </a:p>
        </p:txBody>
      </p:sp>
      <p:sp>
        <p:nvSpPr>
          <p:cNvPr id="3" name="Content Placeholder 2">
            <a:extLst>
              <a:ext uri="{FF2B5EF4-FFF2-40B4-BE49-F238E27FC236}">
                <a16:creationId xmlns:a16="http://schemas.microsoft.com/office/drawing/2014/main" id="{8B150938-FBB1-3986-5D0D-B2883ADE5D09}"/>
              </a:ext>
            </a:extLst>
          </p:cNvPr>
          <p:cNvSpPr>
            <a:spLocks noGrp="1"/>
          </p:cNvSpPr>
          <p:nvPr>
            <p:ph idx="1"/>
          </p:nvPr>
        </p:nvSpPr>
        <p:spPr>
          <a:xfrm>
            <a:off x="1371600" y="2025446"/>
            <a:ext cx="10004324" cy="3441289"/>
          </a:xfrm>
        </p:spPr>
        <p:txBody>
          <a:bodyPr>
            <a:noAutofit/>
          </a:bodyPr>
          <a:lstStyle/>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Pre-conditions:</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The queue must not be empty for Dequeue and Peek operations.</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Post-conditions:</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The queue is modified after Enqueue and Dequeue operations.</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Time Complexity:</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Enqueue/Dequeue: O(1)</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Space Complexity: O(n)</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Example:</a:t>
            </a:r>
          </a:p>
        </p:txBody>
      </p:sp>
      <p:sp>
        <p:nvSpPr>
          <p:cNvPr id="4" name="TextBox 3">
            <a:extLst>
              <a:ext uri="{FF2B5EF4-FFF2-40B4-BE49-F238E27FC236}">
                <a16:creationId xmlns:a16="http://schemas.microsoft.com/office/drawing/2014/main" id="{3930C143-D55C-B934-0BAE-1DEB7A0B8CF9}"/>
              </a:ext>
            </a:extLst>
          </p:cNvPr>
          <p:cNvSpPr txBox="1"/>
          <p:nvPr/>
        </p:nvSpPr>
        <p:spPr>
          <a:xfrm>
            <a:off x="1446570" y="5468423"/>
            <a:ext cx="9451259" cy="903132"/>
          </a:xfrm>
          <a:prstGeom prst="rect">
            <a:avLst/>
          </a:prstGeom>
          <a:solidFill>
            <a:schemeClr val="tx1"/>
          </a:solidFill>
        </p:spPr>
        <p:txBody>
          <a:bodyPr wrap="square" rtlCol="0">
            <a:spAutoFit/>
          </a:bodyPr>
          <a:lstStyle/>
          <a:p>
            <a:pPr marL="0" marR="0" algn="l">
              <a:lnSpc>
                <a:spcPts val="1425"/>
              </a:lnSpc>
              <a:spcAft>
                <a:spcPts val="1000"/>
              </a:spcAft>
            </a:pP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Queue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String</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&gt; </a:t>
            </a:r>
            <a:r>
              <a:rPr lang="en-GB"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queue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new</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LinkedList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&lt;&gt;();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queue</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add</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"Task 1"</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Enqueue</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String</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task</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queue</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remove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Dequeue</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60519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D847C-FD76-5E86-C6C6-BD7FFFD719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4A1040-C283-8F95-6490-9372DDFA80E1}"/>
              </a:ext>
            </a:extLst>
          </p:cNvPr>
          <p:cNvSpPr>
            <a:spLocks noGrp="1"/>
          </p:cNvSpPr>
          <p:nvPr>
            <p:ph type="title"/>
          </p:nvPr>
        </p:nvSpPr>
        <p:spPr/>
        <p:txBody>
          <a:bodyPr>
            <a:normAutofit/>
          </a:bodyPr>
          <a:lstStyle/>
          <a:p>
            <a:pPr>
              <a:lnSpc>
                <a:spcPct val="150000"/>
              </a:lnSpc>
            </a:pPr>
            <a:r>
              <a:rPr lang="en-GB" sz="2800" b="1" dirty="0">
                <a:solidFill>
                  <a:srgbClr val="000000"/>
                </a:solidFill>
                <a:effectLst/>
                <a:ea typeface="MS Gothic" panose="020B0609070205080204" pitchFamily="49" charset="-128"/>
                <a:cs typeface="Times New Roman" panose="02020603050405020304" pitchFamily="18" charset="0"/>
              </a:rPr>
              <a:t>Determine the operations of a memory stack and how it is used to implement function calls in a computer.</a:t>
            </a:r>
            <a:endParaRPr lang="en-GB" sz="4000" dirty="0"/>
          </a:p>
        </p:txBody>
      </p:sp>
      <p:sp>
        <p:nvSpPr>
          <p:cNvPr id="3" name="Content Placeholder 2">
            <a:extLst>
              <a:ext uri="{FF2B5EF4-FFF2-40B4-BE49-F238E27FC236}">
                <a16:creationId xmlns:a16="http://schemas.microsoft.com/office/drawing/2014/main" id="{E6DE5E49-A157-9274-F162-F799833D2A92}"/>
              </a:ext>
            </a:extLst>
          </p:cNvPr>
          <p:cNvSpPr>
            <a:spLocks noGrp="1"/>
          </p:cNvSpPr>
          <p:nvPr>
            <p:ph idx="1"/>
          </p:nvPr>
        </p:nvSpPr>
        <p:spPr>
          <a:xfrm>
            <a:off x="1371600" y="2025446"/>
            <a:ext cx="10004324" cy="4832554"/>
          </a:xfrm>
        </p:spPr>
        <p:txBody>
          <a:bodyPr>
            <a:noAutofit/>
          </a:bodyPr>
          <a:lstStyle/>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1. Memory Stack Overview</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The memory stack is used to:</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Keep track of function calls and their execution order.</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Store local variables, return addresses, and function arguments.</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Facilitate function call returns by keeping track of the execution point where the function was called.</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2. Operations of a Memory Stack</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The main operations performed on a memory stack are:</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Push: Add a new stack frame when a function is called.</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Pop: Remove a stack frame when a function call returns.</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Peek: Access the top stack frame to determine the current function's state.</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Stack Overflow: Occurs when too many function calls are made, exceeding the stack's memory limit.</a:t>
            </a:r>
          </a:p>
          <a:p>
            <a:pPr marL="0" indent="0" algn="just">
              <a:lnSpc>
                <a:spcPct val="100000"/>
              </a:lnSpc>
              <a:spcAft>
                <a:spcPts val="1000"/>
              </a:spcAft>
              <a:buSzPts val="1000"/>
              <a:buNone/>
              <a:tabLst>
                <a:tab pos="457200" algn="l"/>
              </a:tabLst>
            </a:pPr>
            <a:endParaRPr lang="en-GB" sz="1200" b="1"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426811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8FE56-865F-ED91-188F-A306F6C529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21E27C-3983-7F66-AF1F-092B436C5979}"/>
              </a:ext>
            </a:extLst>
          </p:cNvPr>
          <p:cNvSpPr>
            <a:spLocks noGrp="1"/>
          </p:cNvSpPr>
          <p:nvPr>
            <p:ph type="title"/>
          </p:nvPr>
        </p:nvSpPr>
        <p:spPr/>
        <p:txBody>
          <a:bodyPr>
            <a:normAutofit/>
          </a:bodyPr>
          <a:lstStyle/>
          <a:p>
            <a:pPr>
              <a:lnSpc>
                <a:spcPct val="150000"/>
              </a:lnSpc>
            </a:pPr>
            <a:r>
              <a:rPr lang="en-GB" sz="2800" b="1" dirty="0">
                <a:solidFill>
                  <a:srgbClr val="000000"/>
                </a:solidFill>
                <a:effectLst/>
                <a:ea typeface="MS Gothic" panose="020B0609070205080204" pitchFamily="49" charset="-128"/>
                <a:cs typeface="Times New Roman" panose="02020603050405020304" pitchFamily="18" charset="0"/>
              </a:rPr>
              <a:t>Determine the operations of a memory stack and how it is used to implement function calls in a computer.</a:t>
            </a:r>
            <a:endParaRPr lang="en-GB" sz="4000" dirty="0"/>
          </a:p>
        </p:txBody>
      </p:sp>
      <p:sp>
        <p:nvSpPr>
          <p:cNvPr id="3" name="Content Placeholder 2">
            <a:extLst>
              <a:ext uri="{FF2B5EF4-FFF2-40B4-BE49-F238E27FC236}">
                <a16:creationId xmlns:a16="http://schemas.microsoft.com/office/drawing/2014/main" id="{602A14D6-65EF-8AA4-9FD8-7887B3EB6B10}"/>
              </a:ext>
            </a:extLst>
          </p:cNvPr>
          <p:cNvSpPr>
            <a:spLocks noGrp="1"/>
          </p:cNvSpPr>
          <p:nvPr>
            <p:ph idx="1"/>
          </p:nvPr>
        </p:nvSpPr>
        <p:spPr>
          <a:xfrm>
            <a:off x="1371600" y="2025446"/>
            <a:ext cx="10004324" cy="4832554"/>
          </a:xfrm>
        </p:spPr>
        <p:txBody>
          <a:bodyPr>
            <a:noAutofit/>
          </a:bodyPr>
          <a:lstStyle/>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These operations follow the LIFO principle, where the most recently pushed item (the top of the stack) is the first to be popped.</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Push Operation:</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When a function is called, a new stack frame is created and pushed onto the stack. A stack frame contains:</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Return address: Location in the program where control returns after the function finishes.</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Function parameters: Arguments passed to the function.</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Local variables: Variables declared within the function.</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Pop Operation:</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When a function finishes executing, its stack frame is popped from the stack. Control is transferred to the return address saved in the stack frame, and the function's local data is cleared from memory.</a:t>
            </a:r>
          </a:p>
        </p:txBody>
      </p:sp>
    </p:spTree>
    <p:extLst>
      <p:ext uri="{BB962C8B-B14F-4D97-AF65-F5344CB8AC3E}">
        <p14:creationId xmlns:p14="http://schemas.microsoft.com/office/powerpoint/2010/main" val="172614946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829CE-C408-A2AB-1E71-A08C54AB42E3}"/>
              </a:ext>
            </a:extLst>
          </p:cNvPr>
          <p:cNvSpPr>
            <a:spLocks noGrp="1"/>
          </p:cNvSpPr>
          <p:nvPr>
            <p:ph type="title"/>
          </p:nvPr>
        </p:nvSpPr>
        <p:spPr/>
        <p:txBody>
          <a:bodyPr>
            <a:normAutofit fontScale="90000"/>
          </a:bodyPr>
          <a:lstStyle/>
          <a:p>
            <a:pPr>
              <a:lnSpc>
                <a:spcPct val="150000"/>
              </a:lnSpc>
            </a:pPr>
            <a:r>
              <a:rPr lang="en-US" sz="3100" b="1" dirty="0">
                <a:solidFill>
                  <a:srgbClr val="000000"/>
                </a:solidFill>
                <a:effectLst/>
                <a:ea typeface="MS Gothic" panose="020B0609070205080204" pitchFamily="49" charset="-128"/>
                <a:cs typeface="Times New Roman" panose="02020603050405020304" pitchFamily="18" charset="0"/>
              </a:rPr>
              <a:t>Create a design specification for data structures, explaining the valid operations that can be carried out on the structures.</a:t>
            </a:r>
            <a:br>
              <a:rPr lang="en-GB" sz="1800" b="1"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C8EB387B-92C4-4186-D1EC-41F02A12EE17}"/>
              </a:ext>
            </a:extLst>
          </p:cNvPr>
          <p:cNvSpPr>
            <a:spLocks noGrp="1"/>
          </p:cNvSpPr>
          <p:nvPr>
            <p:ph idx="1"/>
          </p:nvPr>
        </p:nvSpPr>
        <p:spPr>
          <a:xfrm>
            <a:off x="1371600" y="2286000"/>
            <a:ext cx="9316065" cy="4104968"/>
          </a:xfrm>
        </p:spPr>
        <p:txBody>
          <a:bodyPr>
            <a:normAutofit/>
          </a:bodyPr>
          <a:lstStyle/>
          <a:p>
            <a:pPr marL="0" marR="0" indent="0" algn="just">
              <a:lnSpc>
                <a:spcPct val="120000"/>
              </a:lnSpc>
              <a:spcBef>
                <a:spcPts val="200"/>
              </a:spcBef>
              <a:buNone/>
            </a:pPr>
            <a:r>
              <a:rPr lang="en-GB" sz="1200" b="1" dirty="0">
                <a:solidFill>
                  <a:srgbClr val="000000"/>
                </a:solidFill>
                <a:effectLst/>
                <a:latin typeface="+mj-lt"/>
                <a:ea typeface="MS Gothic" panose="020B0609070205080204" pitchFamily="49" charset="-128"/>
                <a:cs typeface="Times New Roman" panose="02020603050405020304" pitchFamily="18" charset="0"/>
              </a:rPr>
              <a:t>1. Array</a:t>
            </a:r>
          </a:p>
          <a:p>
            <a:pPr marL="0" marR="0" indent="0" algn="just">
              <a:lnSpc>
                <a:spcPct val="120000"/>
              </a:lnSpc>
              <a:spcAft>
                <a:spcPts val="1000"/>
              </a:spcAft>
              <a:buNone/>
            </a:pPr>
            <a:r>
              <a:rPr lang="en-GB" sz="1200" b="1" dirty="0">
                <a:effectLst/>
                <a:latin typeface="+mj-lt"/>
                <a:ea typeface="Times New Roman" panose="02020603050405020304" pitchFamily="18" charset="0"/>
                <a:cs typeface="Times New Roman" panose="02020603050405020304" pitchFamily="18" charset="0"/>
              </a:rPr>
              <a:t>Description:</a:t>
            </a:r>
            <a:endParaRPr lang="en-GB" sz="1200" dirty="0">
              <a:effectLst/>
              <a:latin typeface="+mj-lt"/>
              <a:ea typeface="Times New Roman" panose="02020603050405020304" pitchFamily="18" charset="0"/>
              <a:cs typeface="Times New Roman" panose="02020603050405020304" pitchFamily="18" charset="0"/>
            </a:endParaRPr>
          </a:p>
          <a:p>
            <a:pPr marL="0" marR="0" indent="0" algn="just">
              <a:lnSpc>
                <a:spcPct val="120000"/>
              </a:lnSpc>
              <a:spcAft>
                <a:spcPts val="1000"/>
              </a:spcAft>
              <a:buNone/>
            </a:pPr>
            <a:r>
              <a:rPr lang="en-GB" sz="1200" b="1" dirty="0">
                <a:effectLst/>
                <a:latin typeface="+mj-lt"/>
                <a:ea typeface="Times New Roman" panose="02020603050405020304" pitchFamily="18" charset="0"/>
                <a:cs typeface="Times New Roman" panose="02020603050405020304" pitchFamily="18" charset="0"/>
              </a:rPr>
              <a:t>An array is a fixed-size collection of elements of the same data type, stored in contiguous memory locations.</a:t>
            </a:r>
            <a:endParaRPr lang="en-GB" sz="1200" dirty="0">
              <a:effectLst/>
              <a:latin typeface="+mj-lt"/>
              <a:ea typeface="Times New Roman" panose="02020603050405020304" pitchFamily="18" charset="0"/>
              <a:cs typeface="Times New Roman" panose="02020603050405020304" pitchFamily="18" charset="0"/>
            </a:endParaRPr>
          </a:p>
          <a:p>
            <a:pPr marL="0" marR="0" indent="0" algn="just">
              <a:lnSpc>
                <a:spcPct val="120000"/>
              </a:lnSpc>
              <a:spcAft>
                <a:spcPts val="1000"/>
              </a:spcAft>
              <a:buNone/>
            </a:pPr>
            <a:r>
              <a:rPr lang="en-GB" sz="1200" b="1" dirty="0">
                <a:effectLst/>
                <a:latin typeface="+mj-lt"/>
                <a:ea typeface="Times New Roman" panose="02020603050405020304" pitchFamily="18" charset="0"/>
                <a:cs typeface="Times New Roman" panose="02020603050405020304" pitchFamily="18" charset="0"/>
              </a:rPr>
              <a:t>Valid Operations:</a:t>
            </a:r>
            <a:endParaRPr lang="en-GB" sz="1200" dirty="0">
              <a:effectLst/>
              <a:latin typeface="+mj-lt"/>
              <a:ea typeface="Times New Roman" panose="02020603050405020304" pitchFamily="18" charset="0"/>
              <a:cs typeface="Times New Roman" panose="02020603050405020304" pitchFamily="18" charset="0"/>
            </a:endParaRPr>
          </a:p>
          <a:p>
            <a:pPr marL="342900" marR="0" lvl="0" indent="-342900" algn="just">
              <a:lnSpc>
                <a:spcPct val="120000"/>
              </a:lnSpc>
              <a:spcAft>
                <a:spcPts val="1000"/>
              </a:spcAft>
              <a:buSzPts val="1000"/>
              <a:buFont typeface="Symbol" panose="05050102010706020507" pitchFamily="18" charset="2"/>
              <a:buChar char=""/>
              <a:tabLst>
                <a:tab pos="457200" algn="l"/>
              </a:tabLst>
            </a:pPr>
            <a:r>
              <a:rPr lang="en-GB" sz="1200" b="1" dirty="0">
                <a:effectLst/>
                <a:latin typeface="+mj-lt"/>
                <a:ea typeface="Times New Roman" panose="02020603050405020304" pitchFamily="18" charset="0"/>
                <a:cs typeface="Times New Roman" panose="02020603050405020304" pitchFamily="18" charset="0"/>
              </a:rPr>
              <a:t>Access (</a:t>
            </a:r>
            <a:r>
              <a:rPr lang="en-GB" sz="1200" b="1" dirty="0" err="1">
                <a:effectLst/>
                <a:latin typeface="+mj-lt"/>
                <a:ea typeface="Times New Roman" panose="02020603050405020304" pitchFamily="18" charset="0"/>
                <a:cs typeface="Times New Roman" panose="02020603050405020304" pitchFamily="18" charset="0"/>
              </a:rPr>
              <a:t>arr</a:t>
            </a:r>
            <a:r>
              <a:rPr lang="en-GB" sz="1200" b="1" dirty="0">
                <a:effectLst/>
                <a:latin typeface="+mj-lt"/>
                <a:ea typeface="Times New Roman" panose="02020603050405020304" pitchFamily="18" charset="0"/>
                <a:cs typeface="Times New Roman" panose="02020603050405020304" pitchFamily="18" charset="0"/>
              </a:rPr>
              <a:t>[index]): Retrieve an element at a specific index.</a:t>
            </a:r>
            <a:endParaRPr lang="en-GB" sz="1200" dirty="0">
              <a:effectLst/>
              <a:latin typeface="+mj-lt"/>
              <a:ea typeface="Times New Roman" panose="02020603050405020304" pitchFamily="18" charset="0"/>
              <a:cs typeface="Times New Roman" panose="02020603050405020304" pitchFamily="18" charset="0"/>
            </a:endParaRPr>
          </a:p>
          <a:p>
            <a:pPr marL="342900" marR="0" lvl="0" indent="-342900" algn="just">
              <a:lnSpc>
                <a:spcPct val="120000"/>
              </a:lnSpc>
              <a:spcAft>
                <a:spcPts val="1000"/>
              </a:spcAft>
              <a:buSzPts val="1000"/>
              <a:buFont typeface="Symbol" panose="05050102010706020507" pitchFamily="18" charset="2"/>
              <a:buChar char=""/>
              <a:tabLst>
                <a:tab pos="457200" algn="l"/>
              </a:tabLst>
            </a:pPr>
            <a:r>
              <a:rPr lang="en-GB" sz="1200" b="1" dirty="0">
                <a:effectLst/>
                <a:latin typeface="+mj-lt"/>
                <a:ea typeface="Times New Roman" panose="02020603050405020304" pitchFamily="18" charset="0"/>
                <a:cs typeface="Times New Roman" panose="02020603050405020304" pitchFamily="18" charset="0"/>
              </a:rPr>
              <a:t>Insert/Update (</a:t>
            </a:r>
            <a:r>
              <a:rPr lang="en-GB" sz="1200" b="1" dirty="0" err="1">
                <a:effectLst/>
                <a:latin typeface="+mj-lt"/>
                <a:ea typeface="Times New Roman" panose="02020603050405020304" pitchFamily="18" charset="0"/>
                <a:cs typeface="Times New Roman" panose="02020603050405020304" pitchFamily="18" charset="0"/>
              </a:rPr>
              <a:t>arr</a:t>
            </a:r>
            <a:r>
              <a:rPr lang="en-GB" sz="1200" b="1" dirty="0">
                <a:effectLst/>
                <a:latin typeface="+mj-lt"/>
                <a:ea typeface="Times New Roman" panose="02020603050405020304" pitchFamily="18" charset="0"/>
                <a:cs typeface="Times New Roman" panose="02020603050405020304" pitchFamily="18" charset="0"/>
              </a:rPr>
              <a:t>[index] = value): Set or modify the element at a specific index.</a:t>
            </a:r>
            <a:endParaRPr lang="en-GB" sz="1200" dirty="0">
              <a:effectLst/>
              <a:latin typeface="+mj-lt"/>
              <a:ea typeface="Times New Roman" panose="02020603050405020304" pitchFamily="18" charset="0"/>
              <a:cs typeface="Times New Roman" panose="02020603050405020304" pitchFamily="18" charset="0"/>
            </a:endParaRPr>
          </a:p>
          <a:p>
            <a:pPr marL="342900" marR="0" lvl="0" indent="-342900" algn="just">
              <a:lnSpc>
                <a:spcPct val="120000"/>
              </a:lnSpc>
              <a:spcAft>
                <a:spcPts val="1000"/>
              </a:spcAft>
              <a:buSzPts val="1000"/>
              <a:buFont typeface="Symbol" panose="05050102010706020507" pitchFamily="18" charset="2"/>
              <a:buChar char=""/>
              <a:tabLst>
                <a:tab pos="457200" algn="l"/>
              </a:tabLst>
            </a:pPr>
            <a:r>
              <a:rPr lang="en-GB" sz="1200" b="1" dirty="0">
                <a:effectLst/>
                <a:latin typeface="+mj-lt"/>
                <a:ea typeface="Times New Roman" panose="02020603050405020304" pitchFamily="18" charset="0"/>
                <a:cs typeface="Times New Roman" panose="02020603050405020304" pitchFamily="18" charset="0"/>
              </a:rPr>
              <a:t>Traverse: Iterate through all elements in the array.</a:t>
            </a:r>
            <a:endParaRPr lang="en-GB" sz="1200" dirty="0">
              <a:effectLst/>
              <a:latin typeface="+mj-lt"/>
              <a:ea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45044180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39CF5-B697-F86A-6810-3AD825449E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08440E-53EB-26D2-3315-7749F7D280C6}"/>
              </a:ext>
            </a:extLst>
          </p:cNvPr>
          <p:cNvSpPr>
            <a:spLocks noGrp="1"/>
          </p:cNvSpPr>
          <p:nvPr>
            <p:ph type="title"/>
          </p:nvPr>
        </p:nvSpPr>
        <p:spPr/>
        <p:txBody>
          <a:bodyPr>
            <a:normAutofit/>
          </a:bodyPr>
          <a:lstStyle/>
          <a:p>
            <a:pPr>
              <a:lnSpc>
                <a:spcPct val="150000"/>
              </a:lnSpc>
            </a:pPr>
            <a:r>
              <a:rPr lang="en-GB" sz="2800" b="1" dirty="0">
                <a:solidFill>
                  <a:srgbClr val="000000"/>
                </a:solidFill>
                <a:effectLst/>
                <a:ea typeface="MS Gothic" panose="020B0609070205080204" pitchFamily="49" charset="-128"/>
                <a:cs typeface="Times New Roman" panose="02020603050405020304" pitchFamily="18" charset="0"/>
              </a:rPr>
              <a:t>Determine the operations of a memory stack and how it is used to implement function calls in a computer.</a:t>
            </a:r>
            <a:endParaRPr lang="en-GB" sz="4000" dirty="0"/>
          </a:p>
        </p:txBody>
      </p:sp>
      <p:sp>
        <p:nvSpPr>
          <p:cNvPr id="3" name="Content Placeholder 2">
            <a:extLst>
              <a:ext uri="{FF2B5EF4-FFF2-40B4-BE49-F238E27FC236}">
                <a16:creationId xmlns:a16="http://schemas.microsoft.com/office/drawing/2014/main" id="{CEF6D270-4821-E824-4ED2-D37FF35947A1}"/>
              </a:ext>
            </a:extLst>
          </p:cNvPr>
          <p:cNvSpPr>
            <a:spLocks noGrp="1"/>
          </p:cNvSpPr>
          <p:nvPr>
            <p:ph idx="1"/>
          </p:nvPr>
        </p:nvSpPr>
        <p:spPr>
          <a:xfrm>
            <a:off x="1371600" y="2025446"/>
            <a:ext cx="10004324" cy="4832554"/>
          </a:xfrm>
        </p:spPr>
        <p:txBody>
          <a:bodyPr>
            <a:noAutofit/>
          </a:bodyPr>
          <a:lstStyle/>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3. Function Call Implementation Using a Memory Stack</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The memory stack plays a crucial role in managing function calls in procedural programming languages like C, Java, and Python. Here's how it works:</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Function Call Process:</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1.	Function Call: When a function is invoked, the program's current state is saved on the stack. A new stack frame is created, and the following information is stored:</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o	The return address: The point in the code where the function was called.</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o	The arguments: The parameters passed to the function.</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o	The local variables: Variables defined within the function.</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2.	Function Execution: Once the function is called, the CPU starts executing the function code. The local variables and parameters remain in the stack frame throughout the function's execution.</a:t>
            </a:r>
          </a:p>
        </p:txBody>
      </p:sp>
    </p:spTree>
    <p:extLst>
      <p:ext uri="{BB962C8B-B14F-4D97-AF65-F5344CB8AC3E}">
        <p14:creationId xmlns:p14="http://schemas.microsoft.com/office/powerpoint/2010/main" val="201841641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6B9DA0-C7CF-8CC0-E489-7B48F85D67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214539-97F8-DFCC-7BBD-CA1C7325F6F3}"/>
              </a:ext>
            </a:extLst>
          </p:cNvPr>
          <p:cNvSpPr>
            <a:spLocks noGrp="1"/>
          </p:cNvSpPr>
          <p:nvPr>
            <p:ph type="title"/>
          </p:nvPr>
        </p:nvSpPr>
        <p:spPr/>
        <p:txBody>
          <a:bodyPr>
            <a:normAutofit/>
          </a:bodyPr>
          <a:lstStyle/>
          <a:p>
            <a:pPr>
              <a:lnSpc>
                <a:spcPct val="150000"/>
              </a:lnSpc>
            </a:pPr>
            <a:r>
              <a:rPr lang="en-GB" sz="2800" b="1" dirty="0">
                <a:solidFill>
                  <a:srgbClr val="000000"/>
                </a:solidFill>
                <a:effectLst/>
                <a:ea typeface="MS Gothic" panose="020B0609070205080204" pitchFamily="49" charset="-128"/>
                <a:cs typeface="Times New Roman" panose="02020603050405020304" pitchFamily="18" charset="0"/>
              </a:rPr>
              <a:t>Determine the operations of a memory stack and how it is used to implement function calls in a computer.</a:t>
            </a:r>
            <a:endParaRPr lang="en-GB" sz="4000" dirty="0"/>
          </a:p>
        </p:txBody>
      </p:sp>
      <p:sp>
        <p:nvSpPr>
          <p:cNvPr id="3" name="Content Placeholder 2">
            <a:extLst>
              <a:ext uri="{FF2B5EF4-FFF2-40B4-BE49-F238E27FC236}">
                <a16:creationId xmlns:a16="http://schemas.microsoft.com/office/drawing/2014/main" id="{978AB0DA-87A7-B44B-0368-BE689D8EB5A8}"/>
              </a:ext>
            </a:extLst>
          </p:cNvPr>
          <p:cNvSpPr>
            <a:spLocks noGrp="1"/>
          </p:cNvSpPr>
          <p:nvPr>
            <p:ph idx="1"/>
          </p:nvPr>
        </p:nvSpPr>
        <p:spPr>
          <a:xfrm>
            <a:off x="1371600" y="2025446"/>
            <a:ext cx="10004324" cy="1403554"/>
          </a:xfrm>
        </p:spPr>
        <p:txBody>
          <a:bodyPr>
            <a:noAutofit/>
          </a:bodyPr>
          <a:lstStyle/>
          <a:p>
            <a:pPr marL="228600" indent="-228600" algn="just">
              <a:lnSpc>
                <a:spcPct val="150000"/>
              </a:lnSpc>
              <a:spcAft>
                <a:spcPts val="1000"/>
              </a:spcAft>
              <a:buSzPts val="1000"/>
              <a:buAutoNum type="arabicPeriod" startAt="3"/>
              <a:tabLst>
                <a:tab pos="457200" algn="l"/>
              </a:tabLst>
            </a:pPr>
            <a:r>
              <a:rPr lang="en-GB" sz="1200" b="1" dirty="0">
                <a:effectLst/>
                <a:ea typeface="Times New Roman" panose="02020603050405020304" pitchFamily="18" charset="0"/>
                <a:cs typeface="Times New Roman" panose="02020603050405020304" pitchFamily="18" charset="0"/>
              </a:rPr>
              <a:t>Return: After the function completes its execution, the stack frame is popped from the stack. The control is transferred to the return address, and the local variables and function arguments are discarded.</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Example: Function Call Stack in Action (C-style pseudocode)</a:t>
            </a:r>
          </a:p>
        </p:txBody>
      </p:sp>
      <p:sp>
        <p:nvSpPr>
          <p:cNvPr id="4" name="TextBox 3">
            <a:extLst>
              <a:ext uri="{FF2B5EF4-FFF2-40B4-BE49-F238E27FC236}">
                <a16:creationId xmlns:a16="http://schemas.microsoft.com/office/drawing/2014/main" id="{1FC53F1F-A3B7-D7BC-46C4-6E3226431EF0}"/>
              </a:ext>
            </a:extLst>
          </p:cNvPr>
          <p:cNvSpPr txBox="1"/>
          <p:nvPr/>
        </p:nvSpPr>
        <p:spPr>
          <a:xfrm>
            <a:off x="1446570" y="3429000"/>
            <a:ext cx="9451259" cy="2442015"/>
          </a:xfrm>
          <a:prstGeom prst="rect">
            <a:avLst/>
          </a:prstGeom>
          <a:solidFill>
            <a:schemeClr val="tx1"/>
          </a:solidFill>
        </p:spPr>
        <p:txBody>
          <a:bodyPr wrap="square" rtlCol="0">
            <a:spAutoFit/>
          </a:bodyPr>
          <a:lstStyle/>
          <a:p>
            <a:pPr marL="0" marR="0" algn="l">
              <a:lnSpc>
                <a:spcPts val="1425"/>
              </a:lnSpc>
              <a:spcAft>
                <a:spcPts val="1000"/>
              </a:spcAft>
            </a:pP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main</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5</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multiply</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(x, </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multiply</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b)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b;</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68629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5653F6-F48E-E6CE-6455-51FDA3F5F2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F105DE-F2A6-262A-2B63-CDAFCE4B54E8}"/>
              </a:ext>
            </a:extLst>
          </p:cNvPr>
          <p:cNvSpPr>
            <a:spLocks noGrp="1"/>
          </p:cNvSpPr>
          <p:nvPr>
            <p:ph type="title"/>
          </p:nvPr>
        </p:nvSpPr>
        <p:spPr/>
        <p:txBody>
          <a:bodyPr>
            <a:normAutofit/>
          </a:bodyPr>
          <a:lstStyle/>
          <a:p>
            <a:pPr>
              <a:lnSpc>
                <a:spcPct val="150000"/>
              </a:lnSpc>
            </a:pPr>
            <a:r>
              <a:rPr lang="en-GB" sz="2800" b="1" dirty="0">
                <a:solidFill>
                  <a:srgbClr val="000000"/>
                </a:solidFill>
                <a:effectLst/>
                <a:ea typeface="MS Gothic" panose="020B0609070205080204" pitchFamily="49" charset="-128"/>
                <a:cs typeface="Times New Roman" panose="02020603050405020304" pitchFamily="18" charset="0"/>
              </a:rPr>
              <a:t>Determine the operations of a memory stack and how it is used to implement function calls in a computer.</a:t>
            </a:r>
            <a:endParaRPr lang="en-GB" sz="4000" dirty="0"/>
          </a:p>
        </p:txBody>
      </p:sp>
      <p:sp>
        <p:nvSpPr>
          <p:cNvPr id="3" name="Content Placeholder 2">
            <a:extLst>
              <a:ext uri="{FF2B5EF4-FFF2-40B4-BE49-F238E27FC236}">
                <a16:creationId xmlns:a16="http://schemas.microsoft.com/office/drawing/2014/main" id="{8250053D-2A66-2310-026F-D360673BE371}"/>
              </a:ext>
            </a:extLst>
          </p:cNvPr>
          <p:cNvSpPr>
            <a:spLocks noGrp="1"/>
          </p:cNvSpPr>
          <p:nvPr>
            <p:ph idx="1"/>
          </p:nvPr>
        </p:nvSpPr>
        <p:spPr>
          <a:xfrm>
            <a:off x="1371600" y="2025446"/>
            <a:ext cx="10004324" cy="4832554"/>
          </a:xfrm>
        </p:spPr>
        <p:txBody>
          <a:bodyPr>
            <a:noAutofit/>
          </a:bodyPr>
          <a:lstStyle/>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Stack Frame Process:</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Call main():</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A stack frame is created for main(), containing the local variable x and space for result.</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Call multiply(5, 3):</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A new stack frame is created for multiply(), containing the arguments a = 5 and b = 3.</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The return address (pointing to where main() called multiply()) is stored in the stack frame.</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Return to main():</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The multiply() function completes and its stack frame is popped. Control returns to main(), and the result is assigned to result.</a:t>
            </a:r>
          </a:p>
        </p:txBody>
      </p:sp>
    </p:spTree>
    <p:extLst>
      <p:ext uri="{BB962C8B-B14F-4D97-AF65-F5344CB8AC3E}">
        <p14:creationId xmlns:p14="http://schemas.microsoft.com/office/powerpoint/2010/main" val="163497209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D6D5A-B3E3-C0E7-175A-2BD244DBA8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91937E-7442-495C-9A43-FE46A97621EA}"/>
              </a:ext>
            </a:extLst>
          </p:cNvPr>
          <p:cNvSpPr>
            <a:spLocks noGrp="1"/>
          </p:cNvSpPr>
          <p:nvPr>
            <p:ph type="title"/>
          </p:nvPr>
        </p:nvSpPr>
        <p:spPr/>
        <p:txBody>
          <a:bodyPr>
            <a:normAutofit/>
          </a:bodyPr>
          <a:lstStyle/>
          <a:p>
            <a:pPr>
              <a:lnSpc>
                <a:spcPct val="150000"/>
              </a:lnSpc>
            </a:pPr>
            <a:r>
              <a:rPr lang="en-GB" sz="2800" b="1" dirty="0">
                <a:solidFill>
                  <a:srgbClr val="000000"/>
                </a:solidFill>
                <a:effectLst/>
                <a:ea typeface="MS Gothic" panose="020B0609070205080204" pitchFamily="49" charset="-128"/>
                <a:cs typeface="Times New Roman" panose="02020603050405020304" pitchFamily="18" charset="0"/>
              </a:rPr>
              <a:t>Determine the operations of a memory stack and how it is used to implement function calls in a computer.</a:t>
            </a:r>
            <a:endParaRPr lang="en-GB" sz="4000" dirty="0"/>
          </a:p>
        </p:txBody>
      </p:sp>
      <p:sp>
        <p:nvSpPr>
          <p:cNvPr id="3" name="Content Placeholder 2">
            <a:extLst>
              <a:ext uri="{FF2B5EF4-FFF2-40B4-BE49-F238E27FC236}">
                <a16:creationId xmlns:a16="http://schemas.microsoft.com/office/drawing/2014/main" id="{49BAC7D4-749F-30D2-1A5B-41DA18B651D3}"/>
              </a:ext>
            </a:extLst>
          </p:cNvPr>
          <p:cNvSpPr>
            <a:spLocks noGrp="1"/>
          </p:cNvSpPr>
          <p:nvPr>
            <p:ph idx="1"/>
          </p:nvPr>
        </p:nvSpPr>
        <p:spPr>
          <a:xfrm>
            <a:off x="1371600" y="2025446"/>
            <a:ext cx="10004324" cy="4832554"/>
          </a:xfrm>
        </p:spPr>
        <p:txBody>
          <a:bodyPr>
            <a:noAutofit/>
          </a:bodyPr>
          <a:lstStyle/>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4. Stack Frames and Their Structure</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A stack frame is the structure that holds information about function calls. When a function is invoked, a stack frame is pushed onto the memory stack. Each stack frame typically contains the following:</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Return Address: The memory address where the function will return after execution.</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Function Parameters: Arguments passed to the function.</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Local Variables: Variables defined within the function.</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Saved Registers: Some functions may save the values of certain registers before they execute.</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Example of a Stack Frame in Action:</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Consider a simple program with nested function calls:</a:t>
            </a:r>
          </a:p>
        </p:txBody>
      </p:sp>
    </p:spTree>
    <p:extLst>
      <p:ext uri="{BB962C8B-B14F-4D97-AF65-F5344CB8AC3E}">
        <p14:creationId xmlns:p14="http://schemas.microsoft.com/office/powerpoint/2010/main" val="58941632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7B89C-9B1A-EBBD-6338-A42EDD1E7E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784B0D-0BA1-1141-231A-0BD7BAD83073}"/>
              </a:ext>
            </a:extLst>
          </p:cNvPr>
          <p:cNvSpPr>
            <a:spLocks noGrp="1"/>
          </p:cNvSpPr>
          <p:nvPr>
            <p:ph type="title"/>
          </p:nvPr>
        </p:nvSpPr>
        <p:spPr/>
        <p:txBody>
          <a:bodyPr>
            <a:normAutofit/>
          </a:bodyPr>
          <a:lstStyle/>
          <a:p>
            <a:pPr>
              <a:lnSpc>
                <a:spcPct val="150000"/>
              </a:lnSpc>
            </a:pPr>
            <a:r>
              <a:rPr lang="en-GB" sz="2800" b="1" dirty="0">
                <a:solidFill>
                  <a:srgbClr val="000000"/>
                </a:solidFill>
                <a:effectLst/>
                <a:ea typeface="MS Gothic" panose="020B0609070205080204" pitchFamily="49" charset="-128"/>
                <a:cs typeface="Times New Roman" panose="02020603050405020304" pitchFamily="18" charset="0"/>
              </a:rPr>
              <a:t>Determine the operations of a memory stack and how it is used to implement function calls in a computer.</a:t>
            </a:r>
            <a:endParaRPr lang="en-GB" sz="4000" dirty="0"/>
          </a:p>
        </p:txBody>
      </p:sp>
      <p:sp>
        <p:nvSpPr>
          <p:cNvPr id="3" name="Content Placeholder 2">
            <a:extLst>
              <a:ext uri="{FF2B5EF4-FFF2-40B4-BE49-F238E27FC236}">
                <a16:creationId xmlns:a16="http://schemas.microsoft.com/office/drawing/2014/main" id="{9CAF07D3-EA09-2FB9-CEB3-023FB6F2DCDB}"/>
              </a:ext>
            </a:extLst>
          </p:cNvPr>
          <p:cNvSpPr>
            <a:spLocks noGrp="1"/>
          </p:cNvSpPr>
          <p:nvPr>
            <p:ph idx="1"/>
          </p:nvPr>
        </p:nvSpPr>
        <p:spPr>
          <a:xfrm>
            <a:off x="1371600" y="2025446"/>
            <a:ext cx="10004324" cy="4832554"/>
          </a:xfrm>
        </p:spPr>
        <p:txBody>
          <a:bodyPr>
            <a:noAutofit/>
          </a:bodyPr>
          <a:lstStyle/>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4. Stack Frames and Their Structure</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A stack frame is the structure that holds information about function calls. When a function is invoked, a stack frame is pushed onto the memory stack. Each stack frame typically contains the following:</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Return Address: The memory address where the function will return after execution.</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Function Parameters: Arguments passed to the function.</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Local Variables: Variables defined within the function.</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Saved Registers: Some functions may save the values of certain registers before they execute.</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Example of a Stack Frame in Action:</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Consider a simple program with nested function calls:</a:t>
            </a:r>
          </a:p>
        </p:txBody>
      </p:sp>
    </p:spTree>
    <p:extLst>
      <p:ext uri="{BB962C8B-B14F-4D97-AF65-F5344CB8AC3E}">
        <p14:creationId xmlns:p14="http://schemas.microsoft.com/office/powerpoint/2010/main" val="417612625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C044DF-A628-D44E-5A66-1B64BBDAE1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F81792-BB3C-1B57-A44A-CB9C1AE04277}"/>
              </a:ext>
            </a:extLst>
          </p:cNvPr>
          <p:cNvSpPr>
            <a:spLocks noGrp="1"/>
          </p:cNvSpPr>
          <p:nvPr>
            <p:ph type="title"/>
          </p:nvPr>
        </p:nvSpPr>
        <p:spPr/>
        <p:txBody>
          <a:bodyPr>
            <a:normAutofit/>
          </a:bodyPr>
          <a:lstStyle/>
          <a:p>
            <a:pPr>
              <a:lnSpc>
                <a:spcPct val="150000"/>
              </a:lnSpc>
            </a:pPr>
            <a:r>
              <a:rPr lang="en-GB" sz="2800" b="1" dirty="0">
                <a:solidFill>
                  <a:srgbClr val="000000"/>
                </a:solidFill>
                <a:effectLst/>
                <a:ea typeface="MS Gothic" panose="020B0609070205080204" pitchFamily="49" charset="-128"/>
                <a:cs typeface="Times New Roman" panose="02020603050405020304" pitchFamily="18" charset="0"/>
              </a:rPr>
              <a:t>Determine the operations of a memory stack and how it is used to implement function calls in a computer.</a:t>
            </a:r>
            <a:endParaRPr lang="en-GB" sz="4000" dirty="0"/>
          </a:p>
        </p:txBody>
      </p:sp>
      <p:sp>
        <p:nvSpPr>
          <p:cNvPr id="6" name="TextBox 5">
            <a:extLst>
              <a:ext uri="{FF2B5EF4-FFF2-40B4-BE49-F238E27FC236}">
                <a16:creationId xmlns:a16="http://schemas.microsoft.com/office/drawing/2014/main" id="{1B27778D-1881-F134-84BF-2F420862A56A}"/>
              </a:ext>
            </a:extLst>
          </p:cNvPr>
          <p:cNvSpPr txBox="1"/>
          <p:nvPr/>
        </p:nvSpPr>
        <p:spPr>
          <a:xfrm>
            <a:off x="1446570" y="2362273"/>
            <a:ext cx="9451259" cy="3673121"/>
          </a:xfrm>
          <a:prstGeom prst="rect">
            <a:avLst/>
          </a:prstGeom>
          <a:solidFill>
            <a:schemeClr val="tx1"/>
          </a:solidFill>
        </p:spPr>
        <p:txBody>
          <a:bodyPr wrap="square" rtlCol="0">
            <a:spAutoFit/>
          </a:bodyPr>
          <a:lstStyle/>
          <a:p>
            <a:pPr marL="0" marR="0" algn="l">
              <a:lnSpc>
                <a:spcPts val="1425"/>
              </a:lnSpc>
              <a:spcAft>
                <a:spcPts val="1000"/>
              </a:spcAft>
            </a:pP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funcB</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y)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z</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y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5</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z;</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funcA</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x)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funcB</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(x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main</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funcA</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02462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E619A7-9D58-EDC5-7F32-E9622922EC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7B72F4-0DFA-485E-A86B-917C9C948004}"/>
              </a:ext>
            </a:extLst>
          </p:cNvPr>
          <p:cNvSpPr>
            <a:spLocks noGrp="1"/>
          </p:cNvSpPr>
          <p:nvPr>
            <p:ph type="title"/>
          </p:nvPr>
        </p:nvSpPr>
        <p:spPr/>
        <p:txBody>
          <a:bodyPr>
            <a:normAutofit/>
          </a:bodyPr>
          <a:lstStyle/>
          <a:p>
            <a:pPr>
              <a:lnSpc>
                <a:spcPct val="150000"/>
              </a:lnSpc>
            </a:pPr>
            <a:r>
              <a:rPr lang="en-GB" sz="2800" b="1" dirty="0">
                <a:solidFill>
                  <a:srgbClr val="000000"/>
                </a:solidFill>
                <a:effectLst/>
                <a:ea typeface="MS Gothic" panose="020B0609070205080204" pitchFamily="49" charset="-128"/>
                <a:cs typeface="Times New Roman" panose="02020603050405020304" pitchFamily="18" charset="0"/>
              </a:rPr>
              <a:t>Determine the operations of a memory stack and how it is used to implement function calls in a computer.</a:t>
            </a:r>
            <a:endParaRPr lang="en-GB" sz="4000" dirty="0"/>
          </a:p>
        </p:txBody>
      </p:sp>
      <p:sp>
        <p:nvSpPr>
          <p:cNvPr id="3" name="Content Placeholder 2">
            <a:extLst>
              <a:ext uri="{FF2B5EF4-FFF2-40B4-BE49-F238E27FC236}">
                <a16:creationId xmlns:a16="http://schemas.microsoft.com/office/drawing/2014/main" id="{796E7C4D-476D-4424-5883-2F9845BE5F0D}"/>
              </a:ext>
            </a:extLst>
          </p:cNvPr>
          <p:cNvSpPr>
            <a:spLocks noGrp="1"/>
          </p:cNvSpPr>
          <p:nvPr>
            <p:ph idx="1"/>
          </p:nvPr>
        </p:nvSpPr>
        <p:spPr>
          <a:xfrm>
            <a:off x="1371600" y="2025446"/>
            <a:ext cx="10004324" cy="4146754"/>
          </a:xfrm>
        </p:spPr>
        <p:txBody>
          <a:bodyPr>
            <a:noAutofit/>
          </a:bodyPr>
          <a:lstStyle/>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Stack Frames for This Program:</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1.	Stack Frame for main():</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o	Local variable: result</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o	Function call: </a:t>
            </a:r>
            <a:r>
              <a:rPr lang="en-GB" sz="1200" b="1" dirty="0" err="1">
                <a:effectLst/>
                <a:ea typeface="Times New Roman" panose="02020603050405020304" pitchFamily="18" charset="0"/>
                <a:cs typeface="Times New Roman" panose="02020603050405020304" pitchFamily="18" charset="0"/>
              </a:rPr>
              <a:t>funcA</a:t>
            </a:r>
            <a:r>
              <a:rPr lang="en-GB" sz="1200" b="1" dirty="0">
                <a:effectLst/>
                <a:ea typeface="Times New Roman" panose="02020603050405020304" pitchFamily="18" charset="0"/>
                <a:cs typeface="Times New Roman" panose="02020603050405020304" pitchFamily="18" charset="0"/>
              </a:rPr>
              <a:t>(3)</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2.	Stack Frame for </a:t>
            </a:r>
            <a:r>
              <a:rPr lang="en-GB" sz="1200" b="1" dirty="0" err="1">
                <a:effectLst/>
                <a:ea typeface="Times New Roman" panose="02020603050405020304" pitchFamily="18" charset="0"/>
                <a:cs typeface="Times New Roman" panose="02020603050405020304" pitchFamily="18" charset="0"/>
              </a:rPr>
              <a:t>funcA</a:t>
            </a:r>
            <a:r>
              <a:rPr lang="en-GB" sz="1200" b="1" dirty="0">
                <a:effectLst/>
                <a:ea typeface="Times New Roman" panose="02020603050405020304" pitchFamily="18" charset="0"/>
                <a:cs typeface="Times New Roman" panose="02020603050405020304" pitchFamily="18" charset="0"/>
              </a:rPr>
              <a:t>(3):</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o	Argument: x = 3</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o	Local variable: None</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o	Function call: </a:t>
            </a:r>
            <a:r>
              <a:rPr lang="en-GB" sz="1200" b="1" dirty="0" err="1">
                <a:effectLst/>
                <a:ea typeface="Times New Roman" panose="02020603050405020304" pitchFamily="18" charset="0"/>
                <a:cs typeface="Times New Roman" panose="02020603050405020304" pitchFamily="18" charset="0"/>
              </a:rPr>
              <a:t>funcB</a:t>
            </a:r>
            <a:r>
              <a:rPr lang="en-GB" sz="1200" b="1" dirty="0">
                <a:effectLst/>
                <a:ea typeface="Times New Roman" panose="02020603050405020304" pitchFamily="18" charset="0"/>
                <a:cs typeface="Times New Roman" panose="02020603050405020304" pitchFamily="18" charset="0"/>
              </a:rPr>
              <a:t>(6)</a:t>
            </a:r>
          </a:p>
        </p:txBody>
      </p:sp>
    </p:spTree>
    <p:extLst>
      <p:ext uri="{BB962C8B-B14F-4D97-AF65-F5344CB8AC3E}">
        <p14:creationId xmlns:p14="http://schemas.microsoft.com/office/powerpoint/2010/main" val="249090057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DD62F-C2F3-4027-861B-B8ED806625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43EEB4-2360-448A-38D5-17FBACD0C748}"/>
              </a:ext>
            </a:extLst>
          </p:cNvPr>
          <p:cNvSpPr>
            <a:spLocks noGrp="1"/>
          </p:cNvSpPr>
          <p:nvPr>
            <p:ph type="title"/>
          </p:nvPr>
        </p:nvSpPr>
        <p:spPr/>
        <p:txBody>
          <a:bodyPr>
            <a:normAutofit/>
          </a:bodyPr>
          <a:lstStyle/>
          <a:p>
            <a:pPr>
              <a:lnSpc>
                <a:spcPct val="150000"/>
              </a:lnSpc>
            </a:pPr>
            <a:r>
              <a:rPr lang="en-GB" sz="2800" b="1" dirty="0">
                <a:solidFill>
                  <a:srgbClr val="000000"/>
                </a:solidFill>
                <a:effectLst/>
                <a:ea typeface="MS Gothic" panose="020B0609070205080204" pitchFamily="49" charset="-128"/>
                <a:cs typeface="Times New Roman" panose="02020603050405020304" pitchFamily="18" charset="0"/>
              </a:rPr>
              <a:t>Determine the operations of a memory stack and how it is used to implement function calls in a computer.</a:t>
            </a:r>
            <a:endParaRPr lang="en-GB" sz="4000" dirty="0"/>
          </a:p>
        </p:txBody>
      </p:sp>
      <p:sp>
        <p:nvSpPr>
          <p:cNvPr id="3" name="Content Placeholder 2">
            <a:extLst>
              <a:ext uri="{FF2B5EF4-FFF2-40B4-BE49-F238E27FC236}">
                <a16:creationId xmlns:a16="http://schemas.microsoft.com/office/drawing/2014/main" id="{22C71C14-5BB7-5253-F0BB-2EAF2A39AD4A}"/>
              </a:ext>
            </a:extLst>
          </p:cNvPr>
          <p:cNvSpPr>
            <a:spLocks noGrp="1"/>
          </p:cNvSpPr>
          <p:nvPr>
            <p:ph idx="1"/>
          </p:nvPr>
        </p:nvSpPr>
        <p:spPr>
          <a:xfrm>
            <a:off x="1371600" y="2025446"/>
            <a:ext cx="10004324" cy="2123767"/>
          </a:xfrm>
        </p:spPr>
        <p:txBody>
          <a:bodyPr>
            <a:noAutofit/>
          </a:bodyPr>
          <a:lstStyle/>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3.	Stack Frame for </a:t>
            </a:r>
            <a:r>
              <a:rPr lang="en-GB" sz="1200" b="1" dirty="0" err="1">
                <a:effectLst/>
                <a:ea typeface="Times New Roman" panose="02020603050405020304" pitchFamily="18" charset="0"/>
                <a:cs typeface="Times New Roman" panose="02020603050405020304" pitchFamily="18" charset="0"/>
              </a:rPr>
              <a:t>funcB</a:t>
            </a:r>
            <a:r>
              <a:rPr lang="en-GB" sz="1200" b="1" dirty="0">
                <a:effectLst/>
                <a:ea typeface="Times New Roman" panose="02020603050405020304" pitchFamily="18" charset="0"/>
                <a:cs typeface="Times New Roman" panose="02020603050405020304" pitchFamily="18" charset="0"/>
              </a:rPr>
              <a:t>(6):</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o	Argument: y = 6</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o	Local variable: z = 11</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After </a:t>
            </a:r>
            <a:r>
              <a:rPr lang="en-GB" sz="1200" b="1" dirty="0" err="1">
                <a:effectLst/>
                <a:ea typeface="Times New Roman" panose="02020603050405020304" pitchFamily="18" charset="0"/>
                <a:cs typeface="Times New Roman" panose="02020603050405020304" pitchFamily="18" charset="0"/>
              </a:rPr>
              <a:t>funcB</a:t>
            </a:r>
            <a:r>
              <a:rPr lang="en-GB" sz="1200" b="1" dirty="0">
                <a:effectLst/>
                <a:ea typeface="Times New Roman" panose="02020603050405020304" pitchFamily="18" charset="0"/>
                <a:cs typeface="Times New Roman" panose="02020603050405020304" pitchFamily="18" charset="0"/>
              </a:rPr>
              <a:t> completes, its stack frame is popped, and control returns to </a:t>
            </a:r>
            <a:r>
              <a:rPr lang="en-GB" sz="1200" b="1" dirty="0" err="1">
                <a:effectLst/>
                <a:ea typeface="Times New Roman" panose="02020603050405020304" pitchFamily="18" charset="0"/>
                <a:cs typeface="Times New Roman" panose="02020603050405020304" pitchFamily="18" charset="0"/>
              </a:rPr>
              <a:t>funcA</a:t>
            </a:r>
            <a:r>
              <a:rPr lang="en-GB" sz="1200" b="1" dirty="0">
                <a:effectLst/>
                <a:ea typeface="Times New Roman" panose="02020603050405020304" pitchFamily="18" charset="0"/>
                <a:cs typeface="Times New Roman" panose="02020603050405020304" pitchFamily="18" charset="0"/>
              </a:rPr>
              <a:t>, which then completes and returns control to main().</a:t>
            </a:r>
          </a:p>
        </p:txBody>
      </p:sp>
    </p:spTree>
    <p:extLst>
      <p:ext uri="{BB962C8B-B14F-4D97-AF65-F5344CB8AC3E}">
        <p14:creationId xmlns:p14="http://schemas.microsoft.com/office/powerpoint/2010/main" val="177542807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F3D41-E185-1648-F21B-782D8D785F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141DAE-9357-AEF8-79A9-FE4AC7C88343}"/>
              </a:ext>
            </a:extLst>
          </p:cNvPr>
          <p:cNvSpPr>
            <a:spLocks noGrp="1"/>
          </p:cNvSpPr>
          <p:nvPr>
            <p:ph type="title"/>
          </p:nvPr>
        </p:nvSpPr>
        <p:spPr/>
        <p:txBody>
          <a:bodyPr>
            <a:normAutofit/>
          </a:bodyPr>
          <a:lstStyle/>
          <a:p>
            <a:pPr>
              <a:lnSpc>
                <a:spcPct val="150000"/>
              </a:lnSpc>
            </a:pPr>
            <a:r>
              <a:rPr lang="en-GB" sz="2800" b="1" dirty="0">
                <a:solidFill>
                  <a:srgbClr val="000000"/>
                </a:solidFill>
                <a:effectLst/>
                <a:ea typeface="MS Gothic" panose="020B0609070205080204" pitchFamily="49" charset="-128"/>
                <a:cs typeface="Times New Roman" panose="02020603050405020304" pitchFamily="18" charset="0"/>
              </a:rPr>
              <a:t>Determine the operations of a memory stack and how it is used to implement function calls in a computer.</a:t>
            </a:r>
            <a:endParaRPr lang="en-GB" sz="4000" dirty="0"/>
          </a:p>
        </p:txBody>
      </p:sp>
      <p:sp>
        <p:nvSpPr>
          <p:cNvPr id="3" name="Content Placeholder 2">
            <a:extLst>
              <a:ext uri="{FF2B5EF4-FFF2-40B4-BE49-F238E27FC236}">
                <a16:creationId xmlns:a16="http://schemas.microsoft.com/office/drawing/2014/main" id="{A129951C-9CDA-E16E-6EA2-CAF8B921CD63}"/>
              </a:ext>
            </a:extLst>
          </p:cNvPr>
          <p:cNvSpPr>
            <a:spLocks noGrp="1"/>
          </p:cNvSpPr>
          <p:nvPr>
            <p:ph idx="1"/>
          </p:nvPr>
        </p:nvSpPr>
        <p:spPr>
          <a:xfrm>
            <a:off x="1371600" y="2025446"/>
            <a:ext cx="10004324" cy="2123767"/>
          </a:xfrm>
        </p:spPr>
        <p:txBody>
          <a:bodyPr>
            <a:noAutofit/>
          </a:bodyPr>
          <a:lstStyle/>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5. Importance of Memory Stack in Function Calls</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The memory stack is essential for managing function calls in modern programming for several reasons:</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Efficient Control Flow: It maintains the order of function calls and ensures that each function returns control to the correct location in the program.</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Memory Management: Each function’s local variables and arguments are isolated in its stack frame, preventing conflicts between different function calls.</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Recursion Handling: The stack allows recursive function calls by creating new frames for each recursive call. This is critical for recursion to function correctly.</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Stack Overflow:</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One of the risks of the memory stack is stack overflow, which happens when the stack runs out of memory. This can occur if there are too many nested or recursive function calls without termination.</a:t>
            </a:r>
          </a:p>
        </p:txBody>
      </p:sp>
    </p:spTree>
    <p:extLst>
      <p:ext uri="{BB962C8B-B14F-4D97-AF65-F5344CB8AC3E}">
        <p14:creationId xmlns:p14="http://schemas.microsoft.com/office/powerpoint/2010/main" val="179906889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31AAA3-9DC8-18D3-E5B5-F1B363FE17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B34BA4-3CC8-48D1-5C9B-1795671B0201}"/>
              </a:ext>
            </a:extLst>
          </p:cNvPr>
          <p:cNvSpPr>
            <a:spLocks noGrp="1"/>
          </p:cNvSpPr>
          <p:nvPr>
            <p:ph type="title"/>
          </p:nvPr>
        </p:nvSpPr>
        <p:spPr/>
        <p:txBody>
          <a:bodyPr>
            <a:normAutofit/>
          </a:bodyPr>
          <a:lstStyle/>
          <a:p>
            <a:pPr>
              <a:lnSpc>
                <a:spcPct val="150000"/>
              </a:lnSpc>
            </a:pPr>
            <a:r>
              <a:rPr lang="en-GB" sz="2800" b="1" dirty="0">
                <a:solidFill>
                  <a:srgbClr val="000000"/>
                </a:solidFill>
                <a:effectLst/>
                <a:ea typeface="MS Gothic" panose="020B0609070205080204" pitchFamily="49" charset="-128"/>
                <a:cs typeface="Times New Roman" panose="02020603050405020304" pitchFamily="18" charset="0"/>
              </a:rPr>
              <a:t>Determine the operations of a memory stack and how it is used to implement function calls in a computer.</a:t>
            </a:r>
            <a:endParaRPr lang="en-GB" sz="4000" dirty="0"/>
          </a:p>
        </p:txBody>
      </p:sp>
      <p:sp>
        <p:nvSpPr>
          <p:cNvPr id="3" name="Content Placeholder 2">
            <a:extLst>
              <a:ext uri="{FF2B5EF4-FFF2-40B4-BE49-F238E27FC236}">
                <a16:creationId xmlns:a16="http://schemas.microsoft.com/office/drawing/2014/main" id="{8957CBAC-E32D-39D4-4D15-9983036D19F0}"/>
              </a:ext>
            </a:extLst>
          </p:cNvPr>
          <p:cNvSpPr>
            <a:spLocks noGrp="1"/>
          </p:cNvSpPr>
          <p:nvPr>
            <p:ph idx="1"/>
          </p:nvPr>
        </p:nvSpPr>
        <p:spPr>
          <a:xfrm>
            <a:off x="1371600" y="2025446"/>
            <a:ext cx="10004324" cy="1042219"/>
          </a:xfrm>
        </p:spPr>
        <p:txBody>
          <a:bodyPr>
            <a:noAutofit/>
          </a:bodyPr>
          <a:lstStyle/>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6. Example of Recursive Function and Stack Overflow</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Consider the following recursive function:</a:t>
            </a:r>
          </a:p>
          <a:p>
            <a:pPr marL="0" indent="0" algn="just">
              <a:lnSpc>
                <a:spcPct val="150000"/>
              </a:lnSpc>
              <a:spcAft>
                <a:spcPts val="1000"/>
              </a:spcAft>
              <a:buSzPts val="1000"/>
              <a:buNone/>
              <a:tabLst>
                <a:tab pos="457200" algn="l"/>
              </a:tabLst>
            </a:pPr>
            <a:endParaRPr lang="en-GB" sz="1200" b="1" dirty="0">
              <a:effectLst/>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8A624DE-3930-246B-7A26-10D7AC617AF9}"/>
              </a:ext>
            </a:extLst>
          </p:cNvPr>
          <p:cNvSpPr txBox="1"/>
          <p:nvPr/>
        </p:nvSpPr>
        <p:spPr>
          <a:xfrm>
            <a:off x="1446570" y="3255092"/>
            <a:ext cx="9451259" cy="1210909"/>
          </a:xfrm>
          <a:prstGeom prst="rect">
            <a:avLst/>
          </a:prstGeom>
          <a:solidFill>
            <a:schemeClr val="tx1"/>
          </a:solidFill>
        </p:spPr>
        <p:txBody>
          <a:bodyPr wrap="square" rtlCol="0">
            <a:spAutoFit/>
          </a:bodyPr>
          <a:lstStyle/>
          <a:p>
            <a:pPr marL="0" marR="0" algn="l">
              <a:lnSpc>
                <a:spcPts val="1425"/>
              </a:lnSpc>
              <a:spcAft>
                <a:spcPts val="1000"/>
              </a:spcAft>
            </a:pPr>
            <a:r>
              <a:rPr lang="en-GB"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factorial</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n)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(n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n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factorial</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(n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36C7ED18-7C7C-3594-EB71-2C3D25E5107A}"/>
              </a:ext>
            </a:extLst>
          </p:cNvPr>
          <p:cNvSpPr txBox="1">
            <a:spLocks/>
          </p:cNvSpPr>
          <p:nvPr/>
        </p:nvSpPr>
        <p:spPr>
          <a:xfrm>
            <a:off x="1371600" y="4653429"/>
            <a:ext cx="10004324" cy="1042219"/>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lnSpc>
                <a:spcPct val="150000"/>
              </a:lnSpc>
              <a:spcAft>
                <a:spcPts val="1000"/>
              </a:spcAft>
              <a:buSzPts val="1000"/>
              <a:buFont typeface="Franklin Gothic Book" panose="020B0503020102020204" pitchFamily="34" charset="0"/>
              <a:buNone/>
              <a:tabLst>
                <a:tab pos="457200" algn="l"/>
              </a:tabLst>
            </a:pPr>
            <a:r>
              <a:rPr lang="en-GB" sz="1200" b="1" dirty="0">
                <a:ea typeface="Times New Roman" panose="02020603050405020304" pitchFamily="18" charset="0"/>
                <a:cs typeface="Times New Roman" panose="02020603050405020304" pitchFamily="18" charset="0"/>
              </a:rPr>
              <a:t>Each call to factorial() pushes a new stack frame onto the memory stack. If n is very large or if the base case (n = 0) is never reached, the stack will grow until it exceeds the available memory, resulting in a stack overflow.</a:t>
            </a:r>
          </a:p>
        </p:txBody>
      </p:sp>
    </p:spTree>
    <p:extLst>
      <p:ext uri="{BB962C8B-B14F-4D97-AF65-F5344CB8AC3E}">
        <p14:creationId xmlns:p14="http://schemas.microsoft.com/office/powerpoint/2010/main" val="349148304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9338A-6185-2446-5025-715CC94528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86651E-FCCA-D61E-9DD2-45A9B15CB7DD}"/>
              </a:ext>
            </a:extLst>
          </p:cNvPr>
          <p:cNvSpPr>
            <a:spLocks noGrp="1"/>
          </p:cNvSpPr>
          <p:nvPr>
            <p:ph type="title"/>
          </p:nvPr>
        </p:nvSpPr>
        <p:spPr/>
        <p:txBody>
          <a:bodyPr>
            <a:normAutofit fontScale="90000"/>
          </a:bodyPr>
          <a:lstStyle/>
          <a:p>
            <a:pPr>
              <a:lnSpc>
                <a:spcPct val="150000"/>
              </a:lnSpc>
            </a:pPr>
            <a:r>
              <a:rPr lang="en-US" sz="3100" b="1" dirty="0">
                <a:solidFill>
                  <a:srgbClr val="000000"/>
                </a:solidFill>
                <a:effectLst/>
                <a:ea typeface="MS Gothic" panose="020B0609070205080204" pitchFamily="49" charset="-128"/>
                <a:cs typeface="Times New Roman" panose="02020603050405020304" pitchFamily="18" charset="0"/>
              </a:rPr>
              <a:t>Create a design specification for data structures, explaining the valid operations that can be carried out on the structures.</a:t>
            </a:r>
            <a:br>
              <a:rPr lang="en-GB" sz="1800" b="1"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4F3FD4F9-06D4-DA84-ACA2-BDED48098065}"/>
              </a:ext>
            </a:extLst>
          </p:cNvPr>
          <p:cNvSpPr>
            <a:spLocks noGrp="1"/>
          </p:cNvSpPr>
          <p:nvPr>
            <p:ph idx="1"/>
          </p:nvPr>
        </p:nvSpPr>
        <p:spPr>
          <a:xfrm>
            <a:off x="1371599" y="2025445"/>
            <a:ext cx="10230465" cy="4975123"/>
          </a:xfrm>
        </p:spPr>
        <p:txBody>
          <a:bodyPr>
            <a:noAutofit/>
          </a:bodyPr>
          <a:lstStyle/>
          <a:p>
            <a:pPr marL="0" marR="0" indent="0" algn="just">
              <a:lnSpc>
                <a:spcPct val="100000"/>
              </a:lnSpc>
              <a:spcAft>
                <a:spcPts val="1000"/>
              </a:spcAft>
              <a:buNone/>
            </a:pPr>
            <a:r>
              <a:rPr lang="en-GB" sz="1200" b="1" dirty="0">
                <a:effectLst/>
                <a:ea typeface="Times New Roman" panose="02020603050405020304" pitchFamily="18" charset="0"/>
                <a:cs typeface="Times New Roman" panose="02020603050405020304" pitchFamily="18" charset="0"/>
              </a:rPr>
              <a:t>Input Parameters:</a:t>
            </a:r>
            <a:endParaRPr lang="en-GB" sz="1200" dirty="0">
              <a:effectLst/>
              <a:ea typeface="Times New Roman" panose="02020603050405020304" pitchFamily="18" charset="0"/>
              <a:cs typeface="Times New Roman" panose="02020603050405020304" pitchFamily="18" charset="0"/>
            </a:endParaRPr>
          </a:p>
          <a:p>
            <a:pPr marL="342900" marR="0" lvl="0" indent="-342900" algn="just">
              <a:lnSpc>
                <a:spcPct val="100000"/>
              </a:lnSpc>
              <a:spcAft>
                <a:spcPts val="1000"/>
              </a:spcAft>
              <a:buSzPts val="1000"/>
              <a:buFont typeface="Symbol" panose="05050102010706020507" pitchFamily="18" charset="2"/>
              <a:buChar char=""/>
              <a:tabLst>
                <a:tab pos="457200" algn="l"/>
              </a:tabLst>
            </a:pPr>
            <a:r>
              <a:rPr lang="en-GB" sz="1200" b="1" dirty="0">
                <a:effectLst/>
                <a:ea typeface="Times New Roman" panose="02020603050405020304" pitchFamily="18" charset="0"/>
                <a:cs typeface="Times New Roman" panose="02020603050405020304" pitchFamily="18" charset="0"/>
              </a:rPr>
              <a:t>Access/Insert: Index (int), Value (for Insert/Update).</a:t>
            </a:r>
            <a:endParaRPr lang="en-GB" sz="1200" dirty="0">
              <a:effectLst/>
              <a:ea typeface="Times New Roman" panose="02020603050405020304" pitchFamily="18" charset="0"/>
              <a:cs typeface="Times New Roman" panose="02020603050405020304" pitchFamily="18" charset="0"/>
            </a:endParaRPr>
          </a:p>
          <a:p>
            <a:pPr marL="0" marR="0" indent="0" algn="just">
              <a:lnSpc>
                <a:spcPct val="100000"/>
              </a:lnSpc>
              <a:spcAft>
                <a:spcPts val="1000"/>
              </a:spcAft>
              <a:buNone/>
            </a:pPr>
            <a:r>
              <a:rPr lang="en-GB" sz="1200" b="1" dirty="0">
                <a:effectLst/>
                <a:ea typeface="Times New Roman" panose="02020603050405020304" pitchFamily="18" charset="0"/>
                <a:cs typeface="Times New Roman" panose="02020603050405020304" pitchFamily="18" charset="0"/>
              </a:rPr>
              <a:t>Pre-conditions:</a:t>
            </a:r>
            <a:endParaRPr lang="en-GB" sz="1200" dirty="0">
              <a:effectLst/>
              <a:ea typeface="Times New Roman" panose="02020603050405020304" pitchFamily="18" charset="0"/>
              <a:cs typeface="Times New Roman" panose="02020603050405020304" pitchFamily="18" charset="0"/>
            </a:endParaRPr>
          </a:p>
          <a:p>
            <a:pPr marL="342900" marR="0" lvl="0" indent="-342900" algn="just">
              <a:lnSpc>
                <a:spcPct val="100000"/>
              </a:lnSpc>
              <a:spcAft>
                <a:spcPts val="1000"/>
              </a:spcAft>
              <a:buSzPts val="1000"/>
              <a:buFont typeface="Symbol" panose="05050102010706020507" pitchFamily="18" charset="2"/>
              <a:buChar char=""/>
              <a:tabLst>
                <a:tab pos="457200" algn="l"/>
              </a:tabLst>
            </a:pPr>
            <a:r>
              <a:rPr lang="en-GB" sz="1200" b="1" dirty="0">
                <a:effectLst/>
                <a:ea typeface="Times New Roman" panose="02020603050405020304" pitchFamily="18" charset="0"/>
                <a:cs typeface="Times New Roman" panose="02020603050405020304" pitchFamily="18" charset="0"/>
              </a:rPr>
              <a:t>Index must be within the bounds of the array (0 ≤ index &lt; size).</a:t>
            </a:r>
            <a:endParaRPr lang="en-GB" sz="1200" dirty="0">
              <a:effectLst/>
              <a:ea typeface="Times New Roman" panose="02020603050405020304" pitchFamily="18" charset="0"/>
              <a:cs typeface="Times New Roman" panose="02020603050405020304" pitchFamily="18" charset="0"/>
            </a:endParaRPr>
          </a:p>
          <a:p>
            <a:pPr marL="0" marR="0" indent="0" algn="just">
              <a:lnSpc>
                <a:spcPct val="100000"/>
              </a:lnSpc>
              <a:spcAft>
                <a:spcPts val="1000"/>
              </a:spcAft>
              <a:buNone/>
            </a:pPr>
            <a:r>
              <a:rPr lang="en-GB" sz="1200" b="1" dirty="0">
                <a:effectLst/>
                <a:ea typeface="Times New Roman" panose="02020603050405020304" pitchFamily="18" charset="0"/>
                <a:cs typeface="Times New Roman" panose="02020603050405020304" pitchFamily="18" charset="0"/>
              </a:rPr>
              <a:t>Post-conditions:</a:t>
            </a:r>
            <a:endParaRPr lang="en-GB" sz="1200" dirty="0">
              <a:effectLst/>
              <a:ea typeface="Times New Roman" panose="02020603050405020304" pitchFamily="18" charset="0"/>
              <a:cs typeface="Times New Roman" panose="02020603050405020304" pitchFamily="18" charset="0"/>
            </a:endParaRPr>
          </a:p>
          <a:p>
            <a:pPr marL="342900" marR="0" lvl="0" indent="-342900" algn="just">
              <a:lnSpc>
                <a:spcPct val="100000"/>
              </a:lnSpc>
              <a:spcAft>
                <a:spcPts val="1000"/>
              </a:spcAft>
              <a:buSzPts val="1000"/>
              <a:buFont typeface="Symbol" panose="05050102010706020507" pitchFamily="18" charset="2"/>
              <a:buChar char=""/>
              <a:tabLst>
                <a:tab pos="457200" algn="l"/>
              </a:tabLst>
            </a:pPr>
            <a:r>
              <a:rPr lang="en-GB" sz="1200" b="1" dirty="0">
                <a:effectLst/>
                <a:ea typeface="Times New Roman" panose="02020603050405020304" pitchFamily="18" charset="0"/>
                <a:cs typeface="Times New Roman" panose="02020603050405020304" pitchFamily="18" charset="0"/>
              </a:rPr>
              <a:t>The value at the specified index is either retrieved (Access) or updated (Insert/Update).</a:t>
            </a:r>
            <a:endParaRPr lang="en-GB" sz="1200" dirty="0">
              <a:effectLst/>
              <a:ea typeface="Times New Roman" panose="02020603050405020304" pitchFamily="18" charset="0"/>
              <a:cs typeface="Times New Roman" panose="02020603050405020304" pitchFamily="18" charset="0"/>
            </a:endParaRPr>
          </a:p>
          <a:p>
            <a:pPr marL="0" marR="0" indent="0" algn="just">
              <a:lnSpc>
                <a:spcPct val="100000"/>
              </a:lnSpc>
              <a:spcAft>
                <a:spcPts val="1000"/>
              </a:spcAft>
              <a:buNone/>
            </a:pPr>
            <a:r>
              <a:rPr lang="en-GB" sz="1200" b="1" dirty="0">
                <a:effectLst/>
                <a:ea typeface="Times New Roman" panose="02020603050405020304" pitchFamily="18" charset="0"/>
                <a:cs typeface="Times New Roman" panose="02020603050405020304" pitchFamily="18" charset="0"/>
              </a:rPr>
              <a:t>Time Complexity:</a:t>
            </a:r>
            <a:endParaRPr lang="en-GB" sz="1200" dirty="0">
              <a:effectLst/>
              <a:ea typeface="Times New Roman" panose="02020603050405020304" pitchFamily="18" charset="0"/>
              <a:cs typeface="Times New Roman" panose="02020603050405020304" pitchFamily="18" charset="0"/>
            </a:endParaRPr>
          </a:p>
          <a:p>
            <a:pPr marL="342900" marR="0" lvl="0" indent="-342900" algn="just">
              <a:lnSpc>
                <a:spcPct val="100000"/>
              </a:lnSpc>
              <a:spcAft>
                <a:spcPts val="1000"/>
              </a:spcAft>
              <a:buSzPts val="1000"/>
              <a:buFont typeface="Symbol" panose="05050102010706020507" pitchFamily="18" charset="2"/>
              <a:buChar char=""/>
              <a:tabLst>
                <a:tab pos="457200" algn="l"/>
              </a:tabLst>
            </a:pPr>
            <a:r>
              <a:rPr lang="en-GB" sz="1200" b="1" dirty="0">
                <a:effectLst/>
                <a:ea typeface="Times New Roman" panose="02020603050405020304" pitchFamily="18" charset="0"/>
                <a:cs typeface="Times New Roman" panose="02020603050405020304" pitchFamily="18" charset="0"/>
              </a:rPr>
              <a:t>Access: O(1)</a:t>
            </a:r>
            <a:endParaRPr lang="en-GB" sz="1200" dirty="0">
              <a:effectLst/>
              <a:ea typeface="Times New Roman" panose="02020603050405020304" pitchFamily="18" charset="0"/>
              <a:cs typeface="Times New Roman" panose="02020603050405020304" pitchFamily="18" charset="0"/>
            </a:endParaRPr>
          </a:p>
          <a:p>
            <a:pPr marL="342900" marR="0" lvl="0" indent="-342900" algn="just">
              <a:lnSpc>
                <a:spcPct val="100000"/>
              </a:lnSpc>
              <a:spcAft>
                <a:spcPts val="1000"/>
              </a:spcAft>
              <a:buSzPts val="1000"/>
              <a:buFont typeface="Symbol" panose="05050102010706020507" pitchFamily="18" charset="2"/>
              <a:buChar char=""/>
              <a:tabLst>
                <a:tab pos="457200" algn="l"/>
              </a:tabLst>
            </a:pPr>
            <a:r>
              <a:rPr lang="en-GB" sz="1200" b="1" dirty="0">
                <a:effectLst/>
                <a:ea typeface="Times New Roman" panose="02020603050405020304" pitchFamily="18" charset="0"/>
                <a:cs typeface="Times New Roman" panose="02020603050405020304" pitchFamily="18" charset="0"/>
              </a:rPr>
              <a:t>Insert/Update: O(1)</a:t>
            </a:r>
            <a:endParaRPr lang="en-GB" sz="1200" dirty="0">
              <a:effectLst/>
              <a:ea typeface="Times New Roman" panose="02020603050405020304" pitchFamily="18" charset="0"/>
              <a:cs typeface="Times New Roman" panose="02020603050405020304" pitchFamily="18" charset="0"/>
            </a:endParaRPr>
          </a:p>
          <a:p>
            <a:pPr marL="342900" marR="0" lvl="0" indent="-342900" algn="just">
              <a:lnSpc>
                <a:spcPct val="100000"/>
              </a:lnSpc>
              <a:spcAft>
                <a:spcPts val="1000"/>
              </a:spcAft>
              <a:buSzPts val="1000"/>
              <a:buFont typeface="Symbol" panose="05050102010706020507" pitchFamily="18" charset="2"/>
              <a:buChar char=""/>
              <a:tabLst>
                <a:tab pos="457200" algn="l"/>
              </a:tabLst>
            </a:pPr>
            <a:r>
              <a:rPr lang="en-GB" sz="1200" b="1" dirty="0">
                <a:effectLst/>
                <a:ea typeface="Times New Roman" panose="02020603050405020304" pitchFamily="18" charset="0"/>
                <a:cs typeface="Times New Roman" panose="02020603050405020304" pitchFamily="18" charset="0"/>
              </a:rPr>
              <a:t>Traversal: O(n)</a:t>
            </a:r>
          </a:p>
          <a:p>
            <a:pPr marL="342900" indent="-342900" algn="just">
              <a:lnSpc>
                <a:spcPct val="100000"/>
              </a:lnSpc>
              <a:spcAft>
                <a:spcPts val="1000"/>
              </a:spcAft>
              <a:buSzPts val="1000"/>
              <a:buFont typeface="Symbol" panose="05050102010706020507" pitchFamily="18" charset="2"/>
              <a:buChar char=""/>
              <a:tabLst>
                <a:tab pos="457200" algn="l"/>
              </a:tabLst>
            </a:pPr>
            <a:r>
              <a:rPr lang="en-GB" sz="1200" b="1" dirty="0">
                <a:effectLst/>
                <a:ea typeface="Times New Roman" panose="02020603050405020304" pitchFamily="18" charset="0"/>
                <a:cs typeface="Times New Roman" panose="02020603050405020304" pitchFamily="18" charset="0"/>
              </a:rPr>
              <a:t>Space Complexity: O(n), where n is the number of elements.</a:t>
            </a:r>
            <a:endParaRPr lang="en-GB" sz="1200" dirty="0">
              <a:effectLst/>
              <a:ea typeface="Times New Roman" panose="02020603050405020304" pitchFamily="18" charset="0"/>
              <a:cs typeface="Times New Roman" panose="02020603050405020304" pitchFamily="18" charset="0"/>
            </a:endParaRPr>
          </a:p>
          <a:p>
            <a:pPr marL="342900" marR="0" lvl="0" indent="-342900" algn="just">
              <a:lnSpc>
                <a:spcPct val="100000"/>
              </a:lnSpc>
              <a:spcAft>
                <a:spcPts val="1000"/>
              </a:spcAft>
              <a:buSzPts val="1000"/>
              <a:buFont typeface="Symbol" panose="05050102010706020507" pitchFamily="18" charset="2"/>
              <a:buChar char=""/>
              <a:tabLst>
                <a:tab pos="457200" algn="l"/>
              </a:tabLst>
            </a:pPr>
            <a:endParaRPr lang="en-GB" sz="14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770613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BE7CE3-3A26-BCDD-40D4-14D29B6526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C6D97B-DEE3-CD91-8AA6-E4612CFEBF74}"/>
              </a:ext>
            </a:extLst>
          </p:cNvPr>
          <p:cNvSpPr>
            <a:spLocks noGrp="1"/>
          </p:cNvSpPr>
          <p:nvPr>
            <p:ph type="title"/>
          </p:nvPr>
        </p:nvSpPr>
        <p:spPr/>
        <p:txBody>
          <a:bodyPr>
            <a:normAutofit/>
          </a:bodyPr>
          <a:lstStyle/>
          <a:p>
            <a:pPr>
              <a:lnSpc>
                <a:spcPct val="150000"/>
              </a:lnSpc>
            </a:pPr>
            <a:r>
              <a:rPr lang="en-GB" sz="2800" b="1" dirty="0">
                <a:solidFill>
                  <a:srgbClr val="000000"/>
                </a:solidFill>
                <a:effectLst/>
                <a:ea typeface="MS Gothic" panose="020B0609070205080204" pitchFamily="49" charset="-128"/>
                <a:cs typeface="Times New Roman" panose="02020603050405020304" pitchFamily="18" charset="0"/>
              </a:rPr>
              <a:t>Illustrate, with an example, a concrete data structure for a First in First out (FIFO) queue.</a:t>
            </a:r>
            <a:endParaRPr lang="en-GB" sz="4000" dirty="0"/>
          </a:p>
        </p:txBody>
      </p:sp>
      <p:sp>
        <p:nvSpPr>
          <p:cNvPr id="3" name="Content Placeholder 2">
            <a:extLst>
              <a:ext uri="{FF2B5EF4-FFF2-40B4-BE49-F238E27FC236}">
                <a16:creationId xmlns:a16="http://schemas.microsoft.com/office/drawing/2014/main" id="{6B51C1AC-93A6-022F-AF68-DC45FA9C2D12}"/>
              </a:ext>
            </a:extLst>
          </p:cNvPr>
          <p:cNvSpPr>
            <a:spLocks noGrp="1"/>
          </p:cNvSpPr>
          <p:nvPr>
            <p:ph idx="1"/>
          </p:nvPr>
        </p:nvSpPr>
        <p:spPr>
          <a:xfrm>
            <a:off x="1371600" y="2025446"/>
            <a:ext cx="10004324" cy="4832554"/>
          </a:xfrm>
        </p:spPr>
        <p:txBody>
          <a:bodyPr>
            <a:noAutofit/>
          </a:bodyPr>
          <a:lstStyle/>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A First-In-First-Out (FIFO) queue is a type of data structure where elements are added at one end (the rear) and removed from the opposite end (the front). The first element added to the queue will be the first one to be removed, which is why it's referred to as "first in, first out." This </a:t>
            </a:r>
            <a:r>
              <a:rPr lang="en-GB" sz="1200" b="1" dirty="0" err="1">
                <a:effectLst/>
                <a:ea typeface="Times New Roman" panose="02020603050405020304" pitchFamily="18" charset="0"/>
                <a:cs typeface="Times New Roman" panose="02020603050405020304" pitchFamily="18" charset="0"/>
              </a:rPr>
              <a:t>behavior</a:t>
            </a:r>
            <a:r>
              <a:rPr lang="en-GB" sz="1200" b="1" dirty="0">
                <a:effectLst/>
                <a:ea typeface="Times New Roman" panose="02020603050405020304" pitchFamily="18" charset="0"/>
                <a:cs typeface="Times New Roman" panose="02020603050405020304" pitchFamily="18" charset="0"/>
              </a:rPr>
              <a:t> mimics real-world queues, such as a line of people waiting at a checkout counter.</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1. Defining the Structure of a FIFO Queue</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In a FIFO queue, the operations are as follows:</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Enqueue (Add): Insert an element at the rear of the queue.</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Dequeue (Remove): Remove an element from the front of the queue.</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Peek/Front: View the front element without removing it.</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a:t>
            </a:r>
            <a:r>
              <a:rPr lang="en-GB" sz="1200" b="1" dirty="0" err="1">
                <a:effectLst/>
                <a:ea typeface="Times New Roman" panose="02020603050405020304" pitchFamily="18" charset="0"/>
                <a:cs typeface="Times New Roman" panose="02020603050405020304" pitchFamily="18" charset="0"/>
              </a:rPr>
              <a:t>IsEmpty</a:t>
            </a:r>
            <a:r>
              <a:rPr lang="en-GB" sz="1200" b="1" dirty="0">
                <a:effectLst/>
                <a:ea typeface="Times New Roman" panose="02020603050405020304" pitchFamily="18" charset="0"/>
                <a:cs typeface="Times New Roman" panose="02020603050405020304" pitchFamily="18" charset="0"/>
              </a:rPr>
              <a:t>: Check whether the queue is empty.</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A FIFO queue can be implemented using various data structures, such as arrays or linked lists. We'll explore both implementations.</a:t>
            </a:r>
          </a:p>
          <a:p>
            <a:pPr marL="0" indent="0" algn="just">
              <a:lnSpc>
                <a:spcPct val="150000"/>
              </a:lnSpc>
              <a:spcAft>
                <a:spcPts val="1000"/>
              </a:spcAft>
              <a:buSzPts val="1000"/>
              <a:buNone/>
              <a:tabLst>
                <a:tab pos="457200" algn="l"/>
              </a:tabLst>
            </a:pPr>
            <a:endParaRPr lang="en-GB" sz="1200" b="1"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699533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47F55-F5B3-1587-11BD-ADE27B085C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0EC434-082E-0A07-77C8-BE99F6BA0CC4}"/>
              </a:ext>
            </a:extLst>
          </p:cNvPr>
          <p:cNvSpPr>
            <a:spLocks noGrp="1"/>
          </p:cNvSpPr>
          <p:nvPr>
            <p:ph type="title"/>
          </p:nvPr>
        </p:nvSpPr>
        <p:spPr/>
        <p:txBody>
          <a:bodyPr>
            <a:normAutofit/>
          </a:bodyPr>
          <a:lstStyle/>
          <a:p>
            <a:pPr>
              <a:lnSpc>
                <a:spcPct val="150000"/>
              </a:lnSpc>
            </a:pPr>
            <a:r>
              <a:rPr lang="en-GB" sz="2800" b="1" dirty="0">
                <a:solidFill>
                  <a:srgbClr val="000000"/>
                </a:solidFill>
                <a:effectLst/>
                <a:ea typeface="MS Gothic" panose="020B0609070205080204" pitchFamily="49" charset="-128"/>
                <a:cs typeface="Times New Roman" panose="02020603050405020304" pitchFamily="18" charset="0"/>
              </a:rPr>
              <a:t>Illustrate, with an example, a concrete data structure for a First in First out (FIFO) queue.</a:t>
            </a:r>
            <a:endParaRPr lang="en-GB" sz="4000" dirty="0"/>
          </a:p>
        </p:txBody>
      </p:sp>
      <p:sp>
        <p:nvSpPr>
          <p:cNvPr id="3" name="Content Placeholder 2">
            <a:extLst>
              <a:ext uri="{FF2B5EF4-FFF2-40B4-BE49-F238E27FC236}">
                <a16:creationId xmlns:a16="http://schemas.microsoft.com/office/drawing/2014/main" id="{8E208AB5-D3B4-DB22-0D23-EA6E7674A1E8}"/>
              </a:ext>
            </a:extLst>
          </p:cNvPr>
          <p:cNvSpPr>
            <a:spLocks noGrp="1"/>
          </p:cNvSpPr>
          <p:nvPr>
            <p:ph idx="1"/>
          </p:nvPr>
        </p:nvSpPr>
        <p:spPr>
          <a:xfrm>
            <a:off x="1371600" y="2025446"/>
            <a:ext cx="10004324" cy="4146754"/>
          </a:xfrm>
        </p:spPr>
        <p:txBody>
          <a:bodyPr>
            <a:noAutofit/>
          </a:bodyPr>
          <a:lstStyle/>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2. Array-Based Implementation of a FIFO Queue</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In an array-based queue, we use an array to store the elements. Two pointers (indices) are maintained:</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Front: Points to the first element in the queue.</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Rear: Points to the last element in the queue.</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Array-Based Queue Structure:</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Capacity: The maximum size of the queue (fixed).</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Array: Stores the elements.</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Front and Rear pointers to track where elements are added and removed.</a:t>
            </a:r>
          </a:p>
        </p:txBody>
      </p:sp>
    </p:spTree>
    <p:extLst>
      <p:ext uri="{BB962C8B-B14F-4D97-AF65-F5344CB8AC3E}">
        <p14:creationId xmlns:p14="http://schemas.microsoft.com/office/powerpoint/2010/main" val="133085962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8F295-4A2E-7AE5-DC6A-BF38659804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046673-9573-BC9A-D461-4E4E1E6DA155}"/>
              </a:ext>
            </a:extLst>
          </p:cNvPr>
          <p:cNvSpPr>
            <a:spLocks noGrp="1"/>
          </p:cNvSpPr>
          <p:nvPr>
            <p:ph type="title"/>
          </p:nvPr>
        </p:nvSpPr>
        <p:spPr/>
        <p:txBody>
          <a:bodyPr>
            <a:normAutofit/>
          </a:bodyPr>
          <a:lstStyle/>
          <a:p>
            <a:pPr>
              <a:lnSpc>
                <a:spcPct val="150000"/>
              </a:lnSpc>
            </a:pPr>
            <a:r>
              <a:rPr lang="en-GB" sz="2800" b="1" dirty="0">
                <a:solidFill>
                  <a:srgbClr val="000000"/>
                </a:solidFill>
                <a:effectLst/>
                <a:ea typeface="MS Gothic" panose="020B0609070205080204" pitchFamily="49" charset="-128"/>
                <a:cs typeface="Times New Roman" panose="02020603050405020304" pitchFamily="18" charset="0"/>
              </a:rPr>
              <a:t>Illustrate, with an example, a concrete data structure for a First in First out (FIFO) queue.</a:t>
            </a:r>
            <a:endParaRPr lang="en-GB" sz="4000" dirty="0"/>
          </a:p>
        </p:txBody>
      </p:sp>
      <p:sp>
        <p:nvSpPr>
          <p:cNvPr id="3" name="Content Placeholder 2">
            <a:extLst>
              <a:ext uri="{FF2B5EF4-FFF2-40B4-BE49-F238E27FC236}">
                <a16:creationId xmlns:a16="http://schemas.microsoft.com/office/drawing/2014/main" id="{4D8208ED-3244-50F3-B5D4-40BCF5FF3E15}"/>
              </a:ext>
            </a:extLst>
          </p:cNvPr>
          <p:cNvSpPr>
            <a:spLocks noGrp="1"/>
          </p:cNvSpPr>
          <p:nvPr>
            <p:ph idx="1"/>
          </p:nvPr>
        </p:nvSpPr>
        <p:spPr>
          <a:xfrm>
            <a:off x="1371600" y="2025446"/>
            <a:ext cx="10004324" cy="403122"/>
          </a:xfrm>
        </p:spPr>
        <p:txBody>
          <a:bodyPr>
            <a:noAutofit/>
          </a:bodyPr>
          <a:lstStyle/>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Example Implementation (Java-style Pseudocode):</a:t>
            </a:r>
          </a:p>
          <a:p>
            <a:pPr marL="0" indent="0" algn="just">
              <a:lnSpc>
                <a:spcPct val="150000"/>
              </a:lnSpc>
              <a:spcAft>
                <a:spcPts val="1000"/>
              </a:spcAft>
              <a:buSzPts val="1000"/>
              <a:buNone/>
              <a:tabLst>
                <a:tab pos="457200" algn="l"/>
              </a:tabLst>
            </a:pPr>
            <a:endParaRPr lang="en-GB" sz="1200" b="1" dirty="0">
              <a:effectLst/>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5823B32-4621-B500-9733-2E15FCFC454E}"/>
              </a:ext>
            </a:extLst>
          </p:cNvPr>
          <p:cNvSpPr txBox="1"/>
          <p:nvPr/>
        </p:nvSpPr>
        <p:spPr>
          <a:xfrm>
            <a:off x="1446570" y="2557305"/>
            <a:ext cx="9451259" cy="3365345"/>
          </a:xfrm>
          <a:prstGeom prst="rect">
            <a:avLst/>
          </a:prstGeom>
          <a:solidFill>
            <a:schemeClr val="tx1"/>
          </a:solidFill>
        </p:spPr>
        <p:txBody>
          <a:bodyPr wrap="square" rtlCol="0">
            <a:spAutoFit/>
          </a:bodyPr>
          <a:lstStyle/>
          <a:p>
            <a:pPr marL="0" marR="0" algn="l">
              <a:lnSpc>
                <a:spcPts val="1425"/>
              </a:lnSpc>
              <a:spcAft>
                <a:spcPts val="1000"/>
              </a:spcAft>
            </a:pPr>
            <a:r>
              <a:rPr lang="en-GB"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class</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ArrayQueue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queue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front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rear</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capacity</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size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ArrayQueue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capacity</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this</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capacity</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capacity;</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queue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new</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[capacity];</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front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rear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size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924948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DCD5EF-E3A1-565F-BDAE-A0C5FE3DB9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EB9287-DB69-C6D1-7C7F-1EB82D4DE9BF}"/>
              </a:ext>
            </a:extLst>
          </p:cNvPr>
          <p:cNvSpPr>
            <a:spLocks noGrp="1"/>
          </p:cNvSpPr>
          <p:nvPr>
            <p:ph type="title"/>
          </p:nvPr>
        </p:nvSpPr>
        <p:spPr/>
        <p:txBody>
          <a:bodyPr>
            <a:normAutofit/>
          </a:bodyPr>
          <a:lstStyle/>
          <a:p>
            <a:pPr>
              <a:lnSpc>
                <a:spcPct val="150000"/>
              </a:lnSpc>
            </a:pPr>
            <a:r>
              <a:rPr lang="en-GB" sz="2800" b="1" dirty="0">
                <a:solidFill>
                  <a:srgbClr val="000000"/>
                </a:solidFill>
                <a:effectLst/>
                <a:ea typeface="MS Gothic" panose="020B0609070205080204" pitchFamily="49" charset="-128"/>
                <a:cs typeface="Times New Roman" panose="02020603050405020304" pitchFamily="18" charset="0"/>
              </a:rPr>
              <a:t>Illustrate, with an example, a concrete data structure for a First in First out (FIFO) queue.</a:t>
            </a:r>
            <a:endParaRPr lang="en-GB" sz="4000" dirty="0"/>
          </a:p>
        </p:txBody>
      </p:sp>
      <p:sp>
        <p:nvSpPr>
          <p:cNvPr id="3" name="Content Placeholder 2">
            <a:extLst>
              <a:ext uri="{FF2B5EF4-FFF2-40B4-BE49-F238E27FC236}">
                <a16:creationId xmlns:a16="http://schemas.microsoft.com/office/drawing/2014/main" id="{BF26F7EF-D9A4-8A81-7DC3-23E687A2C854}"/>
              </a:ext>
            </a:extLst>
          </p:cNvPr>
          <p:cNvSpPr>
            <a:spLocks noGrp="1"/>
          </p:cNvSpPr>
          <p:nvPr>
            <p:ph idx="1"/>
          </p:nvPr>
        </p:nvSpPr>
        <p:spPr>
          <a:xfrm>
            <a:off x="1371600" y="2025446"/>
            <a:ext cx="10004324" cy="403122"/>
          </a:xfrm>
        </p:spPr>
        <p:txBody>
          <a:bodyPr>
            <a:noAutofit/>
          </a:bodyPr>
          <a:lstStyle/>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Example Implementation (Java-style Pseudocode):</a:t>
            </a:r>
          </a:p>
          <a:p>
            <a:pPr marL="0" indent="0" algn="just">
              <a:lnSpc>
                <a:spcPct val="150000"/>
              </a:lnSpc>
              <a:spcAft>
                <a:spcPts val="1000"/>
              </a:spcAft>
              <a:buSzPts val="1000"/>
              <a:buNone/>
              <a:tabLst>
                <a:tab pos="457200" algn="l"/>
              </a:tabLst>
            </a:pPr>
            <a:endParaRPr lang="en-GB" sz="1200" b="1" dirty="0">
              <a:effectLst/>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777E24E-891B-CB94-65D8-7E76F6EAEF21}"/>
              </a:ext>
            </a:extLst>
          </p:cNvPr>
          <p:cNvSpPr txBox="1"/>
          <p:nvPr/>
        </p:nvSpPr>
        <p:spPr>
          <a:xfrm>
            <a:off x="1446570" y="2557305"/>
            <a:ext cx="9451259" cy="3057568"/>
          </a:xfrm>
          <a:prstGeom prst="rect">
            <a:avLst/>
          </a:prstGeom>
          <a:solidFill>
            <a:schemeClr val="tx1"/>
          </a:solidFill>
        </p:spPr>
        <p:txBody>
          <a:bodyPr wrap="square" rtlCol="0">
            <a:spAutoFit/>
          </a:bodyPr>
          <a:lstStyle/>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Enqueue operation</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void</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enqueue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value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(size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capacity)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System</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out</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println</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"Queue is full!"</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rear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(rear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capacity; </a:t>
            </a:r>
            <a:r>
              <a:rPr lang="en-GB"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Circular increment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queue[rear]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value;</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size</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050446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21896A-0959-E06B-F781-7C2DBFD79B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121B69-2099-9BBD-4C98-B154BD06657B}"/>
              </a:ext>
            </a:extLst>
          </p:cNvPr>
          <p:cNvSpPr>
            <a:spLocks noGrp="1"/>
          </p:cNvSpPr>
          <p:nvPr>
            <p:ph type="title"/>
          </p:nvPr>
        </p:nvSpPr>
        <p:spPr/>
        <p:txBody>
          <a:bodyPr>
            <a:normAutofit/>
          </a:bodyPr>
          <a:lstStyle/>
          <a:p>
            <a:pPr>
              <a:lnSpc>
                <a:spcPct val="150000"/>
              </a:lnSpc>
            </a:pPr>
            <a:r>
              <a:rPr lang="en-GB" sz="2800" b="1" dirty="0">
                <a:solidFill>
                  <a:srgbClr val="000000"/>
                </a:solidFill>
                <a:effectLst/>
                <a:ea typeface="MS Gothic" panose="020B0609070205080204" pitchFamily="49" charset="-128"/>
                <a:cs typeface="Times New Roman" panose="02020603050405020304" pitchFamily="18" charset="0"/>
              </a:rPr>
              <a:t>Illustrate, with an example, a concrete data structure for a First in First out (FIFO) queue.</a:t>
            </a:r>
            <a:endParaRPr lang="en-GB" sz="4000" dirty="0"/>
          </a:p>
        </p:txBody>
      </p:sp>
      <p:sp>
        <p:nvSpPr>
          <p:cNvPr id="3" name="Content Placeholder 2">
            <a:extLst>
              <a:ext uri="{FF2B5EF4-FFF2-40B4-BE49-F238E27FC236}">
                <a16:creationId xmlns:a16="http://schemas.microsoft.com/office/drawing/2014/main" id="{96291A43-9749-5FBF-E01E-1C5012748D6B}"/>
              </a:ext>
            </a:extLst>
          </p:cNvPr>
          <p:cNvSpPr>
            <a:spLocks noGrp="1"/>
          </p:cNvSpPr>
          <p:nvPr>
            <p:ph idx="1"/>
          </p:nvPr>
        </p:nvSpPr>
        <p:spPr>
          <a:xfrm>
            <a:off x="1371600" y="2025446"/>
            <a:ext cx="10004324" cy="403122"/>
          </a:xfrm>
        </p:spPr>
        <p:txBody>
          <a:bodyPr>
            <a:noAutofit/>
          </a:bodyPr>
          <a:lstStyle/>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Example Implementation (Java-style Pseudocode):</a:t>
            </a:r>
          </a:p>
          <a:p>
            <a:pPr marL="0" indent="0" algn="just">
              <a:lnSpc>
                <a:spcPct val="150000"/>
              </a:lnSpc>
              <a:spcAft>
                <a:spcPts val="1000"/>
              </a:spcAft>
              <a:buSzPts val="1000"/>
              <a:buNone/>
              <a:tabLst>
                <a:tab pos="457200" algn="l"/>
              </a:tabLst>
            </a:pPr>
            <a:endParaRPr lang="en-GB" sz="1200" b="1" dirty="0">
              <a:effectLst/>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2EB548B-BAC5-C9AB-6830-624493758C0A}"/>
              </a:ext>
            </a:extLst>
          </p:cNvPr>
          <p:cNvSpPr txBox="1"/>
          <p:nvPr/>
        </p:nvSpPr>
        <p:spPr>
          <a:xfrm>
            <a:off x="1446570" y="2557305"/>
            <a:ext cx="9451259" cy="3365345"/>
          </a:xfrm>
          <a:prstGeom prst="rect">
            <a:avLst/>
          </a:prstGeom>
          <a:solidFill>
            <a:schemeClr val="tx1"/>
          </a:solidFill>
        </p:spPr>
        <p:txBody>
          <a:bodyPr wrap="square" rtlCol="0">
            <a:spAutoFit/>
          </a:bodyPr>
          <a:lstStyle/>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Dequeue operation</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dequeue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(size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System</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out</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println</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"Queue is empty!"</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value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queue[front];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front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(front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capacity; </a:t>
            </a:r>
            <a:r>
              <a:rPr lang="en-GB"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Circular increment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size</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value;</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550725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D5C86-4231-F143-D021-1281932539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C566FD-4379-F860-FF78-B3DE8C71AA6F}"/>
              </a:ext>
            </a:extLst>
          </p:cNvPr>
          <p:cNvSpPr>
            <a:spLocks noGrp="1"/>
          </p:cNvSpPr>
          <p:nvPr>
            <p:ph type="title"/>
          </p:nvPr>
        </p:nvSpPr>
        <p:spPr/>
        <p:txBody>
          <a:bodyPr>
            <a:normAutofit/>
          </a:bodyPr>
          <a:lstStyle/>
          <a:p>
            <a:pPr>
              <a:lnSpc>
                <a:spcPct val="150000"/>
              </a:lnSpc>
            </a:pPr>
            <a:r>
              <a:rPr lang="en-GB" sz="2800" b="1" dirty="0">
                <a:solidFill>
                  <a:srgbClr val="000000"/>
                </a:solidFill>
                <a:effectLst/>
                <a:ea typeface="MS Gothic" panose="020B0609070205080204" pitchFamily="49" charset="-128"/>
                <a:cs typeface="Times New Roman" panose="02020603050405020304" pitchFamily="18" charset="0"/>
              </a:rPr>
              <a:t>Illustrate, with an example, a concrete data structure for a First in First out (FIFO) queue.</a:t>
            </a:r>
            <a:endParaRPr lang="en-GB" sz="4000" dirty="0"/>
          </a:p>
        </p:txBody>
      </p:sp>
      <p:sp>
        <p:nvSpPr>
          <p:cNvPr id="3" name="Content Placeholder 2">
            <a:extLst>
              <a:ext uri="{FF2B5EF4-FFF2-40B4-BE49-F238E27FC236}">
                <a16:creationId xmlns:a16="http://schemas.microsoft.com/office/drawing/2014/main" id="{F7D5F0DA-A1B7-7037-35E0-199D74F300B7}"/>
              </a:ext>
            </a:extLst>
          </p:cNvPr>
          <p:cNvSpPr>
            <a:spLocks noGrp="1"/>
          </p:cNvSpPr>
          <p:nvPr>
            <p:ph idx="1"/>
          </p:nvPr>
        </p:nvSpPr>
        <p:spPr>
          <a:xfrm>
            <a:off x="1371600" y="2025446"/>
            <a:ext cx="10004324" cy="403122"/>
          </a:xfrm>
        </p:spPr>
        <p:txBody>
          <a:bodyPr>
            <a:noAutofit/>
          </a:bodyPr>
          <a:lstStyle/>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Example Implementation (Java-style Pseudocode):</a:t>
            </a:r>
          </a:p>
          <a:p>
            <a:pPr marL="0" indent="0" algn="just">
              <a:lnSpc>
                <a:spcPct val="150000"/>
              </a:lnSpc>
              <a:spcAft>
                <a:spcPts val="1000"/>
              </a:spcAft>
              <a:buSzPts val="1000"/>
              <a:buNone/>
              <a:tabLst>
                <a:tab pos="457200" algn="l"/>
              </a:tabLst>
            </a:pPr>
            <a:endParaRPr lang="en-GB" sz="1200" b="1" dirty="0">
              <a:effectLst/>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C70F050-E679-0E29-1B80-0053DCBBFF4F}"/>
              </a:ext>
            </a:extLst>
          </p:cNvPr>
          <p:cNvSpPr txBox="1"/>
          <p:nvPr/>
        </p:nvSpPr>
        <p:spPr>
          <a:xfrm>
            <a:off x="1446570" y="2557305"/>
            <a:ext cx="9451259" cy="4288675"/>
          </a:xfrm>
          <a:prstGeom prst="rect">
            <a:avLst/>
          </a:prstGeom>
          <a:solidFill>
            <a:schemeClr val="tx1"/>
          </a:solidFill>
        </p:spPr>
        <p:txBody>
          <a:bodyPr wrap="square" rtlCol="0">
            <a:spAutoFit/>
          </a:bodyPr>
          <a:lstStyle/>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Peek operation</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peek</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(size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System</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out</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println</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"Queue is empty!"</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queue[front];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Check if the queue is empty</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boolean</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isEmpty</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size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440305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F3A23-E996-B516-F1FD-CF635441C7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087640-EA12-E7B7-09DE-4B63EC5659F7}"/>
              </a:ext>
            </a:extLst>
          </p:cNvPr>
          <p:cNvSpPr>
            <a:spLocks noGrp="1"/>
          </p:cNvSpPr>
          <p:nvPr>
            <p:ph type="title"/>
          </p:nvPr>
        </p:nvSpPr>
        <p:spPr/>
        <p:txBody>
          <a:bodyPr>
            <a:normAutofit/>
          </a:bodyPr>
          <a:lstStyle/>
          <a:p>
            <a:pPr>
              <a:lnSpc>
                <a:spcPct val="150000"/>
              </a:lnSpc>
            </a:pPr>
            <a:r>
              <a:rPr lang="en-GB" sz="2800" b="1" dirty="0">
                <a:solidFill>
                  <a:srgbClr val="000000"/>
                </a:solidFill>
                <a:effectLst/>
                <a:ea typeface="MS Gothic" panose="020B0609070205080204" pitchFamily="49" charset="-128"/>
                <a:cs typeface="Times New Roman" panose="02020603050405020304" pitchFamily="18" charset="0"/>
              </a:rPr>
              <a:t>Illustrate, with an example, a concrete data structure for a First in First out (FIFO) queue.</a:t>
            </a:r>
            <a:endParaRPr lang="en-GB" sz="4000" dirty="0"/>
          </a:p>
        </p:txBody>
      </p:sp>
      <p:sp>
        <p:nvSpPr>
          <p:cNvPr id="3" name="Content Placeholder 2">
            <a:extLst>
              <a:ext uri="{FF2B5EF4-FFF2-40B4-BE49-F238E27FC236}">
                <a16:creationId xmlns:a16="http://schemas.microsoft.com/office/drawing/2014/main" id="{0E23A602-8814-C1FE-D8C0-E66496295044}"/>
              </a:ext>
            </a:extLst>
          </p:cNvPr>
          <p:cNvSpPr>
            <a:spLocks noGrp="1"/>
          </p:cNvSpPr>
          <p:nvPr>
            <p:ph idx="1"/>
          </p:nvPr>
        </p:nvSpPr>
        <p:spPr>
          <a:xfrm>
            <a:off x="1371600" y="2025446"/>
            <a:ext cx="10004324" cy="403122"/>
          </a:xfrm>
        </p:spPr>
        <p:txBody>
          <a:bodyPr>
            <a:noAutofit/>
          </a:bodyPr>
          <a:lstStyle/>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Array Queue Example:</a:t>
            </a:r>
          </a:p>
        </p:txBody>
      </p:sp>
      <p:sp>
        <p:nvSpPr>
          <p:cNvPr id="4" name="TextBox 3">
            <a:extLst>
              <a:ext uri="{FF2B5EF4-FFF2-40B4-BE49-F238E27FC236}">
                <a16:creationId xmlns:a16="http://schemas.microsoft.com/office/drawing/2014/main" id="{E53586A1-C313-9D42-32FF-2CB782A9F90E}"/>
              </a:ext>
            </a:extLst>
          </p:cNvPr>
          <p:cNvSpPr txBox="1"/>
          <p:nvPr/>
        </p:nvSpPr>
        <p:spPr>
          <a:xfrm>
            <a:off x="1446570" y="2557305"/>
            <a:ext cx="9451259" cy="1826462"/>
          </a:xfrm>
          <a:prstGeom prst="rect">
            <a:avLst/>
          </a:prstGeom>
          <a:solidFill>
            <a:schemeClr val="tx1"/>
          </a:solidFill>
        </p:spPr>
        <p:txBody>
          <a:bodyPr wrap="square" rtlCol="0">
            <a:spAutoFit/>
          </a:bodyPr>
          <a:lstStyle/>
          <a:p>
            <a:pPr marL="0" marR="0" algn="l">
              <a:lnSpc>
                <a:spcPts val="1425"/>
              </a:lnSpc>
              <a:spcAft>
                <a:spcPts val="1000"/>
              </a:spcAft>
            </a:pPr>
            <a:r>
              <a:rPr lang="en-GB" sz="18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ArrayQueue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q</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new</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ArrayQueue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5</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q</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enqueue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10</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Queue: [10]</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q</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enqueue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20</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Queue: [10, 20]</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q</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enqueue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30</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Queue: [10, 20, 30]</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q</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dequeue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Queue: [20, 30] (10 is removed)</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q</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peek</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Returns 20, the front of the queue</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B464666E-CA8C-D22F-9E90-11A953C49442}"/>
              </a:ext>
            </a:extLst>
          </p:cNvPr>
          <p:cNvSpPr txBox="1">
            <a:spLocks/>
          </p:cNvSpPr>
          <p:nvPr/>
        </p:nvSpPr>
        <p:spPr>
          <a:xfrm>
            <a:off x="1371600" y="4512504"/>
            <a:ext cx="10004324" cy="403122"/>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lnSpc>
                <a:spcPct val="150000"/>
              </a:lnSpc>
              <a:spcAft>
                <a:spcPts val="1000"/>
              </a:spcAft>
              <a:buSzPts val="1000"/>
              <a:buFont typeface="Franklin Gothic Book" panose="020B0503020102020204" pitchFamily="34" charset="0"/>
              <a:buNone/>
              <a:tabLst>
                <a:tab pos="457200" algn="l"/>
              </a:tabLst>
            </a:pPr>
            <a:r>
              <a:rPr lang="en-GB" sz="1200" b="1" dirty="0">
                <a:ea typeface="Times New Roman" panose="02020603050405020304" pitchFamily="18" charset="0"/>
                <a:cs typeface="Times New Roman" panose="02020603050405020304" pitchFamily="18" charset="0"/>
              </a:rPr>
              <a:t>After the operations, the front points to 20, and the rear points to 30. The size of the queue is 2.</a:t>
            </a:r>
          </a:p>
        </p:txBody>
      </p:sp>
    </p:spTree>
    <p:extLst>
      <p:ext uri="{BB962C8B-B14F-4D97-AF65-F5344CB8AC3E}">
        <p14:creationId xmlns:p14="http://schemas.microsoft.com/office/powerpoint/2010/main" val="348590955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548FCE-250C-216F-40E0-531D64577F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9D47F0-9092-9500-1451-B7A8DCA51F63}"/>
              </a:ext>
            </a:extLst>
          </p:cNvPr>
          <p:cNvSpPr>
            <a:spLocks noGrp="1"/>
          </p:cNvSpPr>
          <p:nvPr>
            <p:ph type="title"/>
          </p:nvPr>
        </p:nvSpPr>
        <p:spPr/>
        <p:txBody>
          <a:bodyPr>
            <a:normAutofit/>
          </a:bodyPr>
          <a:lstStyle/>
          <a:p>
            <a:pPr>
              <a:lnSpc>
                <a:spcPct val="150000"/>
              </a:lnSpc>
            </a:pPr>
            <a:r>
              <a:rPr lang="en-GB" sz="2800" b="1" dirty="0">
                <a:solidFill>
                  <a:srgbClr val="000000"/>
                </a:solidFill>
                <a:effectLst/>
                <a:ea typeface="MS Gothic" panose="020B0609070205080204" pitchFamily="49" charset="-128"/>
                <a:cs typeface="Times New Roman" panose="02020603050405020304" pitchFamily="18" charset="0"/>
              </a:rPr>
              <a:t>Illustrate, with an example, a concrete data structure for a First in First out (FIFO) queue.</a:t>
            </a:r>
            <a:endParaRPr lang="en-GB" sz="4000" dirty="0"/>
          </a:p>
        </p:txBody>
      </p:sp>
      <p:sp>
        <p:nvSpPr>
          <p:cNvPr id="3" name="Content Placeholder 2">
            <a:extLst>
              <a:ext uri="{FF2B5EF4-FFF2-40B4-BE49-F238E27FC236}">
                <a16:creationId xmlns:a16="http://schemas.microsoft.com/office/drawing/2014/main" id="{5F69E2C4-12A7-020A-9B28-1467CE88A82F}"/>
              </a:ext>
            </a:extLst>
          </p:cNvPr>
          <p:cNvSpPr>
            <a:spLocks noGrp="1"/>
          </p:cNvSpPr>
          <p:nvPr>
            <p:ph idx="1"/>
          </p:nvPr>
        </p:nvSpPr>
        <p:spPr>
          <a:xfrm>
            <a:off x="1371600" y="2025446"/>
            <a:ext cx="10004324" cy="403122"/>
          </a:xfrm>
        </p:spPr>
        <p:txBody>
          <a:bodyPr>
            <a:noAutofit/>
          </a:bodyPr>
          <a:lstStyle/>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3. Linked List-Based Implementation of a FIFO Queue</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A linked list-based queue uses a linked list to store elements. In this implementation:</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Each node contains an element and a pointer to the next node.</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Two pointers are maintained:</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o	Front: Points to the first node (head) in the queue.</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o	Rear: Points to the last node (tail) in the queue.</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Linked List-Based Queue Structure:</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Node: Each element in the queue is represented by a node.</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Front and Rear: Pointers to the first and last nodes in the list.</a:t>
            </a:r>
          </a:p>
          <a:p>
            <a:pPr marL="0" indent="0" algn="just">
              <a:lnSpc>
                <a:spcPct val="150000"/>
              </a:lnSpc>
              <a:spcAft>
                <a:spcPts val="1000"/>
              </a:spcAft>
              <a:buSzPts val="1000"/>
              <a:buNone/>
              <a:tabLst>
                <a:tab pos="457200" algn="l"/>
              </a:tabLst>
            </a:pPr>
            <a:endParaRPr lang="en-GB" sz="1200" b="1"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17243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7ADF99-D0BD-16B8-20EB-AD0E0324B6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881FA0-564B-4F5A-E00A-A09A3CA84F3D}"/>
              </a:ext>
            </a:extLst>
          </p:cNvPr>
          <p:cNvSpPr>
            <a:spLocks noGrp="1"/>
          </p:cNvSpPr>
          <p:nvPr>
            <p:ph type="title"/>
          </p:nvPr>
        </p:nvSpPr>
        <p:spPr/>
        <p:txBody>
          <a:bodyPr>
            <a:normAutofit/>
          </a:bodyPr>
          <a:lstStyle/>
          <a:p>
            <a:pPr>
              <a:lnSpc>
                <a:spcPct val="150000"/>
              </a:lnSpc>
            </a:pPr>
            <a:r>
              <a:rPr lang="en-GB" sz="2800" b="1" dirty="0">
                <a:solidFill>
                  <a:srgbClr val="000000"/>
                </a:solidFill>
                <a:effectLst/>
                <a:ea typeface="MS Gothic" panose="020B0609070205080204" pitchFamily="49" charset="-128"/>
                <a:cs typeface="Times New Roman" panose="02020603050405020304" pitchFamily="18" charset="0"/>
              </a:rPr>
              <a:t>Illustrate, with an example, a concrete data structure for a First in First out (FIFO) queue.</a:t>
            </a:r>
            <a:endParaRPr lang="en-GB" sz="4000" dirty="0"/>
          </a:p>
        </p:txBody>
      </p:sp>
      <p:sp>
        <p:nvSpPr>
          <p:cNvPr id="3" name="Content Placeholder 2">
            <a:extLst>
              <a:ext uri="{FF2B5EF4-FFF2-40B4-BE49-F238E27FC236}">
                <a16:creationId xmlns:a16="http://schemas.microsoft.com/office/drawing/2014/main" id="{FECB5096-E2FA-AE6E-1519-50847DFEBB79}"/>
              </a:ext>
            </a:extLst>
          </p:cNvPr>
          <p:cNvSpPr>
            <a:spLocks noGrp="1"/>
          </p:cNvSpPr>
          <p:nvPr>
            <p:ph idx="1"/>
          </p:nvPr>
        </p:nvSpPr>
        <p:spPr>
          <a:xfrm>
            <a:off x="1371600" y="2025446"/>
            <a:ext cx="10004324" cy="403122"/>
          </a:xfrm>
        </p:spPr>
        <p:txBody>
          <a:bodyPr>
            <a:noAutofit/>
          </a:bodyPr>
          <a:lstStyle/>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Example Implementation (Java-style Pseudocode):</a:t>
            </a:r>
          </a:p>
        </p:txBody>
      </p:sp>
      <p:sp>
        <p:nvSpPr>
          <p:cNvPr id="4" name="TextBox 3">
            <a:extLst>
              <a:ext uri="{FF2B5EF4-FFF2-40B4-BE49-F238E27FC236}">
                <a16:creationId xmlns:a16="http://schemas.microsoft.com/office/drawing/2014/main" id="{20CD844C-E5A2-2267-C04B-9A718E4471A6}"/>
              </a:ext>
            </a:extLst>
          </p:cNvPr>
          <p:cNvSpPr txBox="1"/>
          <p:nvPr/>
        </p:nvSpPr>
        <p:spPr>
          <a:xfrm>
            <a:off x="1446570" y="2557305"/>
            <a:ext cx="9451259" cy="2749792"/>
          </a:xfrm>
          <a:prstGeom prst="rect">
            <a:avLst/>
          </a:prstGeom>
          <a:solidFill>
            <a:schemeClr val="tx1"/>
          </a:solidFill>
        </p:spPr>
        <p:txBody>
          <a:bodyPr wrap="square" rtlCol="0">
            <a:spAutoFit/>
          </a:bodyPr>
          <a:lstStyle/>
          <a:p>
            <a:pPr marL="0" marR="0" algn="l">
              <a:lnSpc>
                <a:spcPts val="1425"/>
              </a:lnSpc>
              <a:spcAft>
                <a:spcPts val="1000"/>
              </a:spcAft>
            </a:pPr>
            <a:r>
              <a:rPr lang="en-GB"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class</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Node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data</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Node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next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Node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data</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this</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data</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data;</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this</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next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null</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063662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89D40E-F5BF-F897-F8C4-289B25636D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D74386-A9FD-820B-5DBD-36E7F1D8D02E}"/>
              </a:ext>
            </a:extLst>
          </p:cNvPr>
          <p:cNvSpPr>
            <a:spLocks noGrp="1"/>
          </p:cNvSpPr>
          <p:nvPr>
            <p:ph type="title"/>
          </p:nvPr>
        </p:nvSpPr>
        <p:spPr/>
        <p:txBody>
          <a:bodyPr>
            <a:normAutofit/>
          </a:bodyPr>
          <a:lstStyle/>
          <a:p>
            <a:pPr>
              <a:lnSpc>
                <a:spcPct val="150000"/>
              </a:lnSpc>
            </a:pPr>
            <a:r>
              <a:rPr lang="en-GB" sz="2800" b="1" dirty="0">
                <a:solidFill>
                  <a:srgbClr val="000000"/>
                </a:solidFill>
                <a:effectLst/>
                <a:ea typeface="MS Gothic" panose="020B0609070205080204" pitchFamily="49" charset="-128"/>
                <a:cs typeface="Times New Roman" panose="02020603050405020304" pitchFamily="18" charset="0"/>
              </a:rPr>
              <a:t>Illustrate, with an example, a concrete data structure for a First in First out (FIFO) queue.</a:t>
            </a:r>
            <a:endParaRPr lang="en-GB" sz="4000" dirty="0"/>
          </a:p>
        </p:txBody>
      </p:sp>
      <p:sp>
        <p:nvSpPr>
          <p:cNvPr id="4" name="TextBox 3">
            <a:extLst>
              <a:ext uri="{FF2B5EF4-FFF2-40B4-BE49-F238E27FC236}">
                <a16:creationId xmlns:a16="http://schemas.microsoft.com/office/drawing/2014/main" id="{EBA4B817-4BF1-01CE-BF0A-FEC68278D197}"/>
              </a:ext>
            </a:extLst>
          </p:cNvPr>
          <p:cNvSpPr txBox="1"/>
          <p:nvPr/>
        </p:nvSpPr>
        <p:spPr>
          <a:xfrm>
            <a:off x="1371600" y="1953772"/>
            <a:ext cx="9451259" cy="4904228"/>
          </a:xfrm>
          <a:prstGeom prst="rect">
            <a:avLst/>
          </a:prstGeom>
          <a:solidFill>
            <a:schemeClr val="tx1"/>
          </a:solidFill>
        </p:spPr>
        <p:txBody>
          <a:bodyPr wrap="square" rtlCol="0">
            <a:spAutoFit/>
          </a:bodyPr>
          <a:lstStyle/>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class</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LinkedListQueue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Node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front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rear</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LinkedListQueue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this</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front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this</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rear</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null</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Enqueue operation</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void</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enqueue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value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Node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newNode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new</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Node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(value);</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(rear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null</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front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rear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newNode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rear</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next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newNode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rear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newNode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16998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A72D25-C0C1-BF47-8F63-6DC5D6C701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493EDD-BEDC-C876-0D31-6496DC8A865D}"/>
              </a:ext>
            </a:extLst>
          </p:cNvPr>
          <p:cNvSpPr>
            <a:spLocks noGrp="1"/>
          </p:cNvSpPr>
          <p:nvPr>
            <p:ph type="title"/>
          </p:nvPr>
        </p:nvSpPr>
        <p:spPr/>
        <p:txBody>
          <a:bodyPr>
            <a:normAutofit fontScale="90000"/>
          </a:bodyPr>
          <a:lstStyle/>
          <a:p>
            <a:pPr>
              <a:lnSpc>
                <a:spcPct val="150000"/>
              </a:lnSpc>
            </a:pPr>
            <a:r>
              <a:rPr lang="en-US" sz="3100" b="1" dirty="0">
                <a:solidFill>
                  <a:srgbClr val="000000"/>
                </a:solidFill>
                <a:effectLst/>
                <a:ea typeface="MS Gothic" panose="020B0609070205080204" pitchFamily="49" charset="-128"/>
                <a:cs typeface="Times New Roman" panose="02020603050405020304" pitchFamily="18" charset="0"/>
              </a:rPr>
              <a:t>Create a design specification for data structures, explaining the valid operations that can be carried out on the structures.</a:t>
            </a:r>
            <a:br>
              <a:rPr lang="en-GB" sz="1800" b="1"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DA345D57-8906-D3D7-6ABB-4E04E36212EC}"/>
              </a:ext>
            </a:extLst>
          </p:cNvPr>
          <p:cNvSpPr>
            <a:spLocks noGrp="1"/>
          </p:cNvSpPr>
          <p:nvPr>
            <p:ph idx="1"/>
          </p:nvPr>
        </p:nvSpPr>
        <p:spPr>
          <a:xfrm>
            <a:off x="1371599" y="2171700"/>
            <a:ext cx="10230465" cy="471949"/>
          </a:xfrm>
        </p:spPr>
        <p:txBody>
          <a:bodyPr>
            <a:noAutofit/>
          </a:bodyPr>
          <a:lstStyle/>
          <a:p>
            <a:pPr marL="0" indent="0" algn="just">
              <a:lnSpc>
                <a:spcPct val="100000"/>
              </a:lnSpc>
              <a:spcAft>
                <a:spcPts val="1000"/>
              </a:spcAft>
              <a:buSzPts val="1000"/>
              <a:buNone/>
              <a:tabLst>
                <a:tab pos="457200" algn="l"/>
              </a:tabLst>
            </a:pPr>
            <a:r>
              <a:rPr lang="en-GB" sz="1800" b="1" dirty="0">
                <a:effectLst/>
                <a:latin typeface="+mj-lt"/>
                <a:ea typeface="Times New Roman" panose="02020603050405020304" pitchFamily="18" charset="0"/>
                <a:cs typeface="Times New Roman" panose="02020603050405020304" pitchFamily="18" charset="0"/>
              </a:rPr>
              <a:t>Example:</a:t>
            </a:r>
            <a:endParaRPr lang="en-GB" sz="1800" dirty="0">
              <a:effectLst/>
              <a:latin typeface="+mj-lt"/>
              <a:ea typeface="Times New Roman" panose="02020603050405020304" pitchFamily="18" charset="0"/>
              <a:cs typeface="Times New Roman" panose="02020603050405020304" pitchFamily="18" charset="0"/>
            </a:endParaRPr>
          </a:p>
          <a:p>
            <a:pPr marL="342900" marR="0" lvl="0" indent="-342900" algn="just">
              <a:lnSpc>
                <a:spcPct val="100000"/>
              </a:lnSpc>
              <a:spcAft>
                <a:spcPts val="1000"/>
              </a:spcAft>
              <a:buSzPts val="1000"/>
              <a:buFont typeface="Symbol" panose="05050102010706020507" pitchFamily="18" charset="2"/>
              <a:buChar char=""/>
              <a:tabLst>
                <a:tab pos="457200" algn="l"/>
              </a:tabLst>
            </a:pPr>
            <a:endParaRPr lang="en-GB" sz="1400" dirty="0">
              <a:effectLst/>
              <a:latin typeface="+mj-lt"/>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A3E9026-B32B-4717-044C-8788DC82F93F}"/>
              </a:ext>
            </a:extLst>
          </p:cNvPr>
          <p:cNvSpPr txBox="1"/>
          <p:nvPr/>
        </p:nvSpPr>
        <p:spPr>
          <a:xfrm>
            <a:off x="1433050" y="2754468"/>
            <a:ext cx="9451259" cy="903132"/>
          </a:xfrm>
          <a:prstGeom prst="rect">
            <a:avLst/>
          </a:prstGeom>
          <a:solidFill>
            <a:schemeClr val="tx1"/>
          </a:solidFill>
        </p:spPr>
        <p:txBody>
          <a:bodyPr wrap="square" rtlCol="0">
            <a:spAutoFit/>
          </a:bodyPr>
          <a:lstStyle/>
          <a:p>
            <a:pPr marL="0" marR="0" algn="l">
              <a:lnSpc>
                <a:spcPts val="1425"/>
              </a:lnSpc>
              <a:spcAft>
                <a:spcPts val="1000"/>
              </a:spcAft>
            </a:pPr>
            <a:r>
              <a:rPr lang="en-GB"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arr</a:t>
            </a:r>
            <a:r>
              <a:rPr lang="en-GB"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new</a:t>
            </a:r>
            <a:r>
              <a:rPr lang="en-GB"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5</a:t>
            </a:r>
            <a:r>
              <a:rPr lang="en-GB"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arr</a:t>
            </a:r>
            <a:r>
              <a:rPr lang="en-GB"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GB"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10</a:t>
            </a:r>
            <a:r>
              <a:rPr lang="en-GB"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Insert</a:t>
            </a:r>
            <a:endParaRPr lang="en-GB"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value</a:t>
            </a:r>
            <a:r>
              <a:rPr lang="en-GB"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arr</a:t>
            </a:r>
            <a:r>
              <a:rPr lang="en-GB"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GB"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Access</a:t>
            </a:r>
            <a:endParaRPr lang="en-GB"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585061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1D9A1E-0762-231A-1D02-94A53A7D41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4B42E4-0FF6-73CB-56FA-44C06726AEBD}"/>
              </a:ext>
            </a:extLst>
          </p:cNvPr>
          <p:cNvSpPr>
            <a:spLocks noGrp="1"/>
          </p:cNvSpPr>
          <p:nvPr>
            <p:ph type="title"/>
          </p:nvPr>
        </p:nvSpPr>
        <p:spPr/>
        <p:txBody>
          <a:bodyPr>
            <a:normAutofit/>
          </a:bodyPr>
          <a:lstStyle/>
          <a:p>
            <a:pPr>
              <a:lnSpc>
                <a:spcPct val="150000"/>
              </a:lnSpc>
            </a:pPr>
            <a:r>
              <a:rPr lang="en-GB" sz="2800" b="1" dirty="0">
                <a:solidFill>
                  <a:srgbClr val="000000"/>
                </a:solidFill>
                <a:effectLst/>
                <a:ea typeface="MS Gothic" panose="020B0609070205080204" pitchFamily="49" charset="-128"/>
                <a:cs typeface="Times New Roman" panose="02020603050405020304" pitchFamily="18" charset="0"/>
              </a:rPr>
              <a:t>Illustrate, with an example, a concrete data structure for a First in First out (FIFO) queue.</a:t>
            </a:r>
            <a:endParaRPr lang="en-GB" sz="4000" dirty="0"/>
          </a:p>
        </p:txBody>
      </p:sp>
      <p:sp>
        <p:nvSpPr>
          <p:cNvPr id="4" name="TextBox 3">
            <a:extLst>
              <a:ext uri="{FF2B5EF4-FFF2-40B4-BE49-F238E27FC236}">
                <a16:creationId xmlns:a16="http://schemas.microsoft.com/office/drawing/2014/main" id="{7086864A-467E-1A04-360B-11671E08EA48}"/>
              </a:ext>
            </a:extLst>
          </p:cNvPr>
          <p:cNvSpPr txBox="1"/>
          <p:nvPr/>
        </p:nvSpPr>
        <p:spPr>
          <a:xfrm>
            <a:off x="1371600" y="2171700"/>
            <a:ext cx="9451259" cy="3980898"/>
          </a:xfrm>
          <a:prstGeom prst="rect">
            <a:avLst/>
          </a:prstGeom>
          <a:solidFill>
            <a:schemeClr val="tx1"/>
          </a:solidFill>
        </p:spPr>
        <p:txBody>
          <a:bodyPr wrap="square" rtlCol="0">
            <a:spAutoFit/>
          </a:bodyPr>
          <a:lstStyle/>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Dequeue operation</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dequeue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(front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null</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System</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out</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println</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"Queue is empty!"</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value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front</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data</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front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front</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next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(front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null</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rear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null</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Queue is empty</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value;</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814918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08E26-B184-9650-F610-4D85A99DB1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912AF1-8810-91D0-92DD-5EEE46B2BC6C}"/>
              </a:ext>
            </a:extLst>
          </p:cNvPr>
          <p:cNvSpPr>
            <a:spLocks noGrp="1"/>
          </p:cNvSpPr>
          <p:nvPr>
            <p:ph type="title"/>
          </p:nvPr>
        </p:nvSpPr>
        <p:spPr/>
        <p:txBody>
          <a:bodyPr>
            <a:normAutofit/>
          </a:bodyPr>
          <a:lstStyle/>
          <a:p>
            <a:pPr>
              <a:lnSpc>
                <a:spcPct val="150000"/>
              </a:lnSpc>
            </a:pPr>
            <a:r>
              <a:rPr lang="en-GB" sz="2800" b="1" dirty="0">
                <a:solidFill>
                  <a:srgbClr val="000000"/>
                </a:solidFill>
                <a:effectLst/>
                <a:ea typeface="MS Gothic" panose="020B0609070205080204" pitchFamily="49" charset="-128"/>
                <a:cs typeface="Times New Roman" panose="02020603050405020304" pitchFamily="18" charset="0"/>
              </a:rPr>
              <a:t>Illustrate, with an example, a concrete data structure for a First in First out (FIFO) queue.</a:t>
            </a:r>
            <a:endParaRPr lang="en-GB" sz="4000" dirty="0"/>
          </a:p>
        </p:txBody>
      </p:sp>
      <p:sp>
        <p:nvSpPr>
          <p:cNvPr id="4" name="TextBox 3">
            <a:extLst>
              <a:ext uri="{FF2B5EF4-FFF2-40B4-BE49-F238E27FC236}">
                <a16:creationId xmlns:a16="http://schemas.microsoft.com/office/drawing/2014/main" id="{F3E8D8B1-73B1-A88E-46AA-99BD9F67EFD7}"/>
              </a:ext>
            </a:extLst>
          </p:cNvPr>
          <p:cNvSpPr txBox="1"/>
          <p:nvPr/>
        </p:nvSpPr>
        <p:spPr>
          <a:xfrm>
            <a:off x="1371600" y="2171700"/>
            <a:ext cx="9451259" cy="4288675"/>
          </a:xfrm>
          <a:prstGeom prst="rect">
            <a:avLst/>
          </a:prstGeom>
          <a:solidFill>
            <a:schemeClr val="tx1"/>
          </a:solidFill>
        </p:spPr>
        <p:txBody>
          <a:bodyPr wrap="square" rtlCol="0">
            <a:spAutoFit/>
          </a:bodyPr>
          <a:lstStyle/>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Peek operation</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peek</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(front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null</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System</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out</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println</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"Queue is empty!"</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front</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data</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Check if the queue is empty</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boolean</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isEmpty</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front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null</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472066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42908-9B85-103F-2BB7-79B1619EAC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30AA4A-A600-2AEA-B13F-7082FE171BA5}"/>
              </a:ext>
            </a:extLst>
          </p:cNvPr>
          <p:cNvSpPr>
            <a:spLocks noGrp="1"/>
          </p:cNvSpPr>
          <p:nvPr>
            <p:ph type="title"/>
          </p:nvPr>
        </p:nvSpPr>
        <p:spPr/>
        <p:txBody>
          <a:bodyPr>
            <a:normAutofit/>
          </a:bodyPr>
          <a:lstStyle/>
          <a:p>
            <a:pPr>
              <a:lnSpc>
                <a:spcPct val="150000"/>
              </a:lnSpc>
            </a:pPr>
            <a:r>
              <a:rPr lang="en-GB" sz="2800" b="1" dirty="0">
                <a:solidFill>
                  <a:srgbClr val="000000"/>
                </a:solidFill>
                <a:effectLst/>
                <a:ea typeface="MS Gothic" panose="020B0609070205080204" pitchFamily="49" charset="-128"/>
                <a:cs typeface="Times New Roman" panose="02020603050405020304" pitchFamily="18" charset="0"/>
              </a:rPr>
              <a:t>Illustrate, with an example, a concrete data structure for a First in First out (FIFO) queue.</a:t>
            </a:r>
            <a:endParaRPr lang="en-GB" sz="4000" dirty="0"/>
          </a:p>
        </p:txBody>
      </p:sp>
      <p:sp>
        <p:nvSpPr>
          <p:cNvPr id="4" name="TextBox 3">
            <a:extLst>
              <a:ext uri="{FF2B5EF4-FFF2-40B4-BE49-F238E27FC236}">
                <a16:creationId xmlns:a16="http://schemas.microsoft.com/office/drawing/2014/main" id="{09D53F60-A417-CE37-AD5D-22E1052E9FAA}"/>
              </a:ext>
            </a:extLst>
          </p:cNvPr>
          <p:cNvSpPr txBox="1"/>
          <p:nvPr/>
        </p:nvSpPr>
        <p:spPr>
          <a:xfrm>
            <a:off x="1371600" y="2602971"/>
            <a:ext cx="9451259" cy="1826462"/>
          </a:xfrm>
          <a:prstGeom prst="rect">
            <a:avLst/>
          </a:prstGeom>
          <a:solidFill>
            <a:schemeClr val="tx1"/>
          </a:solidFill>
        </p:spPr>
        <p:txBody>
          <a:bodyPr wrap="square" rtlCol="0">
            <a:spAutoFit/>
          </a:bodyPr>
          <a:lstStyle/>
          <a:p>
            <a:pPr marL="0" marR="0" algn="l">
              <a:lnSpc>
                <a:spcPts val="1425"/>
              </a:lnSpc>
              <a:spcAft>
                <a:spcPts val="1000"/>
              </a:spcAft>
            </a:pPr>
            <a:r>
              <a:rPr lang="en-GB" sz="18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LinkedListQueue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q</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new</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LinkedListQueue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q</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enqueue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10</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Queue: [10]</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q</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enqueue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20</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Queue: [10, 20]</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q</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enqueue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30</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Queue: [10, 20, 30]</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q</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dequeue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Queue: [20, 30] (10 is removed)</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q</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peek</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Returns 20, the front of the queue</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134AF8-6DC4-F499-05FF-DE4C33F9FA16}"/>
              </a:ext>
            </a:extLst>
          </p:cNvPr>
          <p:cNvSpPr>
            <a:spLocks noGrp="1"/>
          </p:cNvSpPr>
          <p:nvPr>
            <p:ph idx="1"/>
          </p:nvPr>
        </p:nvSpPr>
        <p:spPr>
          <a:xfrm>
            <a:off x="1371600" y="2025446"/>
            <a:ext cx="10004324" cy="403122"/>
          </a:xfrm>
        </p:spPr>
        <p:txBody>
          <a:bodyPr>
            <a:noAutofit/>
          </a:bodyPr>
          <a:lstStyle/>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Linked List Queue Example:</a:t>
            </a:r>
          </a:p>
        </p:txBody>
      </p:sp>
      <p:sp>
        <p:nvSpPr>
          <p:cNvPr id="5" name="Content Placeholder 2">
            <a:extLst>
              <a:ext uri="{FF2B5EF4-FFF2-40B4-BE49-F238E27FC236}">
                <a16:creationId xmlns:a16="http://schemas.microsoft.com/office/drawing/2014/main" id="{9D17A7AE-7BC8-BFCE-C0AE-EE83187B5923}"/>
              </a:ext>
            </a:extLst>
          </p:cNvPr>
          <p:cNvSpPr txBox="1">
            <a:spLocks/>
          </p:cNvSpPr>
          <p:nvPr/>
        </p:nvSpPr>
        <p:spPr>
          <a:xfrm>
            <a:off x="1371600" y="4603836"/>
            <a:ext cx="10004324" cy="403122"/>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lnSpc>
                <a:spcPct val="150000"/>
              </a:lnSpc>
              <a:spcAft>
                <a:spcPts val="1000"/>
              </a:spcAft>
              <a:buSzPts val="1000"/>
              <a:buFont typeface="Franklin Gothic Book" panose="020B0503020102020204" pitchFamily="34" charset="0"/>
              <a:buNone/>
              <a:tabLst>
                <a:tab pos="457200" algn="l"/>
              </a:tabLst>
            </a:pPr>
            <a:r>
              <a:rPr lang="en-GB" sz="1200" b="1" dirty="0">
                <a:ea typeface="Times New Roman" panose="02020603050405020304" pitchFamily="18" charset="0"/>
                <a:cs typeface="Times New Roman" panose="02020603050405020304" pitchFamily="18" charset="0"/>
              </a:rPr>
              <a:t>•	After the operations, the front points to 20, and the rear points to 30. The previous front (10) is removed.</a:t>
            </a:r>
          </a:p>
        </p:txBody>
      </p:sp>
    </p:spTree>
    <p:extLst>
      <p:ext uri="{BB962C8B-B14F-4D97-AF65-F5344CB8AC3E}">
        <p14:creationId xmlns:p14="http://schemas.microsoft.com/office/powerpoint/2010/main" val="169834134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E1730-A7BE-DB0A-DDFD-F8346C599F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E30B5C-90A8-64D9-2A14-5A57FB5FF5F0}"/>
              </a:ext>
            </a:extLst>
          </p:cNvPr>
          <p:cNvSpPr>
            <a:spLocks noGrp="1"/>
          </p:cNvSpPr>
          <p:nvPr>
            <p:ph type="title"/>
          </p:nvPr>
        </p:nvSpPr>
        <p:spPr/>
        <p:txBody>
          <a:bodyPr>
            <a:normAutofit/>
          </a:bodyPr>
          <a:lstStyle/>
          <a:p>
            <a:pPr>
              <a:lnSpc>
                <a:spcPct val="150000"/>
              </a:lnSpc>
            </a:pPr>
            <a:r>
              <a:rPr lang="en-GB" sz="2800" b="1" dirty="0">
                <a:solidFill>
                  <a:srgbClr val="000000"/>
                </a:solidFill>
                <a:effectLst/>
                <a:ea typeface="MS Gothic" panose="020B0609070205080204" pitchFamily="49" charset="-128"/>
                <a:cs typeface="Times New Roman" panose="02020603050405020304" pitchFamily="18" charset="0"/>
              </a:rPr>
              <a:t>Illustrate, with an example, a concrete data structure for a First in First out (FIFO) queue.</a:t>
            </a:r>
            <a:endParaRPr lang="en-GB" sz="4000" dirty="0"/>
          </a:p>
        </p:txBody>
      </p:sp>
      <p:sp>
        <p:nvSpPr>
          <p:cNvPr id="3" name="Content Placeholder 2">
            <a:extLst>
              <a:ext uri="{FF2B5EF4-FFF2-40B4-BE49-F238E27FC236}">
                <a16:creationId xmlns:a16="http://schemas.microsoft.com/office/drawing/2014/main" id="{0E6DECAE-3D39-ED81-08F1-F2AD616DF2D0}"/>
              </a:ext>
            </a:extLst>
          </p:cNvPr>
          <p:cNvSpPr>
            <a:spLocks noGrp="1"/>
          </p:cNvSpPr>
          <p:nvPr>
            <p:ph idx="1"/>
          </p:nvPr>
        </p:nvSpPr>
        <p:spPr>
          <a:xfrm>
            <a:off x="1371600" y="1970138"/>
            <a:ext cx="10004324" cy="4887861"/>
          </a:xfrm>
        </p:spPr>
        <p:txBody>
          <a:bodyPr>
            <a:noAutofit/>
          </a:bodyPr>
          <a:lstStyle/>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4. Concrete Example to Illustrate a FIFO Queue</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Let's illustrate a real-world example using a ticket counter scenario, where people line up to buy tickets. The first person to enter the line will be the first one to be served, and new people will join the line at the end.</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Queue Operations:</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Person 1 enters the queue (enqueue 1)</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Person 2 enters the queue (enqueue 2)</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Person 3 enters the queue (enqueue 3)</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Person 1 is served and leaves the queue (dequeue)</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Person 2 is served and leaves the queue (dequeue)</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Person 4 enters the queue (enqueue 4)</a:t>
            </a:r>
          </a:p>
        </p:txBody>
      </p:sp>
    </p:spTree>
    <p:extLst>
      <p:ext uri="{BB962C8B-B14F-4D97-AF65-F5344CB8AC3E}">
        <p14:creationId xmlns:p14="http://schemas.microsoft.com/office/powerpoint/2010/main" val="387047823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10C70-D145-8F25-3944-8AD86C9C5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847DF4-2780-DC1E-31AE-DD0CD06C2E56}"/>
              </a:ext>
            </a:extLst>
          </p:cNvPr>
          <p:cNvSpPr>
            <a:spLocks noGrp="1"/>
          </p:cNvSpPr>
          <p:nvPr>
            <p:ph type="title"/>
          </p:nvPr>
        </p:nvSpPr>
        <p:spPr/>
        <p:txBody>
          <a:bodyPr>
            <a:normAutofit/>
          </a:bodyPr>
          <a:lstStyle/>
          <a:p>
            <a:pPr>
              <a:lnSpc>
                <a:spcPct val="150000"/>
              </a:lnSpc>
            </a:pPr>
            <a:r>
              <a:rPr lang="en-GB" sz="2800" b="1" dirty="0">
                <a:solidFill>
                  <a:srgbClr val="000000"/>
                </a:solidFill>
                <a:effectLst/>
                <a:ea typeface="MS Gothic" panose="020B0609070205080204" pitchFamily="49" charset="-128"/>
                <a:cs typeface="Times New Roman" panose="02020603050405020304" pitchFamily="18" charset="0"/>
              </a:rPr>
              <a:t>Illustrate, with an example, a concrete data structure for a First in First out (FIFO) queue.</a:t>
            </a:r>
            <a:endParaRPr lang="en-GB" sz="4000" dirty="0"/>
          </a:p>
        </p:txBody>
      </p:sp>
      <p:sp>
        <p:nvSpPr>
          <p:cNvPr id="5" name="Content Placeholder 4">
            <a:extLst>
              <a:ext uri="{FF2B5EF4-FFF2-40B4-BE49-F238E27FC236}">
                <a16:creationId xmlns:a16="http://schemas.microsoft.com/office/drawing/2014/main" id="{2284FA8D-3507-FE83-5CEA-4252D07893C1}"/>
              </a:ext>
            </a:extLst>
          </p:cNvPr>
          <p:cNvSpPr>
            <a:spLocks noGrp="1"/>
          </p:cNvSpPr>
          <p:nvPr>
            <p:ph idx="1"/>
          </p:nvPr>
        </p:nvSpPr>
        <p:spPr>
          <a:xfrm>
            <a:off x="1371600" y="2171700"/>
            <a:ext cx="9601200" cy="526026"/>
          </a:xfrm>
        </p:spPr>
        <p:txBody>
          <a:bodyPr>
            <a:normAutofit/>
          </a:bodyPr>
          <a:lstStyle/>
          <a:p>
            <a:pPr marL="0" indent="0">
              <a:buNone/>
            </a:pPr>
            <a:r>
              <a:rPr lang="en-GB" sz="1200" b="1" dirty="0"/>
              <a:t>Visual Representation:</a:t>
            </a:r>
          </a:p>
        </p:txBody>
      </p:sp>
      <p:graphicFrame>
        <p:nvGraphicFramePr>
          <p:cNvPr id="8" name="Table 7">
            <a:extLst>
              <a:ext uri="{FF2B5EF4-FFF2-40B4-BE49-F238E27FC236}">
                <a16:creationId xmlns:a16="http://schemas.microsoft.com/office/drawing/2014/main" id="{B6DA081B-D4A9-860C-4370-28402B1ABDA9}"/>
              </a:ext>
            </a:extLst>
          </p:cNvPr>
          <p:cNvGraphicFramePr>
            <a:graphicFrameLocks noGrp="1"/>
          </p:cNvGraphicFramePr>
          <p:nvPr>
            <p:extLst>
              <p:ext uri="{D42A27DB-BD31-4B8C-83A1-F6EECF244321}">
                <p14:modId xmlns:p14="http://schemas.microsoft.com/office/powerpoint/2010/main" val="3179977265"/>
              </p:ext>
            </p:extLst>
          </p:nvPr>
        </p:nvGraphicFramePr>
        <p:xfrm>
          <a:off x="1474840" y="2507227"/>
          <a:ext cx="9714270" cy="3558049"/>
        </p:xfrm>
        <a:graphic>
          <a:graphicData uri="http://schemas.openxmlformats.org/drawingml/2006/table">
            <a:tbl>
              <a:tblPr firstRow="1" firstCol="1" bandRow="1">
                <a:tableStyleId>{5C22544A-7EE6-4342-B048-85BDC9FD1C3A}</a:tableStyleId>
              </a:tblPr>
              <a:tblGrid>
                <a:gridCol w="4554092">
                  <a:extLst>
                    <a:ext uri="{9D8B030D-6E8A-4147-A177-3AD203B41FA5}">
                      <a16:colId xmlns:a16="http://schemas.microsoft.com/office/drawing/2014/main" val="1964709443"/>
                    </a:ext>
                  </a:extLst>
                </a:gridCol>
                <a:gridCol w="5160178">
                  <a:extLst>
                    <a:ext uri="{9D8B030D-6E8A-4147-A177-3AD203B41FA5}">
                      <a16:colId xmlns:a16="http://schemas.microsoft.com/office/drawing/2014/main" val="4224454468"/>
                    </a:ext>
                  </a:extLst>
                </a:gridCol>
              </a:tblGrid>
              <a:tr h="511395">
                <a:tc>
                  <a:txBody>
                    <a:bodyPr/>
                    <a:lstStyle/>
                    <a:p>
                      <a:pPr marL="0" marR="0" algn="ctr">
                        <a:lnSpc>
                          <a:spcPct val="115000"/>
                        </a:lnSpc>
                        <a:spcAft>
                          <a:spcPts val="1000"/>
                        </a:spcAft>
                      </a:pPr>
                      <a:r>
                        <a:rPr lang="en-GB" sz="1200" dirty="0">
                          <a:effectLst/>
                        </a:rPr>
                        <a:t>Operation</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r>
                        <a:rPr lang="en-GB" sz="1200">
                          <a:effectLst/>
                        </a:rPr>
                        <a:t>Queue State</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752838960"/>
                  </a:ext>
                </a:extLst>
              </a:tr>
              <a:tr h="511395">
                <a:tc>
                  <a:txBody>
                    <a:bodyPr/>
                    <a:lstStyle/>
                    <a:p>
                      <a:pPr marL="0" marR="0" algn="ctr">
                        <a:lnSpc>
                          <a:spcPct val="115000"/>
                        </a:lnSpc>
                        <a:spcAft>
                          <a:spcPts val="1000"/>
                        </a:spcAft>
                      </a:pPr>
                      <a:r>
                        <a:rPr lang="en-GB" sz="1200">
                          <a:effectLst/>
                        </a:rPr>
                        <a:t>Enqueue(1)</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r>
                        <a:rPr lang="en-GB" sz="1200">
                          <a:effectLst/>
                        </a:rPr>
                        <a:t>[1]</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971168639"/>
                  </a:ext>
                </a:extLst>
              </a:tr>
              <a:tr h="489679">
                <a:tc>
                  <a:txBody>
                    <a:bodyPr/>
                    <a:lstStyle/>
                    <a:p>
                      <a:pPr marL="0" marR="0" algn="ctr">
                        <a:lnSpc>
                          <a:spcPct val="115000"/>
                        </a:lnSpc>
                        <a:spcAft>
                          <a:spcPts val="1000"/>
                        </a:spcAft>
                      </a:pPr>
                      <a:r>
                        <a:rPr lang="en-GB" sz="1200" dirty="0">
                          <a:effectLst/>
                        </a:rPr>
                        <a:t>Enqueue(2)</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r>
                        <a:rPr lang="en-GB" sz="1200">
                          <a:effectLst/>
                        </a:rPr>
                        <a:t>[1, 2]</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71495134"/>
                  </a:ext>
                </a:extLst>
              </a:tr>
              <a:tr h="511395">
                <a:tc>
                  <a:txBody>
                    <a:bodyPr/>
                    <a:lstStyle/>
                    <a:p>
                      <a:pPr marL="0" marR="0" algn="ctr">
                        <a:lnSpc>
                          <a:spcPct val="115000"/>
                        </a:lnSpc>
                        <a:spcAft>
                          <a:spcPts val="1000"/>
                        </a:spcAft>
                      </a:pPr>
                      <a:r>
                        <a:rPr lang="en-GB" sz="1200">
                          <a:effectLst/>
                        </a:rPr>
                        <a:t>Enqueue(3)</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r>
                        <a:rPr lang="en-GB" sz="1200">
                          <a:effectLst/>
                        </a:rPr>
                        <a:t>[1, 2, 3]</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854319766"/>
                  </a:ext>
                </a:extLst>
              </a:tr>
              <a:tr h="511395">
                <a:tc>
                  <a:txBody>
                    <a:bodyPr/>
                    <a:lstStyle/>
                    <a:p>
                      <a:pPr marL="0" marR="0" algn="ctr">
                        <a:lnSpc>
                          <a:spcPct val="115000"/>
                        </a:lnSpc>
                        <a:spcAft>
                          <a:spcPts val="1000"/>
                        </a:spcAft>
                      </a:pPr>
                      <a:r>
                        <a:rPr lang="en-GB" sz="1200">
                          <a:effectLst/>
                        </a:rPr>
                        <a:t>Dequeue()</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r>
                        <a:rPr lang="en-GB" sz="1200">
                          <a:effectLst/>
                        </a:rPr>
                        <a:t>[2, 3]</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39007875"/>
                  </a:ext>
                </a:extLst>
              </a:tr>
              <a:tr h="511395">
                <a:tc>
                  <a:txBody>
                    <a:bodyPr/>
                    <a:lstStyle/>
                    <a:p>
                      <a:pPr marL="0" marR="0" algn="ctr">
                        <a:lnSpc>
                          <a:spcPct val="115000"/>
                        </a:lnSpc>
                        <a:spcAft>
                          <a:spcPts val="1000"/>
                        </a:spcAft>
                      </a:pPr>
                      <a:r>
                        <a:rPr lang="en-GB" sz="1200" dirty="0">
                          <a:effectLst/>
                        </a:rPr>
                        <a:t>Dequeue()</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r>
                        <a:rPr lang="en-GB" sz="1200">
                          <a:effectLst/>
                        </a:rPr>
                        <a:t>[3]</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788544638"/>
                  </a:ext>
                </a:extLst>
              </a:tr>
              <a:tr h="511395">
                <a:tc>
                  <a:txBody>
                    <a:bodyPr/>
                    <a:lstStyle/>
                    <a:p>
                      <a:pPr marL="0" marR="0" algn="ctr">
                        <a:lnSpc>
                          <a:spcPct val="115000"/>
                        </a:lnSpc>
                        <a:spcAft>
                          <a:spcPts val="1000"/>
                        </a:spcAft>
                      </a:pPr>
                      <a:r>
                        <a:rPr lang="en-GB" sz="1200" dirty="0">
                          <a:effectLst/>
                        </a:rPr>
                        <a:t>Enqueue(4)</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r>
                        <a:rPr lang="en-GB" sz="1200" dirty="0">
                          <a:effectLst/>
                        </a:rPr>
                        <a:t>[3, 4]</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83661327"/>
                  </a:ext>
                </a:extLst>
              </a:tr>
            </a:tbl>
          </a:graphicData>
        </a:graphic>
      </p:graphicFrame>
      <p:sp>
        <p:nvSpPr>
          <p:cNvPr id="9" name="Content Placeholder 4">
            <a:extLst>
              <a:ext uri="{FF2B5EF4-FFF2-40B4-BE49-F238E27FC236}">
                <a16:creationId xmlns:a16="http://schemas.microsoft.com/office/drawing/2014/main" id="{062349D8-6995-1400-F20A-405F3A1B6E3C}"/>
              </a:ext>
            </a:extLst>
          </p:cNvPr>
          <p:cNvSpPr txBox="1">
            <a:spLocks/>
          </p:cNvSpPr>
          <p:nvPr/>
        </p:nvSpPr>
        <p:spPr>
          <a:xfrm>
            <a:off x="1371600" y="6065274"/>
            <a:ext cx="9601200" cy="526026"/>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GB" sz="1200" dirty="0"/>
              <a:t>After these operations, the front of the queue is 3 and the rear is 4.</a:t>
            </a:r>
          </a:p>
        </p:txBody>
      </p:sp>
    </p:spTree>
    <p:extLst>
      <p:ext uri="{BB962C8B-B14F-4D97-AF65-F5344CB8AC3E}">
        <p14:creationId xmlns:p14="http://schemas.microsoft.com/office/powerpoint/2010/main" val="185946620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42A88-F303-81FD-B6A2-3D3B2A9F16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86F02C-254E-0D5B-F767-57A5D52C3F2E}"/>
              </a:ext>
            </a:extLst>
          </p:cNvPr>
          <p:cNvSpPr>
            <a:spLocks noGrp="1"/>
          </p:cNvSpPr>
          <p:nvPr>
            <p:ph type="title"/>
          </p:nvPr>
        </p:nvSpPr>
        <p:spPr/>
        <p:txBody>
          <a:bodyPr>
            <a:normAutofit/>
          </a:bodyPr>
          <a:lstStyle/>
          <a:p>
            <a:pPr>
              <a:lnSpc>
                <a:spcPct val="150000"/>
              </a:lnSpc>
            </a:pPr>
            <a:r>
              <a:rPr lang="en-GB" sz="2800" b="1" dirty="0">
                <a:solidFill>
                  <a:srgbClr val="000000"/>
                </a:solidFill>
                <a:effectLst/>
                <a:ea typeface="MS Gothic" panose="020B0609070205080204" pitchFamily="49" charset="-128"/>
                <a:cs typeface="Times New Roman" panose="02020603050405020304" pitchFamily="18" charset="0"/>
              </a:rPr>
              <a:t>Compare the performance of two sorting algorithms.</a:t>
            </a:r>
            <a:endParaRPr lang="en-GB" sz="4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DB2B7DE-3D0B-C7A8-302C-C994F72119D0}"/>
                  </a:ext>
                </a:extLst>
              </p:cNvPr>
              <p:cNvSpPr>
                <a:spLocks noGrp="1"/>
              </p:cNvSpPr>
              <p:nvPr>
                <p:ph idx="1"/>
              </p:nvPr>
            </p:nvSpPr>
            <p:spPr>
              <a:xfrm>
                <a:off x="1371600" y="1428750"/>
                <a:ext cx="10004324" cy="4887861"/>
              </a:xfrm>
            </p:spPr>
            <p:txBody>
              <a:bodyPr>
                <a:noAutofit/>
              </a:bodyPr>
              <a:lstStyle/>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Compare the performance of two sorting algorithms.</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Introduction to Sorting Algorithms</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Sorting algorithms are fundamental for organizing data. In this comparison, we'll </a:t>
                </a:r>
                <a:r>
                  <a:rPr lang="en-GB" sz="1200" b="1" dirty="0" err="1">
                    <a:effectLst/>
                    <a:ea typeface="Times New Roman" panose="02020603050405020304" pitchFamily="18" charset="0"/>
                    <a:cs typeface="Times New Roman" panose="02020603050405020304" pitchFamily="18" charset="0"/>
                  </a:rPr>
                  <a:t>analyze</a:t>
                </a:r>
                <a:r>
                  <a:rPr lang="en-GB" sz="1200" b="1" dirty="0">
                    <a:effectLst/>
                    <a:ea typeface="Times New Roman" panose="02020603050405020304" pitchFamily="18" charset="0"/>
                    <a:cs typeface="Times New Roman" panose="02020603050405020304" pitchFamily="18" charset="0"/>
                  </a:rPr>
                  <a:t> the performance of two commonly used sorting algorithms: Bubble Sort and Merge Sort.</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Bubble Sort: A simple comparison-based algorithm that repeatedly swaps adjacent elements if they are in the wrong order.</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Merge Sort: A more efficient divide-and-conquer algorithm that splits the array into halves, recursively sorts them, and merges the sorted halves.</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1. Time Complexity Analysis</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Time complexity measures the time an algorithm takes to run as a function of the input size.</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Bubble Sort:</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Best case: </a:t>
                </a:r>
                <a14:m>
                  <m:oMath xmlns:m="http://schemas.openxmlformats.org/officeDocument/2006/math">
                    <m:r>
                      <a:rPr lang="en-GB" sz="1200" b="1" i="1" dirty="0" smtClean="0">
                        <a:effectLst/>
                        <a:latin typeface="Cambria Math" panose="02040503050406030204" pitchFamily="18" charset="0"/>
                        <a:ea typeface="Times New Roman" panose="02020603050405020304" pitchFamily="18" charset="0"/>
                        <a:cs typeface="Times New Roman" panose="02020603050405020304" pitchFamily="18" charset="0"/>
                      </a:rPr>
                      <m:t>𝑶</m:t>
                    </m:r>
                    <m:r>
                      <a:rPr lang="en-GB" sz="1200" b="1" i="1" dirty="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GB" sz="1200" b="1" i="1" dirty="0" smtClean="0">
                        <a:effectLst/>
                        <a:latin typeface="Cambria Math" panose="02040503050406030204" pitchFamily="18" charset="0"/>
                        <a:ea typeface="Times New Roman" panose="02020603050405020304" pitchFamily="18" charset="0"/>
                        <a:cs typeface="Times New Roman" panose="02020603050405020304" pitchFamily="18" charset="0"/>
                      </a:rPr>
                      <m:t>𝒏</m:t>
                    </m:r>
                    <m:r>
                      <a:rPr lang="en-GB" sz="1200" b="1" i="1" dirty="0" smtClean="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GB" sz="1200" b="1" dirty="0">
                    <a:effectLst/>
                    <a:ea typeface="Times New Roman" panose="02020603050405020304" pitchFamily="18" charset="0"/>
                    <a:cs typeface="Times New Roman" panose="02020603050405020304" pitchFamily="18" charset="0"/>
                  </a:rPr>
                  <a:t>when the array is already sorted.</a:t>
                </a:r>
              </a:p>
              <a:p>
                <a:pPr marL="0" indent="0" algn="just">
                  <a:lnSpc>
                    <a:spcPct val="150000"/>
                  </a:lnSpc>
                  <a:spcAft>
                    <a:spcPts val="1000"/>
                  </a:spcAft>
                  <a:buSzPts val="1000"/>
                  <a:buNone/>
                  <a:tabLst>
                    <a:tab pos="457200" algn="l"/>
                  </a:tabLst>
                </a:pPr>
                <a:endParaRPr lang="en-GB" sz="1200" b="1" dirty="0">
                  <a:effectLst/>
                  <a:ea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2DB2B7DE-3D0B-C7A8-302C-C994F72119D0}"/>
                  </a:ext>
                </a:extLst>
              </p:cNvPr>
              <p:cNvSpPr>
                <a:spLocks noGrp="1" noRot="1" noChangeAspect="1" noMove="1" noResize="1" noEditPoints="1" noAdjustHandles="1" noChangeArrowheads="1" noChangeShapeType="1" noTextEdit="1"/>
              </p:cNvSpPr>
              <p:nvPr>
                <p:ph idx="1"/>
              </p:nvPr>
            </p:nvSpPr>
            <p:spPr>
              <a:xfrm>
                <a:off x="1371600" y="1428750"/>
                <a:ext cx="10004324" cy="4887861"/>
              </a:xfr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65363969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80CB41-B560-F714-053B-5A92385345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CBFAC6-600F-4D2F-1C49-B6786553A739}"/>
              </a:ext>
            </a:extLst>
          </p:cNvPr>
          <p:cNvSpPr>
            <a:spLocks noGrp="1"/>
          </p:cNvSpPr>
          <p:nvPr>
            <p:ph type="title"/>
          </p:nvPr>
        </p:nvSpPr>
        <p:spPr/>
        <p:txBody>
          <a:bodyPr>
            <a:normAutofit/>
          </a:bodyPr>
          <a:lstStyle/>
          <a:p>
            <a:pPr>
              <a:lnSpc>
                <a:spcPct val="150000"/>
              </a:lnSpc>
            </a:pPr>
            <a:r>
              <a:rPr lang="en-GB" sz="2800" b="1" dirty="0">
                <a:solidFill>
                  <a:srgbClr val="000000"/>
                </a:solidFill>
                <a:effectLst/>
                <a:ea typeface="MS Gothic" panose="020B0609070205080204" pitchFamily="49" charset="-128"/>
                <a:cs typeface="Times New Roman" panose="02020603050405020304" pitchFamily="18" charset="0"/>
              </a:rPr>
              <a:t>Compare the performance of two sorting algorithms.</a:t>
            </a:r>
            <a:endParaRPr lang="en-GB" sz="4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8820B47-A033-A9AE-1641-6008179E20A9}"/>
                  </a:ext>
                </a:extLst>
              </p:cNvPr>
              <p:cNvSpPr>
                <a:spLocks noGrp="1"/>
              </p:cNvSpPr>
              <p:nvPr>
                <p:ph idx="1"/>
              </p:nvPr>
            </p:nvSpPr>
            <p:spPr>
              <a:xfrm>
                <a:off x="1371600" y="1576847"/>
                <a:ext cx="10004324" cy="1559643"/>
              </a:xfrm>
            </p:spPr>
            <p:txBody>
              <a:bodyPr>
                <a:noAutofit/>
              </a:bodyPr>
              <a:lstStyle/>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Merge Sort:</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Best, Average, and Worst case:</a:t>
                </a:r>
                <a14:m>
                  <m:oMath xmlns:m="http://schemas.openxmlformats.org/officeDocument/2006/math">
                    <m:r>
                      <a:rPr lang="en-US" sz="1200" b="1" i="0" smtClean="0">
                        <a:latin typeface="Cambria Math" panose="02040503050406030204" pitchFamily="18" charset="0"/>
                      </a:rPr>
                      <m:t> </m:t>
                    </m:r>
                    <m:r>
                      <a:rPr lang="en-US" sz="1200" b="1" i="1"/>
                      <m:t>𝑶</m:t>
                    </m:r>
                    <m:r>
                      <a:rPr lang="en-US" sz="1200" b="1" i="1"/>
                      <m:t>(</m:t>
                    </m:r>
                    <m:r>
                      <a:rPr lang="en-US" sz="1200" b="1" i="1"/>
                      <m:t>𝒏𝒍𝒐𝒈𝒏</m:t>
                    </m:r>
                    <m:r>
                      <a:rPr lang="en-US" sz="1200" b="1" i="1"/>
                      <m:t>)</m:t>
                    </m:r>
                  </m:oMath>
                </a14:m>
                <a:r>
                  <a:rPr lang="en-GB" sz="1200" b="1" dirty="0">
                    <a:effectLst/>
                    <a:ea typeface="Times New Roman" panose="02020603050405020304" pitchFamily="18" charset="0"/>
                    <a:cs typeface="Times New Roman" panose="02020603050405020304" pitchFamily="18" charset="0"/>
                  </a:rPr>
                  <a:t> since it consistently divides the list into halves and requires merging.</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Time Complexity Summary:</a:t>
                </a:r>
              </a:p>
            </p:txBody>
          </p:sp>
        </mc:Choice>
        <mc:Fallback>
          <p:sp>
            <p:nvSpPr>
              <p:cNvPr id="3" name="Content Placeholder 2">
                <a:extLst>
                  <a:ext uri="{FF2B5EF4-FFF2-40B4-BE49-F238E27FC236}">
                    <a16:creationId xmlns:a16="http://schemas.microsoft.com/office/drawing/2014/main" id="{D8820B47-A033-A9AE-1641-6008179E20A9}"/>
                  </a:ext>
                </a:extLst>
              </p:cNvPr>
              <p:cNvSpPr>
                <a:spLocks noGrp="1" noRot="1" noChangeAspect="1" noMove="1" noResize="1" noEditPoints="1" noAdjustHandles="1" noChangeArrowheads="1" noChangeShapeType="1" noTextEdit="1"/>
              </p:cNvSpPr>
              <p:nvPr>
                <p:ph idx="1"/>
              </p:nvPr>
            </p:nvSpPr>
            <p:spPr>
              <a:xfrm>
                <a:off x="1371600" y="1576847"/>
                <a:ext cx="10004324" cy="1559643"/>
              </a:xfr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7FD168D2-0DEE-5256-5903-87098190B920}"/>
                  </a:ext>
                </a:extLst>
              </p:cNvPr>
              <p:cNvGraphicFramePr>
                <a:graphicFrameLocks noGrp="1"/>
              </p:cNvGraphicFramePr>
              <p:nvPr>
                <p:extLst>
                  <p:ext uri="{D42A27DB-BD31-4B8C-83A1-F6EECF244321}">
                    <p14:modId xmlns:p14="http://schemas.microsoft.com/office/powerpoint/2010/main" val="1106217869"/>
                  </p:ext>
                </p:extLst>
              </p:nvPr>
            </p:nvGraphicFramePr>
            <p:xfrm>
              <a:off x="1514168" y="3206063"/>
              <a:ext cx="9458633" cy="1839595"/>
            </p:xfrm>
            <a:graphic>
              <a:graphicData uri="http://schemas.openxmlformats.org/drawingml/2006/table">
                <a:tbl>
                  <a:tblPr firstRow="1" firstCol="1" bandRow="1">
                    <a:tableStyleId>{5C22544A-7EE6-4342-B048-85BDC9FD1C3A}</a:tableStyleId>
                  </a:tblPr>
                  <a:tblGrid>
                    <a:gridCol w="1398955">
                      <a:extLst>
                        <a:ext uri="{9D8B030D-6E8A-4147-A177-3AD203B41FA5}">
                          <a16:colId xmlns:a16="http://schemas.microsoft.com/office/drawing/2014/main" val="3096904380"/>
                        </a:ext>
                      </a:extLst>
                    </a:gridCol>
                    <a:gridCol w="2416795">
                      <a:extLst>
                        <a:ext uri="{9D8B030D-6E8A-4147-A177-3AD203B41FA5}">
                          <a16:colId xmlns:a16="http://schemas.microsoft.com/office/drawing/2014/main" val="808599996"/>
                        </a:ext>
                      </a:extLst>
                    </a:gridCol>
                    <a:gridCol w="2740697">
                      <a:extLst>
                        <a:ext uri="{9D8B030D-6E8A-4147-A177-3AD203B41FA5}">
                          <a16:colId xmlns:a16="http://schemas.microsoft.com/office/drawing/2014/main" val="2596587292"/>
                        </a:ext>
                      </a:extLst>
                    </a:gridCol>
                    <a:gridCol w="2902186">
                      <a:extLst>
                        <a:ext uri="{9D8B030D-6E8A-4147-A177-3AD203B41FA5}">
                          <a16:colId xmlns:a16="http://schemas.microsoft.com/office/drawing/2014/main" val="3184191005"/>
                        </a:ext>
                      </a:extLst>
                    </a:gridCol>
                  </a:tblGrid>
                  <a:tr h="370840">
                    <a:tc>
                      <a:txBody>
                        <a:bodyPr/>
                        <a:lstStyle/>
                        <a:p>
                          <a:pPr marL="0" marR="0" algn="ctr">
                            <a:lnSpc>
                              <a:spcPct val="115000"/>
                            </a:lnSpc>
                            <a:spcAft>
                              <a:spcPts val="1000"/>
                            </a:spcAft>
                          </a:pPr>
                          <a:r>
                            <a:rPr lang="en-GB" sz="1200">
                              <a:effectLst/>
                            </a:rPr>
                            <a:t>Algorithm</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r>
                            <a:rPr lang="en-GB" sz="1200">
                              <a:effectLst/>
                            </a:rPr>
                            <a:t>Best Case</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r>
                            <a:rPr lang="en-GB" sz="1200">
                              <a:effectLst/>
                            </a:rPr>
                            <a:t>Average Case</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r>
                            <a:rPr lang="en-GB" sz="1200">
                              <a:effectLst/>
                            </a:rPr>
                            <a:t>Worst Case</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56545623"/>
                      </a:ext>
                    </a:extLst>
                  </a:tr>
                  <a:tr h="742315">
                    <a:tc>
                      <a:txBody>
                        <a:bodyPr/>
                        <a:lstStyle/>
                        <a:p>
                          <a:pPr marL="0" marR="0" algn="ctr">
                            <a:lnSpc>
                              <a:spcPct val="115000"/>
                            </a:lnSpc>
                            <a:spcAft>
                              <a:spcPts val="1000"/>
                            </a:spcAft>
                          </a:pPr>
                          <a:r>
                            <a:rPr lang="en-GB" sz="1200">
                              <a:effectLst/>
                            </a:rPr>
                            <a:t>Bubble Sort</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14:m>
                            <m:oMathPara xmlns:m="http://schemas.openxmlformats.org/officeDocument/2006/math">
                              <m:oMathParaPr>
                                <m:jc m:val="centerGroup"/>
                              </m:oMathParaPr>
                              <m:oMath xmlns:m="http://schemas.openxmlformats.org/officeDocument/2006/math">
                                <m:r>
                                  <a:rPr lang="en-GB" sz="1200">
                                    <a:effectLst/>
                                  </a:rPr>
                                  <m:t>𝑶</m:t>
                                </m:r>
                                <m:r>
                                  <a:rPr lang="en-GB" sz="1200">
                                    <a:effectLst/>
                                  </a:rPr>
                                  <m:t>(</m:t>
                                </m:r>
                                <m:r>
                                  <a:rPr lang="en-GB" sz="1200">
                                    <a:effectLst/>
                                  </a:rPr>
                                  <m:t>𝒏</m:t>
                                </m:r>
                                <m:r>
                                  <a:rPr lang="en-GB" sz="1200">
                                    <a:effectLst/>
                                  </a:rPr>
                                  <m:t>)</m:t>
                                </m:r>
                              </m:oMath>
                            </m:oMathPara>
                          </a14:m>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14:m>
                            <m:oMathPara xmlns:m="http://schemas.openxmlformats.org/officeDocument/2006/math">
                              <m:oMathParaPr>
                                <m:jc m:val="centerGroup"/>
                              </m:oMathParaPr>
                              <m:oMath xmlns:m="http://schemas.openxmlformats.org/officeDocument/2006/math">
                                <m:r>
                                  <a:rPr lang="en-GB" sz="1200">
                                    <a:effectLst/>
                                  </a:rPr>
                                  <m:t>𝑶</m:t>
                                </m:r>
                                <m:d>
                                  <m:dPr>
                                    <m:ctrlPr>
                                      <a:rPr lang="en-GB" sz="1200">
                                        <a:effectLst/>
                                      </a:rPr>
                                    </m:ctrlPr>
                                  </m:dPr>
                                  <m:e>
                                    <m:sSup>
                                      <m:sSupPr>
                                        <m:ctrlPr>
                                          <a:rPr lang="en-GB" sz="1200">
                                            <a:effectLst/>
                                          </a:rPr>
                                        </m:ctrlPr>
                                      </m:sSupPr>
                                      <m:e>
                                        <m:r>
                                          <a:rPr lang="en-GB" sz="1200">
                                            <a:effectLst/>
                                          </a:rPr>
                                          <m:t>𝒏</m:t>
                                        </m:r>
                                      </m:e>
                                      <m:sup>
                                        <m:r>
                                          <a:rPr lang="en-GB" sz="1200">
                                            <a:effectLst/>
                                          </a:rPr>
                                          <m:t>𝟐</m:t>
                                        </m:r>
                                      </m:sup>
                                    </m:sSup>
                                  </m:e>
                                </m:d>
                              </m:oMath>
                            </m:oMathPara>
                          </a14:m>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14:m>
                            <m:oMathPara xmlns:m="http://schemas.openxmlformats.org/officeDocument/2006/math">
                              <m:oMathParaPr>
                                <m:jc m:val="centerGroup"/>
                              </m:oMathParaPr>
                              <m:oMath xmlns:m="http://schemas.openxmlformats.org/officeDocument/2006/math">
                                <m:r>
                                  <a:rPr lang="en-GB" sz="1200">
                                    <a:effectLst/>
                                  </a:rPr>
                                  <m:t>𝑶</m:t>
                                </m:r>
                                <m:d>
                                  <m:dPr>
                                    <m:ctrlPr>
                                      <a:rPr lang="en-GB" sz="1200">
                                        <a:effectLst/>
                                      </a:rPr>
                                    </m:ctrlPr>
                                  </m:dPr>
                                  <m:e>
                                    <m:sSup>
                                      <m:sSupPr>
                                        <m:ctrlPr>
                                          <a:rPr lang="en-GB" sz="1200">
                                            <a:effectLst/>
                                          </a:rPr>
                                        </m:ctrlPr>
                                      </m:sSupPr>
                                      <m:e>
                                        <m:r>
                                          <a:rPr lang="en-GB" sz="1200">
                                            <a:effectLst/>
                                          </a:rPr>
                                          <m:t>𝒏</m:t>
                                        </m:r>
                                      </m:e>
                                      <m:sup>
                                        <m:r>
                                          <a:rPr lang="en-GB" sz="1200">
                                            <a:effectLst/>
                                          </a:rPr>
                                          <m:t>𝟐</m:t>
                                        </m:r>
                                      </m:sup>
                                    </m:sSup>
                                  </m:e>
                                </m:d>
                              </m:oMath>
                            </m:oMathPara>
                          </a14:m>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872044593"/>
                      </a:ext>
                    </a:extLst>
                  </a:tr>
                  <a:tr h="726440">
                    <a:tc>
                      <a:txBody>
                        <a:bodyPr/>
                        <a:lstStyle/>
                        <a:p>
                          <a:pPr marL="0" marR="0" algn="ctr">
                            <a:lnSpc>
                              <a:spcPct val="115000"/>
                            </a:lnSpc>
                            <a:spcAft>
                              <a:spcPts val="1000"/>
                            </a:spcAft>
                          </a:pPr>
                          <a:r>
                            <a:rPr lang="en-GB" sz="1200">
                              <a:effectLst/>
                            </a:rPr>
                            <a:t>Merge Sort</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14:m>
                            <m:oMathPara xmlns:m="http://schemas.openxmlformats.org/officeDocument/2006/math">
                              <m:oMathParaPr>
                                <m:jc m:val="centerGroup"/>
                              </m:oMathParaPr>
                              <m:oMath xmlns:m="http://schemas.openxmlformats.org/officeDocument/2006/math">
                                <m:r>
                                  <a:rPr lang="en-GB" sz="1200">
                                    <a:effectLst/>
                                  </a:rPr>
                                  <m:t>𝑶</m:t>
                                </m:r>
                                <m:d>
                                  <m:dPr>
                                    <m:ctrlPr>
                                      <a:rPr lang="en-GB" sz="1200">
                                        <a:effectLst/>
                                      </a:rPr>
                                    </m:ctrlPr>
                                  </m:dPr>
                                  <m:e>
                                    <m:r>
                                      <a:rPr lang="en-GB" sz="1200">
                                        <a:effectLst/>
                                      </a:rPr>
                                      <m:t>𝒏</m:t>
                                    </m:r>
                                    <m:func>
                                      <m:funcPr>
                                        <m:ctrlPr>
                                          <a:rPr lang="en-GB" sz="1200">
                                            <a:effectLst/>
                                          </a:rPr>
                                        </m:ctrlPr>
                                      </m:funcPr>
                                      <m:fName>
                                        <m:r>
                                          <a:rPr lang="en-GB" sz="1200">
                                            <a:effectLst/>
                                          </a:rPr>
                                          <m:t>𝐥𝐨𝐠</m:t>
                                        </m:r>
                                      </m:fName>
                                      <m:e>
                                        <m:r>
                                          <a:rPr lang="en-GB" sz="1200">
                                            <a:effectLst/>
                                          </a:rPr>
                                          <m:t>𝒏</m:t>
                                        </m:r>
                                      </m:e>
                                    </m:func>
                                  </m:e>
                                </m:d>
                              </m:oMath>
                            </m:oMathPara>
                          </a14:m>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14:m>
                            <m:oMathPara xmlns:m="http://schemas.openxmlformats.org/officeDocument/2006/math">
                              <m:oMathParaPr>
                                <m:jc m:val="centerGroup"/>
                              </m:oMathParaPr>
                              <m:oMath xmlns:m="http://schemas.openxmlformats.org/officeDocument/2006/math">
                                <m:r>
                                  <a:rPr lang="en-GB" sz="1200">
                                    <a:effectLst/>
                                  </a:rPr>
                                  <m:t>𝑶</m:t>
                                </m:r>
                                <m:d>
                                  <m:dPr>
                                    <m:ctrlPr>
                                      <a:rPr lang="en-GB" sz="1200">
                                        <a:effectLst/>
                                      </a:rPr>
                                    </m:ctrlPr>
                                  </m:dPr>
                                  <m:e>
                                    <m:r>
                                      <a:rPr lang="en-GB" sz="1200">
                                        <a:effectLst/>
                                      </a:rPr>
                                      <m:t>𝒏</m:t>
                                    </m:r>
                                    <m:func>
                                      <m:funcPr>
                                        <m:ctrlPr>
                                          <a:rPr lang="en-GB" sz="1200">
                                            <a:effectLst/>
                                          </a:rPr>
                                        </m:ctrlPr>
                                      </m:funcPr>
                                      <m:fName>
                                        <m:r>
                                          <a:rPr lang="en-GB" sz="1200">
                                            <a:effectLst/>
                                          </a:rPr>
                                          <m:t>𝐥𝐨𝐠</m:t>
                                        </m:r>
                                      </m:fName>
                                      <m:e>
                                        <m:r>
                                          <a:rPr lang="en-GB" sz="1200">
                                            <a:effectLst/>
                                          </a:rPr>
                                          <m:t>𝒏</m:t>
                                        </m:r>
                                      </m:e>
                                    </m:func>
                                  </m:e>
                                </m:d>
                              </m:oMath>
                            </m:oMathPara>
                          </a14:m>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14:m>
                            <m:oMathPara xmlns:m="http://schemas.openxmlformats.org/officeDocument/2006/math">
                              <m:oMathParaPr>
                                <m:jc m:val="centerGroup"/>
                              </m:oMathParaPr>
                              <m:oMath xmlns:m="http://schemas.openxmlformats.org/officeDocument/2006/math">
                                <m:r>
                                  <a:rPr lang="en-GB" sz="1200">
                                    <a:effectLst/>
                                  </a:rPr>
                                  <m:t>𝑶</m:t>
                                </m:r>
                                <m:d>
                                  <m:dPr>
                                    <m:ctrlPr>
                                      <a:rPr lang="en-GB" sz="1200">
                                        <a:effectLst/>
                                      </a:rPr>
                                    </m:ctrlPr>
                                  </m:dPr>
                                  <m:e>
                                    <m:r>
                                      <a:rPr lang="en-GB" sz="1200">
                                        <a:effectLst/>
                                      </a:rPr>
                                      <m:t>𝒏</m:t>
                                    </m:r>
                                    <m:func>
                                      <m:funcPr>
                                        <m:ctrlPr>
                                          <a:rPr lang="en-GB" sz="1200">
                                            <a:effectLst/>
                                          </a:rPr>
                                        </m:ctrlPr>
                                      </m:funcPr>
                                      <m:fName>
                                        <m:r>
                                          <a:rPr lang="en-GB" sz="1200">
                                            <a:effectLst/>
                                          </a:rPr>
                                          <m:t>𝐥𝐨𝐠</m:t>
                                        </m:r>
                                      </m:fName>
                                      <m:e>
                                        <m:r>
                                          <a:rPr lang="en-GB" sz="1200">
                                            <a:effectLst/>
                                          </a:rPr>
                                          <m:t>𝒏</m:t>
                                        </m:r>
                                      </m:e>
                                    </m:func>
                                  </m:e>
                                </m:d>
                              </m:oMath>
                            </m:oMathPara>
                          </a14:m>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56180367"/>
                      </a:ext>
                    </a:extLst>
                  </a:tr>
                </a:tbl>
              </a:graphicData>
            </a:graphic>
          </p:graphicFrame>
        </mc:Choice>
        <mc:Fallback>
          <p:graphicFrame>
            <p:nvGraphicFramePr>
              <p:cNvPr id="4" name="Table 3">
                <a:extLst>
                  <a:ext uri="{FF2B5EF4-FFF2-40B4-BE49-F238E27FC236}">
                    <a16:creationId xmlns:a16="http://schemas.microsoft.com/office/drawing/2014/main" id="{7FD168D2-0DEE-5256-5903-87098190B920}"/>
                  </a:ext>
                </a:extLst>
              </p:cNvPr>
              <p:cNvGraphicFramePr>
                <a:graphicFrameLocks noGrp="1"/>
              </p:cNvGraphicFramePr>
              <p:nvPr>
                <p:extLst>
                  <p:ext uri="{D42A27DB-BD31-4B8C-83A1-F6EECF244321}">
                    <p14:modId xmlns:p14="http://schemas.microsoft.com/office/powerpoint/2010/main" val="1106217869"/>
                  </p:ext>
                </p:extLst>
              </p:nvPr>
            </p:nvGraphicFramePr>
            <p:xfrm>
              <a:off x="1514168" y="3206063"/>
              <a:ext cx="9458633" cy="1839595"/>
            </p:xfrm>
            <a:graphic>
              <a:graphicData uri="http://schemas.openxmlformats.org/drawingml/2006/table">
                <a:tbl>
                  <a:tblPr firstRow="1" firstCol="1" bandRow="1">
                    <a:tableStyleId>{5C22544A-7EE6-4342-B048-85BDC9FD1C3A}</a:tableStyleId>
                  </a:tblPr>
                  <a:tblGrid>
                    <a:gridCol w="1398955">
                      <a:extLst>
                        <a:ext uri="{9D8B030D-6E8A-4147-A177-3AD203B41FA5}">
                          <a16:colId xmlns:a16="http://schemas.microsoft.com/office/drawing/2014/main" val="3096904380"/>
                        </a:ext>
                      </a:extLst>
                    </a:gridCol>
                    <a:gridCol w="2416795">
                      <a:extLst>
                        <a:ext uri="{9D8B030D-6E8A-4147-A177-3AD203B41FA5}">
                          <a16:colId xmlns:a16="http://schemas.microsoft.com/office/drawing/2014/main" val="808599996"/>
                        </a:ext>
                      </a:extLst>
                    </a:gridCol>
                    <a:gridCol w="2740697">
                      <a:extLst>
                        <a:ext uri="{9D8B030D-6E8A-4147-A177-3AD203B41FA5}">
                          <a16:colId xmlns:a16="http://schemas.microsoft.com/office/drawing/2014/main" val="2596587292"/>
                        </a:ext>
                      </a:extLst>
                    </a:gridCol>
                    <a:gridCol w="2902186">
                      <a:extLst>
                        <a:ext uri="{9D8B030D-6E8A-4147-A177-3AD203B41FA5}">
                          <a16:colId xmlns:a16="http://schemas.microsoft.com/office/drawing/2014/main" val="3184191005"/>
                        </a:ext>
                      </a:extLst>
                    </a:gridCol>
                  </a:tblGrid>
                  <a:tr h="370840">
                    <a:tc>
                      <a:txBody>
                        <a:bodyPr/>
                        <a:lstStyle/>
                        <a:p>
                          <a:pPr marL="0" marR="0" algn="ctr">
                            <a:lnSpc>
                              <a:spcPct val="115000"/>
                            </a:lnSpc>
                            <a:spcAft>
                              <a:spcPts val="1000"/>
                            </a:spcAft>
                          </a:pPr>
                          <a:r>
                            <a:rPr lang="en-GB" sz="1200">
                              <a:effectLst/>
                            </a:rPr>
                            <a:t>Algorithm</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r>
                            <a:rPr lang="en-GB" sz="1200">
                              <a:effectLst/>
                            </a:rPr>
                            <a:t>Best Case</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r>
                            <a:rPr lang="en-GB" sz="1200">
                              <a:effectLst/>
                            </a:rPr>
                            <a:t>Average Case</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r>
                            <a:rPr lang="en-GB" sz="1200">
                              <a:effectLst/>
                            </a:rPr>
                            <a:t>Worst Case</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56545623"/>
                      </a:ext>
                    </a:extLst>
                  </a:tr>
                  <a:tr h="742315">
                    <a:tc>
                      <a:txBody>
                        <a:bodyPr/>
                        <a:lstStyle/>
                        <a:p>
                          <a:pPr marL="0" marR="0" algn="ctr">
                            <a:lnSpc>
                              <a:spcPct val="115000"/>
                            </a:lnSpc>
                            <a:spcAft>
                              <a:spcPts val="1000"/>
                            </a:spcAft>
                          </a:pPr>
                          <a:r>
                            <a:rPr lang="en-GB" sz="1200">
                              <a:effectLst/>
                            </a:rPr>
                            <a:t>Bubble Sort</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en-US"/>
                        </a:p>
                      </a:txBody>
                      <a:tcPr marL="68580" marR="68580" marT="0" marB="0" anchor="ctr">
                        <a:blipFill>
                          <a:blip r:embed="rId4"/>
                          <a:stretch>
                            <a:fillRect l="-58186" t="-50820" r="-234257" b="-100000"/>
                          </a:stretch>
                        </a:blipFill>
                      </a:tcPr>
                    </a:tc>
                    <a:tc>
                      <a:txBody>
                        <a:bodyPr/>
                        <a:lstStyle/>
                        <a:p>
                          <a:endParaRPr lang="en-US"/>
                        </a:p>
                      </a:txBody>
                      <a:tcPr marL="68580" marR="68580" marT="0" marB="0" anchor="ctr">
                        <a:blipFill>
                          <a:blip r:embed="rId4"/>
                          <a:stretch>
                            <a:fillRect l="-139866" t="-50820" r="-107127" b="-100000"/>
                          </a:stretch>
                        </a:blipFill>
                      </a:tcPr>
                    </a:tc>
                    <a:tc>
                      <a:txBody>
                        <a:bodyPr/>
                        <a:lstStyle/>
                        <a:p>
                          <a:endParaRPr lang="en-US"/>
                        </a:p>
                      </a:txBody>
                      <a:tcPr marL="68580" marR="68580" marT="0" marB="0" anchor="ctr">
                        <a:blipFill>
                          <a:blip r:embed="rId4"/>
                          <a:stretch>
                            <a:fillRect l="-225786" t="-50820" r="-839" b="-100000"/>
                          </a:stretch>
                        </a:blipFill>
                      </a:tcPr>
                    </a:tc>
                    <a:extLst>
                      <a:ext uri="{0D108BD9-81ED-4DB2-BD59-A6C34878D82A}">
                        <a16:rowId xmlns:a16="http://schemas.microsoft.com/office/drawing/2014/main" val="872044593"/>
                      </a:ext>
                    </a:extLst>
                  </a:tr>
                  <a:tr h="726440">
                    <a:tc>
                      <a:txBody>
                        <a:bodyPr/>
                        <a:lstStyle/>
                        <a:p>
                          <a:pPr marL="0" marR="0" algn="ctr">
                            <a:lnSpc>
                              <a:spcPct val="115000"/>
                            </a:lnSpc>
                            <a:spcAft>
                              <a:spcPts val="1000"/>
                            </a:spcAft>
                          </a:pPr>
                          <a:r>
                            <a:rPr lang="en-GB" sz="1200">
                              <a:effectLst/>
                            </a:rPr>
                            <a:t>Merge Sort</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en-US"/>
                        </a:p>
                      </a:txBody>
                      <a:tcPr marL="68580" marR="68580" marT="0" marB="0" anchor="ctr">
                        <a:blipFill>
                          <a:blip r:embed="rId4"/>
                          <a:stretch>
                            <a:fillRect l="-58186" t="-153333" r="-234257" b="-1667"/>
                          </a:stretch>
                        </a:blipFill>
                      </a:tcPr>
                    </a:tc>
                    <a:tc>
                      <a:txBody>
                        <a:bodyPr/>
                        <a:lstStyle/>
                        <a:p>
                          <a:endParaRPr lang="en-US"/>
                        </a:p>
                      </a:txBody>
                      <a:tcPr marL="68580" marR="68580" marT="0" marB="0" anchor="ctr">
                        <a:blipFill>
                          <a:blip r:embed="rId4"/>
                          <a:stretch>
                            <a:fillRect l="-139866" t="-153333" r="-107127" b="-1667"/>
                          </a:stretch>
                        </a:blipFill>
                      </a:tcPr>
                    </a:tc>
                    <a:tc>
                      <a:txBody>
                        <a:bodyPr/>
                        <a:lstStyle/>
                        <a:p>
                          <a:endParaRPr lang="en-US"/>
                        </a:p>
                      </a:txBody>
                      <a:tcPr marL="68580" marR="68580" marT="0" marB="0" anchor="ctr">
                        <a:blipFill>
                          <a:blip r:embed="rId4"/>
                          <a:stretch>
                            <a:fillRect l="-225786" t="-153333" r="-839" b="-1667"/>
                          </a:stretch>
                        </a:blipFill>
                      </a:tcPr>
                    </a:tc>
                    <a:extLst>
                      <a:ext uri="{0D108BD9-81ED-4DB2-BD59-A6C34878D82A}">
                        <a16:rowId xmlns:a16="http://schemas.microsoft.com/office/drawing/2014/main" val="4056180367"/>
                      </a:ext>
                    </a:extLst>
                  </a:tr>
                </a:tbl>
              </a:graphicData>
            </a:graphic>
          </p:graphicFrame>
        </mc:Fallback>
      </mc:AlternateContent>
      <p:sp>
        <p:nvSpPr>
          <p:cNvPr id="9" name="Content Placeholder 2">
            <a:extLst>
              <a:ext uri="{FF2B5EF4-FFF2-40B4-BE49-F238E27FC236}">
                <a16:creationId xmlns:a16="http://schemas.microsoft.com/office/drawing/2014/main" id="{C45FF3B9-FF86-288D-B3C1-6F9A766C7494}"/>
              </a:ext>
            </a:extLst>
          </p:cNvPr>
          <p:cNvSpPr txBox="1">
            <a:spLocks/>
          </p:cNvSpPr>
          <p:nvPr/>
        </p:nvSpPr>
        <p:spPr>
          <a:xfrm>
            <a:off x="1371600" y="5259642"/>
            <a:ext cx="10004324" cy="1038533"/>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lnSpc>
                <a:spcPct val="150000"/>
              </a:lnSpc>
              <a:spcAft>
                <a:spcPts val="1000"/>
              </a:spcAft>
              <a:buSzPts val="1000"/>
              <a:buFont typeface="Franklin Gothic Book" panose="020B0503020102020204" pitchFamily="34" charset="0"/>
              <a:buNone/>
              <a:tabLst>
                <a:tab pos="457200" algn="l"/>
              </a:tabLst>
            </a:pPr>
            <a:r>
              <a:rPr lang="en-GB" sz="1200" b="1" dirty="0">
                <a:ea typeface="Times New Roman" panose="02020603050405020304" pitchFamily="18" charset="0"/>
                <a:cs typeface="Times New Roman" panose="02020603050405020304" pitchFamily="18" charset="0"/>
              </a:rPr>
              <a:t>2. Space Complexity Analysis</a:t>
            </a:r>
          </a:p>
          <a:p>
            <a:pPr marL="0" indent="0" algn="just">
              <a:lnSpc>
                <a:spcPct val="150000"/>
              </a:lnSpc>
              <a:spcAft>
                <a:spcPts val="1000"/>
              </a:spcAft>
              <a:buSzPts val="1000"/>
              <a:buFont typeface="Franklin Gothic Book" panose="020B0503020102020204" pitchFamily="34" charset="0"/>
              <a:buNone/>
              <a:tabLst>
                <a:tab pos="457200" algn="l"/>
              </a:tabLst>
            </a:pPr>
            <a:r>
              <a:rPr lang="en-GB" sz="1200" b="1" dirty="0">
                <a:ea typeface="Times New Roman" panose="02020603050405020304" pitchFamily="18" charset="0"/>
                <a:cs typeface="Times New Roman" panose="02020603050405020304" pitchFamily="18" charset="0"/>
              </a:rPr>
              <a:t>Space complexity measures the amount of extra memory an algorithm needs to function.</a:t>
            </a:r>
          </a:p>
        </p:txBody>
      </p:sp>
    </p:spTree>
    <p:extLst>
      <p:ext uri="{BB962C8B-B14F-4D97-AF65-F5344CB8AC3E}">
        <p14:creationId xmlns:p14="http://schemas.microsoft.com/office/powerpoint/2010/main" val="293357122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269472-6E6E-E734-5180-6A7289042C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E40F82-04A1-7F1A-9194-00C432939CFE}"/>
              </a:ext>
            </a:extLst>
          </p:cNvPr>
          <p:cNvSpPr>
            <a:spLocks noGrp="1"/>
          </p:cNvSpPr>
          <p:nvPr>
            <p:ph type="title"/>
          </p:nvPr>
        </p:nvSpPr>
        <p:spPr/>
        <p:txBody>
          <a:bodyPr>
            <a:normAutofit/>
          </a:bodyPr>
          <a:lstStyle/>
          <a:p>
            <a:pPr>
              <a:lnSpc>
                <a:spcPct val="150000"/>
              </a:lnSpc>
            </a:pPr>
            <a:r>
              <a:rPr lang="en-GB" sz="2800" b="1" dirty="0">
                <a:solidFill>
                  <a:srgbClr val="000000"/>
                </a:solidFill>
                <a:effectLst/>
                <a:ea typeface="MS Gothic" panose="020B0609070205080204" pitchFamily="49" charset="-128"/>
                <a:cs typeface="Times New Roman" panose="02020603050405020304" pitchFamily="18" charset="0"/>
              </a:rPr>
              <a:t>Compare the performance of two sorting algorithms.</a:t>
            </a:r>
            <a:endParaRPr lang="en-GB" sz="4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9DF0B93-DA84-0C82-AB9C-158BBE65AEE8}"/>
                  </a:ext>
                </a:extLst>
              </p:cNvPr>
              <p:cNvSpPr>
                <a:spLocks noGrp="1"/>
              </p:cNvSpPr>
              <p:nvPr>
                <p:ph idx="1"/>
              </p:nvPr>
            </p:nvSpPr>
            <p:spPr>
              <a:xfrm>
                <a:off x="1371600" y="1523385"/>
                <a:ext cx="10004324" cy="3811230"/>
              </a:xfrm>
            </p:spPr>
            <p:txBody>
              <a:bodyPr>
                <a:noAutofit/>
              </a:bodyPr>
              <a:lstStyle/>
              <a:p>
                <a:pPr marL="0" marR="0" algn="just">
                  <a:lnSpc>
                    <a:spcPct val="150000"/>
                  </a:lnSpc>
                  <a:spcAft>
                    <a:spcPts val="1000"/>
                  </a:spcAft>
                </a:pPr>
                <a:r>
                  <a:rPr lang="en-GB" sz="1200" b="1" dirty="0">
                    <a:effectLst/>
                    <a:ea typeface="Times New Roman" panose="02020603050405020304" pitchFamily="18" charset="0"/>
                    <a:cs typeface="Times New Roman" panose="02020603050405020304" pitchFamily="18" charset="0"/>
                  </a:rPr>
                  <a:t>Bubble Sort:</a:t>
                </a:r>
                <a:endParaRPr lang="en-GB" sz="1200" dirty="0">
                  <a:effectLst/>
                  <a:ea typeface="Times New Roman" panose="02020603050405020304" pitchFamily="18" charset="0"/>
                  <a:cs typeface="Times New Roman" panose="02020603050405020304" pitchFamily="18" charset="0"/>
                </a:endParaRPr>
              </a:p>
              <a:p>
                <a:pPr marL="342900" marR="0" lvl="0" indent="-342900" algn="just">
                  <a:lnSpc>
                    <a:spcPct val="150000"/>
                  </a:lnSpc>
                  <a:spcAft>
                    <a:spcPts val="1000"/>
                  </a:spcAft>
                  <a:buSzPts val="1000"/>
                  <a:buFont typeface="Symbol" panose="05050102010706020507" pitchFamily="18" charset="2"/>
                  <a:buChar char=""/>
                  <a:tabLst>
                    <a:tab pos="457200" algn="l"/>
                  </a:tabLst>
                </a:pPr>
                <a:r>
                  <a:rPr lang="en-GB" sz="1200" b="1" dirty="0">
                    <a:effectLst/>
                    <a:ea typeface="Times New Roman" panose="02020603050405020304" pitchFamily="18" charset="0"/>
                    <a:cs typeface="Times New Roman" panose="02020603050405020304" pitchFamily="18" charset="0"/>
                  </a:rPr>
                  <a:t>Space complexity</a:t>
                </a:r>
                <a:r>
                  <a:rPr lang="en-GB" sz="1200" dirty="0">
                    <a:effectLst/>
                    <a:ea typeface="Times New Roman" panose="02020603050405020304" pitchFamily="18" charset="0"/>
                    <a:cs typeface="Times New Roman" panose="02020603050405020304" pitchFamily="18" charset="0"/>
                  </a:rPr>
                  <a:t>: </a:t>
                </a:r>
                <a14:m>
                  <m:oMath xmlns:m="http://schemas.openxmlformats.org/officeDocument/2006/math">
                    <m:r>
                      <a:rPr lang="en-GB" sz="1200" b="1" i="1">
                        <a:effectLst/>
                        <a:ea typeface="Times New Roman" panose="02020603050405020304" pitchFamily="18" charset="0"/>
                        <a:cs typeface="Times New Roman" panose="02020603050405020304" pitchFamily="18" charset="0"/>
                      </a:rPr>
                      <m:t>𝑶</m:t>
                    </m:r>
                    <m:r>
                      <a:rPr lang="en-GB" sz="1200" b="1" i="1">
                        <a:effectLst/>
                        <a:ea typeface="Times New Roman" panose="02020603050405020304" pitchFamily="18" charset="0"/>
                        <a:cs typeface="Times New Roman" panose="02020603050405020304" pitchFamily="18" charset="0"/>
                      </a:rPr>
                      <m:t>(</m:t>
                    </m:r>
                    <m:r>
                      <a:rPr lang="en-GB" sz="1200" b="1" i="1">
                        <a:effectLst/>
                        <a:ea typeface="Times New Roman" panose="02020603050405020304" pitchFamily="18" charset="0"/>
                        <a:cs typeface="Times New Roman" panose="02020603050405020304" pitchFamily="18" charset="0"/>
                      </a:rPr>
                      <m:t>𝟏</m:t>
                    </m:r>
                    <m:r>
                      <a:rPr lang="en-GB" sz="1200" b="1" i="1">
                        <a:effectLst/>
                        <a:ea typeface="Times New Roman" panose="02020603050405020304" pitchFamily="18" charset="0"/>
                        <a:cs typeface="Times New Roman" panose="02020603050405020304" pitchFamily="18" charset="0"/>
                      </a:rPr>
                      <m:t>)</m:t>
                    </m:r>
                  </m:oMath>
                </a14:m>
                <a:r>
                  <a:rPr lang="en-GB" sz="1200" b="1" dirty="0">
                    <a:effectLst/>
                    <a:ea typeface="Times New Roman" panose="02020603050405020304" pitchFamily="18" charset="0"/>
                    <a:cs typeface="Times New Roman" panose="02020603050405020304" pitchFamily="18" charset="0"/>
                  </a:rPr>
                  <a:t>, because sorting is done in-place with no additional data structures.</a:t>
                </a:r>
              </a:p>
              <a:p>
                <a:pPr marL="0" marR="0" algn="just">
                  <a:lnSpc>
                    <a:spcPct val="150000"/>
                  </a:lnSpc>
                  <a:spcAft>
                    <a:spcPts val="1000"/>
                  </a:spcAft>
                </a:pPr>
                <a:r>
                  <a:rPr lang="en-GB" sz="1200" b="1" dirty="0">
                    <a:effectLst/>
                    <a:ea typeface="Times New Roman" panose="02020603050405020304" pitchFamily="18" charset="0"/>
                    <a:cs typeface="Times New Roman" panose="02020603050405020304" pitchFamily="18" charset="0"/>
                  </a:rPr>
                  <a:t>Merge Sort:</a:t>
                </a:r>
                <a:endParaRPr lang="en-GB" sz="1200" dirty="0">
                  <a:effectLst/>
                  <a:ea typeface="Times New Roman" panose="02020603050405020304" pitchFamily="18" charset="0"/>
                  <a:cs typeface="Times New Roman" panose="02020603050405020304" pitchFamily="18" charset="0"/>
                </a:endParaRPr>
              </a:p>
              <a:p>
                <a:pPr marL="342900" marR="0" lvl="0" indent="-342900" algn="just">
                  <a:lnSpc>
                    <a:spcPct val="150000"/>
                  </a:lnSpc>
                  <a:spcAft>
                    <a:spcPts val="1000"/>
                  </a:spcAft>
                  <a:buSzPts val="1000"/>
                  <a:buFont typeface="Symbol" panose="05050102010706020507" pitchFamily="18" charset="2"/>
                  <a:buChar char=""/>
                  <a:tabLst>
                    <a:tab pos="457200" algn="l"/>
                  </a:tabLst>
                </a:pPr>
                <a:r>
                  <a:rPr lang="en-GB" sz="1200" b="1" dirty="0">
                    <a:effectLst/>
                    <a:ea typeface="Times New Roman" panose="02020603050405020304" pitchFamily="18" charset="0"/>
                    <a:cs typeface="Times New Roman" panose="02020603050405020304" pitchFamily="18" charset="0"/>
                  </a:rPr>
                  <a:t>Space complexity</a:t>
                </a:r>
                <a:r>
                  <a:rPr lang="en-GB" sz="1200" dirty="0">
                    <a:effectLst/>
                    <a:ea typeface="Times New Roman" panose="02020603050405020304" pitchFamily="18" charset="0"/>
                    <a:cs typeface="Times New Roman" panose="02020603050405020304" pitchFamily="18" charset="0"/>
                  </a:rPr>
                  <a:t>: </a:t>
                </a:r>
                <a14:m>
                  <m:oMath xmlns:m="http://schemas.openxmlformats.org/officeDocument/2006/math">
                    <m:r>
                      <a:rPr lang="en-GB" sz="1200" b="1" i="1">
                        <a:effectLst/>
                        <a:ea typeface="Times New Roman" panose="02020603050405020304" pitchFamily="18" charset="0"/>
                        <a:cs typeface="Times New Roman" panose="02020603050405020304" pitchFamily="18" charset="0"/>
                      </a:rPr>
                      <m:t>𝑶</m:t>
                    </m:r>
                    <m:r>
                      <a:rPr lang="en-GB" sz="1200" b="1" i="1">
                        <a:effectLst/>
                        <a:ea typeface="Times New Roman" panose="02020603050405020304" pitchFamily="18" charset="0"/>
                        <a:cs typeface="Times New Roman" panose="02020603050405020304" pitchFamily="18" charset="0"/>
                      </a:rPr>
                      <m:t>(</m:t>
                    </m:r>
                    <m:r>
                      <a:rPr lang="en-GB" sz="1200" b="1" i="1">
                        <a:effectLst/>
                        <a:ea typeface="Times New Roman" panose="02020603050405020304" pitchFamily="18" charset="0"/>
                        <a:cs typeface="Times New Roman" panose="02020603050405020304" pitchFamily="18" charset="0"/>
                      </a:rPr>
                      <m:t>𝒏</m:t>
                    </m:r>
                    <m:r>
                      <a:rPr lang="en-GB" sz="1200" b="1" i="1">
                        <a:effectLst/>
                        <a:ea typeface="Times New Roman" panose="02020603050405020304" pitchFamily="18" charset="0"/>
                        <a:cs typeface="Times New Roman" panose="02020603050405020304" pitchFamily="18" charset="0"/>
                      </a:rPr>
                      <m:t>)</m:t>
                    </m:r>
                  </m:oMath>
                </a14:m>
                <a:r>
                  <a:rPr lang="en-GB" sz="1200" b="1" dirty="0">
                    <a:effectLst/>
                    <a:ea typeface="Times New Roman" panose="02020603050405020304" pitchFamily="18" charset="0"/>
                    <a:cs typeface="Times New Roman" panose="02020603050405020304" pitchFamily="18" charset="0"/>
                  </a:rPr>
                  <a:t>, since it requires additional space to store the halves during the merge process.</a:t>
                </a:r>
              </a:p>
              <a:p>
                <a:pPr marL="0" marR="0" algn="just">
                  <a:lnSpc>
                    <a:spcPct val="150000"/>
                  </a:lnSpc>
                  <a:spcAft>
                    <a:spcPts val="1000"/>
                  </a:spcAft>
                </a:pPr>
                <a:r>
                  <a:rPr lang="en-GB" sz="1200" b="1" dirty="0">
                    <a:effectLst/>
                    <a:ea typeface="Times New Roman" panose="02020603050405020304" pitchFamily="18" charset="0"/>
                    <a:cs typeface="Times New Roman" panose="02020603050405020304" pitchFamily="18" charset="0"/>
                  </a:rPr>
                  <a:t>Space Complexity Summary:</a:t>
                </a:r>
                <a:endParaRPr lang="en-GB" sz="1200" dirty="0">
                  <a:effectLst/>
                  <a:ea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B9DF0B93-DA84-0C82-AB9C-158BBE65AEE8}"/>
                  </a:ext>
                </a:extLst>
              </p:cNvPr>
              <p:cNvSpPr>
                <a:spLocks noGrp="1" noRot="1" noChangeAspect="1" noMove="1" noResize="1" noEditPoints="1" noAdjustHandles="1" noChangeArrowheads="1" noChangeShapeType="1" noTextEdit="1"/>
              </p:cNvSpPr>
              <p:nvPr>
                <p:ph idx="1"/>
              </p:nvPr>
            </p:nvSpPr>
            <p:spPr>
              <a:xfrm>
                <a:off x="1371600" y="1523385"/>
                <a:ext cx="10004324" cy="3811230"/>
              </a:xfr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87963047-6600-6564-518F-B7EAC4A6623E}"/>
                  </a:ext>
                </a:extLst>
              </p:cNvPr>
              <p:cNvGraphicFramePr>
                <a:graphicFrameLocks noGrp="1"/>
              </p:cNvGraphicFramePr>
              <p:nvPr>
                <p:extLst>
                  <p:ext uri="{D42A27DB-BD31-4B8C-83A1-F6EECF244321}">
                    <p14:modId xmlns:p14="http://schemas.microsoft.com/office/powerpoint/2010/main" val="3578155150"/>
                  </p:ext>
                </p:extLst>
              </p:nvPr>
            </p:nvGraphicFramePr>
            <p:xfrm>
              <a:off x="1371600" y="4392669"/>
              <a:ext cx="9601200" cy="1779531"/>
            </p:xfrm>
            <a:graphic>
              <a:graphicData uri="http://schemas.openxmlformats.org/drawingml/2006/table">
                <a:tbl>
                  <a:tblPr firstRow="1" firstCol="1" bandRow="1">
                    <a:tableStyleId>{5C22544A-7EE6-4342-B048-85BDC9FD1C3A}</a:tableStyleId>
                  </a:tblPr>
                  <a:tblGrid>
                    <a:gridCol w="4800600">
                      <a:extLst>
                        <a:ext uri="{9D8B030D-6E8A-4147-A177-3AD203B41FA5}">
                          <a16:colId xmlns:a16="http://schemas.microsoft.com/office/drawing/2014/main" val="1093905833"/>
                        </a:ext>
                      </a:extLst>
                    </a:gridCol>
                    <a:gridCol w="4800600">
                      <a:extLst>
                        <a:ext uri="{9D8B030D-6E8A-4147-A177-3AD203B41FA5}">
                          <a16:colId xmlns:a16="http://schemas.microsoft.com/office/drawing/2014/main" val="301534413"/>
                        </a:ext>
                      </a:extLst>
                    </a:gridCol>
                  </a:tblGrid>
                  <a:tr h="573347">
                    <a:tc>
                      <a:txBody>
                        <a:bodyPr/>
                        <a:lstStyle/>
                        <a:p>
                          <a:pPr marL="0" marR="0" algn="ctr">
                            <a:lnSpc>
                              <a:spcPct val="115000"/>
                            </a:lnSpc>
                            <a:spcAft>
                              <a:spcPts val="1000"/>
                            </a:spcAft>
                          </a:pPr>
                          <a:r>
                            <a:rPr lang="en-GB" sz="1200">
                              <a:effectLst/>
                            </a:rPr>
                            <a:t>Algorithm</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r>
                            <a:rPr lang="en-GB" sz="1200" dirty="0">
                              <a:effectLst/>
                            </a:rPr>
                            <a:t>Space Complexity</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684263237"/>
                      </a:ext>
                    </a:extLst>
                  </a:tr>
                  <a:tr h="603092">
                    <a:tc>
                      <a:txBody>
                        <a:bodyPr/>
                        <a:lstStyle/>
                        <a:p>
                          <a:pPr marL="0" marR="0" algn="ctr">
                            <a:lnSpc>
                              <a:spcPct val="115000"/>
                            </a:lnSpc>
                            <a:spcAft>
                              <a:spcPts val="1000"/>
                            </a:spcAft>
                          </a:pPr>
                          <a:r>
                            <a:rPr lang="en-GB" sz="1200">
                              <a:effectLst/>
                            </a:rPr>
                            <a:t>Bubble Sort</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14:m>
                            <m:oMathPara xmlns:m="http://schemas.openxmlformats.org/officeDocument/2006/math">
                              <m:oMathParaPr>
                                <m:jc m:val="centerGroup"/>
                              </m:oMathParaPr>
                              <m:oMath xmlns:m="http://schemas.openxmlformats.org/officeDocument/2006/math">
                                <m:r>
                                  <a:rPr lang="en-GB" sz="1200">
                                    <a:effectLst/>
                                  </a:rPr>
                                  <m:t>𝑶</m:t>
                                </m:r>
                                <m:r>
                                  <a:rPr lang="en-GB" sz="1200">
                                    <a:effectLst/>
                                  </a:rPr>
                                  <m:t>(</m:t>
                                </m:r>
                                <m:r>
                                  <a:rPr lang="en-GB" sz="1200">
                                    <a:effectLst/>
                                  </a:rPr>
                                  <m:t>𝟏</m:t>
                                </m:r>
                                <m:r>
                                  <a:rPr lang="en-GB" sz="1200">
                                    <a:effectLst/>
                                  </a:rPr>
                                  <m:t>)</m:t>
                                </m:r>
                              </m:oMath>
                            </m:oMathPara>
                          </a14:m>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07927543"/>
                      </a:ext>
                    </a:extLst>
                  </a:tr>
                  <a:tr h="603092">
                    <a:tc>
                      <a:txBody>
                        <a:bodyPr/>
                        <a:lstStyle/>
                        <a:p>
                          <a:pPr marL="0" marR="0" algn="ctr">
                            <a:lnSpc>
                              <a:spcPct val="115000"/>
                            </a:lnSpc>
                            <a:spcAft>
                              <a:spcPts val="1000"/>
                            </a:spcAft>
                          </a:pPr>
                          <a:r>
                            <a:rPr lang="en-GB" sz="1200">
                              <a:effectLst/>
                            </a:rPr>
                            <a:t>Merge Sort</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14:m>
                            <m:oMathPara xmlns:m="http://schemas.openxmlformats.org/officeDocument/2006/math">
                              <m:oMathParaPr>
                                <m:jc m:val="centerGroup"/>
                              </m:oMathParaPr>
                              <m:oMath xmlns:m="http://schemas.openxmlformats.org/officeDocument/2006/math">
                                <m:r>
                                  <a:rPr lang="en-GB" sz="1200">
                                    <a:effectLst/>
                                  </a:rPr>
                                  <m:t>𝑶</m:t>
                                </m:r>
                                <m:r>
                                  <a:rPr lang="en-GB" sz="1200">
                                    <a:effectLst/>
                                  </a:rPr>
                                  <m:t>(</m:t>
                                </m:r>
                                <m:r>
                                  <a:rPr lang="en-GB" sz="1200">
                                    <a:effectLst/>
                                  </a:rPr>
                                  <m:t>𝒏</m:t>
                                </m:r>
                                <m:r>
                                  <a:rPr lang="en-GB" sz="1200">
                                    <a:effectLst/>
                                  </a:rPr>
                                  <m:t>)</m:t>
                                </m:r>
                              </m:oMath>
                            </m:oMathPara>
                          </a14:m>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5541168"/>
                      </a:ext>
                    </a:extLst>
                  </a:tr>
                </a:tbl>
              </a:graphicData>
            </a:graphic>
          </p:graphicFrame>
        </mc:Choice>
        <mc:Fallback>
          <p:graphicFrame>
            <p:nvGraphicFramePr>
              <p:cNvPr id="5" name="Table 4">
                <a:extLst>
                  <a:ext uri="{FF2B5EF4-FFF2-40B4-BE49-F238E27FC236}">
                    <a16:creationId xmlns:a16="http://schemas.microsoft.com/office/drawing/2014/main" id="{87963047-6600-6564-518F-B7EAC4A6623E}"/>
                  </a:ext>
                </a:extLst>
              </p:cNvPr>
              <p:cNvGraphicFramePr>
                <a:graphicFrameLocks noGrp="1"/>
              </p:cNvGraphicFramePr>
              <p:nvPr>
                <p:extLst>
                  <p:ext uri="{D42A27DB-BD31-4B8C-83A1-F6EECF244321}">
                    <p14:modId xmlns:p14="http://schemas.microsoft.com/office/powerpoint/2010/main" val="3578155150"/>
                  </p:ext>
                </p:extLst>
              </p:nvPr>
            </p:nvGraphicFramePr>
            <p:xfrm>
              <a:off x="1371600" y="4392669"/>
              <a:ext cx="9601200" cy="1779531"/>
            </p:xfrm>
            <a:graphic>
              <a:graphicData uri="http://schemas.openxmlformats.org/drawingml/2006/table">
                <a:tbl>
                  <a:tblPr firstRow="1" firstCol="1" bandRow="1">
                    <a:tableStyleId>{5C22544A-7EE6-4342-B048-85BDC9FD1C3A}</a:tableStyleId>
                  </a:tblPr>
                  <a:tblGrid>
                    <a:gridCol w="4800600">
                      <a:extLst>
                        <a:ext uri="{9D8B030D-6E8A-4147-A177-3AD203B41FA5}">
                          <a16:colId xmlns:a16="http://schemas.microsoft.com/office/drawing/2014/main" val="1093905833"/>
                        </a:ext>
                      </a:extLst>
                    </a:gridCol>
                    <a:gridCol w="4800600">
                      <a:extLst>
                        <a:ext uri="{9D8B030D-6E8A-4147-A177-3AD203B41FA5}">
                          <a16:colId xmlns:a16="http://schemas.microsoft.com/office/drawing/2014/main" val="301534413"/>
                        </a:ext>
                      </a:extLst>
                    </a:gridCol>
                  </a:tblGrid>
                  <a:tr h="573347">
                    <a:tc>
                      <a:txBody>
                        <a:bodyPr/>
                        <a:lstStyle/>
                        <a:p>
                          <a:pPr marL="0" marR="0" algn="ctr">
                            <a:lnSpc>
                              <a:spcPct val="115000"/>
                            </a:lnSpc>
                            <a:spcAft>
                              <a:spcPts val="1000"/>
                            </a:spcAft>
                          </a:pPr>
                          <a:r>
                            <a:rPr lang="en-GB" sz="1200">
                              <a:effectLst/>
                            </a:rPr>
                            <a:t>Algorithm</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r>
                            <a:rPr lang="en-GB" sz="1200" dirty="0">
                              <a:effectLst/>
                            </a:rPr>
                            <a:t>Space Complexity</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684263237"/>
                      </a:ext>
                    </a:extLst>
                  </a:tr>
                  <a:tr h="603092">
                    <a:tc>
                      <a:txBody>
                        <a:bodyPr/>
                        <a:lstStyle/>
                        <a:p>
                          <a:pPr marL="0" marR="0" algn="ctr">
                            <a:lnSpc>
                              <a:spcPct val="115000"/>
                            </a:lnSpc>
                            <a:spcAft>
                              <a:spcPts val="1000"/>
                            </a:spcAft>
                          </a:pPr>
                          <a:r>
                            <a:rPr lang="en-GB" sz="1200">
                              <a:effectLst/>
                            </a:rPr>
                            <a:t>Bubble Sort</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en-US"/>
                        </a:p>
                      </a:txBody>
                      <a:tcPr marL="68580" marR="68580" marT="0" marB="0" anchor="ctr">
                        <a:blipFill>
                          <a:blip r:embed="rId4"/>
                          <a:stretch>
                            <a:fillRect l="-100381" t="-95000" r="-635" b="-101000"/>
                          </a:stretch>
                        </a:blipFill>
                      </a:tcPr>
                    </a:tc>
                    <a:extLst>
                      <a:ext uri="{0D108BD9-81ED-4DB2-BD59-A6C34878D82A}">
                        <a16:rowId xmlns:a16="http://schemas.microsoft.com/office/drawing/2014/main" val="1407927543"/>
                      </a:ext>
                    </a:extLst>
                  </a:tr>
                  <a:tr h="603092">
                    <a:tc>
                      <a:txBody>
                        <a:bodyPr/>
                        <a:lstStyle/>
                        <a:p>
                          <a:pPr marL="0" marR="0" algn="ctr">
                            <a:lnSpc>
                              <a:spcPct val="115000"/>
                            </a:lnSpc>
                            <a:spcAft>
                              <a:spcPts val="1000"/>
                            </a:spcAft>
                          </a:pPr>
                          <a:r>
                            <a:rPr lang="en-GB" sz="1200">
                              <a:effectLst/>
                            </a:rPr>
                            <a:t>Merge Sort</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en-US"/>
                        </a:p>
                      </a:txBody>
                      <a:tcPr marL="68580" marR="68580" marT="0" marB="0" anchor="ctr">
                        <a:blipFill>
                          <a:blip r:embed="rId4"/>
                          <a:stretch>
                            <a:fillRect l="-100381" t="-196970" r="-635" b="-2020"/>
                          </a:stretch>
                        </a:blipFill>
                      </a:tcPr>
                    </a:tc>
                    <a:extLst>
                      <a:ext uri="{0D108BD9-81ED-4DB2-BD59-A6C34878D82A}">
                        <a16:rowId xmlns:a16="http://schemas.microsoft.com/office/drawing/2014/main" val="2195541168"/>
                      </a:ext>
                    </a:extLst>
                  </a:tr>
                </a:tbl>
              </a:graphicData>
            </a:graphic>
          </p:graphicFrame>
        </mc:Fallback>
      </mc:AlternateContent>
    </p:spTree>
    <p:extLst>
      <p:ext uri="{BB962C8B-B14F-4D97-AF65-F5344CB8AC3E}">
        <p14:creationId xmlns:p14="http://schemas.microsoft.com/office/powerpoint/2010/main" val="192077444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17CA8-C054-372C-6D1D-D0D42D5176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D1FDD3-FD94-D564-6BF1-497B76C4D719}"/>
              </a:ext>
            </a:extLst>
          </p:cNvPr>
          <p:cNvSpPr>
            <a:spLocks noGrp="1"/>
          </p:cNvSpPr>
          <p:nvPr>
            <p:ph type="title"/>
          </p:nvPr>
        </p:nvSpPr>
        <p:spPr/>
        <p:txBody>
          <a:bodyPr>
            <a:normAutofit/>
          </a:bodyPr>
          <a:lstStyle/>
          <a:p>
            <a:pPr>
              <a:lnSpc>
                <a:spcPct val="150000"/>
              </a:lnSpc>
            </a:pPr>
            <a:r>
              <a:rPr lang="en-GB" sz="2800" b="1" dirty="0">
                <a:solidFill>
                  <a:srgbClr val="000000"/>
                </a:solidFill>
                <a:effectLst/>
                <a:ea typeface="MS Gothic" panose="020B0609070205080204" pitchFamily="49" charset="-128"/>
                <a:cs typeface="Times New Roman" panose="02020603050405020304" pitchFamily="18" charset="0"/>
              </a:rPr>
              <a:t>Compare the performance of two sorting algorithms.</a:t>
            </a:r>
            <a:endParaRPr lang="en-GB" sz="4000" dirty="0"/>
          </a:p>
        </p:txBody>
      </p:sp>
      <p:sp>
        <p:nvSpPr>
          <p:cNvPr id="3" name="Content Placeholder 2">
            <a:extLst>
              <a:ext uri="{FF2B5EF4-FFF2-40B4-BE49-F238E27FC236}">
                <a16:creationId xmlns:a16="http://schemas.microsoft.com/office/drawing/2014/main" id="{FDD1BB1F-8A4F-8958-DA0C-1BB0D92630EC}"/>
              </a:ext>
            </a:extLst>
          </p:cNvPr>
          <p:cNvSpPr>
            <a:spLocks noGrp="1"/>
          </p:cNvSpPr>
          <p:nvPr>
            <p:ph idx="1"/>
          </p:nvPr>
        </p:nvSpPr>
        <p:spPr>
          <a:xfrm>
            <a:off x="1371600" y="1428750"/>
            <a:ext cx="10004324" cy="3565423"/>
          </a:xfrm>
        </p:spPr>
        <p:txBody>
          <a:bodyPr>
            <a:noAutofit/>
          </a:bodyPr>
          <a:lstStyle/>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3. Stability</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Stability refers to maintaining the relative order of equal elements in the sorted array.</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Bubble Sort:</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Stable: Bubble Sort is stable because adjacent elements are only swapped when necessary, preserving order for equal elements.</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Merge Sort:</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Stable: Merge Sort is also stable because it only merges sorted subarrays, preserving the order of equal elements.</a:t>
            </a:r>
          </a:p>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Stability Summary:</a:t>
            </a:r>
          </a:p>
        </p:txBody>
      </p:sp>
      <p:graphicFrame>
        <p:nvGraphicFramePr>
          <p:cNvPr id="4" name="Table 3">
            <a:extLst>
              <a:ext uri="{FF2B5EF4-FFF2-40B4-BE49-F238E27FC236}">
                <a16:creationId xmlns:a16="http://schemas.microsoft.com/office/drawing/2014/main" id="{33F0A60A-742F-6680-4B85-FD7C56757511}"/>
              </a:ext>
            </a:extLst>
          </p:cNvPr>
          <p:cNvGraphicFramePr>
            <a:graphicFrameLocks noGrp="1"/>
          </p:cNvGraphicFramePr>
          <p:nvPr>
            <p:extLst>
              <p:ext uri="{D42A27DB-BD31-4B8C-83A1-F6EECF244321}">
                <p14:modId xmlns:p14="http://schemas.microsoft.com/office/powerpoint/2010/main" val="495817764"/>
              </p:ext>
            </p:extLst>
          </p:nvPr>
        </p:nvGraphicFramePr>
        <p:xfrm>
          <a:off x="1371600" y="5161936"/>
          <a:ext cx="9601200" cy="1150374"/>
        </p:xfrm>
        <a:graphic>
          <a:graphicData uri="http://schemas.openxmlformats.org/drawingml/2006/table">
            <a:tbl>
              <a:tblPr firstRow="1" firstCol="1" bandRow="1">
                <a:tableStyleId>{5C22544A-7EE6-4342-B048-85BDC9FD1C3A}</a:tableStyleId>
              </a:tblPr>
              <a:tblGrid>
                <a:gridCol w="4800600">
                  <a:extLst>
                    <a:ext uri="{9D8B030D-6E8A-4147-A177-3AD203B41FA5}">
                      <a16:colId xmlns:a16="http://schemas.microsoft.com/office/drawing/2014/main" val="1204829513"/>
                    </a:ext>
                  </a:extLst>
                </a:gridCol>
                <a:gridCol w="4800600">
                  <a:extLst>
                    <a:ext uri="{9D8B030D-6E8A-4147-A177-3AD203B41FA5}">
                      <a16:colId xmlns:a16="http://schemas.microsoft.com/office/drawing/2014/main" val="2740111233"/>
                    </a:ext>
                  </a:extLst>
                </a:gridCol>
              </a:tblGrid>
              <a:tr h="388832">
                <a:tc>
                  <a:txBody>
                    <a:bodyPr/>
                    <a:lstStyle/>
                    <a:p>
                      <a:pPr marL="0" marR="0" algn="ctr">
                        <a:lnSpc>
                          <a:spcPct val="115000"/>
                        </a:lnSpc>
                        <a:spcAft>
                          <a:spcPts val="1000"/>
                        </a:spcAft>
                      </a:pPr>
                      <a:r>
                        <a:rPr lang="en-GB" sz="1200" dirty="0">
                          <a:effectLst/>
                        </a:rPr>
                        <a:t>Algorithm</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r>
                        <a:rPr lang="en-GB" sz="1200">
                          <a:effectLst/>
                        </a:rPr>
                        <a:t>Stability</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84751962"/>
                  </a:ext>
                </a:extLst>
              </a:tr>
              <a:tr h="388832">
                <a:tc>
                  <a:txBody>
                    <a:bodyPr/>
                    <a:lstStyle/>
                    <a:p>
                      <a:pPr marL="0" marR="0" algn="ctr">
                        <a:lnSpc>
                          <a:spcPct val="115000"/>
                        </a:lnSpc>
                        <a:spcAft>
                          <a:spcPts val="1000"/>
                        </a:spcAft>
                      </a:pPr>
                      <a:r>
                        <a:rPr lang="en-GB" sz="1200">
                          <a:effectLst/>
                        </a:rPr>
                        <a:t>Bubble Sort</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r>
                        <a:rPr lang="en-GB" sz="1200">
                          <a:effectLst/>
                        </a:rPr>
                        <a:t>Stable</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70688064"/>
                  </a:ext>
                </a:extLst>
              </a:tr>
              <a:tr h="372710">
                <a:tc>
                  <a:txBody>
                    <a:bodyPr/>
                    <a:lstStyle/>
                    <a:p>
                      <a:pPr marL="0" marR="0" algn="ctr">
                        <a:lnSpc>
                          <a:spcPct val="115000"/>
                        </a:lnSpc>
                        <a:spcAft>
                          <a:spcPts val="1000"/>
                        </a:spcAft>
                      </a:pPr>
                      <a:r>
                        <a:rPr lang="en-GB" sz="1200">
                          <a:effectLst/>
                        </a:rPr>
                        <a:t>Merge Sort</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r>
                        <a:rPr lang="en-GB" sz="1200" dirty="0">
                          <a:effectLst/>
                        </a:rPr>
                        <a:t>Stable</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96323802"/>
                  </a:ext>
                </a:extLst>
              </a:tr>
            </a:tbl>
          </a:graphicData>
        </a:graphic>
      </p:graphicFrame>
    </p:spTree>
    <p:extLst>
      <p:ext uri="{BB962C8B-B14F-4D97-AF65-F5344CB8AC3E}">
        <p14:creationId xmlns:p14="http://schemas.microsoft.com/office/powerpoint/2010/main" val="41164106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899F0-17CC-7730-E7DF-A05B805A27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578E19-DB8A-5AD6-211E-9C3D37FBF2EB}"/>
              </a:ext>
            </a:extLst>
          </p:cNvPr>
          <p:cNvSpPr>
            <a:spLocks noGrp="1"/>
          </p:cNvSpPr>
          <p:nvPr>
            <p:ph type="title"/>
          </p:nvPr>
        </p:nvSpPr>
        <p:spPr/>
        <p:txBody>
          <a:bodyPr>
            <a:normAutofit/>
          </a:bodyPr>
          <a:lstStyle/>
          <a:p>
            <a:pPr>
              <a:lnSpc>
                <a:spcPct val="150000"/>
              </a:lnSpc>
            </a:pPr>
            <a:r>
              <a:rPr lang="en-GB" sz="2800" b="1" dirty="0">
                <a:solidFill>
                  <a:srgbClr val="000000"/>
                </a:solidFill>
                <a:effectLst/>
                <a:ea typeface="MS Gothic" panose="020B0609070205080204" pitchFamily="49" charset="-128"/>
                <a:cs typeface="Times New Roman" panose="02020603050405020304" pitchFamily="18" charset="0"/>
              </a:rPr>
              <a:t>Compare the performance of two sorting algorithms.</a:t>
            </a:r>
            <a:endParaRPr lang="en-GB" sz="4000" dirty="0"/>
          </a:p>
        </p:txBody>
      </p:sp>
      <p:sp>
        <p:nvSpPr>
          <p:cNvPr id="3" name="Content Placeholder 2">
            <a:extLst>
              <a:ext uri="{FF2B5EF4-FFF2-40B4-BE49-F238E27FC236}">
                <a16:creationId xmlns:a16="http://schemas.microsoft.com/office/drawing/2014/main" id="{042FEAD4-9FC9-C9F9-850F-30702E3545ED}"/>
              </a:ext>
            </a:extLst>
          </p:cNvPr>
          <p:cNvSpPr>
            <a:spLocks noGrp="1"/>
          </p:cNvSpPr>
          <p:nvPr>
            <p:ph idx="1"/>
          </p:nvPr>
        </p:nvSpPr>
        <p:spPr>
          <a:xfrm>
            <a:off x="1371600" y="1428750"/>
            <a:ext cx="10004324" cy="419101"/>
          </a:xfrm>
        </p:spPr>
        <p:txBody>
          <a:bodyPr>
            <a:noAutofit/>
          </a:bodyPr>
          <a:lstStyle/>
          <a:p>
            <a:pPr marL="0" indent="0" algn="just">
              <a:lnSpc>
                <a:spcPct val="15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4. Comparison Table</a:t>
            </a:r>
          </a:p>
          <a:p>
            <a:pPr marL="0" indent="0" algn="just">
              <a:lnSpc>
                <a:spcPct val="150000"/>
              </a:lnSpc>
              <a:spcAft>
                <a:spcPts val="1000"/>
              </a:spcAft>
              <a:buSzPts val="1000"/>
              <a:buNone/>
              <a:tabLst>
                <a:tab pos="457200" algn="l"/>
              </a:tabLst>
            </a:pPr>
            <a:endParaRPr lang="en-GB" sz="1200" b="1" dirty="0">
              <a:effectLst/>
              <a:ea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6657D378-F5DA-30F0-1F5F-7AA14A0CF553}"/>
                  </a:ext>
                </a:extLst>
              </p:cNvPr>
              <p:cNvGraphicFramePr>
                <a:graphicFrameLocks noGrp="1"/>
              </p:cNvGraphicFramePr>
              <p:nvPr>
                <p:extLst>
                  <p:ext uri="{D42A27DB-BD31-4B8C-83A1-F6EECF244321}">
                    <p14:modId xmlns:p14="http://schemas.microsoft.com/office/powerpoint/2010/main" val="476698366"/>
                  </p:ext>
                </p:extLst>
              </p:nvPr>
            </p:nvGraphicFramePr>
            <p:xfrm>
              <a:off x="1371601" y="2005782"/>
              <a:ext cx="9601200" cy="4090218"/>
            </p:xfrm>
            <a:graphic>
              <a:graphicData uri="http://schemas.openxmlformats.org/drawingml/2006/table">
                <a:tbl>
                  <a:tblPr firstRow="1" firstCol="1" bandRow="1">
                    <a:tableStyleId>{5C22544A-7EE6-4342-B048-85BDC9FD1C3A}</a:tableStyleId>
                  </a:tblPr>
                  <a:tblGrid>
                    <a:gridCol w="3200400">
                      <a:extLst>
                        <a:ext uri="{9D8B030D-6E8A-4147-A177-3AD203B41FA5}">
                          <a16:colId xmlns:a16="http://schemas.microsoft.com/office/drawing/2014/main" val="1713305807"/>
                        </a:ext>
                      </a:extLst>
                    </a:gridCol>
                    <a:gridCol w="3200400">
                      <a:extLst>
                        <a:ext uri="{9D8B030D-6E8A-4147-A177-3AD203B41FA5}">
                          <a16:colId xmlns:a16="http://schemas.microsoft.com/office/drawing/2014/main" val="1785625094"/>
                        </a:ext>
                      </a:extLst>
                    </a:gridCol>
                    <a:gridCol w="3200400">
                      <a:extLst>
                        <a:ext uri="{9D8B030D-6E8A-4147-A177-3AD203B41FA5}">
                          <a16:colId xmlns:a16="http://schemas.microsoft.com/office/drawing/2014/main" val="1943460282"/>
                        </a:ext>
                      </a:extLst>
                    </a:gridCol>
                  </a:tblGrid>
                  <a:tr h="433780">
                    <a:tc>
                      <a:txBody>
                        <a:bodyPr/>
                        <a:lstStyle/>
                        <a:p>
                          <a:pPr marL="0" marR="0" algn="ctr">
                            <a:lnSpc>
                              <a:spcPct val="115000"/>
                            </a:lnSpc>
                            <a:spcAft>
                              <a:spcPts val="1000"/>
                            </a:spcAft>
                          </a:pPr>
                          <a:r>
                            <a:rPr lang="en-GB" sz="1200" dirty="0">
                              <a:effectLst/>
                            </a:rPr>
                            <a:t>Feature</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r>
                            <a:rPr lang="en-GB" sz="1200">
                              <a:effectLst/>
                            </a:rPr>
                            <a:t>Bubble Sort</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r>
                            <a:rPr lang="en-GB" sz="1200">
                              <a:effectLst/>
                            </a:rPr>
                            <a:t>Merge Sort</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987541610"/>
                      </a:ext>
                    </a:extLst>
                  </a:tr>
                  <a:tr h="1073092">
                    <a:tc>
                      <a:txBody>
                        <a:bodyPr/>
                        <a:lstStyle/>
                        <a:p>
                          <a:pPr marL="0" marR="0" algn="ctr">
                            <a:lnSpc>
                              <a:spcPct val="115000"/>
                            </a:lnSpc>
                            <a:spcAft>
                              <a:spcPts val="1000"/>
                            </a:spcAft>
                          </a:pPr>
                          <a:r>
                            <a:rPr lang="en-GB" sz="1200" dirty="0">
                              <a:effectLst/>
                            </a:rPr>
                            <a:t>Time Complexity</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r>
                            <a:rPr lang="en-GB" sz="1200">
                              <a:effectLst/>
                            </a:rPr>
                            <a:t>Best: </a:t>
                          </a:r>
                          <a14:m>
                            <m:oMath xmlns:m="http://schemas.openxmlformats.org/officeDocument/2006/math">
                              <m:r>
                                <a:rPr lang="en-GB" sz="1200">
                                  <a:effectLst/>
                                </a:rPr>
                                <m:t>𝑶</m:t>
                              </m:r>
                              <m:r>
                                <a:rPr lang="en-GB" sz="1200">
                                  <a:effectLst/>
                                </a:rPr>
                                <m:t>(</m:t>
                              </m:r>
                              <m:r>
                                <a:rPr lang="en-GB" sz="1200">
                                  <a:effectLst/>
                                </a:rPr>
                                <m:t>𝒏</m:t>
                              </m:r>
                              <m:r>
                                <a:rPr lang="en-GB" sz="1200">
                                  <a:effectLst/>
                                </a:rPr>
                                <m:t>)</m:t>
                              </m:r>
                            </m:oMath>
                          </a14:m>
                          <a:endParaRPr lang="en-GB" sz="1200">
                            <a:effectLst/>
                          </a:endParaRPr>
                        </a:p>
                        <a:p>
                          <a:pPr marL="0" marR="0" algn="ctr">
                            <a:lnSpc>
                              <a:spcPct val="115000"/>
                            </a:lnSpc>
                            <a:spcAft>
                              <a:spcPts val="1000"/>
                            </a:spcAft>
                          </a:pPr>
                          <a:r>
                            <a:rPr lang="en-GB" sz="1200">
                              <a:effectLst/>
                            </a:rPr>
                            <a:t>Worst: </a:t>
                          </a:r>
                          <a14:m>
                            <m:oMath xmlns:m="http://schemas.openxmlformats.org/officeDocument/2006/math">
                              <m:r>
                                <a:rPr lang="en-GB" sz="1200">
                                  <a:effectLst/>
                                </a:rPr>
                                <m:t>𝑶</m:t>
                              </m:r>
                              <m:d>
                                <m:dPr>
                                  <m:ctrlPr>
                                    <a:rPr lang="en-GB" sz="1200">
                                      <a:effectLst/>
                                    </a:rPr>
                                  </m:ctrlPr>
                                </m:dPr>
                                <m:e>
                                  <m:sSup>
                                    <m:sSupPr>
                                      <m:ctrlPr>
                                        <a:rPr lang="en-GB" sz="1200">
                                          <a:effectLst/>
                                        </a:rPr>
                                      </m:ctrlPr>
                                    </m:sSupPr>
                                    <m:e>
                                      <m:r>
                                        <a:rPr lang="en-GB" sz="1200">
                                          <a:effectLst/>
                                        </a:rPr>
                                        <m:t>𝒏</m:t>
                                      </m:r>
                                    </m:e>
                                    <m:sup>
                                      <m:r>
                                        <a:rPr lang="en-GB" sz="1200">
                                          <a:effectLst/>
                                        </a:rPr>
                                        <m:t>𝟐</m:t>
                                      </m:r>
                                    </m:sup>
                                  </m:sSup>
                                </m:e>
                              </m:d>
                            </m:oMath>
                          </a14:m>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r>
                            <a:rPr lang="en-GB" sz="1200">
                              <a:effectLst/>
                            </a:rPr>
                            <a:t>Best/Worst: </a:t>
                          </a:r>
                          <a14:m>
                            <m:oMath xmlns:m="http://schemas.openxmlformats.org/officeDocument/2006/math">
                              <m:r>
                                <a:rPr lang="en-GB" sz="1200">
                                  <a:effectLst/>
                                </a:rPr>
                                <m:t>𝑶</m:t>
                              </m:r>
                              <m:r>
                                <a:rPr lang="en-GB" sz="1200">
                                  <a:effectLst/>
                                </a:rPr>
                                <m:t>(</m:t>
                              </m:r>
                              <m:r>
                                <a:rPr lang="en-GB" sz="1200">
                                  <a:effectLst/>
                                </a:rPr>
                                <m:t>𝒏</m:t>
                              </m:r>
                              <m:r>
                                <a:rPr lang="en-GB" sz="1200">
                                  <a:effectLst/>
                                </a:rPr>
                                <m:t> </m:t>
                              </m:r>
                              <m:r>
                                <a:rPr lang="en-GB" sz="1200">
                                  <a:effectLst/>
                                </a:rPr>
                                <m:t>𝒍𝒐𝒈</m:t>
                              </m:r>
                              <m:r>
                                <a:rPr lang="en-GB" sz="1200">
                                  <a:effectLst/>
                                </a:rPr>
                                <m:t> </m:t>
                              </m:r>
                              <m:r>
                                <a:rPr lang="en-GB" sz="1200">
                                  <a:effectLst/>
                                </a:rPr>
                                <m:t>𝒏</m:t>
                              </m:r>
                              <m:r>
                                <a:rPr lang="en-GB" sz="1200">
                                  <a:effectLst/>
                                </a:rPr>
                                <m:t>)</m:t>
                              </m:r>
                            </m:oMath>
                          </a14:m>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237120793"/>
                      </a:ext>
                    </a:extLst>
                  </a:tr>
                  <a:tr h="848227">
                    <a:tc>
                      <a:txBody>
                        <a:bodyPr/>
                        <a:lstStyle/>
                        <a:p>
                          <a:pPr marL="0" marR="0" algn="ctr">
                            <a:lnSpc>
                              <a:spcPct val="115000"/>
                            </a:lnSpc>
                            <a:spcAft>
                              <a:spcPts val="1000"/>
                            </a:spcAft>
                          </a:pPr>
                          <a:r>
                            <a:rPr lang="en-GB" sz="1200">
                              <a:effectLst/>
                            </a:rPr>
                            <a:t>Space Complexity</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14:m>
                            <m:oMath xmlns:m="http://schemas.openxmlformats.org/officeDocument/2006/math">
                              <m:r>
                                <a:rPr lang="en-GB" sz="1200">
                                  <a:effectLst/>
                                </a:rPr>
                                <m:t>𝑶</m:t>
                              </m:r>
                              <m:r>
                                <a:rPr lang="en-GB" sz="1200">
                                  <a:effectLst/>
                                </a:rPr>
                                <m:t>(</m:t>
                              </m:r>
                              <m:r>
                                <a:rPr lang="en-GB" sz="1200">
                                  <a:effectLst/>
                                </a:rPr>
                                <m:t>𝟏</m:t>
                              </m:r>
                              <m:r>
                                <a:rPr lang="en-GB" sz="1200">
                                  <a:effectLst/>
                                </a:rPr>
                                <m:t>)</m:t>
                              </m:r>
                            </m:oMath>
                          </a14:m>
                          <a:r>
                            <a:rPr lang="en-GB" sz="1200">
                              <a:effectLst/>
                            </a:rPr>
                            <a:t> (in-place)</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14:m>
                            <m:oMath xmlns:m="http://schemas.openxmlformats.org/officeDocument/2006/math">
                              <m:r>
                                <a:rPr lang="en-GB" sz="1200">
                                  <a:effectLst/>
                                </a:rPr>
                                <m:t>𝑶</m:t>
                              </m:r>
                              <m:r>
                                <a:rPr lang="en-GB" sz="1200">
                                  <a:effectLst/>
                                </a:rPr>
                                <m:t>(</m:t>
                              </m:r>
                              <m:r>
                                <a:rPr lang="en-GB" sz="1200">
                                  <a:effectLst/>
                                </a:rPr>
                                <m:t>𝒏</m:t>
                              </m:r>
                              <m:r>
                                <a:rPr lang="en-GB" sz="1200">
                                  <a:effectLst/>
                                </a:rPr>
                                <m:t>)</m:t>
                              </m:r>
                            </m:oMath>
                          </a14:m>
                          <a:r>
                            <a:rPr lang="en-GB" sz="1200">
                              <a:effectLst/>
                            </a:rPr>
                            <a:t> (extra space for merging)</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14144931"/>
                      </a:ext>
                    </a:extLst>
                  </a:tr>
                  <a:tr h="433780">
                    <a:tc>
                      <a:txBody>
                        <a:bodyPr/>
                        <a:lstStyle/>
                        <a:p>
                          <a:pPr marL="0" marR="0" algn="ctr">
                            <a:lnSpc>
                              <a:spcPct val="115000"/>
                            </a:lnSpc>
                            <a:spcAft>
                              <a:spcPts val="1000"/>
                            </a:spcAft>
                          </a:pPr>
                          <a:r>
                            <a:rPr lang="en-GB" sz="1200">
                              <a:effectLst/>
                            </a:rPr>
                            <a:t>Stability</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r>
                            <a:rPr lang="en-GB" sz="1200">
                              <a:effectLst/>
                            </a:rPr>
                            <a:t>Stable</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r>
                            <a:rPr lang="en-GB" sz="1200">
                              <a:effectLst/>
                            </a:rPr>
                            <a:t>Stable</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24651394"/>
                      </a:ext>
                    </a:extLst>
                  </a:tr>
                  <a:tr h="433780">
                    <a:tc>
                      <a:txBody>
                        <a:bodyPr/>
                        <a:lstStyle/>
                        <a:p>
                          <a:pPr marL="0" marR="0" algn="ctr">
                            <a:lnSpc>
                              <a:spcPct val="115000"/>
                            </a:lnSpc>
                            <a:spcAft>
                              <a:spcPts val="1000"/>
                            </a:spcAft>
                          </a:pPr>
                          <a:r>
                            <a:rPr lang="en-GB" sz="1200">
                              <a:effectLst/>
                            </a:rPr>
                            <a:t>Algorithm Type</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r>
                            <a:rPr lang="en-GB" sz="1200">
                              <a:effectLst/>
                            </a:rPr>
                            <a:t>Comparison, Simple</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r>
                            <a:rPr lang="en-GB" sz="1200">
                              <a:effectLst/>
                            </a:rPr>
                            <a:t>Divide and Conquer</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2441434"/>
                      </a:ext>
                    </a:extLst>
                  </a:tr>
                  <a:tr h="867559">
                    <a:tc>
                      <a:txBody>
                        <a:bodyPr/>
                        <a:lstStyle/>
                        <a:p>
                          <a:pPr marL="0" marR="0" algn="ctr">
                            <a:lnSpc>
                              <a:spcPct val="115000"/>
                            </a:lnSpc>
                            <a:spcAft>
                              <a:spcPts val="1000"/>
                            </a:spcAft>
                          </a:pPr>
                          <a:r>
                            <a:rPr lang="en-GB" sz="1200">
                              <a:effectLst/>
                            </a:rPr>
                            <a:t>Best Use Case</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r>
                            <a:rPr lang="en-GB" sz="1200">
                              <a:effectLst/>
                            </a:rPr>
                            <a:t>Small data sets or nearly sorted data</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r>
                            <a:rPr lang="en-GB" sz="1200" dirty="0">
                              <a:effectLst/>
                            </a:rPr>
                            <a:t>Large data sets, where time efficiency is crucial</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28412991"/>
                      </a:ext>
                    </a:extLst>
                  </a:tr>
                </a:tbl>
              </a:graphicData>
            </a:graphic>
          </p:graphicFrame>
        </mc:Choice>
        <mc:Fallback>
          <p:graphicFrame>
            <p:nvGraphicFramePr>
              <p:cNvPr id="4" name="Table 3">
                <a:extLst>
                  <a:ext uri="{FF2B5EF4-FFF2-40B4-BE49-F238E27FC236}">
                    <a16:creationId xmlns:a16="http://schemas.microsoft.com/office/drawing/2014/main" id="{6657D378-F5DA-30F0-1F5F-7AA14A0CF553}"/>
                  </a:ext>
                </a:extLst>
              </p:cNvPr>
              <p:cNvGraphicFramePr>
                <a:graphicFrameLocks noGrp="1"/>
              </p:cNvGraphicFramePr>
              <p:nvPr>
                <p:extLst>
                  <p:ext uri="{D42A27DB-BD31-4B8C-83A1-F6EECF244321}">
                    <p14:modId xmlns:p14="http://schemas.microsoft.com/office/powerpoint/2010/main" val="476698366"/>
                  </p:ext>
                </p:extLst>
              </p:nvPr>
            </p:nvGraphicFramePr>
            <p:xfrm>
              <a:off x="1371601" y="2005782"/>
              <a:ext cx="9601200" cy="4090218"/>
            </p:xfrm>
            <a:graphic>
              <a:graphicData uri="http://schemas.openxmlformats.org/drawingml/2006/table">
                <a:tbl>
                  <a:tblPr firstRow="1" firstCol="1" bandRow="1">
                    <a:tableStyleId>{5C22544A-7EE6-4342-B048-85BDC9FD1C3A}</a:tableStyleId>
                  </a:tblPr>
                  <a:tblGrid>
                    <a:gridCol w="3200400">
                      <a:extLst>
                        <a:ext uri="{9D8B030D-6E8A-4147-A177-3AD203B41FA5}">
                          <a16:colId xmlns:a16="http://schemas.microsoft.com/office/drawing/2014/main" val="1713305807"/>
                        </a:ext>
                      </a:extLst>
                    </a:gridCol>
                    <a:gridCol w="3200400">
                      <a:extLst>
                        <a:ext uri="{9D8B030D-6E8A-4147-A177-3AD203B41FA5}">
                          <a16:colId xmlns:a16="http://schemas.microsoft.com/office/drawing/2014/main" val="1785625094"/>
                        </a:ext>
                      </a:extLst>
                    </a:gridCol>
                    <a:gridCol w="3200400">
                      <a:extLst>
                        <a:ext uri="{9D8B030D-6E8A-4147-A177-3AD203B41FA5}">
                          <a16:colId xmlns:a16="http://schemas.microsoft.com/office/drawing/2014/main" val="1943460282"/>
                        </a:ext>
                      </a:extLst>
                    </a:gridCol>
                  </a:tblGrid>
                  <a:tr h="433780">
                    <a:tc>
                      <a:txBody>
                        <a:bodyPr/>
                        <a:lstStyle/>
                        <a:p>
                          <a:pPr marL="0" marR="0" algn="ctr">
                            <a:lnSpc>
                              <a:spcPct val="115000"/>
                            </a:lnSpc>
                            <a:spcAft>
                              <a:spcPts val="1000"/>
                            </a:spcAft>
                          </a:pPr>
                          <a:r>
                            <a:rPr lang="en-GB" sz="1200" dirty="0">
                              <a:effectLst/>
                            </a:rPr>
                            <a:t>Feature</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r>
                            <a:rPr lang="en-GB" sz="1200">
                              <a:effectLst/>
                            </a:rPr>
                            <a:t>Bubble Sort</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r>
                            <a:rPr lang="en-GB" sz="1200">
                              <a:effectLst/>
                            </a:rPr>
                            <a:t>Merge Sort</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987541610"/>
                      </a:ext>
                    </a:extLst>
                  </a:tr>
                  <a:tr h="1073092">
                    <a:tc>
                      <a:txBody>
                        <a:bodyPr/>
                        <a:lstStyle/>
                        <a:p>
                          <a:pPr marL="0" marR="0" algn="ctr">
                            <a:lnSpc>
                              <a:spcPct val="115000"/>
                            </a:lnSpc>
                            <a:spcAft>
                              <a:spcPts val="1000"/>
                            </a:spcAft>
                          </a:pPr>
                          <a:r>
                            <a:rPr lang="en-GB" sz="1200" dirty="0">
                              <a:effectLst/>
                            </a:rPr>
                            <a:t>Time Complexity</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en-US"/>
                        </a:p>
                      </a:txBody>
                      <a:tcPr marL="68580" marR="68580" marT="0" marB="0" anchor="ctr">
                        <a:blipFill>
                          <a:blip r:embed="rId3"/>
                          <a:stretch>
                            <a:fillRect l="-100190" t="-41477" r="-100570" b="-242614"/>
                          </a:stretch>
                        </a:blipFill>
                      </a:tcPr>
                    </a:tc>
                    <a:tc>
                      <a:txBody>
                        <a:bodyPr/>
                        <a:lstStyle/>
                        <a:p>
                          <a:endParaRPr lang="en-US"/>
                        </a:p>
                      </a:txBody>
                      <a:tcPr marL="68580" marR="68580" marT="0" marB="0" anchor="ctr">
                        <a:blipFill>
                          <a:blip r:embed="rId3"/>
                          <a:stretch>
                            <a:fillRect l="-200571" t="-41477" r="-762" b="-242614"/>
                          </a:stretch>
                        </a:blipFill>
                      </a:tcPr>
                    </a:tc>
                    <a:extLst>
                      <a:ext uri="{0D108BD9-81ED-4DB2-BD59-A6C34878D82A}">
                        <a16:rowId xmlns:a16="http://schemas.microsoft.com/office/drawing/2014/main" val="3237120793"/>
                      </a:ext>
                    </a:extLst>
                  </a:tr>
                  <a:tr h="848227">
                    <a:tc>
                      <a:txBody>
                        <a:bodyPr/>
                        <a:lstStyle/>
                        <a:p>
                          <a:pPr marL="0" marR="0" algn="ctr">
                            <a:lnSpc>
                              <a:spcPct val="115000"/>
                            </a:lnSpc>
                            <a:spcAft>
                              <a:spcPts val="1000"/>
                            </a:spcAft>
                          </a:pPr>
                          <a:r>
                            <a:rPr lang="en-GB" sz="1200">
                              <a:effectLst/>
                            </a:rPr>
                            <a:t>Space Complexity</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en-US"/>
                        </a:p>
                      </a:txBody>
                      <a:tcPr marL="68580" marR="68580" marT="0" marB="0" anchor="ctr">
                        <a:blipFill>
                          <a:blip r:embed="rId3"/>
                          <a:stretch>
                            <a:fillRect l="-100190" t="-179137" r="-100570" b="-207194"/>
                          </a:stretch>
                        </a:blipFill>
                      </a:tcPr>
                    </a:tc>
                    <a:tc>
                      <a:txBody>
                        <a:bodyPr/>
                        <a:lstStyle/>
                        <a:p>
                          <a:endParaRPr lang="en-US"/>
                        </a:p>
                      </a:txBody>
                      <a:tcPr marL="68580" marR="68580" marT="0" marB="0" anchor="ctr">
                        <a:blipFill>
                          <a:blip r:embed="rId3"/>
                          <a:stretch>
                            <a:fillRect l="-200571" t="-179137" r="-762" b="-207194"/>
                          </a:stretch>
                        </a:blipFill>
                      </a:tcPr>
                    </a:tc>
                    <a:extLst>
                      <a:ext uri="{0D108BD9-81ED-4DB2-BD59-A6C34878D82A}">
                        <a16:rowId xmlns:a16="http://schemas.microsoft.com/office/drawing/2014/main" val="2214144931"/>
                      </a:ext>
                    </a:extLst>
                  </a:tr>
                  <a:tr h="433780">
                    <a:tc>
                      <a:txBody>
                        <a:bodyPr/>
                        <a:lstStyle/>
                        <a:p>
                          <a:pPr marL="0" marR="0" algn="ctr">
                            <a:lnSpc>
                              <a:spcPct val="115000"/>
                            </a:lnSpc>
                            <a:spcAft>
                              <a:spcPts val="1000"/>
                            </a:spcAft>
                          </a:pPr>
                          <a:r>
                            <a:rPr lang="en-GB" sz="1200">
                              <a:effectLst/>
                            </a:rPr>
                            <a:t>Stability</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r>
                            <a:rPr lang="en-GB" sz="1200">
                              <a:effectLst/>
                            </a:rPr>
                            <a:t>Stable</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r>
                            <a:rPr lang="en-GB" sz="1200">
                              <a:effectLst/>
                            </a:rPr>
                            <a:t>Stable</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24651394"/>
                      </a:ext>
                    </a:extLst>
                  </a:tr>
                  <a:tr h="433780">
                    <a:tc>
                      <a:txBody>
                        <a:bodyPr/>
                        <a:lstStyle/>
                        <a:p>
                          <a:pPr marL="0" marR="0" algn="ctr">
                            <a:lnSpc>
                              <a:spcPct val="115000"/>
                            </a:lnSpc>
                            <a:spcAft>
                              <a:spcPts val="1000"/>
                            </a:spcAft>
                          </a:pPr>
                          <a:r>
                            <a:rPr lang="en-GB" sz="1200">
                              <a:effectLst/>
                            </a:rPr>
                            <a:t>Algorithm Type</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r>
                            <a:rPr lang="en-GB" sz="1200">
                              <a:effectLst/>
                            </a:rPr>
                            <a:t>Comparison, Simple</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r>
                            <a:rPr lang="en-GB" sz="1200">
                              <a:effectLst/>
                            </a:rPr>
                            <a:t>Divide and Conquer</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2441434"/>
                      </a:ext>
                    </a:extLst>
                  </a:tr>
                  <a:tr h="867559">
                    <a:tc>
                      <a:txBody>
                        <a:bodyPr/>
                        <a:lstStyle/>
                        <a:p>
                          <a:pPr marL="0" marR="0" algn="ctr">
                            <a:lnSpc>
                              <a:spcPct val="115000"/>
                            </a:lnSpc>
                            <a:spcAft>
                              <a:spcPts val="1000"/>
                            </a:spcAft>
                          </a:pPr>
                          <a:r>
                            <a:rPr lang="en-GB" sz="1200">
                              <a:effectLst/>
                            </a:rPr>
                            <a:t>Best Use Case</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r>
                            <a:rPr lang="en-GB" sz="1200">
                              <a:effectLst/>
                            </a:rPr>
                            <a:t>Small data sets or nearly sorted data</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Aft>
                              <a:spcPts val="1000"/>
                            </a:spcAft>
                          </a:pPr>
                          <a:r>
                            <a:rPr lang="en-GB" sz="1200" dirty="0">
                              <a:effectLst/>
                            </a:rPr>
                            <a:t>Large data sets, where time efficiency is crucial</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28412991"/>
                      </a:ext>
                    </a:extLst>
                  </a:tr>
                </a:tbl>
              </a:graphicData>
            </a:graphic>
          </p:graphicFrame>
        </mc:Fallback>
      </mc:AlternateContent>
    </p:spTree>
    <p:extLst>
      <p:ext uri="{BB962C8B-B14F-4D97-AF65-F5344CB8AC3E}">
        <p14:creationId xmlns:p14="http://schemas.microsoft.com/office/powerpoint/2010/main" val="101667523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1CC44-E84A-8A55-7BCF-9854758A56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C5BD1F-8D98-1BF1-F9E0-BAD5D456C0BF}"/>
              </a:ext>
            </a:extLst>
          </p:cNvPr>
          <p:cNvSpPr>
            <a:spLocks noGrp="1"/>
          </p:cNvSpPr>
          <p:nvPr>
            <p:ph type="title"/>
          </p:nvPr>
        </p:nvSpPr>
        <p:spPr/>
        <p:txBody>
          <a:bodyPr>
            <a:normAutofit fontScale="90000"/>
          </a:bodyPr>
          <a:lstStyle/>
          <a:p>
            <a:pPr>
              <a:lnSpc>
                <a:spcPct val="150000"/>
              </a:lnSpc>
            </a:pPr>
            <a:r>
              <a:rPr lang="en-US" sz="3100" b="1" dirty="0">
                <a:solidFill>
                  <a:srgbClr val="000000"/>
                </a:solidFill>
                <a:effectLst/>
                <a:ea typeface="MS Gothic" panose="020B0609070205080204" pitchFamily="49" charset="-128"/>
                <a:cs typeface="Times New Roman" panose="02020603050405020304" pitchFamily="18" charset="0"/>
              </a:rPr>
              <a:t>Create a design specification for data structures, explaining the valid operations that can be carried out on the structures.</a:t>
            </a:r>
            <a:br>
              <a:rPr lang="en-GB" sz="1800" b="1"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5ACC885A-C47B-292E-F064-8928951EDDE2}"/>
              </a:ext>
            </a:extLst>
          </p:cNvPr>
          <p:cNvSpPr>
            <a:spLocks noGrp="1"/>
          </p:cNvSpPr>
          <p:nvPr>
            <p:ph idx="1"/>
          </p:nvPr>
        </p:nvSpPr>
        <p:spPr>
          <a:xfrm>
            <a:off x="1371599" y="2025445"/>
            <a:ext cx="10230465" cy="5761703"/>
          </a:xfrm>
        </p:spPr>
        <p:txBody>
          <a:bodyPr>
            <a:noAutofit/>
          </a:bodyPr>
          <a:lstStyle/>
          <a:p>
            <a:pPr marL="0" marR="0" indent="0" algn="just">
              <a:lnSpc>
                <a:spcPct val="150000"/>
              </a:lnSpc>
              <a:spcBef>
                <a:spcPts val="200"/>
              </a:spcBef>
              <a:buNone/>
            </a:pPr>
            <a:r>
              <a:rPr lang="en-GB" sz="1200" b="1" dirty="0">
                <a:solidFill>
                  <a:srgbClr val="000000"/>
                </a:solidFill>
                <a:effectLst/>
                <a:ea typeface="MS Gothic" panose="020B0609070205080204" pitchFamily="49" charset="-128"/>
                <a:cs typeface="Times New Roman" panose="02020603050405020304" pitchFamily="18" charset="0"/>
              </a:rPr>
              <a:t>2. </a:t>
            </a:r>
            <a:r>
              <a:rPr lang="en-GB" sz="1200" b="1" dirty="0" err="1">
                <a:solidFill>
                  <a:srgbClr val="000000"/>
                </a:solidFill>
                <a:effectLst/>
                <a:ea typeface="MS Gothic" panose="020B0609070205080204" pitchFamily="49" charset="-128"/>
                <a:cs typeface="Times New Roman" panose="02020603050405020304" pitchFamily="18" charset="0"/>
              </a:rPr>
              <a:t>ArrayList</a:t>
            </a:r>
            <a:endParaRPr lang="en-GB" sz="1200" b="1" dirty="0">
              <a:solidFill>
                <a:srgbClr val="000000"/>
              </a:solidFill>
              <a:effectLst/>
              <a:ea typeface="MS Gothic" panose="020B0609070205080204" pitchFamily="49" charset="-128"/>
              <a:cs typeface="Times New Roman" panose="02020603050405020304" pitchFamily="18" charset="0"/>
            </a:endParaRPr>
          </a:p>
          <a:p>
            <a:pPr marL="0" marR="0" indent="0" algn="just">
              <a:lnSpc>
                <a:spcPct val="150000"/>
              </a:lnSpc>
              <a:spcAft>
                <a:spcPts val="1000"/>
              </a:spcAft>
              <a:buNone/>
            </a:pPr>
            <a:r>
              <a:rPr lang="en-GB" sz="1200" b="1" dirty="0">
                <a:effectLst/>
                <a:ea typeface="Times New Roman" panose="02020603050405020304" pitchFamily="18" charset="0"/>
                <a:cs typeface="Times New Roman" panose="02020603050405020304" pitchFamily="18" charset="0"/>
              </a:rPr>
              <a:t>Description:</a:t>
            </a:r>
            <a:endParaRPr lang="en-GB" sz="1200" dirty="0">
              <a:effectLst/>
              <a:ea typeface="Times New Roman" panose="02020603050405020304" pitchFamily="18" charset="0"/>
              <a:cs typeface="Times New Roman" panose="02020603050405020304" pitchFamily="18" charset="0"/>
            </a:endParaRPr>
          </a:p>
          <a:p>
            <a:pPr marL="0" marR="0" indent="0" algn="just">
              <a:lnSpc>
                <a:spcPct val="150000"/>
              </a:lnSpc>
              <a:spcAft>
                <a:spcPts val="1000"/>
              </a:spcAft>
              <a:buNone/>
            </a:pPr>
            <a:r>
              <a:rPr lang="en-GB" sz="1200" b="1" dirty="0" err="1">
                <a:effectLst/>
                <a:ea typeface="Times New Roman" panose="02020603050405020304" pitchFamily="18" charset="0"/>
                <a:cs typeface="Times New Roman" panose="02020603050405020304" pitchFamily="18" charset="0"/>
              </a:rPr>
              <a:t>ArrayList</a:t>
            </a:r>
            <a:r>
              <a:rPr lang="en-GB" sz="1200" b="1" dirty="0">
                <a:effectLst/>
                <a:ea typeface="Times New Roman" panose="02020603050405020304" pitchFamily="18" charset="0"/>
                <a:cs typeface="Times New Roman" panose="02020603050405020304" pitchFamily="18" charset="0"/>
              </a:rPr>
              <a:t> is a resizable array that can grow dynamically as elements are added.</a:t>
            </a:r>
            <a:endParaRPr lang="en-GB" sz="1200" dirty="0">
              <a:effectLst/>
              <a:ea typeface="Times New Roman" panose="02020603050405020304" pitchFamily="18" charset="0"/>
              <a:cs typeface="Times New Roman" panose="02020603050405020304" pitchFamily="18" charset="0"/>
            </a:endParaRPr>
          </a:p>
          <a:p>
            <a:pPr marL="0" marR="0" indent="0" algn="just">
              <a:lnSpc>
                <a:spcPct val="150000"/>
              </a:lnSpc>
              <a:spcAft>
                <a:spcPts val="1000"/>
              </a:spcAft>
              <a:buNone/>
            </a:pPr>
            <a:r>
              <a:rPr lang="en-GB" sz="1200" b="1" dirty="0">
                <a:effectLst/>
                <a:ea typeface="Times New Roman" panose="02020603050405020304" pitchFamily="18" charset="0"/>
                <a:cs typeface="Times New Roman" panose="02020603050405020304" pitchFamily="18" charset="0"/>
              </a:rPr>
              <a:t>Valid Operations:</a:t>
            </a:r>
            <a:endParaRPr lang="en-GB" sz="1200" dirty="0">
              <a:effectLst/>
              <a:ea typeface="Times New Roman" panose="02020603050405020304" pitchFamily="18" charset="0"/>
              <a:cs typeface="Times New Roman" panose="02020603050405020304" pitchFamily="18" charset="0"/>
            </a:endParaRPr>
          </a:p>
          <a:p>
            <a:pPr marL="342900" marR="0" lvl="0" indent="-342900" algn="just">
              <a:lnSpc>
                <a:spcPct val="150000"/>
              </a:lnSpc>
              <a:spcAft>
                <a:spcPts val="1000"/>
              </a:spcAft>
              <a:buSzPts val="1000"/>
              <a:buFont typeface="Symbol" panose="05050102010706020507" pitchFamily="18" charset="2"/>
              <a:buChar char=""/>
              <a:tabLst>
                <a:tab pos="457200" algn="l"/>
              </a:tabLst>
            </a:pPr>
            <a:r>
              <a:rPr lang="en-GB" sz="1200" b="1" dirty="0">
                <a:effectLst/>
                <a:ea typeface="Times New Roman" panose="02020603050405020304" pitchFamily="18" charset="0"/>
                <a:cs typeface="Times New Roman" panose="02020603050405020304" pitchFamily="18" charset="0"/>
              </a:rPr>
              <a:t>Add (</a:t>
            </a:r>
            <a:r>
              <a:rPr lang="en-GB" sz="1200" b="1" dirty="0" err="1">
                <a:effectLst/>
                <a:ea typeface="Times New Roman" panose="02020603050405020304" pitchFamily="18" charset="0"/>
                <a:cs typeface="Times New Roman" panose="02020603050405020304" pitchFamily="18" charset="0"/>
              </a:rPr>
              <a:t>list.add</a:t>
            </a:r>
            <a:r>
              <a:rPr lang="en-GB" sz="1200" b="1" dirty="0">
                <a:effectLst/>
                <a:ea typeface="Times New Roman" panose="02020603050405020304" pitchFamily="18" charset="0"/>
                <a:cs typeface="Times New Roman" panose="02020603050405020304" pitchFamily="18" charset="0"/>
              </a:rPr>
              <a:t>(value)): Append an element.</a:t>
            </a:r>
            <a:endParaRPr lang="en-GB" sz="1200" dirty="0">
              <a:effectLst/>
              <a:ea typeface="Times New Roman" panose="02020603050405020304" pitchFamily="18" charset="0"/>
              <a:cs typeface="Times New Roman" panose="02020603050405020304" pitchFamily="18" charset="0"/>
            </a:endParaRPr>
          </a:p>
          <a:p>
            <a:pPr marL="342900" marR="0" lvl="0" indent="-342900" algn="just">
              <a:lnSpc>
                <a:spcPct val="150000"/>
              </a:lnSpc>
              <a:spcAft>
                <a:spcPts val="1000"/>
              </a:spcAft>
              <a:buSzPts val="1000"/>
              <a:buFont typeface="Symbol" panose="05050102010706020507" pitchFamily="18" charset="2"/>
              <a:buChar char=""/>
              <a:tabLst>
                <a:tab pos="457200" algn="l"/>
              </a:tabLst>
            </a:pPr>
            <a:r>
              <a:rPr lang="en-GB" sz="1200" b="1" dirty="0">
                <a:effectLst/>
                <a:ea typeface="Times New Roman" panose="02020603050405020304" pitchFamily="18" charset="0"/>
                <a:cs typeface="Times New Roman" panose="02020603050405020304" pitchFamily="18" charset="0"/>
              </a:rPr>
              <a:t>Get (</a:t>
            </a:r>
            <a:r>
              <a:rPr lang="en-GB" sz="1200" b="1" dirty="0" err="1">
                <a:effectLst/>
                <a:ea typeface="Times New Roman" panose="02020603050405020304" pitchFamily="18" charset="0"/>
                <a:cs typeface="Times New Roman" panose="02020603050405020304" pitchFamily="18" charset="0"/>
              </a:rPr>
              <a:t>list.get</a:t>
            </a:r>
            <a:r>
              <a:rPr lang="en-GB" sz="1200" b="1" dirty="0">
                <a:effectLst/>
                <a:ea typeface="Times New Roman" panose="02020603050405020304" pitchFamily="18" charset="0"/>
                <a:cs typeface="Times New Roman" panose="02020603050405020304" pitchFamily="18" charset="0"/>
              </a:rPr>
              <a:t>(index)): Retrieve an element by index.</a:t>
            </a:r>
            <a:endParaRPr lang="en-GB" sz="1200" dirty="0">
              <a:effectLst/>
              <a:ea typeface="Times New Roman" panose="02020603050405020304" pitchFamily="18" charset="0"/>
              <a:cs typeface="Times New Roman" panose="02020603050405020304" pitchFamily="18" charset="0"/>
            </a:endParaRPr>
          </a:p>
          <a:p>
            <a:pPr marL="342900" marR="0" lvl="0" indent="-342900" algn="just">
              <a:lnSpc>
                <a:spcPct val="150000"/>
              </a:lnSpc>
              <a:spcAft>
                <a:spcPts val="1000"/>
              </a:spcAft>
              <a:buSzPts val="1000"/>
              <a:buFont typeface="Symbol" panose="05050102010706020507" pitchFamily="18" charset="2"/>
              <a:buChar char=""/>
              <a:tabLst>
                <a:tab pos="457200" algn="l"/>
              </a:tabLst>
            </a:pPr>
            <a:r>
              <a:rPr lang="en-GB" sz="1200" b="1" dirty="0">
                <a:effectLst/>
                <a:ea typeface="Times New Roman" panose="02020603050405020304" pitchFamily="18" charset="0"/>
                <a:cs typeface="Times New Roman" panose="02020603050405020304" pitchFamily="18" charset="0"/>
              </a:rPr>
              <a:t>Set (</a:t>
            </a:r>
            <a:r>
              <a:rPr lang="en-GB" sz="1200" b="1" dirty="0" err="1">
                <a:effectLst/>
                <a:ea typeface="Times New Roman" panose="02020603050405020304" pitchFamily="18" charset="0"/>
                <a:cs typeface="Times New Roman" panose="02020603050405020304" pitchFamily="18" charset="0"/>
              </a:rPr>
              <a:t>list.set</a:t>
            </a:r>
            <a:r>
              <a:rPr lang="en-GB" sz="1200" b="1" dirty="0">
                <a:effectLst/>
                <a:ea typeface="Times New Roman" panose="02020603050405020304" pitchFamily="18" charset="0"/>
                <a:cs typeface="Times New Roman" panose="02020603050405020304" pitchFamily="18" charset="0"/>
              </a:rPr>
              <a:t>(index, value)): Update an element at the specified index.</a:t>
            </a:r>
            <a:endParaRPr lang="en-GB" sz="1200" dirty="0">
              <a:effectLst/>
              <a:ea typeface="Times New Roman" panose="02020603050405020304" pitchFamily="18" charset="0"/>
              <a:cs typeface="Times New Roman" panose="02020603050405020304" pitchFamily="18" charset="0"/>
            </a:endParaRPr>
          </a:p>
          <a:p>
            <a:pPr marL="342900" marR="0" lvl="0" indent="-342900" algn="just">
              <a:lnSpc>
                <a:spcPct val="150000"/>
              </a:lnSpc>
              <a:spcAft>
                <a:spcPts val="1000"/>
              </a:spcAft>
              <a:buSzPts val="1000"/>
              <a:buFont typeface="Symbol" panose="05050102010706020507" pitchFamily="18" charset="2"/>
              <a:buChar char=""/>
              <a:tabLst>
                <a:tab pos="457200" algn="l"/>
              </a:tabLst>
            </a:pPr>
            <a:r>
              <a:rPr lang="en-GB" sz="1200" b="1" dirty="0">
                <a:effectLst/>
                <a:ea typeface="Times New Roman" panose="02020603050405020304" pitchFamily="18" charset="0"/>
                <a:cs typeface="Times New Roman" panose="02020603050405020304" pitchFamily="18" charset="0"/>
              </a:rPr>
              <a:t>Remove (</a:t>
            </a:r>
            <a:r>
              <a:rPr lang="en-GB" sz="1200" b="1" dirty="0" err="1">
                <a:effectLst/>
                <a:ea typeface="Times New Roman" panose="02020603050405020304" pitchFamily="18" charset="0"/>
                <a:cs typeface="Times New Roman" panose="02020603050405020304" pitchFamily="18" charset="0"/>
              </a:rPr>
              <a:t>list.remove</a:t>
            </a:r>
            <a:r>
              <a:rPr lang="en-GB" sz="1200" b="1" dirty="0">
                <a:effectLst/>
                <a:ea typeface="Times New Roman" panose="02020603050405020304" pitchFamily="18" charset="0"/>
                <a:cs typeface="Times New Roman" panose="02020603050405020304" pitchFamily="18" charset="0"/>
              </a:rPr>
              <a:t>(index)): Remove an element at the specified index.</a:t>
            </a:r>
            <a:endParaRPr lang="en-GB" sz="1200" dirty="0">
              <a:effectLst/>
              <a:ea typeface="Times New Roman" panose="02020603050405020304" pitchFamily="18" charset="0"/>
              <a:cs typeface="Times New Roman" panose="02020603050405020304" pitchFamily="18" charset="0"/>
            </a:endParaRPr>
          </a:p>
          <a:p>
            <a:pPr marL="342900" marR="0" lvl="0" indent="-342900" algn="just">
              <a:lnSpc>
                <a:spcPct val="150000"/>
              </a:lnSpc>
              <a:spcAft>
                <a:spcPts val="1000"/>
              </a:spcAft>
              <a:buSzPts val="1000"/>
              <a:buFont typeface="Symbol" panose="05050102010706020507" pitchFamily="18" charset="2"/>
              <a:buChar char=""/>
              <a:tabLst>
                <a:tab pos="457200" algn="l"/>
              </a:tabLst>
            </a:pPr>
            <a:r>
              <a:rPr lang="en-GB" sz="1200" b="1" dirty="0">
                <a:effectLst/>
                <a:ea typeface="Times New Roman" panose="02020603050405020304" pitchFamily="18" charset="0"/>
                <a:cs typeface="Times New Roman" panose="02020603050405020304" pitchFamily="18" charset="0"/>
              </a:rPr>
              <a:t>Size (</a:t>
            </a:r>
            <a:r>
              <a:rPr lang="en-GB" sz="1200" b="1" dirty="0" err="1">
                <a:effectLst/>
                <a:ea typeface="Times New Roman" panose="02020603050405020304" pitchFamily="18" charset="0"/>
                <a:cs typeface="Times New Roman" panose="02020603050405020304" pitchFamily="18" charset="0"/>
              </a:rPr>
              <a:t>list.size</a:t>
            </a:r>
            <a:r>
              <a:rPr lang="en-GB" sz="1200" b="1" dirty="0">
                <a:effectLst/>
                <a:ea typeface="Times New Roman" panose="02020603050405020304" pitchFamily="18" charset="0"/>
                <a:cs typeface="Times New Roman" panose="02020603050405020304" pitchFamily="18" charset="0"/>
              </a:rPr>
              <a:t>()): Return the current size of the list.</a:t>
            </a:r>
            <a:endParaRPr lang="en-GB" sz="1200" dirty="0">
              <a:effectLst/>
              <a:ea typeface="Times New Roman" panose="02020603050405020304" pitchFamily="18" charset="0"/>
              <a:cs typeface="Times New Roman" panose="02020603050405020304" pitchFamily="18" charset="0"/>
            </a:endParaRPr>
          </a:p>
          <a:p>
            <a:pPr marL="342900" marR="0" lvl="0" indent="-342900" algn="just">
              <a:lnSpc>
                <a:spcPct val="100000"/>
              </a:lnSpc>
              <a:spcAft>
                <a:spcPts val="1000"/>
              </a:spcAft>
              <a:buSzPts val="1000"/>
              <a:buFont typeface="Symbol" panose="05050102010706020507" pitchFamily="18" charset="2"/>
              <a:buChar char=""/>
              <a:tabLst>
                <a:tab pos="457200" algn="l"/>
              </a:tabLst>
            </a:pPr>
            <a:endParaRPr lang="en-GB" sz="105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883308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11A16C-C673-7197-AEB4-96E79E4CB9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525E7E-6756-9385-1D95-55591E7F0F79}"/>
              </a:ext>
            </a:extLst>
          </p:cNvPr>
          <p:cNvSpPr>
            <a:spLocks noGrp="1"/>
          </p:cNvSpPr>
          <p:nvPr>
            <p:ph type="title"/>
          </p:nvPr>
        </p:nvSpPr>
        <p:spPr/>
        <p:txBody>
          <a:bodyPr>
            <a:normAutofit/>
          </a:bodyPr>
          <a:lstStyle/>
          <a:p>
            <a:pPr>
              <a:lnSpc>
                <a:spcPct val="150000"/>
              </a:lnSpc>
            </a:pPr>
            <a:r>
              <a:rPr lang="en-GB" sz="2800" b="1" dirty="0">
                <a:solidFill>
                  <a:srgbClr val="000000"/>
                </a:solidFill>
                <a:effectLst/>
                <a:ea typeface="MS Gothic" panose="020B0609070205080204" pitchFamily="49" charset="-128"/>
                <a:cs typeface="Times New Roman" panose="02020603050405020304" pitchFamily="18" charset="0"/>
              </a:rPr>
              <a:t>Compare the performance of two sorting algorithms.</a:t>
            </a:r>
            <a:endParaRPr lang="en-GB" sz="4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985EED8-836B-F196-B0DE-9398DC5A9CD2}"/>
                  </a:ext>
                </a:extLst>
              </p:cNvPr>
              <p:cNvSpPr>
                <a:spLocks noGrp="1"/>
              </p:cNvSpPr>
              <p:nvPr>
                <p:ph idx="1"/>
              </p:nvPr>
            </p:nvSpPr>
            <p:spPr>
              <a:xfrm>
                <a:off x="1371600" y="1503720"/>
                <a:ext cx="10004324" cy="3850559"/>
              </a:xfrm>
            </p:spPr>
            <p:txBody>
              <a:bodyPr>
                <a:noAutofit/>
              </a:bodyPr>
              <a:lstStyle/>
              <a:p>
                <a:pPr marL="0" marR="0" algn="just">
                  <a:lnSpc>
                    <a:spcPct val="150000"/>
                  </a:lnSpc>
                  <a:spcBef>
                    <a:spcPts val="200"/>
                  </a:spcBef>
                </a:pPr>
                <a:r>
                  <a:rPr lang="en-GB" sz="1200" b="1" dirty="0">
                    <a:solidFill>
                      <a:srgbClr val="000000"/>
                    </a:solidFill>
                    <a:effectLst/>
                    <a:ea typeface="MS Gothic" panose="020B0609070205080204" pitchFamily="49" charset="-128"/>
                    <a:cs typeface="Times New Roman" panose="02020603050405020304" pitchFamily="18" charset="0"/>
                  </a:rPr>
                  <a:t>5. Performance Comparison</a:t>
                </a:r>
              </a:p>
              <a:p>
                <a:pPr marL="342900" marR="0" lvl="0" indent="-342900" algn="just">
                  <a:lnSpc>
                    <a:spcPct val="150000"/>
                  </a:lnSpc>
                  <a:spcAft>
                    <a:spcPts val="1000"/>
                  </a:spcAft>
                  <a:buSzPts val="1000"/>
                  <a:buFont typeface="Symbol" panose="05050102010706020507" pitchFamily="18" charset="2"/>
                  <a:buChar char=""/>
                  <a:tabLst>
                    <a:tab pos="457200" algn="l"/>
                  </a:tabLst>
                </a:pPr>
                <a:r>
                  <a:rPr lang="en-GB" sz="1200" b="1" dirty="0">
                    <a:effectLst/>
                    <a:ea typeface="Times New Roman" panose="02020603050405020304" pitchFamily="18" charset="0"/>
                    <a:cs typeface="Times New Roman" panose="02020603050405020304" pitchFamily="18" charset="0"/>
                  </a:rPr>
                  <a:t>Bubble Sort: While easy to understand and implement, Bubble Sort becomes impractical for large datasets due to its </a:t>
                </a:r>
                <a14:m>
                  <m:oMath xmlns:m="http://schemas.openxmlformats.org/officeDocument/2006/math">
                    <m:r>
                      <a:rPr lang="en-GB" sz="1200" b="1" i="1">
                        <a:effectLst/>
                        <a:latin typeface="Cambria Math" panose="02040503050406030204" pitchFamily="18" charset="0"/>
                        <a:ea typeface="Times New Roman" panose="02020603050405020304" pitchFamily="18" charset="0"/>
                        <a:cs typeface="Times New Roman" panose="02020603050405020304" pitchFamily="18" charset="0"/>
                      </a:rPr>
                      <m:t>𝑶</m:t>
                    </m:r>
                    <m:d>
                      <m:dPr>
                        <m:ctrlPr>
                          <a:rPr lang="en-GB" sz="1200" b="1"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GB" sz="12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200" b="1" i="1">
                                <a:effectLst/>
                                <a:latin typeface="Cambria Math" panose="02040503050406030204" pitchFamily="18" charset="0"/>
                                <a:ea typeface="Times New Roman" panose="02020603050405020304" pitchFamily="18" charset="0"/>
                                <a:cs typeface="Times New Roman" panose="02020603050405020304" pitchFamily="18" charset="0"/>
                              </a:rPr>
                              <m:t>𝒏</m:t>
                            </m:r>
                          </m:e>
                          <m:sup>
                            <m:r>
                              <a:rPr lang="en-GB" sz="12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p>
                      </m:e>
                    </m:d>
                  </m:oMath>
                </a14:m>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200" b="1" dirty="0">
                    <a:effectLst/>
                    <a:ea typeface="Times New Roman" panose="02020603050405020304" pitchFamily="18" charset="0"/>
                    <a:cs typeface="Times New Roman" panose="02020603050405020304" pitchFamily="18" charset="0"/>
                  </a:rPr>
                  <a:t>time complexity. It works well for small datasets or when the array is nearly sorted.</a:t>
                </a:r>
              </a:p>
              <a:p>
                <a:pPr marL="342900" marR="0" lvl="0" indent="-342900" algn="just">
                  <a:lnSpc>
                    <a:spcPct val="150000"/>
                  </a:lnSpc>
                  <a:spcAft>
                    <a:spcPts val="1000"/>
                  </a:spcAft>
                  <a:buSzPts val="1000"/>
                  <a:buFont typeface="Symbol" panose="05050102010706020507" pitchFamily="18" charset="2"/>
                  <a:buChar char=""/>
                  <a:tabLst>
                    <a:tab pos="457200" algn="l"/>
                  </a:tabLst>
                </a:pPr>
                <a:r>
                  <a:rPr lang="en-GB" sz="1200" b="1" dirty="0">
                    <a:effectLst/>
                    <a:ea typeface="Times New Roman" panose="02020603050405020304" pitchFamily="18" charset="0"/>
                    <a:cs typeface="Times New Roman" panose="02020603050405020304" pitchFamily="18" charset="0"/>
                  </a:rPr>
                  <a:t>Merge Sort: With a time complexity of </a:t>
                </a:r>
                <a14:m>
                  <m:oMath xmlns:m="http://schemas.openxmlformats.org/officeDocument/2006/math">
                    <m:r>
                      <a:rPr lang="en-GB" sz="1200" b="1" i="1">
                        <a:effectLst/>
                        <a:latin typeface="Cambria Math" panose="02040503050406030204" pitchFamily="18" charset="0"/>
                        <a:ea typeface="Times New Roman" panose="02020603050405020304" pitchFamily="18" charset="0"/>
                        <a:cs typeface="Times New Roman" panose="02020603050405020304" pitchFamily="18" charset="0"/>
                      </a:rPr>
                      <m:t>𝑶</m:t>
                    </m:r>
                    <m:r>
                      <a:rPr lang="en-GB" sz="12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200" b="1" i="1">
                        <a:effectLst/>
                        <a:latin typeface="Cambria Math" panose="02040503050406030204" pitchFamily="18" charset="0"/>
                        <a:ea typeface="Times New Roman" panose="02020603050405020304" pitchFamily="18" charset="0"/>
                        <a:cs typeface="Times New Roman" panose="02020603050405020304" pitchFamily="18" charset="0"/>
                      </a:rPr>
                      <m:t>𝒏</m:t>
                    </m:r>
                    <m:r>
                      <a:rPr lang="en-GB" sz="12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GB" sz="1200" b="1" i="1">
                        <a:effectLst/>
                        <a:latin typeface="Cambria Math" panose="02040503050406030204" pitchFamily="18" charset="0"/>
                        <a:ea typeface="Times New Roman" panose="02020603050405020304" pitchFamily="18" charset="0"/>
                        <a:cs typeface="Times New Roman" panose="02020603050405020304" pitchFamily="18" charset="0"/>
                      </a:rPr>
                      <m:t>𝒍𝒐𝒈</m:t>
                    </m:r>
                    <m:r>
                      <a:rPr lang="en-GB" sz="12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GB" sz="1200" b="1" i="1">
                        <a:effectLst/>
                        <a:latin typeface="Cambria Math" panose="02040503050406030204" pitchFamily="18" charset="0"/>
                        <a:ea typeface="Times New Roman" panose="02020603050405020304" pitchFamily="18" charset="0"/>
                        <a:cs typeface="Times New Roman" panose="02020603050405020304" pitchFamily="18" charset="0"/>
                      </a:rPr>
                      <m:t>𝒏</m:t>
                    </m:r>
                    <m:r>
                      <a:rPr lang="en-GB" sz="1200" b="1"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GB" sz="1200" dirty="0">
                    <a:effectLst/>
                    <a:ea typeface="Times New Roman" panose="02020603050405020304" pitchFamily="18" charset="0"/>
                    <a:cs typeface="Times New Roman" panose="02020603050405020304" pitchFamily="18" charset="0"/>
                  </a:rPr>
                  <a:t>,</a:t>
                </a: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200" b="1" dirty="0">
                    <a:effectLst/>
                    <a:ea typeface="Times New Roman" panose="02020603050405020304" pitchFamily="18" charset="0"/>
                    <a:cs typeface="Times New Roman" panose="02020603050405020304" pitchFamily="18" charset="0"/>
                  </a:rPr>
                  <a:t>Merge Sort is much faster for larger datasets. However, its higher space complexity makes it less ideal for environments with limited memory.</a:t>
                </a:r>
              </a:p>
              <a:p>
                <a:pPr marL="0" marR="0" algn="just">
                  <a:lnSpc>
                    <a:spcPct val="150000"/>
                  </a:lnSpc>
                  <a:spcAft>
                    <a:spcPts val="1000"/>
                  </a:spcAft>
                </a:pPr>
                <a:r>
                  <a:rPr lang="en-GB" sz="1200" b="1" dirty="0">
                    <a:effectLst/>
                    <a:ea typeface="Times New Roman" panose="02020603050405020304" pitchFamily="18" charset="0"/>
                    <a:cs typeface="Times New Roman" panose="02020603050405020304" pitchFamily="18" charset="0"/>
                  </a:rPr>
                  <a:t>6. Concrete Example: Performance Demonstration</a:t>
                </a:r>
                <a:endParaRPr lang="en-GB" sz="1200" dirty="0">
                  <a:effectLst/>
                  <a:ea typeface="Times New Roman" panose="02020603050405020304" pitchFamily="18" charset="0"/>
                  <a:cs typeface="Times New Roman" panose="02020603050405020304" pitchFamily="18" charset="0"/>
                </a:endParaRPr>
              </a:p>
              <a:p>
                <a:pPr marL="0" marR="0" indent="0" algn="just">
                  <a:lnSpc>
                    <a:spcPct val="150000"/>
                  </a:lnSpc>
                  <a:spcBef>
                    <a:spcPts val="200"/>
                  </a:spcBef>
                  <a:buNone/>
                </a:pPr>
                <a:r>
                  <a:rPr lang="en-GB" sz="1200" b="1" dirty="0">
                    <a:effectLst/>
                    <a:ea typeface="Times New Roman" panose="02020603050405020304" pitchFamily="18" charset="0"/>
                    <a:cs typeface="Times New Roman" panose="02020603050405020304" pitchFamily="18" charset="0"/>
                  </a:rPr>
                  <a:t>Example Problem:</a:t>
                </a:r>
              </a:p>
              <a:p>
                <a:pPr marL="0" marR="0" indent="0" algn="just">
                  <a:lnSpc>
                    <a:spcPct val="150000"/>
                  </a:lnSpc>
                  <a:spcBef>
                    <a:spcPts val="200"/>
                  </a:spcBef>
                  <a:buNone/>
                </a:pPr>
                <a:r>
                  <a:rPr lang="en-GB" sz="1200" b="1" dirty="0">
                    <a:effectLst/>
                    <a:ea typeface="Times New Roman" panose="02020603050405020304" pitchFamily="18" charset="0"/>
                    <a:cs typeface="Times New Roman" panose="02020603050405020304" pitchFamily="18" charset="0"/>
                  </a:rPr>
                  <a:t>We will sort the following array using both Bubble Sort and Merge Sort:</a:t>
                </a:r>
              </a:p>
              <a:p>
                <a:pPr marL="0" marR="0" indent="0" algn="just">
                  <a:lnSpc>
                    <a:spcPct val="150000"/>
                  </a:lnSpc>
                  <a:spcBef>
                    <a:spcPts val="200"/>
                  </a:spcBef>
                  <a:buNone/>
                </a:pP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D985EED8-836B-F196-B0DE-9398DC5A9CD2}"/>
                  </a:ext>
                </a:extLst>
              </p:cNvPr>
              <p:cNvSpPr>
                <a:spLocks noGrp="1" noRot="1" noChangeAspect="1" noMove="1" noResize="1" noEditPoints="1" noAdjustHandles="1" noChangeArrowheads="1" noChangeShapeType="1" noTextEdit="1"/>
              </p:cNvSpPr>
              <p:nvPr>
                <p:ph idx="1"/>
              </p:nvPr>
            </p:nvSpPr>
            <p:spPr>
              <a:xfrm>
                <a:off x="1371600" y="1503720"/>
                <a:ext cx="10004324" cy="3850559"/>
              </a:xfrm>
              <a:blipFill>
                <a:blip r:embed="rId3"/>
                <a:stretch>
                  <a:fillRect/>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735CFDAE-3D6E-E600-9045-B3FB5583C708}"/>
              </a:ext>
            </a:extLst>
          </p:cNvPr>
          <p:cNvSpPr txBox="1"/>
          <p:nvPr/>
        </p:nvSpPr>
        <p:spPr>
          <a:xfrm>
            <a:off x="1521541" y="5066700"/>
            <a:ext cx="9451259" cy="287579"/>
          </a:xfrm>
          <a:prstGeom prst="rect">
            <a:avLst/>
          </a:prstGeom>
          <a:solidFill>
            <a:schemeClr val="tx1"/>
          </a:solidFill>
        </p:spPr>
        <p:txBody>
          <a:bodyPr wrap="square" rtlCol="0">
            <a:spAutoFit/>
          </a:bodyPr>
          <a:lstStyle/>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Array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5</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8</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4</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7</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10</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233450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FACCA-5A5B-6E31-33C0-6A34D5EBC4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5E9054-7092-1470-F868-6FC6CB46AFE9}"/>
              </a:ext>
            </a:extLst>
          </p:cNvPr>
          <p:cNvSpPr>
            <a:spLocks noGrp="1"/>
          </p:cNvSpPr>
          <p:nvPr>
            <p:ph type="title"/>
          </p:nvPr>
        </p:nvSpPr>
        <p:spPr/>
        <p:txBody>
          <a:bodyPr>
            <a:normAutofit/>
          </a:bodyPr>
          <a:lstStyle/>
          <a:p>
            <a:pPr>
              <a:lnSpc>
                <a:spcPct val="150000"/>
              </a:lnSpc>
            </a:pPr>
            <a:r>
              <a:rPr lang="en-GB" sz="2800" b="1" dirty="0">
                <a:solidFill>
                  <a:srgbClr val="000000"/>
                </a:solidFill>
                <a:effectLst/>
                <a:ea typeface="MS Gothic" panose="020B0609070205080204" pitchFamily="49" charset="-128"/>
                <a:cs typeface="Times New Roman" panose="02020603050405020304" pitchFamily="18" charset="0"/>
              </a:rPr>
              <a:t>Compare the performance of two sorting algorithms.</a:t>
            </a:r>
            <a:endParaRPr lang="en-GB" sz="4000" dirty="0"/>
          </a:p>
        </p:txBody>
      </p:sp>
      <p:sp>
        <p:nvSpPr>
          <p:cNvPr id="3" name="Content Placeholder 2">
            <a:extLst>
              <a:ext uri="{FF2B5EF4-FFF2-40B4-BE49-F238E27FC236}">
                <a16:creationId xmlns:a16="http://schemas.microsoft.com/office/drawing/2014/main" id="{7B7FEA92-CD99-EE8C-32EF-7B016992A1B1}"/>
              </a:ext>
            </a:extLst>
          </p:cNvPr>
          <p:cNvSpPr>
            <a:spLocks noGrp="1"/>
          </p:cNvSpPr>
          <p:nvPr>
            <p:ph idx="1"/>
          </p:nvPr>
        </p:nvSpPr>
        <p:spPr>
          <a:xfrm>
            <a:off x="1371600" y="1503720"/>
            <a:ext cx="10004324" cy="3850559"/>
          </a:xfrm>
        </p:spPr>
        <p:txBody>
          <a:bodyPr>
            <a:noAutofit/>
          </a:bodyPr>
          <a:lstStyle/>
          <a:p>
            <a:pPr marL="0" marR="0" indent="0" algn="just">
              <a:lnSpc>
                <a:spcPct val="150000"/>
              </a:lnSpc>
              <a:spcBef>
                <a:spcPts val="200"/>
              </a:spcBef>
              <a:buNone/>
            </a:pPr>
            <a:r>
              <a:rPr lang="en-GB" sz="1200" b="1" dirty="0">
                <a:solidFill>
                  <a:srgbClr val="000000"/>
                </a:solidFill>
                <a:effectLst/>
                <a:ea typeface="MS Gothic" panose="020B0609070205080204" pitchFamily="49" charset="-128"/>
                <a:cs typeface="Times New Roman" panose="02020603050405020304" pitchFamily="18" charset="0"/>
              </a:rPr>
              <a:t>Bubble Sort (Pseudocode):</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295B9DE-D69C-8DDA-6C2B-154C69062349}"/>
              </a:ext>
            </a:extLst>
          </p:cNvPr>
          <p:cNvSpPr txBox="1"/>
          <p:nvPr/>
        </p:nvSpPr>
        <p:spPr>
          <a:xfrm>
            <a:off x="1369141" y="2191301"/>
            <a:ext cx="9451259" cy="3980898"/>
          </a:xfrm>
          <a:prstGeom prst="rect">
            <a:avLst/>
          </a:prstGeom>
          <a:solidFill>
            <a:schemeClr val="tx1"/>
          </a:solidFill>
        </p:spPr>
        <p:txBody>
          <a:bodyPr wrap="square" rtlCol="0">
            <a:spAutoFit/>
          </a:bodyPr>
          <a:lstStyle/>
          <a:p>
            <a:pPr marL="0" marR="0" algn="l">
              <a:lnSpc>
                <a:spcPts val="1425"/>
              </a:lnSpc>
              <a:spcAft>
                <a:spcPts val="1000"/>
              </a:spcAft>
            </a:pP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void</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bubbleSort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arr</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n</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arr</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length</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n</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j</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j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n</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j</a:t>
            </a:r>
            <a:r>
              <a:rPr lang="en-GB"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arr</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[j]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arr</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[j</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Swap </a:t>
            </a:r>
            <a:r>
              <a:rPr lang="en-GB" sz="1800" dirty="0" err="1">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arr</a:t>
            </a:r>
            <a:r>
              <a:rPr lang="en-GB"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[j] and </a:t>
            </a:r>
            <a:r>
              <a:rPr lang="en-GB" sz="1800" dirty="0" err="1">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arr</a:t>
            </a:r>
            <a:r>
              <a:rPr lang="en-GB"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[j+1]</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temp</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arr</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[j];</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arr</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[j]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arr</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[j</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arr</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[j</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temp;</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964283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6CBA8-441D-B71E-FABB-73C3637D7E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26CC9A-3CCA-D845-512D-3F8251965FD3}"/>
              </a:ext>
            </a:extLst>
          </p:cNvPr>
          <p:cNvSpPr>
            <a:spLocks noGrp="1"/>
          </p:cNvSpPr>
          <p:nvPr>
            <p:ph type="title"/>
          </p:nvPr>
        </p:nvSpPr>
        <p:spPr/>
        <p:txBody>
          <a:bodyPr>
            <a:normAutofit/>
          </a:bodyPr>
          <a:lstStyle/>
          <a:p>
            <a:pPr>
              <a:lnSpc>
                <a:spcPct val="150000"/>
              </a:lnSpc>
            </a:pPr>
            <a:r>
              <a:rPr lang="en-GB" sz="2800" b="1" dirty="0">
                <a:solidFill>
                  <a:srgbClr val="000000"/>
                </a:solidFill>
                <a:effectLst/>
                <a:ea typeface="MS Gothic" panose="020B0609070205080204" pitchFamily="49" charset="-128"/>
                <a:cs typeface="Times New Roman" panose="02020603050405020304" pitchFamily="18" charset="0"/>
              </a:rPr>
              <a:t>Compare the performance of two sorting algorithms.</a:t>
            </a:r>
            <a:endParaRPr lang="en-GB" sz="4000" dirty="0"/>
          </a:p>
        </p:txBody>
      </p:sp>
      <p:sp>
        <p:nvSpPr>
          <p:cNvPr id="3" name="Content Placeholder 2">
            <a:extLst>
              <a:ext uri="{FF2B5EF4-FFF2-40B4-BE49-F238E27FC236}">
                <a16:creationId xmlns:a16="http://schemas.microsoft.com/office/drawing/2014/main" id="{E652683D-734A-09A9-8EA5-46C763FD0141}"/>
              </a:ext>
            </a:extLst>
          </p:cNvPr>
          <p:cNvSpPr>
            <a:spLocks noGrp="1"/>
          </p:cNvSpPr>
          <p:nvPr>
            <p:ph idx="1"/>
          </p:nvPr>
        </p:nvSpPr>
        <p:spPr>
          <a:xfrm>
            <a:off x="1371600" y="1457018"/>
            <a:ext cx="10004324" cy="3850559"/>
          </a:xfrm>
        </p:spPr>
        <p:txBody>
          <a:bodyPr>
            <a:noAutofit/>
          </a:bodyPr>
          <a:lstStyle/>
          <a:p>
            <a:pPr marL="0" marR="0" indent="0" algn="just">
              <a:lnSpc>
                <a:spcPct val="150000"/>
              </a:lnSpc>
              <a:spcBef>
                <a:spcPts val="200"/>
              </a:spcBef>
              <a:buNone/>
            </a:pPr>
            <a:r>
              <a:rPr lang="en-GB" sz="1200" b="1" dirty="0">
                <a:solidFill>
                  <a:srgbClr val="000000"/>
                </a:solidFill>
                <a:effectLst/>
                <a:ea typeface="MS Gothic" panose="020B0609070205080204" pitchFamily="49" charset="-128"/>
                <a:cs typeface="Times New Roman" panose="02020603050405020304" pitchFamily="18" charset="0"/>
              </a:rPr>
              <a:t>Steps of Bubble Sort:</a:t>
            </a:r>
          </a:p>
          <a:p>
            <a:pPr marL="0" marR="0" indent="0" algn="just">
              <a:lnSpc>
                <a:spcPct val="150000"/>
              </a:lnSpc>
              <a:spcBef>
                <a:spcPts val="200"/>
              </a:spcBef>
              <a:buNone/>
            </a:pPr>
            <a:r>
              <a:rPr lang="en-GB" sz="1200" b="1" dirty="0">
                <a:solidFill>
                  <a:srgbClr val="000000"/>
                </a:solidFill>
                <a:effectLst/>
                <a:ea typeface="MS Gothic" panose="020B0609070205080204" pitchFamily="49" charset="-128"/>
                <a:cs typeface="Times New Roman" panose="02020603050405020304" pitchFamily="18" charset="0"/>
              </a:rPr>
              <a:t>First pass: After the first pass, the largest number 10 moves to the last position.</a:t>
            </a:r>
          </a:p>
          <a:p>
            <a:pPr marL="0" marR="0" indent="0" algn="just">
              <a:lnSpc>
                <a:spcPct val="150000"/>
              </a:lnSpc>
              <a:spcBef>
                <a:spcPts val="200"/>
              </a:spcBef>
              <a:buNone/>
            </a:pPr>
            <a:r>
              <a:rPr lang="en-GB" sz="1200" b="1" dirty="0">
                <a:solidFill>
                  <a:srgbClr val="000000"/>
                </a:solidFill>
                <a:effectLst/>
                <a:ea typeface="MS Gothic" panose="020B0609070205080204" pitchFamily="49" charset="-128"/>
                <a:cs typeface="Times New Roman" panose="02020603050405020304" pitchFamily="18" charset="0"/>
              </a:rPr>
              <a:t>Array: [5, 3, 4, 2, 7, 1, 8, 10]</a:t>
            </a:r>
          </a:p>
          <a:p>
            <a:pPr marL="0" marR="0" indent="0" algn="just">
              <a:lnSpc>
                <a:spcPct val="150000"/>
              </a:lnSpc>
              <a:spcBef>
                <a:spcPts val="200"/>
              </a:spcBef>
              <a:buNone/>
            </a:pPr>
            <a:r>
              <a:rPr lang="en-GB" sz="1200" b="1" dirty="0">
                <a:solidFill>
                  <a:srgbClr val="000000"/>
                </a:solidFill>
                <a:effectLst/>
                <a:ea typeface="MS Gothic" panose="020B0609070205080204" pitchFamily="49" charset="-128"/>
                <a:cs typeface="Times New Roman" panose="02020603050405020304" pitchFamily="18" charset="0"/>
              </a:rPr>
              <a:t>Second pass: The second-largest number 8 moves to its correct position.</a:t>
            </a:r>
          </a:p>
          <a:p>
            <a:pPr marL="0" marR="0" indent="0" algn="just">
              <a:lnSpc>
                <a:spcPct val="150000"/>
              </a:lnSpc>
              <a:spcBef>
                <a:spcPts val="200"/>
              </a:spcBef>
              <a:buNone/>
            </a:pPr>
            <a:r>
              <a:rPr lang="en-GB" sz="1200" b="1" dirty="0">
                <a:solidFill>
                  <a:srgbClr val="000000"/>
                </a:solidFill>
                <a:effectLst/>
                <a:ea typeface="MS Gothic" panose="020B0609070205080204" pitchFamily="49" charset="-128"/>
                <a:cs typeface="Times New Roman" panose="02020603050405020304" pitchFamily="18" charset="0"/>
              </a:rPr>
              <a:t>Array: [5, 3, 4, 2, 7, 1, 8, 10]</a:t>
            </a:r>
          </a:p>
          <a:p>
            <a:pPr marL="0" marR="0" indent="0" algn="just">
              <a:lnSpc>
                <a:spcPct val="150000"/>
              </a:lnSpc>
              <a:spcBef>
                <a:spcPts val="200"/>
              </a:spcBef>
              <a:buNone/>
            </a:pPr>
            <a:r>
              <a:rPr lang="en-GB" sz="1200" b="1" dirty="0">
                <a:solidFill>
                  <a:srgbClr val="000000"/>
                </a:solidFill>
                <a:effectLst/>
                <a:ea typeface="MS Gothic" panose="020B0609070205080204" pitchFamily="49" charset="-128"/>
                <a:cs typeface="Times New Roman" panose="02020603050405020304" pitchFamily="18" charset="0"/>
              </a:rPr>
              <a:t>3Continue this process until the array is fully sorted:</a:t>
            </a:r>
          </a:p>
          <a:p>
            <a:pPr marL="0" marR="0" indent="0" algn="just">
              <a:lnSpc>
                <a:spcPct val="150000"/>
              </a:lnSpc>
              <a:spcBef>
                <a:spcPts val="200"/>
              </a:spcBef>
              <a:buNone/>
            </a:pPr>
            <a:r>
              <a:rPr lang="en-GB" sz="1200" b="1" dirty="0">
                <a:solidFill>
                  <a:srgbClr val="000000"/>
                </a:solidFill>
                <a:effectLst/>
                <a:ea typeface="MS Gothic" panose="020B0609070205080204" pitchFamily="49" charset="-128"/>
                <a:cs typeface="Times New Roman" panose="02020603050405020304" pitchFamily="18" charset="0"/>
              </a:rPr>
              <a:t>Array: [1, 2, 3, 4, 5, 7, 8, 10]</a:t>
            </a:r>
          </a:p>
          <a:p>
            <a:pPr marL="0" marR="0" indent="0" algn="just">
              <a:lnSpc>
                <a:spcPct val="150000"/>
              </a:lnSpc>
              <a:spcBef>
                <a:spcPts val="200"/>
              </a:spcBef>
              <a:buNone/>
            </a:pPr>
            <a:endParaRPr lang="en-GB" sz="1200" b="1" dirty="0">
              <a:solidFill>
                <a:srgbClr val="000000"/>
              </a:solidFill>
              <a:effectLst/>
              <a:ea typeface="MS Gothic"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346773975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FEBD5-FBBD-B291-C217-3045B6746B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0A3462-60FD-9B06-0AA3-4FCE1BDB193D}"/>
              </a:ext>
            </a:extLst>
          </p:cNvPr>
          <p:cNvSpPr>
            <a:spLocks noGrp="1"/>
          </p:cNvSpPr>
          <p:nvPr>
            <p:ph type="title"/>
          </p:nvPr>
        </p:nvSpPr>
        <p:spPr/>
        <p:txBody>
          <a:bodyPr>
            <a:normAutofit/>
          </a:bodyPr>
          <a:lstStyle/>
          <a:p>
            <a:pPr>
              <a:lnSpc>
                <a:spcPct val="150000"/>
              </a:lnSpc>
            </a:pPr>
            <a:r>
              <a:rPr lang="en-GB" sz="2800" b="1" dirty="0">
                <a:solidFill>
                  <a:srgbClr val="000000"/>
                </a:solidFill>
                <a:effectLst/>
                <a:ea typeface="MS Gothic" panose="020B0609070205080204" pitchFamily="49" charset="-128"/>
                <a:cs typeface="Times New Roman" panose="02020603050405020304" pitchFamily="18" charset="0"/>
              </a:rPr>
              <a:t>Compare the performance of two sorting algorithms.</a:t>
            </a:r>
            <a:endParaRPr lang="en-GB" sz="4000" dirty="0"/>
          </a:p>
        </p:txBody>
      </p:sp>
      <p:sp>
        <p:nvSpPr>
          <p:cNvPr id="3" name="Content Placeholder 2">
            <a:extLst>
              <a:ext uri="{FF2B5EF4-FFF2-40B4-BE49-F238E27FC236}">
                <a16:creationId xmlns:a16="http://schemas.microsoft.com/office/drawing/2014/main" id="{0DD492AE-EDDC-2E22-C7D7-1C483A37BFC6}"/>
              </a:ext>
            </a:extLst>
          </p:cNvPr>
          <p:cNvSpPr>
            <a:spLocks noGrp="1"/>
          </p:cNvSpPr>
          <p:nvPr>
            <p:ph idx="1"/>
          </p:nvPr>
        </p:nvSpPr>
        <p:spPr>
          <a:xfrm>
            <a:off x="1371600" y="1603827"/>
            <a:ext cx="10004324" cy="483010"/>
          </a:xfrm>
        </p:spPr>
        <p:txBody>
          <a:bodyPr>
            <a:noAutofit/>
          </a:bodyPr>
          <a:lstStyle/>
          <a:p>
            <a:pPr marL="0" marR="0" indent="0" algn="just">
              <a:lnSpc>
                <a:spcPct val="150000"/>
              </a:lnSpc>
              <a:spcBef>
                <a:spcPts val="200"/>
              </a:spcBef>
              <a:buNone/>
            </a:pPr>
            <a:r>
              <a:rPr lang="en-GB" sz="1200" b="1" dirty="0">
                <a:solidFill>
                  <a:srgbClr val="000000"/>
                </a:solidFill>
                <a:effectLst/>
                <a:ea typeface="MS Gothic" panose="020B0609070205080204" pitchFamily="49" charset="-128"/>
                <a:cs typeface="Times New Roman" panose="02020603050405020304" pitchFamily="18" charset="0"/>
              </a:rPr>
              <a:t>Merge Sort (Pseudocode):</a:t>
            </a:r>
          </a:p>
        </p:txBody>
      </p:sp>
      <p:sp>
        <p:nvSpPr>
          <p:cNvPr id="4" name="TextBox 3">
            <a:extLst>
              <a:ext uri="{FF2B5EF4-FFF2-40B4-BE49-F238E27FC236}">
                <a16:creationId xmlns:a16="http://schemas.microsoft.com/office/drawing/2014/main" id="{BC3FAC4E-FB13-0378-2EC4-C42099F7D02A}"/>
              </a:ext>
            </a:extLst>
          </p:cNvPr>
          <p:cNvSpPr txBox="1"/>
          <p:nvPr/>
        </p:nvSpPr>
        <p:spPr>
          <a:xfrm>
            <a:off x="1369141" y="2484984"/>
            <a:ext cx="9451259" cy="3980898"/>
          </a:xfrm>
          <a:prstGeom prst="rect">
            <a:avLst/>
          </a:prstGeom>
          <a:solidFill>
            <a:schemeClr val="tx1"/>
          </a:solidFill>
        </p:spPr>
        <p:txBody>
          <a:bodyPr wrap="square" rtlCol="0">
            <a:spAutoFit/>
          </a:bodyPr>
          <a:lstStyle/>
          <a:p>
            <a:pPr marL="0" marR="0" algn="l">
              <a:lnSpc>
                <a:spcPts val="1425"/>
              </a:lnSpc>
              <a:spcAft>
                <a:spcPts val="1000"/>
              </a:spcAft>
            </a:pP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void</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mergeSort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arr</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left,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right)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(left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right)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mid</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left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(right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left)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mergeSort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arr</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left, mid);</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mergeSort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arr</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mid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right);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merge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arr</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left, mid, right);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void</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merge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arr</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left,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mid,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right)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n1</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mid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left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n2</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right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mid;</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394204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47D5F1-59AD-906A-0165-E5D3AB29E5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A398B2-180E-53A4-FB8B-3EE78FA7A65C}"/>
              </a:ext>
            </a:extLst>
          </p:cNvPr>
          <p:cNvSpPr>
            <a:spLocks noGrp="1"/>
          </p:cNvSpPr>
          <p:nvPr>
            <p:ph type="title"/>
          </p:nvPr>
        </p:nvSpPr>
        <p:spPr/>
        <p:txBody>
          <a:bodyPr>
            <a:normAutofit/>
          </a:bodyPr>
          <a:lstStyle/>
          <a:p>
            <a:pPr>
              <a:lnSpc>
                <a:spcPct val="150000"/>
              </a:lnSpc>
            </a:pPr>
            <a:r>
              <a:rPr lang="en-GB" sz="2800" b="1" dirty="0">
                <a:solidFill>
                  <a:srgbClr val="000000"/>
                </a:solidFill>
                <a:effectLst/>
                <a:ea typeface="MS Gothic" panose="020B0609070205080204" pitchFamily="49" charset="-128"/>
                <a:cs typeface="Times New Roman" panose="02020603050405020304" pitchFamily="18" charset="0"/>
              </a:rPr>
              <a:t>Compare the performance of two sorting algorithms.</a:t>
            </a:r>
            <a:endParaRPr lang="en-GB" sz="4000" dirty="0"/>
          </a:p>
        </p:txBody>
      </p:sp>
      <p:sp>
        <p:nvSpPr>
          <p:cNvPr id="4" name="TextBox 3">
            <a:extLst>
              <a:ext uri="{FF2B5EF4-FFF2-40B4-BE49-F238E27FC236}">
                <a16:creationId xmlns:a16="http://schemas.microsoft.com/office/drawing/2014/main" id="{3F74E13E-131D-00FD-D522-651CB0EF1C40}"/>
              </a:ext>
            </a:extLst>
          </p:cNvPr>
          <p:cNvSpPr txBox="1"/>
          <p:nvPr/>
        </p:nvSpPr>
        <p:spPr>
          <a:xfrm>
            <a:off x="1369141" y="2072030"/>
            <a:ext cx="9451259" cy="3673121"/>
          </a:xfrm>
          <a:prstGeom prst="rect">
            <a:avLst/>
          </a:prstGeom>
          <a:solidFill>
            <a:schemeClr val="tx1"/>
          </a:solidFill>
        </p:spPr>
        <p:txBody>
          <a:bodyPr wrap="square" rtlCol="0">
            <a:spAutoFit/>
          </a:bodyPr>
          <a:lstStyle/>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j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k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left;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while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n1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&amp;&amp;</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j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n2)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L</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R</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[j])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arr</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[k]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L</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arr</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[k]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R</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[j];</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j</a:t>
            </a:r>
            <a:r>
              <a:rPr lang="en-GB"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k</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123550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1F18D-1C95-A450-7CC0-C25B5E83DA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CDBB6A-83A6-7B10-6B18-1677ACA5040A}"/>
              </a:ext>
            </a:extLst>
          </p:cNvPr>
          <p:cNvSpPr>
            <a:spLocks noGrp="1"/>
          </p:cNvSpPr>
          <p:nvPr>
            <p:ph type="title"/>
          </p:nvPr>
        </p:nvSpPr>
        <p:spPr/>
        <p:txBody>
          <a:bodyPr>
            <a:normAutofit/>
          </a:bodyPr>
          <a:lstStyle/>
          <a:p>
            <a:pPr>
              <a:lnSpc>
                <a:spcPct val="150000"/>
              </a:lnSpc>
            </a:pPr>
            <a:r>
              <a:rPr lang="en-GB" sz="2800" b="1" dirty="0">
                <a:solidFill>
                  <a:srgbClr val="000000"/>
                </a:solidFill>
                <a:effectLst/>
                <a:ea typeface="MS Gothic" panose="020B0609070205080204" pitchFamily="49" charset="-128"/>
                <a:cs typeface="Times New Roman" panose="02020603050405020304" pitchFamily="18" charset="0"/>
              </a:rPr>
              <a:t>Compare the performance of two sorting algorithms.</a:t>
            </a:r>
            <a:endParaRPr lang="en-GB" sz="4000" dirty="0"/>
          </a:p>
        </p:txBody>
      </p:sp>
      <p:sp>
        <p:nvSpPr>
          <p:cNvPr id="4" name="TextBox 3">
            <a:extLst>
              <a:ext uri="{FF2B5EF4-FFF2-40B4-BE49-F238E27FC236}">
                <a16:creationId xmlns:a16="http://schemas.microsoft.com/office/drawing/2014/main" id="{73504480-4F89-4321-32C2-F2207C9F493C}"/>
              </a:ext>
            </a:extLst>
          </p:cNvPr>
          <p:cNvSpPr txBox="1"/>
          <p:nvPr/>
        </p:nvSpPr>
        <p:spPr>
          <a:xfrm>
            <a:off x="1369141" y="2072030"/>
            <a:ext cx="9451259" cy="3673121"/>
          </a:xfrm>
          <a:prstGeom prst="rect">
            <a:avLst/>
          </a:prstGeom>
          <a:solidFill>
            <a:schemeClr val="tx1"/>
          </a:solidFill>
        </p:spPr>
        <p:txBody>
          <a:bodyPr wrap="square" rtlCol="0">
            <a:spAutoFit/>
          </a:bodyPr>
          <a:lstStyle/>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while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n1)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arr</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[k]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L</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k</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while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(j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n2)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arr</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[k]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R</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[j];</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j</a:t>
            </a:r>
            <a:r>
              <a:rPr lang="en-GB" sz="180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k</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440084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B262EB-4A6C-DEEB-3F2D-37202531F1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38D578-A5F3-9FF3-B03C-BE7B8889A84C}"/>
              </a:ext>
            </a:extLst>
          </p:cNvPr>
          <p:cNvSpPr>
            <a:spLocks noGrp="1"/>
          </p:cNvSpPr>
          <p:nvPr>
            <p:ph type="title"/>
          </p:nvPr>
        </p:nvSpPr>
        <p:spPr/>
        <p:txBody>
          <a:bodyPr>
            <a:normAutofit fontScale="90000"/>
          </a:bodyPr>
          <a:lstStyle/>
          <a:p>
            <a:pPr>
              <a:lnSpc>
                <a:spcPct val="150000"/>
              </a:lnSpc>
            </a:pPr>
            <a:r>
              <a:rPr lang="en-US" sz="3100" b="1" dirty="0">
                <a:solidFill>
                  <a:srgbClr val="000000"/>
                </a:solidFill>
                <a:effectLst/>
                <a:ea typeface="MS Gothic" panose="020B0609070205080204" pitchFamily="49" charset="-128"/>
                <a:cs typeface="Times New Roman" panose="02020603050405020304" pitchFamily="18" charset="0"/>
              </a:rPr>
              <a:t>Create a design specification for data structures, explaining the valid operations that can be carried out on the structures.</a:t>
            </a:r>
            <a:br>
              <a:rPr lang="en-GB" sz="1800" b="1"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D3E91084-349D-2B77-CEC6-8363F9959955}"/>
              </a:ext>
            </a:extLst>
          </p:cNvPr>
          <p:cNvSpPr>
            <a:spLocks noGrp="1"/>
          </p:cNvSpPr>
          <p:nvPr>
            <p:ph idx="1"/>
          </p:nvPr>
        </p:nvSpPr>
        <p:spPr>
          <a:xfrm>
            <a:off x="1371600" y="2025445"/>
            <a:ext cx="10004324" cy="4739149"/>
          </a:xfrm>
        </p:spPr>
        <p:txBody>
          <a:bodyPr>
            <a:noAutofit/>
          </a:bodyPr>
          <a:lstStyle/>
          <a:p>
            <a:pPr marL="0" marR="0" indent="0" algn="just">
              <a:lnSpc>
                <a:spcPct val="150000"/>
              </a:lnSpc>
              <a:spcAft>
                <a:spcPts val="1000"/>
              </a:spcAft>
              <a:buNone/>
            </a:pPr>
            <a:r>
              <a:rPr lang="en-GB" sz="1200" b="1" dirty="0">
                <a:effectLst/>
                <a:ea typeface="Times New Roman" panose="02020603050405020304" pitchFamily="18" charset="0"/>
                <a:cs typeface="Times New Roman" panose="02020603050405020304" pitchFamily="18" charset="0"/>
              </a:rPr>
              <a:t>Input Parameters:</a:t>
            </a:r>
            <a:endParaRPr lang="en-GB" sz="1200" dirty="0">
              <a:effectLst/>
              <a:ea typeface="Times New Roman" panose="02020603050405020304" pitchFamily="18" charset="0"/>
              <a:cs typeface="Times New Roman" panose="02020603050405020304" pitchFamily="18" charset="0"/>
            </a:endParaRPr>
          </a:p>
          <a:p>
            <a:pPr marL="342900" marR="0" lvl="0" indent="-342900" algn="just">
              <a:lnSpc>
                <a:spcPct val="150000"/>
              </a:lnSpc>
              <a:spcAft>
                <a:spcPts val="1000"/>
              </a:spcAft>
              <a:buSzPts val="1000"/>
              <a:buFont typeface="Symbol" panose="05050102010706020507" pitchFamily="18" charset="2"/>
              <a:buChar char=""/>
              <a:tabLst>
                <a:tab pos="457200" algn="l"/>
              </a:tabLst>
            </a:pPr>
            <a:r>
              <a:rPr lang="en-GB" sz="1200" b="1" dirty="0">
                <a:effectLst/>
                <a:ea typeface="Times New Roman" panose="02020603050405020304" pitchFamily="18" charset="0"/>
                <a:cs typeface="Times New Roman" panose="02020603050405020304" pitchFamily="18" charset="0"/>
              </a:rPr>
              <a:t>For Add/Set: Value to be added/updated.</a:t>
            </a:r>
            <a:endParaRPr lang="en-GB" sz="1200" dirty="0">
              <a:effectLst/>
              <a:ea typeface="Times New Roman" panose="02020603050405020304" pitchFamily="18" charset="0"/>
              <a:cs typeface="Times New Roman" panose="02020603050405020304" pitchFamily="18" charset="0"/>
            </a:endParaRPr>
          </a:p>
          <a:p>
            <a:pPr marL="342900" marR="0" lvl="0" indent="-342900" algn="just">
              <a:lnSpc>
                <a:spcPct val="150000"/>
              </a:lnSpc>
              <a:spcAft>
                <a:spcPts val="1000"/>
              </a:spcAft>
              <a:buSzPts val="1000"/>
              <a:buFont typeface="Symbol" panose="05050102010706020507" pitchFamily="18" charset="2"/>
              <a:buChar char=""/>
              <a:tabLst>
                <a:tab pos="457200" algn="l"/>
              </a:tabLst>
            </a:pPr>
            <a:r>
              <a:rPr lang="en-GB" sz="1200" b="1" dirty="0">
                <a:effectLst/>
                <a:ea typeface="Times New Roman" panose="02020603050405020304" pitchFamily="18" charset="0"/>
                <a:cs typeface="Times New Roman" panose="02020603050405020304" pitchFamily="18" charset="0"/>
              </a:rPr>
              <a:t>For Get/Remove: Index of the element.</a:t>
            </a:r>
            <a:endParaRPr lang="en-GB" sz="1200" dirty="0">
              <a:effectLst/>
              <a:ea typeface="Times New Roman" panose="02020603050405020304" pitchFamily="18" charset="0"/>
              <a:cs typeface="Times New Roman" panose="02020603050405020304" pitchFamily="18" charset="0"/>
            </a:endParaRPr>
          </a:p>
          <a:p>
            <a:pPr marL="0" marR="0" indent="0" algn="just">
              <a:lnSpc>
                <a:spcPct val="150000"/>
              </a:lnSpc>
              <a:spcAft>
                <a:spcPts val="1000"/>
              </a:spcAft>
              <a:buNone/>
            </a:pPr>
            <a:r>
              <a:rPr lang="en-GB" sz="1200" b="1" dirty="0">
                <a:effectLst/>
                <a:ea typeface="Times New Roman" panose="02020603050405020304" pitchFamily="18" charset="0"/>
                <a:cs typeface="Times New Roman" panose="02020603050405020304" pitchFamily="18" charset="0"/>
              </a:rPr>
              <a:t>Pre-conditions:</a:t>
            </a:r>
            <a:endParaRPr lang="en-GB" sz="1200" dirty="0">
              <a:effectLst/>
              <a:ea typeface="Times New Roman" panose="02020603050405020304" pitchFamily="18" charset="0"/>
              <a:cs typeface="Times New Roman" panose="02020603050405020304" pitchFamily="18" charset="0"/>
            </a:endParaRPr>
          </a:p>
          <a:p>
            <a:pPr marL="342900" marR="0" lvl="0" indent="-342900" algn="just">
              <a:lnSpc>
                <a:spcPct val="150000"/>
              </a:lnSpc>
              <a:spcAft>
                <a:spcPts val="1000"/>
              </a:spcAft>
              <a:buSzPts val="1000"/>
              <a:buFont typeface="Symbol" panose="05050102010706020507" pitchFamily="18" charset="2"/>
              <a:buChar char=""/>
              <a:tabLst>
                <a:tab pos="457200" algn="l"/>
              </a:tabLst>
            </a:pPr>
            <a:r>
              <a:rPr lang="en-GB" sz="1200" b="1" dirty="0">
                <a:effectLst/>
                <a:ea typeface="Times New Roman" panose="02020603050405020304" pitchFamily="18" charset="0"/>
                <a:cs typeface="Times New Roman" panose="02020603050405020304" pitchFamily="18" charset="0"/>
              </a:rPr>
              <a:t>Index must be within bounds for Get, Set, or Remove.</a:t>
            </a:r>
            <a:endParaRPr lang="en-GB" sz="1200" dirty="0">
              <a:effectLst/>
              <a:ea typeface="Times New Roman" panose="02020603050405020304" pitchFamily="18" charset="0"/>
              <a:cs typeface="Times New Roman" panose="02020603050405020304" pitchFamily="18" charset="0"/>
            </a:endParaRPr>
          </a:p>
          <a:p>
            <a:pPr marL="0" marR="0" indent="0" algn="just">
              <a:lnSpc>
                <a:spcPct val="150000"/>
              </a:lnSpc>
              <a:spcAft>
                <a:spcPts val="1000"/>
              </a:spcAft>
              <a:buNone/>
            </a:pPr>
            <a:r>
              <a:rPr lang="en-GB" sz="1200" b="1" dirty="0">
                <a:effectLst/>
                <a:ea typeface="Times New Roman" panose="02020603050405020304" pitchFamily="18" charset="0"/>
                <a:cs typeface="Times New Roman" panose="02020603050405020304" pitchFamily="18" charset="0"/>
              </a:rPr>
              <a:t>Post-conditions:</a:t>
            </a:r>
            <a:endParaRPr lang="en-GB" sz="1200" dirty="0">
              <a:effectLst/>
              <a:ea typeface="Times New Roman" panose="02020603050405020304" pitchFamily="18" charset="0"/>
              <a:cs typeface="Times New Roman" panose="02020603050405020304" pitchFamily="18" charset="0"/>
            </a:endParaRPr>
          </a:p>
          <a:p>
            <a:pPr marL="342900" marR="0" lvl="0" indent="-342900" algn="just">
              <a:lnSpc>
                <a:spcPct val="150000"/>
              </a:lnSpc>
              <a:spcAft>
                <a:spcPts val="1000"/>
              </a:spcAft>
              <a:buSzPts val="1000"/>
              <a:buFont typeface="Symbol" panose="05050102010706020507" pitchFamily="18" charset="2"/>
              <a:buChar char=""/>
              <a:tabLst>
                <a:tab pos="457200" algn="l"/>
              </a:tabLst>
            </a:pPr>
            <a:r>
              <a:rPr lang="en-GB" sz="1200" b="1" dirty="0">
                <a:effectLst/>
                <a:ea typeface="Times New Roman" panose="02020603050405020304" pitchFamily="18" charset="0"/>
                <a:cs typeface="Times New Roman" panose="02020603050405020304" pitchFamily="18" charset="0"/>
              </a:rPr>
              <a:t>The </a:t>
            </a:r>
            <a:r>
              <a:rPr lang="en-GB" sz="1200" b="1" dirty="0" err="1">
                <a:effectLst/>
                <a:ea typeface="Times New Roman" panose="02020603050405020304" pitchFamily="18" charset="0"/>
                <a:cs typeface="Times New Roman" panose="02020603050405020304" pitchFamily="18" charset="0"/>
              </a:rPr>
              <a:t>ArrayList</a:t>
            </a:r>
            <a:r>
              <a:rPr lang="en-GB" sz="1200" b="1" dirty="0">
                <a:effectLst/>
                <a:ea typeface="Times New Roman" panose="02020603050405020304" pitchFamily="18" charset="0"/>
                <a:cs typeface="Times New Roman" panose="02020603050405020304" pitchFamily="18" charset="0"/>
              </a:rPr>
              <a:t> is updated accordingly after Add, Set, or Remove.</a:t>
            </a:r>
            <a:endParaRPr lang="en-GB" sz="1200" dirty="0">
              <a:effectLst/>
              <a:ea typeface="Times New Roman" panose="02020603050405020304" pitchFamily="18" charset="0"/>
              <a:cs typeface="Times New Roman" panose="02020603050405020304" pitchFamily="18" charset="0"/>
            </a:endParaRPr>
          </a:p>
          <a:p>
            <a:pPr marL="0" marR="0" indent="0" algn="just">
              <a:lnSpc>
                <a:spcPct val="150000"/>
              </a:lnSpc>
              <a:spcAft>
                <a:spcPts val="1000"/>
              </a:spcAft>
              <a:buNone/>
            </a:pPr>
            <a:r>
              <a:rPr lang="en-GB" sz="1200" b="1" dirty="0">
                <a:effectLst/>
                <a:ea typeface="Times New Roman" panose="02020603050405020304" pitchFamily="18" charset="0"/>
                <a:cs typeface="Times New Roman" panose="02020603050405020304" pitchFamily="18" charset="0"/>
              </a:rPr>
              <a:t>Time Complexity:</a:t>
            </a:r>
            <a:endParaRPr lang="en-GB" sz="1200" dirty="0">
              <a:effectLst/>
              <a:ea typeface="Times New Roman" panose="02020603050405020304" pitchFamily="18" charset="0"/>
              <a:cs typeface="Times New Roman" panose="02020603050405020304" pitchFamily="18" charset="0"/>
            </a:endParaRPr>
          </a:p>
          <a:p>
            <a:pPr marL="342900" marR="0" lvl="0" indent="-342900" algn="just">
              <a:lnSpc>
                <a:spcPct val="150000"/>
              </a:lnSpc>
              <a:spcAft>
                <a:spcPts val="1000"/>
              </a:spcAft>
              <a:buSzPts val="1000"/>
              <a:buFont typeface="Symbol" panose="05050102010706020507" pitchFamily="18" charset="2"/>
              <a:buChar char=""/>
              <a:tabLst>
                <a:tab pos="457200" algn="l"/>
              </a:tabLst>
            </a:pPr>
            <a:r>
              <a:rPr lang="en-GB" sz="1200" b="1" dirty="0">
                <a:effectLst/>
                <a:ea typeface="Times New Roman" panose="02020603050405020304" pitchFamily="18" charset="0"/>
                <a:cs typeface="Times New Roman" panose="02020603050405020304" pitchFamily="18" charset="0"/>
              </a:rPr>
              <a:t>Add (amortized): O(1)</a:t>
            </a:r>
            <a:endParaRPr lang="en-GB" sz="1200" dirty="0">
              <a:effectLst/>
              <a:ea typeface="Times New Roman" panose="02020603050405020304" pitchFamily="18" charset="0"/>
              <a:cs typeface="Times New Roman" panose="02020603050405020304" pitchFamily="18" charset="0"/>
            </a:endParaRPr>
          </a:p>
          <a:p>
            <a:pPr marL="342900" marR="0" lvl="0" indent="-342900" algn="just">
              <a:lnSpc>
                <a:spcPct val="100000"/>
              </a:lnSpc>
              <a:spcAft>
                <a:spcPts val="1000"/>
              </a:spcAft>
              <a:buSzPts val="1000"/>
              <a:buFont typeface="Symbol" panose="05050102010706020507" pitchFamily="18" charset="2"/>
              <a:buChar char=""/>
              <a:tabLst>
                <a:tab pos="457200" algn="l"/>
              </a:tabLst>
            </a:pPr>
            <a:endParaRPr lang="en-GB" sz="8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107756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EDC5B-CFBE-BCAB-612E-18143957E9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A30EDE-3219-471A-3591-5F506C8ADB55}"/>
              </a:ext>
            </a:extLst>
          </p:cNvPr>
          <p:cNvSpPr>
            <a:spLocks noGrp="1"/>
          </p:cNvSpPr>
          <p:nvPr>
            <p:ph type="title"/>
          </p:nvPr>
        </p:nvSpPr>
        <p:spPr/>
        <p:txBody>
          <a:bodyPr>
            <a:normAutofit fontScale="90000"/>
          </a:bodyPr>
          <a:lstStyle/>
          <a:p>
            <a:pPr>
              <a:lnSpc>
                <a:spcPct val="150000"/>
              </a:lnSpc>
            </a:pPr>
            <a:r>
              <a:rPr lang="en-US" sz="3100" b="1" dirty="0">
                <a:solidFill>
                  <a:srgbClr val="000000"/>
                </a:solidFill>
                <a:effectLst/>
                <a:ea typeface="MS Gothic" panose="020B0609070205080204" pitchFamily="49" charset="-128"/>
                <a:cs typeface="Times New Roman" panose="02020603050405020304" pitchFamily="18" charset="0"/>
              </a:rPr>
              <a:t>Create a design specification for data structures, explaining the valid operations that can be carried out on the structures.</a:t>
            </a:r>
            <a:br>
              <a:rPr lang="en-GB" sz="1800" b="1"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060109EE-2563-7E2F-3ACA-89193B24F225}"/>
              </a:ext>
            </a:extLst>
          </p:cNvPr>
          <p:cNvSpPr>
            <a:spLocks noGrp="1"/>
          </p:cNvSpPr>
          <p:nvPr>
            <p:ph idx="1"/>
          </p:nvPr>
        </p:nvSpPr>
        <p:spPr>
          <a:xfrm>
            <a:off x="1371600" y="2025446"/>
            <a:ext cx="10004324" cy="825910"/>
          </a:xfrm>
        </p:spPr>
        <p:txBody>
          <a:bodyPr>
            <a:noAutofit/>
          </a:bodyPr>
          <a:lstStyle/>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Space Complexity: O(n), where n is the number of elements.</a:t>
            </a:r>
          </a:p>
          <a:p>
            <a:pPr marL="0" indent="0" algn="just">
              <a:lnSpc>
                <a:spcPct val="100000"/>
              </a:lnSpc>
              <a:spcAft>
                <a:spcPts val="1000"/>
              </a:spcAft>
              <a:buSzPts val="1000"/>
              <a:buNone/>
              <a:tabLst>
                <a:tab pos="457200" algn="l"/>
              </a:tabLst>
            </a:pPr>
            <a:r>
              <a:rPr lang="en-GB" sz="1200" b="1" dirty="0">
                <a:effectLst/>
                <a:latin typeface="+mj-lt"/>
                <a:ea typeface="Times New Roman" panose="02020603050405020304" pitchFamily="18" charset="0"/>
                <a:cs typeface="Times New Roman" panose="02020603050405020304" pitchFamily="18" charset="0"/>
              </a:rPr>
              <a:t>Example:</a:t>
            </a:r>
            <a:endParaRPr lang="en-GB" sz="1200" dirty="0">
              <a:effectLst/>
              <a:latin typeface="+mj-lt"/>
              <a:ea typeface="Times New Roman" panose="02020603050405020304" pitchFamily="18" charset="0"/>
              <a:cs typeface="Times New Roman" panose="02020603050405020304" pitchFamily="18" charset="0"/>
            </a:endParaRPr>
          </a:p>
          <a:p>
            <a:pPr marL="0" indent="0" algn="just">
              <a:lnSpc>
                <a:spcPct val="100000"/>
              </a:lnSpc>
              <a:spcAft>
                <a:spcPts val="1000"/>
              </a:spcAft>
              <a:buSzPts val="1000"/>
              <a:buNone/>
              <a:tabLst>
                <a:tab pos="457200" algn="l"/>
              </a:tabLst>
            </a:pPr>
            <a:endParaRPr lang="en-GB" sz="1200" dirty="0">
              <a:effectLst/>
              <a:ea typeface="Times New Roman" panose="02020603050405020304" pitchFamily="18" charset="0"/>
              <a:cs typeface="Times New Roman" panose="02020603050405020304" pitchFamily="18" charset="0"/>
            </a:endParaRPr>
          </a:p>
          <a:p>
            <a:pPr marL="342900" marR="0" lvl="0" indent="-342900" algn="just">
              <a:lnSpc>
                <a:spcPct val="100000"/>
              </a:lnSpc>
              <a:spcAft>
                <a:spcPts val="1000"/>
              </a:spcAft>
              <a:buSzPts val="1000"/>
              <a:buFont typeface="Symbol" panose="05050102010706020507" pitchFamily="18" charset="2"/>
              <a:buChar char=""/>
              <a:tabLst>
                <a:tab pos="457200" algn="l"/>
              </a:tabLst>
            </a:pPr>
            <a:endParaRPr lang="en-GB" sz="800" dirty="0">
              <a:effectLst/>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743FF10-D7AF-0A83-ACA2-D1A92CBF7A89}"/>
              </a:ext>
            </a:extLst>
          </p:cNvPr>
          <p:cNvSpPr txBox="1"/>
          <p:nvPr/>
        </p:nvSpPr>
        <p:spPr>
          <a:xfrm>
            <a:off x="1433050" y="2977434"/>
            <a:ext cx="9451259" cy="1518685"/>
          </a:xfrm>
          <a:prstGeom prst="rect">
            <a:avLst/>
          </a:prstGeom>
          <a:solidFill>
            <a:schemeClr val="tx1"/>
          </a:solidFill>
        </p:spPr>
        <p:txBody>
          <a:bodyPr wrap="square" rtlCol="0">
            <a:spAutoFit/>
          </a:bodyPr>
          <a:lstStyle/>
          <a:p>
            <a:pPr marL="0" marR="0" algn="l">
              <a:lnSpc>
                <a:spcPts val="1425"/>
              </a:lnSpc>
              <a:spcAft>
                <a:spcPts val="1000"/>
              </a:spcAft>
            </a:pPr>
            <a:r>
              <a:rPr lang="en-GB" sz="18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ArrayList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Integer</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&gt; </a:t>
            </a:r>
            <a:r>
              <a:rPr lang="en-GB"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list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new</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ArrayList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&lt;&gt;();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list</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add</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Add</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list</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set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10</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Update</a:t>
            </a:r>
          </a:p>
          <a:p>
            <a:pPr marL="0" marR="0" algn="l">
              <a:lnSpc>
                <a:spcPts val="1425"/>
              </a:lnSpc>
              <a:spcAft>
                <a:spcPts val="1000"/>
              </a:spcAft>
            </a:pPr>
            <a:r>
              <a:rPr lang="en-GB"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value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list</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get</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Get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ts val="1425"/>
              </a:lnSpc>
              <a:spcAft>
                <a:spcPts val="1000"/>
              </a:spcAft>
            </a:pPr>
            <a:r>
              <a:rPr lang="en-GB" sz="180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list</a:t>
            </a:r>
            <a:r>
              <a:rPr lang="en-GB" sz="1800" dirty="0" err="1">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remove</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GB" sz="18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Remove</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446121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FD147-9F2F-1B26-FB85-26DA5BCB92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5C83CF-4910-3ED2-333B-FAB5992FA8ED}"/>
              </a:ext>
            </a:extLst>
          </p:cNvPr>
          <p:cNvSpPr>
            <a:spLocks noGrp="1"/>
          </p:cNvSpPr>
          <p:nvPr>
            <p:ph type="title"/>
          </p:nvPr>
        </p:nvSpPr>
        <p:spPr/>
        <p:txBody>
          <a:bodyPr>
            <a:normAutofit fontScale="90000"/>
          </a:bodyPr>
          <a:lstStyle/>
          <a:p>
            <a:pPr>
              <a:lnSpc>
                <a:spcPct val="150000"/>
              </a:lnSpc>
            </a:pPr>
            <a:r>
              <a:rPr lang="en-US" sz="3100" b="1" dirty="0">
                <a:solidFill>
                  <a:srgbClr val="000000"/>
                </a:solidFill>
                <a:effectLst/>
                <a:ea typeface="MS Gothic" panose="020B0609070205080204" pitchFamily="49" charset="-128"/>
                <a:cs typeface="Times New Roman" panose="02020603050405020304" pitchFamily="18" charset="0"/>
              </a:rPr>
              <a:t>Create a design specification for data structures, explaining the valid operations that can be carried out on the structures.</a:t>
            </a:r>
            <a:br>
              <a:rPr lang="en-GB" sz="1800" b="1"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26872868-6AD8-1966-2FCB-85562EC588EA}"/>
              </a:ext>
            </a:extLst>
          </p:cNvPr>
          <p:cNvSpPr>
            <a:spLocks noGrp="1"/>
          </p:cNvSpPr>
          <p:nvPr>
            <p:ph idx="1"/>
          </p:nvPr>
        </p:nvSpPr>
        <p:spPr>
          <a:xfrm>
            <a:off x="1371600" y="2025446"/>
            <a:ext cx="10004324" cy="4689986"/>
          </a:xfrm>
        </p:spPr>
        <p:txBody>
          <a:bodyPr>
            <a:noAutofit/>
          </a:bodyPr>
          <a:lstStyle/>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3. LinkedList</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Description:</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A LinkedList is a linear data structure where each element (node) points to the next element, allowing dynamic memory usage.</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Valid Operations:</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a:t>
            </a:r>
            <a:r>
              <a:rPr lang="en-GB" sz="1200" b="1" dirty="0" err="1">
                <a:effectLst/>
                <a:ea typeface="Times New Roman" panose="02020603050405020304" pitchFamily="18" charset="0"/>
                <a:cs typeface="Times New Roman" panose="02020603050405020304" pitchFamily="18" charset="0"/>
              </a:rPr>
              <a:t>AddFirst</a:t>
            </a:r>
            <a:r>
              <a:rPr lang="en-GB" sz="1200" b="1" dirty="0">
                <a:effectLst/>
                <a:ea typeface="Times New Roman" panose="02020603050405020304" pitchFamily="18" charset="0"/>
                <a:cs typeface="Times New Roman" panose="02020603050405020304" pitchFamily="18" charset="0"/>
              </a:rPr>
              <a:t>/</a:t>
            </a:r>
            <a:r>
              <a:rPr lang="en-GB" sz="1200" b="1" dirty="0" err="1">
                <a:effectLst/>
                <a:ea typeface="Times New Roman" panose="02020603050405020304" pitchFamily="18" charset="0"/>
                <a:cs typeface="Times New Roman" panose="02020603050405020304" pitchFamily="18" charset="0"/>
              </a:rPr>
              <a:t>AddLast</a:t>
            </a:r>
            <a:r>
              <a:rPr lang="en-GB" sz="1200" b="1" dirty="0">
                <a:effectLst/>
                <a:ea typeface="Times New Roman" panose="02020603050405020304" pitchFamily="18" charset="0"/>
                <a:cs typeface="Times New Roman" panose="02020603050405020304" pitchFamily="18" charset="0"/>
              </a:rPr>
              <a:t> (</a:t>
            </a:r>
            <a:r>
              <a:rPr lang="en-GB" sz="1200" b="1" dirty="0" err="1">
                <a:effectLst/>
                <a:ea typeface="Times New Roman" panose="02020603050405020304" pitchFamily="18" charset="0"/>
                <a:cs typeface="Times New Roman" panose="02020603050405020304" pitchFamily="18" charset="0"/>
              </a:rPr>
              <a:t>list.addFirst</a:t>
            </a:r>
            <a:r>
              <a:rPr lang="en-GB" sz="1200" b="1" dirty="0">
                <a:effectLst/>
                <a:ea typeface="Times New Roman" panose="02020603050405020304" pitchFamily="18" charset="0"/>
                <a:cs typeface="Times New Roman" panose="02020603050405020304" pitchFamily="18" charset="0"/>
              </a:rPr>
              <a:t>(value), </a:t>
            </a:r>
            <a:r>
              <a:rPr lang="en-GB" sz="1200" b="1" dirty="0" err="1">
                <a:effectLst/>
                <a:ea typeface="Times New Roman" panose="02020603050405020304" pitchFamily="18" charset="0"/>
                <a:cs typeface="Times New Roman" panose="02020603050405020304" pitchFamily="18" charset="0"/>
              </a:rPr>
              <a:t>list.addLast</a:t>
            </a:r>
            <a:r>
              <a:rPr lang="en-GB" sz="1200" b="1" dirty="0">
                <a:effectLst/>
                <a:ea typeface="Times New Roman" panose="02020603050405020304" pitchFamily="18" charset="0"/>
                <a:cs typeface="Times New Roman" panose="02020603050405020304" pitchFamily="18" charset="0"/>
              </a:rPr>
              <a:t>(value)): Insert at the beginning or end.</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a:t>
            </a:r>
            <a:r>
              <a:rPr lang="en-GB" sz="1200" b="1" dirty="0" err="1">
                <a:effectLst/>
                <a:ea typeface="Times New Roman" panose="02020603050405020304" pitchFamily="18" charset="0"/>
                <a:cs typeface="Times New Roman" panose="02020603050405020304" pitchFamily="18" charset="0"/>
              </a:rPr>
              <a:t>RemoveFirst</a:t>
            </a:r>
            <a:r>
              <a:rPr lang="en-GB" sz="1200" b="1" dirty="0">
                <a:effectLst/>
                <a:ea typeface="Times New Roman" panose="02020603050405020304" pitchFamily="18" charset="0"/>
                <a:cs typeface="Times New Roman" panose="02020603050405020304" pitchFamily="18" charset="0"/>
              </a:rPr>
              <a:t>/</a:t>
            </a:r>
            <a:r>
              <a:rPr lang="en-GB" sz="1200" b="1" dirty="0" err="1">
                <a:effectLst/>
                <a:ea typeface="Times New Roman" panose="02020603050405020304" pitchFamily="18" charset="0"/>
                <a:cs typeface="Times New Roman" panose="02020603050405020304" pitchFamily="18" charset="0"/>
              </a:rPr>
              <a:t>RemoveLast</a:t>
            </a:r>
            <a:r>
              <a:rPr lang="en-GB" sz="1200" b="1" dirty="0">
                <a:effectLst/>
                <a:ea typeface="Times New Roman" panose="02020603050405020304" pitchFamily="18" charset="0"/>
                <a:cs typeface="Times New Roman" panose="02020603050405020304" pitchFamily="18" charset="0"/>
              </a:rPr>
              <a:t> (</a:t>
            </a:r>
            <a:r>
              <a:rPr lang="en-GB" sz="1200" b="1" dirty="0" err="1">
                <a:effectLst/>
                <a:ea typeface="Times New Roman" panose="02020603050405020304" pitchFamily="18" charset="0"/>
                <a:cs typeface="Times New Roman" panose="02020603050405020304" pitchFamily="18" charset="0"/>
              </a:rPr>
              <a:t>list.removeFirst</a:t>
            </a:r>
            <a:r>
              <a:rPr lang="en-GB" sz="1200" b="1" dirty="0">
                <a:effectLst/>
                <a:ea typeface="Times New Roman" panose="02020603050405020304" pitchFamily="18" charset="0"/>
                <a:cs typeface="Times New Roman" panose="02020603050405020304" pitchFamily="18" charset="0"/>
              </a:rPr>
              <a:t>(), </a:t>
            </a:r>
            <a:r>
              <a:rPr lang="en-GB" sz="1200" b="1" dirty="0" err="1">
                <a:effectLst/>
                <a:ea typeface="Times New Roman" panose="02020603050405020304" pitchFamily="18" charset="0"/>
                <a:cs typeface="Times New Roman" panose="02020603050405020304" pitchFamily="18" charset="0"/>
              </a:rPr>
              <a:t>list.removeLast</a:t>
            </a:r>
            <a:r>
              <a:rPr lang="en-GB" sz="1200" b="1" dirty="0">
                <a:effectLst/>
                <a:ea typeface="Times New Roman" panose="02020603050405020304" pitchFamily="18" charset="0"/>
                <a:cs typeface="Times New Roman" panose="02020603050405020304" pitchFamily="18" charset="0"/>
              </a:rPr>
              <a:t>()): Remove the first or last element.</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Get (</a:t>
            </a:r>
            <a:r>
              <a:rPr lang="en-GB" sz="1200" b="1" dirty="0" err="1">
                <a:effectLst/>
                <a:ea typeface="Times New Roman" panose="02020603050405020304" pitchFamily="18" charset="0"/>
                <a:cs typeface="Times New Roman" panose="02020603050405020304" pitchFamily="18" charset="0"/>
              </a:rPr>
              <a:t>list.get</a:t>
            </a:r>
            <a:r>
              <a:rPr lang="en-GB" sz="1200" b="1" dirty="0">
                <a:effectLst/>
                <a:ea typeface="Times New Roman" panose="02020603050405020304" pitchFamily="18" charset="0"/>
                <a:cs typeface="Times New Roman" panose="02020603050405020304" pitchFamily="18" charset="0"/>
              </a:rPr>
              <a:t>(index)): Retrieve an element by index.</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Size (</a:t>
            </a:r>
            <a:r>
              <a:rPr lang="en-GB" sz="1200" b="1" dirty="0" err="1">
                <a:effectLst/>
                <a:ea typeface="Times New Roman" panose="02020603050405020304" pitchFamily="18" charset="0"/>
                <a:cs typeface="Times New Roman" panose="02020603050405020304" pitchFamily="18" charset="0"/>
              </a:rPr>
              <a:t>list.size</a:t>
            </a:r>
            <a:r>
              <a:rPr lang="en-GB" sz="1200" b="1" dirty="0">
                <a:effectLst/>
                <a:ea typeface="Times New Roman" panose="02020603050405020304" pitchFamily="18" charset="0"/>
                <a:cs typeface="Times New Roman" panose="02020603050405020304" pitchFamily="18" charset="0"/>
              </a:rPr>
              <a:t>()): Get the size of the list.</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Input Parameters:</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For Add: Value to be added.</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For Get: Index of the element.</a:t>
            </a:r>
          </a:p>
        </p:txBody>
      </p:sp>
    </p:spTree>
    <p:extLst>
      <p:ext uri="{BB962C8B-B14F-4D97-AF65-F5344CB8AC3E}">
        <p14:creationId xmlns:p14="http://schemas.microsoft.com/office/powerpoint/2010/main" val="150675351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048E31-786E-FD86-0A9A-6C46584BAA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68F722-D8EF-497D-2BEF-CFD3386E6C76}"/>
              </a:ext>
            </a:extLst>
          </p:cNvPr>
          <p:cNvSpPr>
            <a:spLocks noGrp="1"/>
          </p:cNvSpPr>
          <p:nvPr>
            <p:ph type="title"/>
          </p:nvPr>
        </p:nvSpPr>
        <p:spPr/>
        <p:txBody>
          <a:bodyPr>
            <a:normAutofit fontScale="90000"/>
          </a:bodyPr>
          <a:lstStyle/>
          <a:p>
            <a:pPr>
              <a:lnSpc>
                <a:spcPct val="150000"/>
              </a:lnSpc>
            </a:pPr>
            <a:r>
              <a:rPr lang="en-US" sz="3100" b="1" dirty="0">
                <a:solidFill>
                  <a:srgbClr val="000000"/>
                </a:solidFill>
                <a:effectLst/>
                <a:ea typeface="MS Gothic" panose="020B0609070205080204" pitchFamily="49" charset="-128"/>
                <a:cs typeface="Times New Roman" panose="02020603050405020304" pitchFamily="18" charset="0"/>
              </a:rPr>
              <a:t>Create a design specification for data structures, explaining the valid operations that can be carried out on the structures.</a:t>
            </a:r>
            <a:br>
              <a:rPr lang="en-GB" sz="1800" b="1"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50D638E3-CEC7-C642-C45E-51D737B1EB1D}"/>
              </a:ext>
            </a:extLst>
          </p:cNvPr>
          <p:cNvSpPr>
            <a:spLocks noGrp="1"/>
          </p:cNvSpPr>
          <p:nvPr>
            <p:ph idx="1"/>
          </p:nvPr>
        </p:nvSpPr>
        <p:spPr>
          <a:xfrm>
            <a:off x="1371600" y="2025446"/>
            <a:ext cx="10004324" cy="4296696"/>
          </a:xfrm>
        </p:spPr>
        <p:txBody>
          <a:bodyPr>
            <a:noAutofit/>
          </a:bodyPr>
          <a:lstStyle/>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Pre-conditions:</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The list must not be empty for Remove operations.</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Index must be within bounds for Get operations.</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Post-conditions:</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The LinkedList is modified with the newly added or removed elements.</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Time Complexity:</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a:t>
            </a:r>
            <a:r>
              <a:rPr lang="en-GB" sz="1200" b="1" dirty="0" err="1">
                <a:effectLst/>
                <a:ea typeface="Times New Roman" panose="02020603050405020304" pitchFamily="18" charset="0"/>
                <a:cs typeface="Times New Roman" panose="02020603050405020304" pitchFamily="18" charset="0"/>
              </a:rPr>
              <a:t>AddFirst</a:t>
            </a:r>
            <a:r>
              <a:rPr lang="en-GB" sz="1200" b="1" dirty="0">
                <a:effectLst/>
                <a:ea typeface="Times New Roman" panose="02020603050405020304" pitchFamily="18" charset="0"/>
                <a:cs typeface="Times New Roman" panose="02020603050405020304" pitchFamily="18" charset="0"/>
              </a:rPr>
              <a:t>/</a:t>
            </a:r>
            <a:r>
              <a:rPr lang="en-GB" sz="1200" b="1" dirty="0" err="1">
                <a:effectLst/>
                <a:ea typeface="Times New Roman" panose="02020603050405020304" pitchFamily="18" charset="0"/>
                <a:cs typeface="Times New Roman" panose="02020603050405020304" pitchFamily="18" charset="0"/>
              </a:rPr>
              <a:t>AddLast</a:t>
            </a:r>
            <a:r>
              <a:rPr lang="en-GB" sz="1200" b="1" dirty="0">
                <a:effectLst/>
                <a:ea typeface="Times New Roman" panose="02020603050405020304" pitchFamily="18" charset="0"/>
                <a:cs typeface="Times New Roman" panose="02020603050405020304" pitchFamily="18" charset="0"/>
              </a:rPr>
              <a:t>: O(1)</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a:t>
            </a:r>
            <a:r>
              <a:rPr lang="en-GB" sz="1200" b="1" dirty="0" err="1">
                <a:effectLst/>
                <a:ea typeface="Times New Roman" panose="02020603050405020304" pitchFamily="18" charset="0"/>
                <a:cs typeface="Times New Roman" panose="02020603050405020304" pitchFamily="18" charset="0"/>
              </a:rPr>
              <a:t>RemoveFirst</a:t>
            </a:r>
            <a:r>
              <a:rPr lang="en-GB" sz="1200" b="1" dirty="0">
                <a:effectLst/>
                <a:ea typeface="Times New Roman" panose="02020603050405020304" pitchFamily="18" charset="0"/>
                <a:cs typeface="Times New Roman" panose="02020603050405020304" pitchFamily="18" charset="0"/>
              </a:rPr>
              <a:t>/</a:t>
            </a:r>
            <a:r>
              <a:rPr lang="en-GB" sz="1200" b="1" dirty="0" err="1">
                <a:effectLst/>
                <a:ea typeface="Times New Roman" panose="02020603050405020304" pitchFamily="18" charset="0"/>
                <a:cs typeface="Times New Roman" panose="02020603050405020304" pitchFamily="18" charset="0"/>
              </a:rPr>
              <a:t>RemoveLast</a:t>
            </a:r>
            <a:r>
              <a:rPr lang="en-GB" sz="1200" b="1" dirty="0">
                <a:effectLst/>
                <a:ea typeface="Times New Roman" panose="02020603050405020304" pitchFamily="18" charset="0"/>
                <a:cs typeface="Times New Roman" panose="02020603050405020304" pitchFamily="18" charset="0"/>
              </a:rPr>
              <a:t>: O(1)</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	Get: O(n)</a:t>
            </a:r>
          </a:p>
          <a:p>
            <a:pPr marL="0" indent="0" algn="just">
              <a:lnSpc>
                <a:spcPct val="100000"/>
              </a:lnSpc>
              <a:spcAft>
                <a:spcPts val="1000"/>
              </a:spcAft>
              <a:buSzPts val="1000"/>
              <a:buNone/>
              <a:tabLst>
                <a:tab pos="457200" algn="l"/>
              </a:tabLst>
            </a:pPr>
            <a:r>
              <a:rPr lang="en-GB" sz="1200" b="1" dirty="0">
                <a:effectLst/>
                <a:ea typeface="Times New Roman" panose="02020603050405020304" pitchFamily="18" charset="0"/>
                <a:cs typeface="Times New Roman" panose="02020603050405020304" pitchFamily="18" charset="0"/>
              </a:rPr>
              <a:t>Space Complexity: O(n)</a:t>
            </a:r>
          </a:p>
        </p:txBody>
      </p:sp>
    </p:spTree>
    <p:extLst>
      <p:ext uri="{BB962C8B-B14F-4D97-AF65-F5344CB8AC3E}">
        <p14:creationId xmlns:p14="http://schemas.microsoft.com/office/powerpoint/2010/main" val="259928478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{4064BA53-F355-44C0-8E08-0498C4497D79}tf10001105</Template>
  <TotalTime>63</TotalTime>
  <Words>6041</Words>
  <Application>Microsoft Office PowerPoint</Application>
  <PresentationFormat>Widescreen</PresentationFormat>
  <Paragraphs>628</Paragraphs>
  <Slides>55</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MS Gothic</vt:lpstr>
      <vt:lpstr>Aptos</vt:lpstr>
      <vt:lpstr>Arial</vt:lpstr>
      <vt:lpstr>Calibri</vt:lpstr>
      <vt:lpstr>Cambria Math</vt:lpstr>
      <vt:lpstr>Consolas</vt:lpstr>
      <vt:lpstr>Franklin Gothic Book</vt:lpstr>
      <vt:lpstr>Symbol</vt:lpstr>
      <vt:lpstr>Times New Roman</vt:lpstr>
      <vt:lpstr>Crop</vt:lpstr>
      <vt:lpstr>ASM 1</vt:lpstr>
      <vt:lpstr>Create a design specification for data structures, explaining the valid operations that can be carried out on the structures. </vt:lpstr>
      <vt:lpstr>Create a design specification for data structures, explaining the valid operations that can be carried out on the structures. </vt:lpstr>
      <vt:lpstr>Create a design specification for data structures, explaining the valid operations that can be carried out on the structures. </vt:lpstr>
      <vt:lpstr>Create a design specification for data structures, explaining the valid operations that can be carried out on the structures. </vt:lpstr>
      <vt:lpstr>Create a design specification for data structures, explaining the valid operations that can be carried out on the structures. </vt:lpstr>
      <vt:lpstr>Create a design specification for data structures, explaining the valid operations that can be carried out on the structures. </vt:lpstr>
      <vt:lpstr>Create a design specification for data structures, explaining the valid operations that can be carried out on the structures. </vt:lpstr>
      <vt:lpstr>Create a design specification for data structures, explaining the valid operations that can be carried out on the structures. </vt:lpstr>
      <vt:lpstr>Create a design specification for data structures, explaining the valid operations that can be carried out on the structures. </vt:lpstr>
      <vt:lpstr>Create a design specification for data structures, explaining the valid operations that can be carried out on the structures. </vt:lpstr>
      <vt:lpstr>Create a design specification for data structures, explaining the valid operations that can be carried out on the structures. </vt:lpstr>
      <vt:lpstr>Create a design specification for data structures, explaining the valid operations that can be carried out on the structures. </vt:lpstr>
      <vt:lpstr>Create a design specification for data structures, explaining the valid operations that can be carried out on the structures. </vt:lpstr>
      <vt:lpstr>Create a design specification for data structures, explaining the valid operations that can be carried out on the structures. </vt:lpstr>
      <vt:lpstr>Create a design specification for data structures, explaining the valid operations that can be carried out on the structures. </vt:lpstr>
      <vt:lpstr>Create a design specification for data structures, explaining the valid operations that can be carried out on the structures.</vt:lpstr>
      <vt:lpstr>Determine the operations of a memory stack and how it is used to implement function calls in a computer.</vt:lpstr>
      <vt:lpstr>Determine the operations of a memory stack and how it is used to implement function calls in a computer.</vt:lpstr>
      <vt:lpstr>Determine the operations of a memory stack and how it is used to implement function calls in a computer.</vt:lpstr>
      <vt:lpstr>Determine the operations of a memory stack and how it is used to implement function calls in a computer.</vt:lpstr>
      <vt:lpstr>Determine the operations of a memory stack and how it is used to implement function calls in a computer.</vt:lpstr>
      <vt:lpstr>Determine the operations of a memory stack and how it is used to implement function calls in a computer.</vt:lpstr>
      <vt:lpstr>Determine the operations of a memory stack and how it is used to implement function calls in a computer.</vt:lpstr>
      <vt:lpstr>Determine the operations of a memory stack and how it is used to implement function calls in a computer.</vt:lpstr>
      <vt:lpstr>Determine the operations of a memory stack and how it is used to implement function calls in a computer.</vt:lpstr>
      <vt:lpstr>Determine the operations of a memory stack and how it is used to implement function calls in a computer.</vt:lpstr>
      <vt:lpstr>Determine the operations of a memory stack and how it is used to implement function calls in a computer.</vt:lpstr>
      <vt:lpstr>Determine the operations of a memory stack and how it is used to implement function calls in a computer.</vt:lpstr>
      <vt:lpstr>Illustrate, with an example, a concrete data structure for a First in First out (FIFO) queue.</vt:lpstr>
      <vt:lpstr>Illustrate, with an example, a concrete data structure for a First in First out (FIFO) queue.</vt:lpstr>
      <vt:lpstr>Illustrate, with an example, a concrete data structure for a First in First out (FIFO) queue.</vt:lpstr>
      <vt:lpstr>Illustrate, with an example, a concrete data structure for a First in First out (FIFO) queue.</vt:lpstr>
      <vt:lpstr>Illustrate, with an example, a concrete data structure for a First in First out (FIFO) queue.</vt:lpstr>
      <vt:lpstr>Illustrate, with an example, a concrete data structure for a First in First out (FIFO) queue.</vt:lpstr>
      <vt:lpstr>Illustrate, with an example, a concrete data structure for a First in First out (FIFO) queue.</vt:lpstr>
      <vt:lpstr>Illustrate, with an example, a concrete data structure for a First in First out (FIFO) queue.</vt:lpstr>
      <vt:lpstr>Illustrate, with an example, a concrete data structure for a First in First out (FIFO) queue.</vt:lpstr>
      <vt:lpstr>Illustrate, with an example, a concrete data structure for a First in First out (FIFO) queue.</vt:lpstr>
      <vt:lpstr>Illustrate, with an example, a concrete data structure for a First in First out (FIFO) queue.</vt:lpstr>
      <vt:lpstr>Illustrate, with an example, a concrete data structure for a First in First out (FIFO) queue.</vt:lpstr>
      <vt:lpstr>Illustrate, with an example, a concrete data structure for a First in First out (FIFO) queue.</vt:lpstr>
      <vt:lpstr>Illustrate, with an example, a concrete data structure for a First in First out (FIFO) queue.</vt:lpstr>
      <vt:lpstr>Illustrate, with an example, a concrete data structure for a First in First out (FIFO) queue.</vt:lpstr>
      <vt:lpstr>Compare the performance of two sorting algorithms.</vt:lpstr>
      <vt:lpstr>Compare the performance of two sorting algorithms.</vt:lpstr>
      <vt:lpstr>Compare the performance of two sorting algorithms.</vt:lpstr>
      <vt:lpstr>Compare the performance of two sorting algorithms.</vt:lpstr>
      <vt:lpstr>Compare the performance of two sorting algorithms.</vt:lpstr>
      <vt:lpstr>Compare the performance of two sorting algorithms.</vt:lpstr>
      <vt:lpstr>Compare the performance of two sorting algorithms.</vt:lpstr>
      <vt:lpstr>Compare the performance of two sorting algorithms.</vt:lpstr>
      <vt:lpstr>Compare the performance of two sorting algorithms.</vt:lpstr>
      <vt:lpstr>Compare the performance of two sorting algorithms.</vt:lpstr>
      <vt:lpstr>Compare the performance of two sorting algorithms.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Puppy Sneaky</dc:creator>
  <cp:lastModifiedBy>Puppy Sneaky</cp:lastModifiedBy>
  <cp:revision>1</cp:revision>
  <dcterms:created xsi:type="dcterms:W3CDTF">2024-10-18T11:08:48Z</dcterms:created>
  <dcterms:modified xsi:type="dcterms:W3CDTF">2024-10-18T12:11:55Z</dcterms:modified>
</cp:coreProperties>
</file>