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7" r:id="rId3"/>
    <p:sldId id="319" r:id="rId4"/>
    <p:sldId id="338" r:id="rId5"/>
    <p:sldId id="318" r:id="rId6"/>
    <p:sldId id="311" r:id="rId7"/>
    <p:sldId id="313" r:id="rId8"/>
    <p:sldId id="314" r:id="rId9"/>
    <p:sldId id="315" r:id="rId10"/>
    <p:sldId id="316" r:id="rId11"/>
    <p:sldId id="317" r:id="rId12"/>
    <p:sldId id="320" r:id="rId13"/>
    <p:sldId id="321" r:id="rId14"/>
    <p:sldId id="322" r:id="rId15"/>
    <p:sldId id="329" r:id="rId16"/>
    <p:sldId id="326" r:id="rId17"/>
    <p:sldId id="330" r:id="rId18"/>
    <p:sldId id="327" r:id="rId19"/>
    <p:sldId id="332" r:id="rId20"/>
    <p:sldId id="331" r:id="rId21"/>
    <p:sldId id="323" r:id="rId22"/>
    <p:sldId id="333" r:id="rId23"/>
    <p:sldId id="334" r:id="rId24"/>
    <p:sldId id="335" r:id="rId25"/>
    <p:sldId id="324" r:id="rId26"/>
    <p:sldId id="336" r:id="rId27"/>
    <p:sldId id="325" r:id="rId28"/>
    <p:sldId id="337"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D2DD8-7FCC-4D79-B56E-8A9CDF29DB8C}" type="datetimeFigureOut">
              <a:rPr lang="en-GB" smtClean="0"/>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6C6BC-2A5F-46B3-9411-1577A17C6D16}" type="slidenum">
              <a:rPr lang="en-GB" smtClean="0"/>
              <a:t>‹#›</a:t>
            </a:fld>
            <a:endParaRPr lang="en-GB"/>
          </a:p>
        </p:txBody>
      </p:sp>
    </p:spTree>
    <p:extLst>
      <p:ext uri="{BB962C8B-B14F-4D97-AF65-F5344CB8AC3E}">
        <p14:creationId xmlns:p14="http://schemas.microsoft.com/office/powerpoint/2010/main" val="142354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7887-C4F9-532B-27CB-4131DD8BB31F}"/>
              </a:ext>
            </a:extLst>
          </p:cNvPr>
          <p:cNvSpPr>
            <a:spLocks noGrp="1"/>
          </p:cNvSpPr>
          <p:nvPr>
            <p:ph type="ctrTitle"/>
          </p:nvPr>
        </p:nvSpPr>
        <p:spPr/>
        <p:txBody>
          <a:bodyPr/>
          <a:lstStyle/>
          <a:p>
            <a:r>
              <a:rPr lang="en-US" dirty="0"/>
              <a:t>ASM 1</a:t>
            </a:r>
            <a:endParaRPr lang="en-GB" dirty="0"/>
          </a:p>
        </p:txBody>
      </p:sp>
      <p:sp>
        <p:nvSpPr>
          <p:cNvPr id="3" name="Subtitle 2">
            <a:extLst>
              <a:ext uri="{FF2B5EF4-FFF2-40B4-BE49-F238E27FC236}">
                <a16:creationId xmlns:a16="http://schemas.microsoft.com/office/drawing/2014/main" id="{D36A478B-EFF0-20BD-76A8-C0B8315ABBD5}"/>
              </a:ext>
            </a:extLst>
          </p:cNvPr>
          <p:cNvSpPr>
            <a:spLocks noGrp="1"/>
          </p:cNvSpPr>
          <p:nvPr>
            <p:ph type="subTitle" idx="1"/>
          </p:nvPr>
        </p:nvSpPr>
        <p:spPr/>
        <p:txBody>
          <a:bodyPr/>
          <a:lstStyle/>
          <a:p>
            <a:r>
              <a:rPr lang="en-US" dirty="0"/>
              <a:t>Tran Phuc Truong</a:t>
            </a:r>
            <a:endParaRPr lang="en-GB" dirty="0"/>
          </a:p>
        </p:txBody>
      </p:sp>
    </p:spTree>
    <p:extLst>
      <p:ext uri="{BB962C8B-B14F-4D97-AF65-F5344CB8AC3E}">
        <p14:creationId xmlns:p14="http://schemas.microsoft.com/office/powerpoint/2010/main" val="37579071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7D297-D778-A10A-3C3C-7898380B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CBB64-DB77-A67C-A717-987898074D6E}"/>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3FBCC5C9-7444-E7AE-C08C-4D4954E3059F}"/>
              </a:ext>
            </a:extLst>
          </p:cNvPr>
          <p:cNvSpPr>
            <a:spLocks noGrp="1"/>
          </p:cNvSpPr>
          <p:nvPr>
            <p:ph idx="1"/>
          </p:nvPr>
        </p:nvSpPr>
        <p:spPr>
          <a:xfrm>
            <a:off x="1371600" y="2286001"/>
            <a:ext cx="9316065" cy="496528"/>
          </a:xfrm>
        </p:spPr>
        <p:txBody>
          <a:bodyPr>
            <a:normAutofit/>
          </a:bodyPr>
          <a:lstStyle/>
          <a:p>
            <a:pPr marL="0" indent="0">
              <a:buNone/>
            </a:pPr>
            <a:r>
              <a:rPr lang="en-GB" b="1" dirty="0"/>
              <a:t>Examples</a:t>
            </a:r>
            <a:r>
              <a:rPr lang="en-GB" dirty="0"/>
              <a:t>: Common data structures include:</a:t>
            </a:r>
          </a:p>
          <a:p>
            <a:pPr marL="0" indent="0">
              <a:buNone/>
            </a:pPr>
            <a:endParaRPr lang="en-GB" dirty="0"/>
          </a:p>
        </p:txBody>
      </p:sp>
      <p:sp>
        <p:nvSpPr>
          <p:cNvPr id="6" name="Content Placeholder 2">
            <a:extLst>
              <a:ext uri="{FF2B5EF4-FFF2-40B4-BE49-F238E27FC236}">
                <a16:creationId xmlns:a16="http://schemas.microsoft.com/office/drawing/2014/main" id="{879320F7-ED3F-CE59-0486-E9CA58785236}"/>
              </a:ext>
            </a:extLst>
          </p:cNvPr>
          <p:cNvSpPr txBox="1">
            <a:spLocks/>
          </p:cNvSpPr>
          <p:nvPr/>
        </p:nvSpPr>
        <p:spPr>
          <a:xfrm>
            <a:off x="1371600" y="2782528"/>
            <a:ext cx="9316065" cy="7607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0000"/>
              </a:lnSpc>
              <a:buFont typeface="Arial" panose="020B0604020202020204" pitchFamily="34" charset="0"/>
              <a:buChar char="•"/>
            </a:pPr>
            <a:r>
              <a:rPr lang="en-GB" b="1" dirty="0"/>
              <a:t>Graphs: </a:t>
            </a:r>
            <a:r>
              <a:rPr lang="en-GB" dirty="0"/>
              <a:t>A set of vertices connected by edges, useful for </a:t>
            </a:r>
            <a:r>
              <a:rPr lang="en-GB" dirty="0" err="1"/>
              <a:t>modeling</a:t>
            </a:r>
            <a:r>
              <a:rPr lang="en-GB" dirty="0"/>
              <a:t> networks.</a:t>
            </a:r>
          </a:p>
        </p:txBody>
      </p:sp>
      <p:sp>
        <p:nvSpPr>
          <p:cNvPr id="7" name="Rectangle 3">
            <a:extLst>
              <a:ext uri="{FF2B5EF4-FFF2-40B4-BE49-F238E27FC236}">
                <a16:creationId xmlns:a16="http://schemas.microsoft.com/office/drawing/2014/main" id="{B1FCAB26-7389-C971-172E-896860F397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1216B7E-A979-039B-AFD5-0C6521F4768C}"/>
              </a:ext>
            </a:extLst>
          </p:cNvPr>
          <p:cNvPicPr>
            <a:picLocks noChangeAspect="1"/>
          </p:cNvPicPr>
          <p:nvPr/>
        </p:nvPicPr>
        <p:blipFill>
          <a:blip r:embed="rId2"/>
          <a:stretch>
            <a:fillRect/>
          </a:stretch>
        </p:blipFill>
        <p:spPr>
          <a:xfrm>
            <a:off x="2972491" y="3660426"/>
            <a:ext cx="6114282" cy="2876950"/>
          </a:xfrm>
          <a:prstGeom prst="rect">
            <a:avLst/>
          </a:prstGeom>
        </p:spPr>
      </p:pic>
    </p:spTree>
    <p:extLst>
      <p:ext uri="{BB962C8B-B14F-4D97-AF65-F5344CB8AC3E}">
        <p14:creationId xmlns:p14="http://schemas.microsoft.com/office/powerpoint/2010/main" val="35183752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9DB4D-5262-1961-B4FE-3509BC1D7B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52A63-7C71-EA08-931E-C7F3D909090A}"/>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F8CDC92E-7050-8349-7E3E-740DF989A34B}"/>
              </a:ext>
            </a:extLst>
          </p:cNvPr>
          <p:cNvSpPr>
            <a:spLocks noGrp="1"/>
          </p:cNvSpPr>
          <p:nvPr>
            <p:ph idx="1"/>
          </p:nvPr>
        </p:nvSpPr>
        <p:spPr>
          <a:xfrm>
            <a:off x="1371600" y="3429000"/>
            <a:ext cx="9316065" cy="1312606"/>
          </a:xfrm>
        </p:spPr>
        <p:txBody>
          <a:bodyPr>
            <a:normAutofit/>
          </a:bodyPr>
          <a:lstStyle/>
          <a:p>
            <a:pPr marL="0" indent="0" algn="ctr">
              <a:buNone/>
            </a:pPr>
            <a:r>
              <a:rPr lang="en-GB" dirty="0"/>
              <a:t>Data structures are chosen based on the requirements of the application. For example, a stack is ideal for problems where the most recently added data needs to be accessed first, while a queue is used when the earliest added data should be processed first.</a:t>
            </a:r>
          </a:p>
        </p:txBody>
      </p:sp>
      <p:sp>
        <p:nvSpPr>
          <p:cNvPr id="7" name="Rectangle 3">
            <a:extLst>
              <a:ext uri="{FF2B5EF4-FFF2-40B4-BE49-F238E27FC236}">
                <a16:creationId xmlns:a16="http://schemas.microsoft.com/office/drawing/2014/main" id="{9B11C401-4AE2-88F1-20F0-E709D64230B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8193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6B5EA-09A1-8501-9FF7-5F3AEEF4E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DFF61-B523-5CF4-0FE8-4FA7B768F3FA}"/>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DB22BFCB-4AF2-429C-B5A2-C99346D628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9BB67C1E-CFA5-57A3-0CDD-C70B913F8E1D}"/>
              </a:ext>
            </a:extLst>
          </p:cNvPr>
          <p:cNvSpPr>
            <a:spLocks noGrp="1"/>
          </p:cNvSpPr>
          <p:nvPr>
            <p:ph idx="1"/>
          </p:nvPr>
        </p:nvSpPr>
        <p:spPr>
          <a:xfrm>
            <a:off x="4279490" y="3429000"/>
            <a:ext cx="3633019" cy="611574"/>
          </a:xfrm>
        </p:spPr>
        <p:txBody>
          <a:bodyPr>
            <a:normAutofit/>
          </a:bodyPr>
          <a:lstStyle/>
          <a:p>
            <a:pPr marL="0" indent="0" algn="ctr">
              <a:buNone/>
            </a:pPr>
            <a:r>
              <a:rPr lang="en-GB" sz="3200" b="1" dirty="0"/>
              <a:t>Algorithms</a:t>
            </a:r>
            <a:endParaRPr lang="en-GB" sz="2400" b="1" dirty="0"/>
          </a:p>
        </p:txBody>
      </p:sp>
    </p:spTree>
    <p:extLst>
      <p:ext uri="{BB962C8B-B14F-4D97-AF65-F5344CB8AC3E}">
        <p14:creationId xmlns:p14="http://schemas.microsoft.com/office/powerpoint/2010/main" val="27503065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DCAC2-446F-F4E1-3295-F1258BEA7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D555C-640B-F032-1719-9B5A52D4A85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F8926790-BF91-F956-07DA-C55DB01F95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4B6A2C3D-AEDC-E479-AADC-E48241934C99}"/>
              </a:ext>
            </a:extLst>
          </p:cNvPr>
          <p:cNvSpPr>
            <a:spLocks noGrp="1"/>
          </p:cNvSpPr>
          <p:nvPr>
            <p:ph idx="1"/>
          </p:nvPr>
        </p:nvSpPr>
        <p:spPr>
          <a:xfrm>
            <a:off x="1371600" y="3429000"/>
            <a:ext cx="9316065" cy="1025013"/>
          </a:xfrm>
        </p:spPr>
        <p:txBody>
          <a:bodyPr>
            <a:normAutofit/>
          </a:bodyPr>
          <a:lstStyle/>
          <a:p>
            <a:pPr marL="0" indent="0" algn="ctr">
              <a:buNone/>
            </a:pPr>
            <a:r>
              <a:rPr lang="en-GB" dirty="0"/>
              <a:t>Definition: An algorithm is a step-by-step procedure or formula for solving a problem. It defines a sequence of instructions to perform a specific task and works with data structures to manipulate and retrieve data.</a:t>
            </a:r>
          </a:p>
        </p:txBody>
      </p:sp>
    </p:spTree>
    <p:extLst>
      <p:ext uri="{BB962C8B-B14F-4D97-AF65-F5344CB8AC3E}">
        <p14:creationId xmlns:p14="http://schemas.microsoft.com/office/powerpoint/2010/main" val="417046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CA313-C341-7234-6D36-E001B3276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B26E4-E11A-93C8-44A3-D3FA18CC0108}"/>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C74339EA-23AA-19FE-32CF-AC39E45E00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96ADD6A5-CD49-A6D3-A7E5-9EDA86353FE0}"/>
              </a:ext>
            </a:extLst>
          </p:cNvPr>
          <p:cNvSpPr>
            <a:spLocks noGrp="1"/>
          </p:cNvSpPr>
          <p:nvPr>
            <p:ph idx="1"/>
          </p:nvPr>
        </p:nvSpPr>
        <p:spPr>
          <a:xfrm>
            <a:off x="1371600" y="2344992"/>
            <a:ext cx="9316065" cy="512507"/>
          </a:xfrm>
        </p:spPr>
        <p:txBody>
          <a:bodyPr>
            <a:normAutofit/>
          </a:bodyPr>
          <a:lstStyle/>
          <a:p>
            <a:pPr marL="0" indent="0">
              <a:buNone/>
            </a:pPr>
            <a:r>
              <a:rPr lang="en-GB" b="1" dirty="0"/>
              <a:t>Examples</a:t>
            </a:r>
            <a:r>
              <a:rPr lang="en-GB" dirty="0"/>
              <a:t>: Some commonly used </a:t>
            </a:r>
            <a:r>
              <a:rPr lang="en-GB" b="1" dirty="0"/>
              <a:t>Searching Algorithms</a:t>
            </a:r>
            <a:r>
              <a:rPr lang="en-GB" dirty="0"/>
              <a:t> include:</a:t>
            </a:r>
          </a:p>
        </p:txBody>
      </p:sp>
      <p:sp>
        <p:nvSpPr>
          <p:cNvPr id="3" name="Content Placeholder 2">
            <a:extLst>
              <a:ext uri="{FF2B5EF4-FFF2-40B4-BE49-F238E27FC236}">
                <a16:creationId xmlns:a16="http://schemas.microsoft.com/office/drawing/2014/main" id="{F2576E27-8A50-DA76-9DB6-6973EC435960}"/>
              </a:ext>
            </a:extLst>
          </p:cNvPr>
          <p:cNvSpPr txBox="1">
            <a:spLocks/>
          </p:cNvSpPr>
          <p:nvPr/>
        </p:nvSpPr>
        <p:spPr>
          <a:xfrm>
            <a:off x="1371600" y="2922637"/>
            <a:ext cx="9316065" cy="9611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r>
              <a:rPr lang="en-GB" b="1" dirty="0"/>
              <a:t>Searching Algorithms: </a:t>
            </a:r>
            <a:r>
              <a:rPr lang="en-GB" dirty="0"/>
              <a:t>Like binary search and linear search, used to find elements in a data structure.</a:t>
            </a:r>
          </a:p>
        </p:txBody>
      </p:sp>
      <p:pic>
        <p:nvPicPr>
          <p:cNvPr id="8194" name="Picture 2" descr="Difference between Searching and Sorting Algorithms - GeeksforGeeks">
            <a:extLst>
              <a:ext uri="{FF2B5EF4-FFF2-40B4-BE49-F238E27FC236}">
                <a16:creationId xmlns:a16="http://schemas.microsoft.com/office/drawing/2014/main" id="{5C9899DB-1E4E-157E-4CC9-C901D093E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55303"/>
            <a:ext cx="4871884" cy="296777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ime and Space Complexity of Linear Search Algorithm - GeeksforGeeks">
            <a:extLst>
              <a:ext uri="{FF2B5EF4-FFF2-40B4-BE49-F238E27FC236}">
                <a16:creationId xmlns:a16="http://schemas.microsoft.com/office/drawing/2014/main" id="{753B369A-DE26-92C8-F2AA-8BF02ADD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291" y="3855302"/>
            <a:ext cx="5515896" cy="296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5308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13BBF-3715-8355-E634-4ABEBF4E0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7422B-9557-B503-1FEC-FCC4C8A4C79D}"/>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C423CAD6-D44B-E35D-93A9-7DFB17666A9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67996241-B199-5308-6A5C-CAFA791BD749}"/>
              </a:ext>
            </a:extLst>
          </p:cNvPr>
          <p:cNvSpPr>
            <a:spLocks noGrp="1"/>
          </p:cNvSpPr>
          <p:nvPr>
            <p:ph idx="1"/>
          </p:nvPr>
        </p:nvSpPr>
        <p:spPr>
          <a:xfrm>
            <a:off x="1371600" y="2344992"/>
            <a:ext cx="9316065" cy="512507"/>
          </a:xfrm>
        </p:spPr>
        <p:txBody>
          <a:bodyPr>
            <a:normAutofit/>
          </a:bodyPr>
          <a:lstStyle/>
          <a:p>
            <a:pPr marL="0" indent="0">
              <a:buNone/>
            </a:pPr>
            <a:r>
              <a:rPr lang="en-GB" b="1" dirty="0"/>
              <a:t>Binary Search</a:t>
            </a:r>
          </a:p>
        </p:txBody>
      </p:sp>
      <p:sp>
        <p:nvSpPr>
          <p:cNvPr id="3" name="Content Placeholder 2">
            <a:extLst>
              <a:ext uri="{FF2B5EF4-FFF2-40B4-BE49-F238E27FC236}">
                <a16:creationId xmlns:a16="http://schemas.microsoft.com/office/drawing/2014/main" id="{07C123C7-60B0-E56E-75D8-B9436AC7D0CD}"/>
              </a:ext>
            </a:extLst>
          </p:cNvPr>
          <p:cNvSpPr txBox="1">
            <a:spLocks/>
          </p:cNvSpPr>
          <p:nvPr/>
        </p:nvSpPr>
        <p:spPr>
          <a:xfrm>
            <a:off x="1371600" y="2922637"/>
            <a:ext cx="9316065" cy="14232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r>
              <a:rPr lang="en-GB" b="1" dirty="0"/>
              <a:t>Definition</a:t>
            </a:r>
            <a:r>
              <a:rPr lang="en-GB" dirty="0"/>
              <a:t>: Binary search is a more efficient algorithm for finding an element in a </a:t>
            </a:r>
            <a:r>
              <a:rPr lang="en-GB" b="1" dirty="0"/>
              <a:t>sorted list</a:t>
            </a:r>
            <a:r>
              <a:rPr lang="en-GB" dirty="0"/>
              <a:t> by repeatedly dividing the search interval in half.</a:t>
            </a:r>
          </a:p>
          <a:p>
            <a:pPr marL="0" indent="0">
              <a:lnSpc>
                <a:spcPct val="100000"/>
              </a:lnSpc>
              <a:buFont typeface="Franklin Gothic Book" panose="020B0503020102020204" pitchFamily="34" charset="0"/>
              <a:buNone/>
            </a:pPr>
            <a:r>
              <a:rPr lang="en-GB" b="1" dirty="0"/>
              <a:t>Precondition</a:t>
            </a:r>
            <a:r>
              <a:rPr lang="en-GB" dirty="0"/>
              <a:t>: The list must be sorted in ascending or descending order.</a:t>
            </a:r>
          </a:p>
        </p:txBody>
      </p:sp>
      <p:pic>
        <p:nvPicPr>
          <p:cNvPr id="4" name="Picture 2" descr="Difference between Searching and Sorting Algorithms - GeeksforGeeks">
            <a:extLst>
              <a:ext uri="{FF2B5EF4-FFF2-40B4-BE49-F238E27FC236}">
                <a16:creationId xmlns:a16="http://schemas.microsoft.com/office/drawing/2014/main" id="{B952B6D3-D243-5A1A-E02A-00411E796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322" y="4157769"/>
            <a:ext cx="4375355" cy="266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44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EBDAA-F06A-8592-56DB-3EFAB9468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85A2D-4D33-E17E-E05E-D1BC27089C69}"/>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051F0188-F2AC-9777-7923-E9CFD1E2AF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6CD2DB31-4550-71F4-92F3-D54A859CB895}"/>
              </a:ext>
            </a:extLst>
          </p:cNvPr>
          <p:cNvSpPr>
            <a:spLocks noGrp="1"/>
          </p:cNvSpPr>
          <p:nvPr>
            <p:ph idx="1"/>
          </p:nvPr>
        </p:nvSpPr>
        <p:spPr>
          <a:xfrm>
            <a:off x="1371600" y="2344992"/>
            <a:ext cx="9316065" cy="512507"/>
          </a:xfrm>
        </p:spPr>
        <p:txBody>
          <a:bodyPr>
            <a:normAutofit/>
          </a:bodyPr>
          <a:lstStyle/>
          <a:p>
            <a:pPr marL="0" indent="0">
              <a:buNone/>
            </a:pPr>
            <a:r>
              <a:rPr lang="en-GB" b="1" dirty="0"/>
              <a:t>Binary Search</a:t>
            </a:r>
          </a:p>
        </p:txBody>
      </p:sp>
      <p:sp>
        <p:nvSpPr>
          <p:cNvPr id="3" name="Content Placeholder 2">
            <a:extLst>
              <a:ext uri="{FF2B5EF4-FFF2-40B4-BE49-F238E27FC236}">
                <a16:creationId xmlns:a16="http://schemas.microsoft.com/office/drawing/2014/main" id="{C182BB3F-89BD-04E5-D1EF-118698501E94}"/>
              </a:ext>
            </a:extLst>
          </p:cNvPr>
          <p:cNvSpPr txBox="1">
            <a:spLocks/>
          </p:cNvSpPr>
          <p:nvPr/>
        </p:nvSpPr>
        <p:spPr>
          <a:xfrm>
            <a:off x="1371600" y="2762866"/>
            <a:ext cx="9316065" cy="4095134"/>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None/>
            </a:pPr>
            <a:r>
              <a:rPr lang="en-GB" b="1" dirty="0"/>
              <a:t>Steps</a:t>
            </a:r>
            <a:r>
              <a:rPr lang="en-GB" dirty="0"/>
              <a:t>: </a:t>
            </a:r>
          </a:p>
          <a:p>
            <a:pPr marL="0" indent="0">
              <a:lnSpc>
                <a:spcPct val="120000"/>
              </a:lnSpc>
              <a:buNone/>
            </a:pPr>
            <a:r>
              <a:rPr lang="en-GB" dirty="0"/>
              <a:t>1. Set two pointers, one at the start (low) and one at the end (high) of the list.</a:t>
            </a:r>
          </a:p>
          <a:p>
            <a:pPr marL="0" indent="0">
              <a:lnSpc>
                <a:spcPct val="120000"/>
              </a:lnSpc>
              <a:buNone/>
            </a:pPr>
            <a:r>
              <a:rPr lang="en-GB" dirty="0"/>
              <a:t>2. Find the middle element of the list.</a:t>
            </a:r>
          </a:p>
          <a:p>
            <a:pPr marL="0" indent="0">
              <a:lnSpc>
                <a:spcPct val="120000"/>
              </a:lnSpc>
              <a:buNone/>
            </a:pPr>
            <a:r>
              <a:rPr lang="en-GB" dirty="0"/>
              <a:t>3. Compare the middle element with the target:</a:t>
            </a:r>
          </a:p>
          <a:p>
            <a:pPr>
              <a:lnSpc>
                <a:spcPct val="120000"/>
              </a:lnSpc>
            </a:pPr>
            <a:r>
              <a:rPr lang="en-GB" dirty="0"/>
              <a:t>If the middle element matches the target, return the index.</a:t>
            </a:r>
          </a:p>
          <a:p>
            <a:pPr>
              <a:lnSpc>
                <a:spcPct val="120000"/>
              </a:lnSpc>
            </a:pPr>
            <a:r>
              <a:rPr lang="en-GB" dirty="0"/>
              <a:t>If the target is less than the middle element, focus on the left half (adjust high to be mid - 1).</a:t>
            </a:r>
          </a:p>
          <a:p>
            <a:pPr>
              <a:lnSpc>
                <a:spcPct val="120000"/>
              </a:lnSpc>
            </a:pPr>
            <a:r>
              <a:rPr lang="en-GB" dirty="0"/>
              <a:t>If the target is greater than the middle element, focus on the right half (adjust low to be mid + 1).</a:t>
            </a:r>
          </a:p>
          <a:p>
            <a:pPr marL="0" indent="0">
              <a:lnSpc>
                <a:spcPct val="120000"/>
              </a:lnSpc>
              <a:buNone/>
            </a:pPr>
            <a:r>
              <a:rPr lang="en-GB" dirty="0"/>
              <a:t>4. Repeat steps 2-3 until you find the target or low becomes greater than high, meaning the target is not in the list.</a:t>
            </a:r>
          </a:p>
        </p:txBody>
      </p:sp>
    </p:spTree>
    <p:extLst>
      <p:ext uri="{BB962C8B-B14F-4D97-AF65-F5344CB8AC3E}">
        <p14:creationId xmlns:p14="http://schemas.microsoft.com/office/powerpoint/2010/main" val="3098713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D2A09-A709-39BA-5CF9-85EDB54FD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64831-EE69-A1AE-B8A6-0AB6C19B4C8B}"/>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CF38C00B-C598-9F38-AB93-D0C7C3D779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49AE831D-02F2-F04C-C9E5-142B505A4244}"/>
              </a:ext>
            </a:extLst>
          </p:cNvPr>
          <p:cNvSpPr>
            <a:spLocks noGrp="1"/>
          </p:cNvSpPr>
          <p:nvPr>
            <p:ph idx="1"/>
          </p:nvPr>
        </p:nvSpPr>
        <p:spPr>
          <a:xfrm>
            <a:off x="1371600" y="2344992"/>
            <a:ext cx="9316065" cy="512507"/>
          </a:xfrm>
        </p:spPr>
        <p:txBody>
          <a:bodyPr>
            <a:normAutofit/>
          </a:bodyPr>
          <a:lstStyle/>
          <a:p>
            <a:pPr marL="0" indent="0">
              <a:buNone/>
            </a:pPr>
            <a:r>
              <a:rPr lang="en-GB" b="1" dirty="0"/>
              <a:t>Binary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9841D-0A1A-CB23-E58B-4FF2AE5F968B}"/>
                  </a:ext>
                </a:extLst>
              </p:cNvPr>
              <p:cNvSpPr txBox="1">
                <a:spLocks/>
              </p:cNvSpPr>
              <p:nvPr/>
            </p:nvSpPr>
            <p:spPr>
              <a:xfrm>
                <a:off x="1371600" y="2762866"/>
                <a:ext cx="9316065" cy="31463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None/>
                </a:pPr>
                <a:r>
                  <a:rPr lang="en-GB" b="1" dirty="0"/>
                  <a:t>Complexity</a:t>
                </a:r>
                <a:r>
                  <a:rPr lang="en-GB" dirty="0"/>
                  <a:t>:</a:t>
                </a:r>
              </a:p>
              <a:p>
                <a:pPr marL="0" indent="0">
                  <a:lnSpc>
                    <a:spcPct val="100000"/>
                  </a:lnSpc>
                  <a:buNone/>
                </a:pPr>
                <a:r>
                  <a:rPr lang="en-GB" b="1" dirty="0"/>
                  <a:t>Time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smtClean="0">
                        <a:latin typeface="Cambria Math" panose="02040503050406030204" pitchFamily="18" charset="0"/>
                      </a:rPr>
                      <m:t>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𝒏</m:t>
                    </m:r>
                    <m:r>
                      <a:rPr lang="en-GB" b="1" i="1" dirty="0" smtClean="0">
                        <a:latin typeface="Cambria Math" panose="02040503050406030204" pitchFamily="18" charset="0"/>
                      </a:rPr>
                      <m:t>)</m:t>
                    </m:r>
                  </m:oMath>
                </a14:m>
                <a:r>
                  <a:rPr lang="en-GB" dirty="0"/>
                  <a:t>, as each step cuts the search interval in half, making it much faster than linear search for large lists.</a:t>
                </a:r>
              </a:p>
              <a:p>
                <a:pPr marL="0" indent="0">
                  <a:lnSpc>
                    <a:spcPct val="100000"/>
                  </a:lnSpc>
                  <a:buNone/>
                </a:pPr>
                <a:r>
                  <a:rPr lang="pt-BR" b="1" dirty="0"/>
                  <a:t>Space Complexity</a:t>
                </a:r>
                <a:r>
                  <a:rPr lang="pt-BR" dirty="0"/>
                  <a:t>: </a:t>
                </a:r>
                <a14:m>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𝟏</m:t>
                    </m:r>
                    <m:r>
                      <a:rPr lang="pt-BR" b="1" i="1" dirty="0" smtClean="0">
                        <a:latin typeface="Cambria Math" panose="02040503050406030204" pitchFamily="18" charset="0"/>
                      </a:rPr>
                      <m:t>) </m:t>
                    </m:r>
                  </m:oMath>
                </a14:m>
                <a:r>
                  <a:rPr lang="pt-BR" dirty="0"/>
                  <a:t>for iterative binary search, </a:t>
                </a:r>
                <a14:m>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 </m:t>
                    </m:r>
                  </m:oMath>
                </a14:m>
                <a:r>
                  <a:rPr lang="pt-BR" dirty="0"/>
                  <a:t>for recursive implementations.</a:t>
                </a:r>
              </a:p>
              <a:p>
                <a:pPr marL="0" indent="0">
                  <a:lnSpc>
                    <a:spcPct val="100000"/>
                  </a:lnSpc>
                  <a:buNone/>
                </a:pPr>
                <a:r>
                  <a:rPr lang="en-GB" b="1" dirty="0"/>
                  <a:t>Use Case</a:t>
                </a:r>
                <a:r>
                  <a:rPr lang="en-GB" dirty="0"/>
                  <a:t>: Binary search is very efficient for </a:t>
                </a:r>
                <a:r>
                  <a:rPr lang="en-GB" b="1" dirty="0"/>
                  <a:t>large, sorted lists</a:t>
                </a:r>
                <a:r>
                  <a:rPr lang="en-GB" dirty="0"/>
                  <a:t> and is commonly used in applications where quick searches are needed, like looking up items in a sorted database.</a:t>
                </a:r>
              </a:p>
            </p:txBody>
          </p:sp>
        </mc:Choice>
        <mc:Fallback xmlns="">
          <p:sp>
            <p:nvSpPr>
              <p:cNvPr id="3" name="Content Placeholder 2">
                <a:extLst>
                  <a:ext uri="{FF2B5EF4-FFF2-40B4-BE49-F238E27FC236}">
                    <a16:creationId xmlns:a16="http://schemas.microsoft.com/office/drawing/2014/main" id="{6F99841D-0A1A-CB23-E58B-4FF2AE5F968B}"/>
                  </a:ext>
                </a:extLst>
              </p:cNvPr>
              <p:cNvSpPr txBox="1">
                <a:spLocks noRot="1" noChangeAspect="1" noMove="1" noResize="1" noEditPoints="1" noAdjustHandles="1" noChangeArrowheads="1" noChangeShapeType="1" noTextEdit="1"/>
              </p:cNvSpPr>
              <p:nvPr/>
            </p:nvSpPr>
            <p:spPr>
              <a:xfrm>
                <a:off x="1371600" y="2762866"/>
                <a:ext cx="9316065" cy="3146321"/>
              </a:xfrm>
              <a:prstGeom prst="rect">
                <a:avLst/>
              </a:prstGeom>
              <a:blipFill>
                <a:blip r:embed="rId2"/>
                <a:stretch>
                  <a:fillRect l="-654" t="-969"/>
                </a:stretch>
              </a:blipFill>
            </p:spPr>
            <p:txBody>
              <a:bodyPr/>
              <a:lstStyle/>
              <a:p>
                <a:r>
                  <a:rPr lang="en-GB">
                    <a:noFill/>
                  </a:rPr>
                  <a:t> </a:t>
                </a:r>
              </a:p>
            </p:txBody>
          </p:sp>
        </mc:Fallback>
      </mc:AlternateContent>
    </p:spTree>
    <p:extLst>
      <p:ext uri="{BB962C8B-B14F-4D97-AF65-F5344CB8AC3E}">
        <p14:creationId xmlns:p14="http://schemas.microsoft.com/office/powerpoint/2010/main" val="26624124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8FB1-368F-BC15-90B2-B7DBDF372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0627F-DA39-10AB-178F-DC3B6065E25C}"/>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6504B026-B028-1714-7F13-A1C7B78848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04B7FA1A-6D66-1A07-1821-A40B7E712C0F}"/>
              </a:ext>
            </a:extLst>
          </p:cNvPr>
          <p:cNvSpPr>
            <a:spLocks noGrp="1"/>
          </p:cNvSpPr>
          <p:nvPr>
            <p:ph idx="1"/>
          </p:nvPr>
        </p:nvSpPr>
        <p:spPr>
          <a:xfrm>
            <a:off x="1371600" y="2344992"/>
            <a:ext cx="9316065" cy="512507"/>
          </a:xfrm>
        </p:spPr>
        <p:txBody>
          <a:bodyPr>
            <a:normAutofit/>
          </a:bodyPr>
          <a:lstStyle/>
          <a:p>
            <a:pPr marL="0" indent="0">
              <a:buNone/>
            </a:pPr>
            <a:r>
              <a:rPr lang="en-GB" b="1" dirty="0"/>
              <a:t>Linear Search</a:t>
            </a:r>
          </a:p>
        </p:txBody>
      </p:sp>
      <p:sp>
        <p:nvSpPr>
          <p:cNvPr id="3" name="Content Placeholder 2">
            <a:extLst>
              <a:ext uri="{FF2B5EF4-FFF2-40B4-BE49-F238E27FC236}">
                <a16:creationId xmlns:a16="http://schemas.microsoft.com/office/drawing/2014/main" id="{146D8A42-7C8E-9D08-F871-985631EAF0E8}"/>
              </a:ext>
            </a:extLst>
          </p:cNvPr>
          <p:cNvSpPr txBox="1">
            <a:spLocks/>
          </p:cNvSpPr>
          <p:nvPr/>
        </p:nvSpPr>
        <p:spPr>
          <a:xfrm>
            <a:off x="1371600" y="2922637"/>
            <a:ext cx="9316065" cy="9611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r>
              <a:rPr lang="en-GB" b="1" dirty="0"/>
              <a:t>Definition</a:t>
            </a:r>
            <a:r>
              <a:rPr lang="en-GB" dirty="0"/>
              <a:t>: Linear search is a simple algorithm that checks each element in a list or array sequentially until it finds the target element or reaches the end of the list.</a:t>
            </a:r>
          </a:p>
        </p:txBody>
      </p:sp>
      <p:pic>
        <p:nvPicPr>
          <p:cNvPr id="10" name="Picture 4" descr="Time and Space Complexity of Linear Search Algorithm - GeeksforGeeks">
            <a:extLst>
              <a:ext uri="{FF2B5EF4-FFF2-40B4-BE49-F238E27FC236}">
                <a16:creationId xmlns:a16="http://schemas.microsoft.com/office/drawing/2014/main" id="{B76C9FAF-7158-6717-8907-BCEE1D857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684" y="3796309"/>
            <a:ext cx="5515896" cy="296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1927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7C0E0-F14C-DC58-1E94-02211EA45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9877A-40A0-6E39-ABD1-1C04CD734991}"/>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0D3508A9-B1CD-432D-2B04-2C4054D130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7CEED3C-8DD4-191A-9E28-CFB4F6EC00D0}"/>
              </a:ext>
            </a:extLst>
          </p:cNvPr>
          <p:cNvSpPr>
            <a:spLocks noGrp="1"/>
          </p:cNvSpPr>
          <p:nvPr>
            <p:ph idx="1"/>
          </p:nvPr>
        </p:nvSpPr>
        <p:spPr>
          <a:xfrm>
            <a:off x="1371600" y="2344992"/>
            <a:ext cx="9316065" cy="512507"/>
          </a:xfrm>
        </p:spPr>
        <p:txBody>
          <a:bodyPr>
            <a:normAutofit/>
          </a:bodyPr>
          <a:lstStyle/>
          <a:p>
            <a:pPr marL="0" indent="0">
              <a:buNone/>
            </a:pPr>
            <a:r>
              <a:rPr lang="en-GB" b="1" dirty="0"/>
              <a:t>Linear Search</a:t>
            </a:r>
          </a:p>
        </p:txBody>
      </p:sp>
      <p:sp>
        <p:nvSpPr>
          <p:cNvPr id="3" name="Content Placeholder 2">
            <a:extLst>
              <a:ext uri="{FF2B5EF4-FFF2-40B4-BE49-F238E27FC236}">
                <a16:creationId xmlns:a16="http://schemas.microsoft.com/office/drawing/2014/main" id="{D9E2BA7D-C8B9-BFEA-D7D9-D482A12B4153}"/>
              </a:ext>
            </a:extLst>
          </p:cNvPr>
          <p:cNvSpPr txBox="1">
            <a:spLocks/>
          </p:cNvSpPr>
          <p:nvPr/>
        </p:nvSpPr>
        <p:spPr>
          <a:xfrm>
            <a:off x="1371600" y="2922637"/>
            <a:ext cx="9316065" cy="32495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b="1" dirty="0"/>
              <a:t>Steps</a:t>
            </a:r>
            <a:r>
              <a:rPr lang="en-GB" dirty="0"/>
              <a:t>:</a:t>
            </a:r>
          </a:p>
          <a:p>
            <a:pPr>
              <a:buFont typeface="+mj-lt"/>
              <a:buAutoNum type="arabicPeriod"/>
            </a:pPr>
            <a:r>
              <a:rPr lang="en-GB" dirty="0"/>
              <a:t>Start from the beginning of the list.</a:t>
            </a:r>
          </a:p>
          <a:p>
            <a:pPr>
              <a:buFont typeface="+mj-lt"/>
              <a:buAutoNum type="arabicPeriod"/>
            </a:pPr>
            <a:r>
              <a:rPr lang="en-GB" dirty="0"/>
              <a:t>Compare each element with the target element.</a:t>
            </a:r>
          </a:p>
          <a:p>
            <a:pPr>
              <a:buFont typeface="+mj-lt"/>
              <a:buAutoNum type="arabicPeriod"/>
            </a:pPr>
            <a:r>
              <a:rPr lang="en-GB" dirty="0"/>
              <a:t>If a match is found, return the index of that element.</a:t>
            </a:r>
          </a:p>
          <a:p>
            <a:pPr>
              <a:buFont typeface="+mj-lt"/>
              <a:buAutoNum type="arabicPeriod"/>
            </a:pPr>
            <a:r>
              <a:rPr lang="en-GB" dirty="0"/>
              <a:t>If no match is found by the end of the list, return an indication that the element is not present (e.g., -1).</a:t>
            </a:r>
          </a:p>
        </p:txBody>
      </p:sp>
    </p:spTree>
    <p:extLst>
      <p:ext uri="{BB962C8B-B14F-4D97-AF65-F5344CB8AC3E}">
        <p14:creationId xmlns:p14="http://schemas.microsoft.com/office/powerpoint/2010/main" val="3453450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9CE-C408-A2AB-1E71-A08C54AB42E3}"/>
              </a:ext>
            </a:extLst>
          </p:cNvPr>
          <p:cNvSpPr>
            <a:spLocks noGrp="1"/>
          </p:cNvSpPr>
          <p:nvPr>
            <p:ph type="title"/>
          </p:nvPr>
        </p:nvSpPr>
        <p:spPr>
          <a:xfrm>
            <a:off x="1371600" y="2686050"/>
            <a:ext cx="9601200" cy="1485900"/>
          </a:xfrm>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Tree>
    <p:extLst>
      <p:ext uri="{BB962C8B-B14F-4D97-AF65-F5344CB8AC3E}">
        <p14:creationId xmlns:p14="http://schemas.microsoft.com/office/powerpoint/2010/main" val="450441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F917C-123E-3807-DDEE-29491BE07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30A30-E239-5288-1010-A9843190633C}"/>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CEBDA1AA-0B8A-037E-3BC0-C5BC9E39C8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69C111E2-B4BF-17E2-A492-7CDB851B0631}"/>
              </a:ext>
            </a:extLst>
          </p:cNvPr>
          <p:cNvSpPr>
            <a:spLocks noGrp="1"/>
          </p:cNvSpPr>
          <p:nvPr>
            <p:ph idx="1"/>
          </p:nvPr>
        </p:nvSpPr>
        <p:spPr>
          <a:xfrm>
            <a:off x="1371600" y="2344992"/>
            <a:ext cx="9316065" cy="512507"/>
          </a:xfrm>
        </p:spPr>
        <p:txBody>
          <a:bodyPr>
            <a:normAutofit/>
          </a:bodyPr>
          <a:lstStyle/>
          <a:p>
            <a:pPr marL="0" indent="0">
              <a:buNone/>
            </a:pPr>
            <a:r>
              <a:rPr lang="en-GB" b="1" dirty="0"/>
              <a:t>Linear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1EE6AB-B2A8-C891-8E18-696C58D07147}"/>
                  </a:ext>
                </a:extLst>
              </p:cNvPr>
              <p:cNvSpPr txBox="1">
                <a:spLocks/>
              </p:cNvSpPr>
              <p:nvPr/>
            </p:nvSpPr>
            <p:spPr>
              <a:xfrm>
                <a:off x="1371600" y="2922637"/>
                <a:ext cx="9316065" cy="32495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b="1" dirty="0"/>
                  <a:t>Complexity</a:t>
                </a:r>
                <a:r>
                  <a:rPr lang="en-GB" dirty="0"/>
                  <a:t>:</a:t>
                </a:r>
              </a:p>
              <a:p>
                <a:pPr>
                  <a:buFont typeface="Arial" panose="020B0604020202020204" pitchFamily="34" charset="0"/>
                  <a:buChar char="•"/>
                </a:pPr>
                <a:r>
                  <a:rPr lang="en-GB" b="1" dirty="0"/>
                  <a:t>Time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𝒏</m:t>
                    </m:r>
                    <m:r>
                      <a:rPr lang="en-GB" b="1" i="1" dirty="0" smtClean="0">
                        <a:latin typeface="Cambria Math" panose="02040503050406030204" pitchFamily="18" charset="0"/>
                      </a:rPr>
                      <m:t>)</m:t>
                    </m:r>
                  </m:oMath>
                </a14:m>
                <a:r>
                  <a:rPr lang="en-GB" dirty="0"/>
                  <a:t>, where n is the number of elements in the list. In the worst case, it may need to check every element.</a:t>
                </a:r>
              </a:p>
              <a:p>
                <a:pPr>
                  <a:buFont typeface="Arial" panose="020B0604020202020204" pitchFamily="34" charset="0"/>
                  <a:buChar char="•"/>
                </a:pPr>
                <a:r>
                  <a:rPr lang="en-GB" b="1" dirty="0"/>
                  <a:t>Space </a:t>
                </a:r>
                <a:r>
                  <a:rPr lang="en-GB" b="1" dirty="0" err="1"/>
                  <a:t>Complexity</a:t>
                </a:r>
                <a:r>
                  <a:rPr lang="en-GB" dirty="0" err="1"/>
                  <a:t>:</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𝟏</m:t>
                    </m:r>
                    <m:r>
                      <a:rPr lang="en-GB" b="1" i="1" dirty="0" smtClean="0">
                        <a:latin typeface="Cambria Math" panose="02040503050406030204" pitchFamily="18" charset="0"/>
                      </a:rPr>
                      <m:t>)</m:t>
                    </m:r>
                  </m:oMath>
                </a14:m>
                <a:r>
                  <a:rPr lang="en-GB" dirty="0"/>
                  <a:t> as it requires no additional memory for simple implementations.</a:t>
                </a:r>
              </a:p>
              <a:p>
                <a:pPr marL="0" indent="0">
                  <a:buNone/>
                </a:pPr>
                <a:r>
                  <a:rPr lang="en-GB" b="1" dirty="0"/>
                  <a:t>Use Case</a:t>
                </a:r>
                <a:r>
                  <a:rPr lang="en-GB" dirty="0"/>
                  <a:t>: Linear search is effective for </a:t>
                </a:r>
                <a:r>
                  <a:rPr lang="en-GB" b="1" dirty="0"/>
                  <a:t>small or unsorted lists</a:t>
                </a:r>
                <a:r>
                  <a:rPr lang="en-GB" dirty="0"/>
                  <a:t> since it doesn't require the list to be sorted.</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501EE6AB-B2A8-C891-8E18-696C58D07147}"/>
                  </a:ext>
                </a:extLst>
              </p:cNvPr>
              <p:cNvSpPr txBox="1">
                <a:spLocks noRot="1" noChangeAspect="1" noMove="1" noResize="1" noEditPoints="1" noAdjustHandles="1" noChangeArrowheads="1" noChangeShapeType="1" noTextEdit="1"/>
              </p:cNvSpPr>
              <p:nvPr/>
            </p:nvSpPr>
            <p:spPr>
              <a:xfrm>
                <a:off x="1371600" y="2922637"/>
                <a:ext cx="9316065" cy="3249563"/>
              </a:xfrm>
              <a:prstGeom prst="rect">
                <a:avLst/>
              </a:prstGeom>
              <a:blipFill>
                <a:blip r:embed="rId2"/>
                <a:stretch>
                  <a:fillRect l="-654" t="-1498" r="-916"/>
                </a:stretch>
              </a:blipFill>
            </p:spPr>
            <p:txBody>
              <a:bodyPr/>
              <a:lstStyle/>
              <a:p>
                <a:r>
                  <a:rPr lang="en-GB">
                    <a:noFill/>
                  </a:rPr>
                  <a:t> </a:t>
                </a:r>
              </a:p>
            </p:txBody>
          </p:sp>
        </mc:Fallback>
      </mc:AlternateContent>
    </p:spTree>
    <p:extLst>
      <p:ext uri="{BB962C8B-B14F-4D97-AF65-F5344CB8AC3E}">
        <p14:creationId xmlns:p14="http://schemas.microsoft.com/office/powerpoint/2010/main" val="5709713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BDE66-75BD-7A01-1DB3-87FB5F961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2C5E7-9A42-65F9-103F-225F7B9CB3F1}"/>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D724A2DE-421F-897A-7A46-DA2E4866B2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7E7448F0-7634-6D2B-250C-08CCF70EA831}"/>
              </a:ext>
            </a:extLst>
          </p:cNvPr>
          <p:cNvSpPr>
            <a:spLocks noGrp="1"/>
          </p:cNvSpPr>
          <p:nvPr>
            <p:ph idx="1"/>
          </p:nvPr>
        </p:nvSpPr>
        <p:spPr>
          <a:xfrm>
            <a:off x="1371601" y="2344992"/>
            <a:ext cx="6700684" cy="512507"/>
          </a:xfrm>
        </p:spPr>
        <p:txBody>
          <a:bodyPr>
            <a:normAutofit/>
          </a:bodyPr>
          <a:lstStyle/>
          <a:p>
            <a:pPr marL="0" indent="0">
              <a:buNone/>
            </a:pPr>
            <a:r>
              <a:rPr lang="en-GB" b="1" dirty="0"/>
              <a:t>Examples</a:t>
            </a:r>
            <a:r>
              <a:rPr lang="en-GB" dirty="0"/>
              <a:t>: Some commonly used </a:t>
            </a:r>
            <a:r>
              <a:rPr lang="en-GB" b="1" dirty="0"/>
              <a:t>Sorting Algorithms</a:t>
            </a:r>
            <a:r>
              <a:rPr lang="en-GB" dirty="0"/>
              <a:t> include:</a:t>
            </a:r>
          </a:p>
        </p:txBody>
      </p:sp>
      <p:sp>
        <p:nvSpPr>
          <p:cNvPr id="3" name="Content Placeholder 2">
            <a:extLst>
              <a:ext uri="{FF2B5EF4-FFF2-40B4-BE49-F238E27FC236}">
                <a16:creationId xmlns:a16="http://schemas.microsoft.com/office/drawing/2014/main" id="{C917E956-B02E-2003-DC17-E9D72BB1BE1B}"/>
              </a:ext>
            </a:extLst>
          </p:cNvPr>
          <p:cNvSpPr txBox="1">
            <a:spLocks/>
          </p:cNvSpPr>
          <p:nvPr/>
        </p:nvSpPr>
        <p:spPr>
          <a:xfrm>
            <a:off x="1371601" y="2922637"/>
            <a:ext cx="6248400" cy="961105"/>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r>
              <a:rPr lang="en-GB" b="1" dirty="0"/>
              <a:t>Sorting Algorithms</a:t>
            </a:r>
            <a:r>
              <a:rPr lang="en-GB" dirty="0"/>
              <a:t>: Like quicksort, </a:t>
            </a:r>
            <a:r>
              <a:rPr lang="en-GB" dirty="0" err="1"/>
              <a:t>mergesort</a:t>
            </a:r>
            <a:r>
              <a:rPr lang="en-GB" dirty="0"/>
              <a:t>, and bubble sort, used to arrange elements in a particular order.</a:t>
            </a:r>
          </a:p>
        </p:txBody>
      </p:sp>
      <p:pic>
        <p:nvPicPr>
          <p:cNvPr id="4" name="Picture 2" descr="QuickSort is C++. Quicksort is a sorting algorithm that… | by Valk Fourteen  | Medium">
            <a:extLst>
              <a:ext uri="{FF2B5EF4-FFF2-40B4-BE49-F238E27FC236}">
                <a16:creationId xmlns:a16="http://schemas.microsoft.com/office/drawing/2014/main" id="{0B5B5CFD-0D3C-0BFA-B13A-E135D47CB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16361"/>
            <a:ext cx="4680155" cy="23400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erge Sort - Data Structure and Algorithms Tutorials - GeeksforGeeks">
            <a:extLst>
              <a:ext uri="{FF2B5EF4-FFF2-40B4-BE49-F238E27FC236}">
                <a16:creationId xmlns:a16="http://schemas.microsoft.com/office/drawing/2014/main" id="{A6E95FA2-B03D-FA0E-6EBA-AC2FD0D00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429" y="4316361"/>
            <a:ext cx="4680155" cy="2340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8EA43D0-DD5B-57AA-E5BA-BEA464392670}"/>
              </a:ext>
            </a:extLst>
          </p:cNvPr>
          <p:cNvPicPr>
            <a:picLocks noChangeAspect="1"/>
          </p:cNvPicPr>
          <p:nvPr/>
        </p:nvPicPr>
        <p:blipFill>
          <a:blip r:embed="rId4"/>
          <a:stretch>
            <a:fillRect/>
          </a:stretch>
        </p:blipFill>
        <p:spPr>
          <a:xfrm>
            <a:off x="8072285" y="1428750"/>
            <a:ext cx="4038492" cy="2397995"/>
          </a:xfrm>
          <a:prstGeom prst="rect">
            <a:avLst/>
          </a:prstGeom>
        </p:spPr>
      </p:pic>
    </p:spTree>
    <p:extLst>
      <p:ext uri="{BB962C8B-B14F-4D97-AF65-F5344CB8AC3E}">
        <p14:creationId xmlns:p14="http://schemas.microsoft.com/office/powerpoint/2010/main" val="1137636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EBC47-F865-8BA7-B5EA-3ED18D122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5212C-209C-42E9-BEE2-AA3F2402B801}"/>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DDA939D3-512D-55AF-DD4A-5964168EE36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1198E779-059E-7C8F-D365-6AF44DD52B14}"/>
              </a:ext>
            </a:extLst>
          </p:cNvPr>
          <p:cNvSpPr>
            <a:spLocks noGrp="1"/>
          </p:cNvSpPr>
          <p:nvPr>
            <p:ph idx="1"/>
          </p:nvPr>
        </p:nvSpPr>
        <p:spPr>
          <a:xfrm>
            <a:off x="1371600" y="2344992"/>
            <a:ext cx="9316065" cy="1745227"/>
          </a:xfrm>
        </p:spPr>
        <p:txBody>
          <a:bodyPr>
            <a:normAutofit/>
          </a:bodyPr>
          <a:lstStyle/>
          <a:p>
            <a:r>
              <a:rPr lang="en-GB" b="1" dirty="0"/>
              <a:t>Quicksort</a:t>
            </a:r>
          </a:p>
          <a:p>
            <a:pPr>
              <a:buFont typeface="Arial" panose="020B0604020202020204" pitchFamily="34" charset="0"/>
              <a:buChar char="•"/>
            </a:pPr>
            <a:r>
              <a:rPr lang="en-GB" b="1" dirty="0"/>
              <a:t>Definition</a:t>
            </a:r>
            <a:r>
              <a:rPr lang="en-GB" dirty="0"/>
              <a:t>: Quicksort is a </a:t>
            </a:r>
            <a:r>
              <a:rPr lang="en-GB" b="1" dirty="0"/>
              <a:t>divide-and-conquer</a:t>
            </a:r>
            <a:r>
              <a:rPr lang="en-GB" dirty="0"/>
              <a:t> algorithm that sorts an array by selecting a "pivot" element and partitioning the other elements into two sub-arrays according to whether they are less than or greater than the pivot. The sub-arrays are then recursively sorted.</a:t>
            </a:r>
          </a:p>
        </p:txBody>
      </p:sp>
      <p:sp>
        <p:nvSpPr>
          <p:cNvPr id="3" name="Content Placeholder 2">
            <a:extLst>
              <a:ext uri="{FF2B5EF4-FFF2-40B4-BE49-F238E27FC236}">
                <a16:creationId xmlns:a16="http://schemas.microsoft.com/office/drawing/2014/main" id="{68283739-5CC9-406D-ED80-27D1EE03C59A}"/>
              </a:ext>
            </a:extLst>
          </p:cNvPr>
          <p:cNvSpPr txBox="1">
            <a:spLocks/>
          </p:cNvSpPr>
          <p:nvPr/>
        </p:nvSpPr>
        <p:spPr>
          <a:xfrm>
            <a:off x="1371600" y="2922637"/>
            <a:ext cx="9316065" cy="9611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endParaRPr lang="en-GB" dirty="0"/>
          </a:p>
        </p:txBody>
      </p:sp>
      <p:pic>
        <p:nvPicPr>
          <p:cNvPr id="6" name="Picture 2" descr="QuickSort is C++. Quicksort is a sorting algorithm that… | by Valk Fourteen  | Medium">
            <a:extLst>
              <a:ext uri="{FF2B5EF4-FFF2-40B4-BE49-F238E27FC236}">
                <a16:creationId xmlns:a16="http://schemas.microsoft.com/office/drawing/2014/main" id="{2AA725E2-3795-BD5B-C278-4D082415E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884" y="4179323"/>
            <a:ext cx="4954231" cy="247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13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04302-505C-20B0-CAC1-64AF77BB3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10814-06EB-B164-EE21-50CFB9FE6F54}"/>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4F77C8E0-3414-20CB-5987-11F9F96056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23274186-A74F-EB28-52D7-555E62F80DE7}"/>
              </a:ext>
            </a:extLst>
          </p:cNvPr>
          <p:cNvSpPr>
            <a:spLocks noGrp="1"/>
          </p:cNvSpPr>
          <p:nvPr>
            <p:ph idx="1"/>
          </p:nvPr>
        </p:nvSpPr>
        <p:spPr>
          <a:xfrm>
            <a:off x="1371600" y="2344992"/>
            <a:ext cx="9316065" cy="2974260"/>
          </a:xfrm>
        </p:spPr>
        <p:txBody>
          <a:bodyPr>
            <a:noAutofit/>
          </a:bodyPr>
          <a:lstStyle/>
          <a:p>
            <a:pPr marL="0" indent="0">
              <a:buNone/>
            </a:pPr>
            <a:r>
              <a:rPr lang="en-GB" b="1" dirty="0"/>
              <a:t>Steps:</a:t>
            </a:r>
          </a:p>
          <a:p>
            <a:r>
              <a:rPr lang="en-GB" dirty="0"/>
              <a:t>Select a pivot element from the array. This can be the first, last, middle, or a random element.</a:t>
            </a:r>
          </a:p>
          <a:p>
            <a:r>
              <a:rPr lang="en-GB" dirty="0"/>
              <a:t>Partition the array so that elements less than the pivot go to its left, and elements greater than the pivot go to its right.</a:t>
            </a:r>
          </a:p>
          <a:p>
            <a:r>
              <a:rPr lang="en-GB" dirty="0"/>
              <a:t>Recursively apply the same process to the left and right sub-arrays.</a:t>
            </a:r>
          </a:p>
          <a:p>
            <a:r>
              <a:rPr lang="en-GB" dirty="0"/>
              <a:t>Combine the results from the sorted sub-arrays and pivot to form the sorted array.</a:t>
            </a:r>
          </a:p>
        </p:txBody>
      </p:sp>
      <p:sp>
        <p:nvSpPr>
          <p:cNvPr id="3" name="Content Placeholder 2">
            <a:extLst>
              <a:ext uri="{FF2B5EF4-FFF2-40B4-BE49-F238E27FC236}">
                <a16:creationId xmlns:a16="http://schemas.microsoft.com/office/drawing/2014/main" id="{49EC2052-98E4-DC82-6695-A2B614B7743B}"/>
              </a:ext>
            </a:extLst>
          </p:cNvPr>
          <p:cNvSpPr txBox="1">
            <a:spLocks/>
          </p:cNvSpPr>
          <p:nvPr/>
        </p:nvSpPr>
        <p:spPr>
          <a:xfrm>
            <a:off x="1371600" y="2922637"/>
            <a:ext cx="9316065" cy="9611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endParaRPr lang="en-GB" dirty="0"/>
          </a:p>
        </p:txBody>
      </p:sp>
    </p:spTree>
    <p:extLst>
      <p:ext uri="{BB962C8B-B14F-4D97-AF65-F5344CB8AC3E}">
        <p14:creationId xmlns:p14="http://schemas.microsoft.com/office/powerpoint/2010/main" val="1851266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BCF7-FFF0-22E4-2B2A-5B324D356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F90FA-B47C-2055-CD07-8F3221E80BFB}"/>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ADA67F4C-8033-4457-F862-E869B2C573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1C70DD1-AE2E-B0CD-60F2-F403A2EBE2C3}"/>
                  </a:ext>
                </a:extLst>
              </p:cNvPr>
              <p:cNvSpPr>
                <a:spLocks noGrp="1"/>
              </p:cNvSpPr>
              <p:nvPr>
                <p:ph idx="1"/>
              </p:nvPr>
            </p:nvSpPr>
            <p:spPr>
              <a:xfrm>
                <a:off x="1371600" y="2344992"/>
                <a:ext cx="9316065" cy="3505202"/>
              </a:xfrm>
            </p:spPr>
            <p:txBody>
              <a:bodyPr>
                <a:noAutofit/>
              </a:bodyPr>
              <a:lstStyle/>
              <a:p>
                <a:pPr marL="0" indent="0">
                  <a:buNone/>
                </a:pPr>
                <a:r>
                  <a:rPr lang="en-GB" b="1" dirty="0"/>
                  <a:t>Complexity</a:t>
                </a:r>
                <a:r>
                  <a:rPr lang="en-GB" dirty="0"/>
                  <a:t>:</a:t>
                </a:r>
              </a:p>
              <a:p>
                <a:pPr>
                  <a:buFont typeface="Arial" panose="020B0604020202020204" pitchFamily="34" charset="0"/>
                  <a:buChar char="•"/>
                </a:pPr>
                <a:r>
                  <a:rPr lang="en-GB" b="1" dirty="0"/>
                  <a:t>Average Case</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smtClean="0">
                        <a:latin typeface="Cambria Math" panose="02040503050406030204" pitchFamily="18" charset="0"/>
                      </a:rPr>
                      <m:t>𝒏𝒍𝒐𝒈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𝒏</m:t>
                    </m:r>
                    <m:r>
                      <a:rPr lang="en-GB" b="1" i="1" dirty="0" smtClean="0">
                        <a:latin typeface="Cambria Math" panose="02040503050406030204" pitchFamily="18" charset="0"/>
                      </a:rPr>
                      <m:t>) </m:t>
                    </m:r>
                  </m:oMath>
                </a14:m>
                <a:r>
                  <a:rPr lang="en-GB" dirty="0"/>
                  <a:t>where </a:t>
                </a:r>
                <a:r>
                  <a:rPr lang="en-GB" dirty="0" err="1"/>
                  <a:t>nnn</a:t>
                </a:r>
                <a:r>
                  <a:rPr lang="en-GB" dirty="0"/>
                  <a:t> is the number of elements.</a:t>
                </a:r>
              </a:p>
              <a:p>
                <a:pPr>
                  <a:buFont typeface="Arial" panose="020B0604020202020204" pitchFamily="34" charset="0"/>
                  <a:buChar char="•"/>
                </a:pPr>
                <a:r>
                  <a:rPr lang="en-GB" b="1" dirty="0"/>
                  <a:t>Worst Case</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r>
                      <a:rPr lang="en-GB" b="1" i="1" dirty="0" smtClean="0">
                        <a:latin typeface="Cambria Math" panose="02040503050406030204" pitchFamily="18" charset="0"/>
                      </a:rPr>
                      <m:t>) </m:t>
                    </m:r>
                  </m:oMath>
                </a14:m>
                <a:r>
                  <a:rPr lang="en-GB" dirty="0"/>
                  <a:t>(occurs when the pivot consistently results in unbalanced partitions, e.g., if the array is already sorted and the first or last element is chosen as the pivot).</a:t>
                </a:r>
              </a:p>
              <a:p>
                <a:pPr>
                  <a:buFont typeface="Arial" panose="020B0604020202020204" pitchFamily="34" charset="0"/>
                  <a:buChar char="•"/>
                </a:pPr>
                <a:r>
                  <a:rPr lang="en-GB" b="1" dirty="0"/>
                  <a:t>Space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smtClean="0">
                        <a:latin typeface="Cambria Math" panose="02040503050406030204" pitchFamily="18" charset="0"/>
                      </a:rPr>
                      <m:t>𝒏𝒍𝒐𝒈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𝒏</m:t>
                    </m:r>
                    <m:r>
                      <a:rPr lang="en-GB" b="1" i="1" dirty="0" smtClean="0">
                        <a:latin typeface="Cambria Math" panose="02040503050406030204" pitchFamily="18" charset="0"/>
                      </a:rPr>
                      <m:t>) </m:t>
                    </m:r>
                  </m:oMath>
                </a14:m>
                <a:r>
                  <a:rPr lang="en-GB" dirty="0"/>
                  <a:t>for the recursion stack in the average case.</a:t>
                </a:r>
              </a:p>
              <a:p>
                <a:pPr marL="0" indent="0">
                  <a:buNone/>
                </a:pPr>
                <a:r>
                  <a:rPr lang="en-GB" b="1" dirty="0"/>
                  <a:t>Use Case</a:t>
                </a:r>
                <a:r>
                  <a:rPr lang="en-GB" dirty="0"/>
                  <a:t>: Quicksort is generally the preferred choice for </a:t>
                </a:r>
                <a:r>
                  <a:rPr lang="en-GB" b="1" dirty="0"/>
                  <a:t>large datasets</a:t>
                </a:r>
                <a:r>
                  <a:rPr lang="en-GB" dirty="0"/>
                  <a:t> due to its average-case efficiency and in-place sorting capabilities.</a:t>
                </a:r>
              </a:p>
            </p:txBody>
          </p:sp>
        </mc:Choice>
        <mc:Fallback xmlns="">
          <p:sp>
            <p:nvSpPr>
              <p:cNvPr id="5" name="Content Placeholder 2">
                <a:extLst>
                  <a:ext uri="{FF2B5EF4-FFF2-40B4-BE49-F238E27FC236}">
                    <a16:creationId xmlns:a16="http://schemas.microsoft.com/office/drawing/2014/main" id="{81C70DD1-AE2E-B0CD-60F2-F403A2EBE2C3}"/>
                  </a:ext>
                </a:extLst>
              </p:cNvPr>
              <p:cNvSpPr>
                <a:spLocks noGrp="1" noRot="1" noChangeAspect="1" noMove="1" noResize="1" noEditPoints="1" noAdjustHandles="1" noChangeArrowheads="1" noChangeShapeType="1" noTextEdit="1"/>
              </p:cNvSpPr>
              <p:nvPr>
                <p:ph idx="1"/>
              </p:nvPr>
            </p:nvSpPr>
            <p:spPr>
              <a:xfrm>
                <a:off x="1371600" y="2344992"/>
                <a:ext cx="9316065" cy="3505202"/>
              </a:xfrm>
              <a:blipFill>
                <a:blip r:embed="rId2"/>
                <a:stretch>
                  <a:fillRect l="-654" t="-1565"/>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70E1512-6EBA-7AEA-C436-E9139483AAA6}"/>
              </a:ext>
            </a:extLst>
          </p:cNvPr>
          <p:cNvSpPr txBox="1">
            <a:spLocks/>
          </p:cNvSpPr>
          <p:nvPr/>
        </p:nvSpPr>
        <p:spPr>
          <a:xfrm>
            <a:off x="1371600" y="2922637"/>
            <a:ext cx="9316065" cy="9611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endParaRPr lang="en-GB" dirty="0"/>
          </a:p>
        </p:txBody>
      </p:sp>
    </p:spTree>
    <p:extLst>
      <p:ext uri="{BB962C8B-B14F-4D97-AF65-F5344CB8AC3E}">
        <p14:creationId xmlns:p14="http://schemas.microsoft.com/office/powerpoint/2010/main" val="15557467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2FB96-07D2-9307-1D1C-DA27D7F63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DADF1-9424-3AB3-002B-A78D40AFDE6D}"/>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597E9E09-41F1-0107-282C-A2B1154558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7B125979-2399-8B2A-E414-9B261044D0AC}"/>
              </a:ext>
            </a:extLst>
          </p:cNvPr>
          <p:cNvSpPr>
            <a:spLocks noGrp="1"/>
          </p:cNvSpPr>
          <p:nvPr>
            <p:ph idx="1"/>
          </p:nvPr>
        </p:nvSpPr>
        <p:spPr>
          <a:xfrm>
            <a:off x="1371600" y="2344992"/>
            <a:ext cx="9316065" cy="1485900"/>
          </a:xfrm>
        </p:spPr>
        <p:txBody>
          <a:bodyPr>
            <a:normAutofit/>
          </a:bodyPr>
          <a:lstStyle/>
          <a:p>
            <a:pPr marL="0" indent="0">
              <a:buNone/>
            </a:pPr>
            <a:r>
              <a:rPr lang="en-GB" b="1" dirty="0" err="1"/>
              <a:t>Mergesort</a:t>
            </a:r>
            <a:endParaRPr lang="en-GB" b="1" dirty="0"/>
          </a:p>
          <a:p>
            <a:pPr>
              <a:buFont typeface="Arial" panose="020B0604020202020204" pitchFamily="34" charset="0"/>
              <a:buChar char="•"/>
            </a:pPr>
            <a:r>
              <a:rPr lang="en-GB" b="1" dirty="0"/>
              <a:t>Definition</a:t>
            </a:r>
            <a:r>
              <a:rPr lang="en-GB" dirty="0"/>
              <a:t>: </a:t>
            </a:r>
            <a:r>
              <a:rPr lang="en-GB" dirty="0" err="1"/>
              <a:t>Mergesort</a:t>
            </a:r>
            <a:r>
              <a:rPr lang="en-GB" dirty="0"/>
              <a:t> is another </a:t>
            </a:r>
            <a:r>
              <a:rPr lang="en-GB" b="1" dirty="0"/>
              <a:t>divide-and-conquer</a:t>
            </a:r>
            <a:r>
              <a:rPr lang="en-GB" dirty="0"/>
              <a:t> algorithm that splits the array into two halves, recursively sorts each half, and then merges the sorted halves back together.</a:t>
            </a:r>
          </a:p>
        </p:txBody>
      </p:sp>
      <p:pic>
        <p:nvPicPr>
          <p:cNvPr id="10242" name="Picture 2" descr="Merge Sort - Data Structure and Algorithms Tutorials - GeeksforGeeks">
            <a:extLst>
              <a:ext uri="{FF2B5EF4-FFF2-40B4-BE49-F238E27FC236}">
                <a16:creationId xmlns:a16="http://schemas.microsoft.com/office/drawing/2014/main" id="{3B310CC5-852C-A459-93A1-C0DD27EF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408" y="3883742"/>
            <a:ext cx="5234448" cy="261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1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D0C21-9CFA-0D81-B791-6E1E56374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58380-A2E4-C6B9-7CA4-0F56C675AF96}"/>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5F7BFEDD-26CC-AF00-A693-EB464F4D5D8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49B72A8-9EC5-22D6-A8EF-37A5FE9437A0}"/>
                  </a:ext>
                </a:extLst>
              </p:cNvPr>
              <p:cNvSpPr>
                <a:spLocks noGrp="1"/>
              </p:cNvSpPr>
              <p:nvPr>
                <p:ph idx="1"/>
              </p:nvPr>
            </p:nvSpPr>
            <p:spPr>
              <a:xfrm>
                <a:off x="1371600" y="2344991"/>
                <a:ext cx="9316065" cy="4513009"/>
              </a:xfrm>
            </p:spPr>
            <p:txBody>
              <a:bodyPr>
                <a:normAutofit/>
              </a:bodyPr>
              <a:lstStyle/>
              <a:p>
                <a:pPr marL="0" indent="0">
                  <a:buNone/>
                </a:pPr>
                <a:r>
                  <a:rPr lang="en-GB" b="1" dirty="0"/>
                  <a:t>Steps</a:t>
                </a:r>
                <a:r>
                  <a:rPr lang="en-GB" dirty="0"/>
                  <a:t>:</a:t>
                </a:r>
              </a:p>
              <a:p>
                <a:pPr>
                  <a:buFont typeface="+mj-lt"/>
                  <a:buAutoNum type="arabicPeriod"/>
                </a:pPr>
                <a:r>
                  <a:rPr lang="en-GB" dirty="0"/>
                  <a:t>Divide the array into two halves.</a:t>
                </a:r>
              </a:p>
              <a:p>
                <a:pPr>
                  <a:buFont typeface="+mj-lt"/>
                  <a:buAutoNum type="arabicPeriod"/>
                </a:pPr>
                <a:r>
                  <a:rPr lang="en-GB" dirty="0"/>
                  <a:t>Recursively apply </a:t>
                </a:r>
                <a:r>
                  <a:rPr lang="en-GB" dirty="0" err="1"/>
                  <a:t>mergesort</a:t>
                </a:r>
                <a:r>
                  <a:rPr lang="en-GB" dirty="0"/>
                  <a:t> to each half.</a:t>
                </a:r>
              </a:p>
              <a:p>
                <a:pPr>
                  <a:buFont typeface="+mj-lt"/>
                  <a:buAutoNum type="arabicPeriod"/>
                </a:pPr>
                <a:r>
                  <a:rPr lang="en-GB" dirty="0"/>
                  <a:t>Merge the two sorted halves to produce a single sorted array.</a:t>
                </a:r>
              </a:p>
              <a:p>
                <a:pPr marL="0" indent="0">
                  <a:buNone/>
                </a:pPr>
                <a:r>
                  <a:rPr lang="en-GB" b="1" dirty="0"/>
                  <a:t>Complexity</a:t>
                </a:r>
                <a:r>
                  <a:rPr lang="en-GB" dirty="0"/>
                  <a:t>:</a:t>
                </a:r>
              </a:p>
              <a:p>
                <a:pPr>
                  <a:buFont typeface="Arial" panose="020B0604020202020204" pitchFamily="34" charset="0"/>
                  <a:buChar char="•"/>
                </a:pPr>
                <a:r>
                  <a:rPr lang="en-GB" b="1" dirty="0"/>
                  <a:t>Time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smtClean="0">
                        <a:latin typeface="Cambria Math" panose="02040503050406030204" pitchFamily="18" charset="0"/>
                      </a:rPr>
                      <m:t>𝒏𝒍𝒐𝒈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𝒏</m:t>
                    </m:r>
                    <m:r>
                      <a:rPr lang="en-GB" b="1" i="1" dirty="0" smtClean="0">
                        <a:latin typeface="Cambria Math" panose="02040503050406030204" pitchFamily="18" charset="0"/>
                      </a:rPr>
                      <m:t>)</m:t>
                    </m:r>
                  </m:oMath>
                </a14:m>
                <a:r>
                  <a:rPr lang="en-GB" dirty="0"/>
                  <a:t> in all cases (best, worst, and average), making it very reliable.</a:t>
                </a:r>
              </a:p>
              <a:p>
                <a:pPr>
                  <a:buFont typeface="Arial" panose="020B0604020202020204" pitchFamily="34" charset="0"/>
                  <a:buChar char="•"/>
                </a:pPr>
                <a:r>
                  <a:rPr lang="en-GB" b="1" dirty="0"/>
                  <a:t>Space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𝒏</m:t>
                    </m:r>
                    <m:r>
                      <a:rPr lang="en-GB" b="1" i="1" dirty="0" smtClean="0">
                        <a:latin typeface="Cambria Math" panose="02040503050406030204" pitchFamily="18" charset="0"/>
                      </a:rPr>
                      <m:t>) </m:t>
                    </m:r>
                  </m:oMath>
                </a14:m>
                <a:r>
                  <a:rPr lang="en-GB" dirty="0"/>
                  <a:t>because it requires additional memory for the merging process.</a:t>
                </a:r>
              </a:p>
              <a:p>
                <a:pPr marL="0" indent="0">
                  <a:buNone/>
                </a:pPr>
                <a:r>
                  <a:rPr lang="en-GB" b="1" dirty="0"/>
                  <a:t>Use Case</a:t>
                </a:r>
                <a:r>
                  <a:rPr lang="en-GB" dirty="0"/>
                  <a:t>: </a:t>
                </a:r>
                <a:r>
                  <a:rPr lang="en-GB" dirty="0" err="1"/>
                  <a:t>Mergesort</a:t>
                </a:r>
                <a:r>
                  <a:rPr lang="en-GB" dirty="0"/>
                  <a:t> is ideal for </a:t>
                </a:r>
                <a:r>
                  <a:rPr lang="en-GB" b="1" dirty="0"/>
                  <a:t>very large datasets</a:t>
                </a:r>
                <a:r>
                  <a:rPr lang="en-GB" dirty="0"/>
                  <a:t> or when </a:t>
                </a:r>
                <a:r>
                  <a:rPr lang="en-GB" b="1" dirty="0"/>
                  <a:t>stability</a:t>
                </a:r>
                <a:r>
                  <a:rPr lang="en-GB" dirty="0"/>
                  <a:t> (preserving the order of equal elements) is required. However, it uses more memory than quicksort.</a:t>
                </a:r>
              </a:p>
              <a:p>
                <a:pPr marL="0" indent="0">
                  <a:buNone/>
                </a:pPr>
                <a:endParaRPr lang="en-GB" dirty="0"/>
              </a:p>
            </p:txBody>
          </p:sp>
        </mc:Choice>
        <mc:Fallback xmlns="">
          <p:sp>
            <p:nvSpPr>
              <p:cNvPr id="5" name="Content Placeholder 2">
                <a:extLst>
                  <a:ext uri="{FF2B5EF4-FFF2-40B4-BE49-F238E27FC236}">
                    <a16:creationId xmlns:a16="http://schemas.microsoft.com/office/drawing/2014/main" id="{249B72A8-9EC5-22D6-A8EF-37A5FE9437A0}"/>
                  </a:ext>
                </a:extLst>
              </p:cNvPr>
              <p:cNvSpPr>
                <a:spLocks noGrp="1" noRot="1" noChangeAspect="1" noMove="1" noResize="1" noEditPoints="1" noAdjustHandles="1" noChangeArrowheads="1" noChangeShapeType="1" noTextEdit="1"/>
              </p:cNvSpPr>
              <p:nvPr>
                <p:ph idx="1"/>
              </p:nvPr>
            </p:nvSpPr>
            <p:spPr>
              <a:xfrm>
                <a:off x="1371600" y="2344991"/>
                <a:ext cx="9316065" cy="4513009"/>
              </a:xfrm>
              <a:blipFill>
                <a:blip r:embed="rId2"/>
                <a:stretch>
                  <a:fillRect l="-654" t="-1216"/>
                </a:stretch>
              </a:blipFill>
            </p:spPr>
            <p:txBody>
              <a:bodyPr/>
              <a:lstStyle/>
              <a:p>
                <a:r>
                  <a:rPr lang="en-GB">
                    <a:noFill/>
                  </a:rPr>
                  <a:t> </a:t>
                </a:r>
              </a:p>
            </p:txBody>
          </p:sp>
        </mc:Fallback>
      </mc:AlternateContent>
    </p:spTree>
    <p:extLst>
      <p:ext uri="{BB962C8B-B14F-4D97-AF65-F5344CB8AC3E}">
        <p14:creationId xmlns:p14="http://schemas.microsoft.com/office/powerpoint/2010/main" val="38481633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45F93-B97A-93CB-FCA5-655C7E0BF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6D9AB-C08B-A46D-BE0C-386AC0726FE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2A665FDA-92DB-03ED-7FE9-488BD4AA86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31F652E2-DCDA-BC56-B019-C2EBB34EBA4E}"/>
              </a:ext>
            </a:extLst>
          </p:cNvPr>
          <p:cNvSpPr>
            <a:spLocks noGrp="1"/>
          </p:cNvSpPr>
          <p:nvPr>
            <p:ph idx="1"/>
          </p:nvPr>
        </p:nvSpPr>
        <p:spPr>
          <a:xfrm>
            <a:off x="1371600" y="2344992"/>
            <a:ext cx="9316065" cy="1423218"/>
          </a:xfrm>
        </p:spPr>
        <p:txBody>
          <a:bodyPr>
            <a:normAutofit/>
          </a:bodyPr>
          <a:lstStyle/>
          <a:p>
            <a:pPr marL="0" indent="0">
              <a:buNone/>
            </a:pPr>
            <a:r>
              <a:rPr lang="en-GB" b="1" dirty="0"/>
              <a:t>Bubble Sort</a:t>
            </a:r>
          </a:p>
          <a:p>
            <a:pPr>
              <a:buFont typeface="Arial" panose="020B0604020202020204" pitchFamily="34" charset="0"/>
              <a:buChar char="•"/>
            </a:pPr>
            <a:r>
              <a:rPr lang="en-GB" b="1" dirty="0"/>
              <a:t>Definition</a:t>
            </a:r>
            <a:r>
              <a:rPr lang="en-GB" dirty="0"/>
              <a:t>: Bubble Sort is a simple </a:t>
            </a:r>
            <a:r>
              <a:rPr lang="en-GB" b="1" dirty="0"/>
              <a:t>comparison-based</a:t>
            </a:r>
            <a:r>
              <a:rPr lang="en-GB" dirty="0"/>
              <a:t> algorithm that repeatedly steps through the list, compares adjacent pairs, and swaps them if they are in the wrong order. This process repeats until the list is sorted.</a:t>
            </a:r>
          </a:p>
        </p:txBody>
      </p:sp>
      <p:pic>
        <p:nvPicPr>
          <p:cNvPr id="6" name="Picture 5">
            <a:extLst>
              <a:ext uri="{FF2B5EF4-FFF2-40B4-BE49-F238E27FC236}">
                <a16:creationId xmlns:a16="http://schemas.microsoft.com/office/drawing/2014/main" id="{A08A87E1-FC68-00D1-07E7-AD5B0B0AC87F}"/>
              </a:ext>
            </a:extLst>
          </p:cNvPr>
          <p:cNvPicPr>
            <a:picLocks noChangeAspect="1"/>
          </p:cNvPicPr>
          <p:nvPr/>
        </p:nvPicPr>
        <p:blipFill>
          <a:blip r:embed="rId2"/>
          <a:stretch>
            <a:fillRect/>
          </a:stretch>
        </p:blipFill>
        <p:spPr>
          <a:xfrm>
            <a:off x="3615180" y="3768210"/>
            <a:ext cx="4961640" cy="2946146"/>
          </a:xfrm>
          <a:prstGeom prst="rect">
            <a:avLst/>
          </a:prstGeom>
        </p:spPr>
      </p:pic>
    </p:spTree>
    <p:extLst>
      <p:ext uri="{BB962C8B-B14F-4D97-AF65-F5344CB8AC3E}">
        <p14:creationId xmlns:p14="http://schemas.microsoft.com/office/powerpoint/2010/main" val="2619675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8973B-F9C1-D13F-B8B9-08A3CD4E08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AC5AC-DDF6-5DCD-5326-E357AEF3C8D9}"/>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9ED7506F-E54A-C4BA-6864-E848C640CB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712ADA34-E061-0FD7-40FC-7484414224A5}"/>
              </a:ext>
            </a:extLst>
          </p:cNvPr>
          <p:cNvSpPr>
            <a:spLocks noGrp="1"/>
          </p:cNvSpPr>
          <p:nvPr>
            <p:ph idx="1"/>
          </p:nvPr>
        </p:nvSpPr>
        <p:spPr>
          <a:xfrm>
            <a:off x="1371600" y="2171700"/>
            <a:ext cx="9316065" cy="4956687"/>
          </a:xfrm>
        </p:spPr>
        <p:txBody>
          <a:bodyPr>
            <a:normAutofit fontScale="92500" lnSpcReduction="10000"/>
          </a:bodyPr>
          <a:lstStyle/>
          <a:p>
            <a:pPr marL="0" indent="0">
              <a:buNone/>
            </a:pPr>
            <a:r>
              <a:rPr lang="en-GB" b="1" dirty="0"/>
              <a:t>Steps</a:t>
            </a:r>
            <a:r>
              <a:rPr lang="en-GB" dirty="0"/>
              <a:t>:</a:t>
            </a:r>
          </a:p>
          <a:p>
            <a:pPr>
              <a:buFont typeface="+mj-lt"/>
              <a:buAutoNum type="arabicPeriod"/>
            </a:pPr>
            <a:r>
              <a:rPr lang="en-GB" dirty="0"/>
              <a:t>Start from the beginning of the list.</a:t>
            </a:r>
          </a:p>
          <a:p>
            <a:pPr>
              <a:buFont typeface="+mj-lt"/>
              <a:buAutoNum type="arabicPeriod"/>
            </a:pPr>
            <a:r>
              <a:rPr lang="en-GB" dirty="0"/>
              <a:t>Compare each pair of adjacent elements. If they are in the wrong order, swap them.</a:t>
            </a:r>
          </a:p>
          <a:p>
            <a:pPr>
              <a:buFont typeface="+mj-lt"/>
              <a:buAutoNum type="arabicPeriod"/>
            </a:pPr>
            <a:r>
              <a:rPr lang="en-GB" dirty="0"/>
              <a:t>Repeat this process, moving through the list multiple times, until no more swaps are needed.</a:t>
            </a:r>
          </a:p>
          <a:p>
            <a:pPr marL="0" indent="0">
              <a:buNone/>
            </a:pPr>
            <a:r>
              <a:rPr lang="en-GB" b="1" dirty="0"/>
              <a:t>Complexity</a:t>
            </a:r>
            <a:r>
              <a:rPr lang="en-GB" dirty="0"/>
              <a:t>:</a:t>
            </a:r>
          </a:p>
          <a:p>
            <a:pPr>
              <a:buFont typeface="Arial" panose="020B0604020202020204" pitchFamily="34" charset="0"/>
              <a:buChar char="•"/>
            </a:pPr>
            <a:r>
              <a:rPr lang="en-GB" b="1" dirty="0"/>
              <a:t>Time Complexity</a:t>
            </a:r>
            <a:r>
              <a:rPr lang="en-GB" dirty="0"/>
              <a:t>: O(n2)O(n^2)O(n2) in the average and worst cases due to repeated comparisons and swaps.</a:t>
            </a:r>
          </a:p>
          <a:p>
            <a:pPr>
              <a:buFont typeface="Arial" panose="020B0604020202020204" pitchFamily="34" charset="0"/>
              <a:buChar char="•"/>
            </a:pPr>
            <a:r>
              <a:rPr lang="en-GB" b="1" dirty="0"/>
              <a:t>Best Case</a:t>
            </a:r>
            <a:r>
              <a:rPr lang="en-GB" dirty="0"/>
              <a:t>: O(n)O(n)O(n) if the list is already sorted (with an optimized version that stops if no swaps are made in a pass).</a:t>
            </a:r>
          </a:p>
          <a:p>
            <a:pPr>
              <a:buFont typeface="Arial" panose="020B0604020202020204" pitchFamily="34" charset="0"/>
              <a:buChar char="•"/>
            </a:pPr>
            <a:r>
              <a:rPr lang="en-GB" b="1" dirty="0"/>
              <a:t>Space Complexity</a:t>
            </a:r>
            <a:r>
              <a:rPr lang="en-GB" dirty="0"/>
              <a:t>: O(1)O(1)O(1), since it sorts the array in-place.</a:t>
            </a:r>
          </a:p>
          <a:p>
            <a:pPr marL="0" indent="0">
              <a:buNone/>
            </a:pPr>
            <a:r>
              <a:rPr lang="en-GB" b="1" dirty="0"/>
              <a:t>Use Case</a:t>
            </a:r>
            <a:r>
              <a:rPr lang="en-GB" dirty="0"/>
              <a:t>: Bubble sort is rarely used in practice for large datasets due to its inefficiency but can be useful in </a:t>
            </a:r>
            <a:r>
              <a:rPr lang="en-GB" b="1" dirty="0"/>
              <a:t>teaching sorting</a:t>
            </a:r>
            <a:r>
              <a:rPr lang="en-GB" dirty="0"/>
              <a:t> algorithms or for small datasets where simplicity is more important than speed.</a:t>
            </a:r>
          </a:p>
          <a:p>
            <a:pPr marL="0" indent="0">
              <a:buNone/>
            </a:pPr>
            <a:endParaRPr lang="en-GB" dirty="0"/>
          </a:p>
        </p:txBody>
      </p:sp>
    </p:spTree>
    <p:extLst>
      <p:ext uri="{BB962C8B-B14F-4D97-AF65-F5344CB8AC3E}">
        <p14:creationId xmlns:p14="http://schemas.microsoft.com/office/powerpoint/2010/main" val="1365518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F5FC6-8A56-C989-165B-2CA76C56A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5E355-723A-F0CB-A7B3-441570589ECA}"/>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463CDF7E-F36D-34AD-A1C8-110F6FD3EC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AC4B11DB-69DA-E808-197D-5FC1F22045F4}"/>
              </a:ext>
            </a:extLst>
          </p:cNvPr>
          <p:cNvSpPr>
            <a:spLocks noGrp="1"/>
          </p:cNvSpPr>
          <p:nvPr>
            <p:ph idx="1"/>
          </p:nvPr>
        </p:nvSpPr>
        <p:spPr>
          <a:xfrm>
            <a:off x="1371601" y="2344992"/>
            <a:ext cx="6700684" cy="512507"/>
          </a:xfrm>
        </p:spPr>
        <p:txBody>
          <a:bodyPr>
            <a:normAutofit/>
          </a:bodyPr>
          <a:lstStyle/>
          <a:p>
            <a:pPr marL="0" indent="0">
              <a:buNone/>
            </a:pPr>
            <a:r>
              <a:rPr lang="en-GB" b="1" dirty="0"/>
              <a:t>Examples</a:t>
            </a:r>
            <a:r>
              <a:rPr lang="en-GB" dirty="0"/>
              <a:t>: Some commonly used </a:t>
            </a:r>
            <a:r>
              <a:rPr lang="en-GB" b="1" dirty="0"/>
              <a:t>Graph Algorithms </a:t>
            </a:r>
            <a:r>
              <a:rPr lang="en-GB" dirty="0"/>
              <a:t>include:</a:t>
            </a:r>
          </a:p>
        </p:txBody>
      </p:sp>
      <p:sp>
        <p:nvSpPr>
          <p:cNvPr id="3" name="Content Placeholder 2">
            <a:extLst>
              <a:ext uri="{FF2B5EF4-FFF2-40B4-BE49-F238E27FC236}">
                <a16:creationId xmlns:a16="http://schemas.microsoft.com/office/drawing/2014/main" id="{B4C6EAF9-3AAF-0DD9-5FFC-324EC8A9682A}"/>
              </a:ext>
            </a:extLst>
          </p:cNvPr>
          <p:cNvSpPr txBox="1">
            <a:spLocks/>
          </p:cNvSpPr>
          <p:nvPr/>
        </p:nvSpPr>
        <p:spPr>
          <a:xfrm>
            <a:off x="1371601" y="2922637"/>
            <a:ext cx="6248400" cy="1256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0000"/>
              </a:lnSpc>
              <a:buFont typeface="Franklin Gothic Book" panose="020B0503020102020204" pitchFamily="34" charset="0"/>
              <a:buNone/>
            </a:pPr>
            <a:r>
              <a:rPr lang="en-GB" b="1" dirty="0"/>
              <a:t>Graph Algorithms: </a:t>
            </a:r>
            <a:r>
              <a:rPr lang="en-GB" dirty="0"/>
              <a:t>Like Dijkstra's and Prim’s algorithms, used to find shortest paths or minimum spanning trees in graphs.</a:t>
            </a:r>
          </a:p>
        </p:txBody>
      </p:sp>
      <p:pic>
        <p:nvPicPr>
          <p:cNvPr id="1028" name="Picture 4" descr="Find Shortest Paths from Source to all Vertices using Dijkstra's Algorithm">
            <a:extLst>
              <a:ext uri="{FF2B5EF4-FFF2-40B4-BE49-F238E27FC236}">
                <a16:creationId xmlns:a16="http://schemas.microsoft.com/office/drawing/2014/main" id="{9B057D31-A180-5B8E-CC9D-E2C8F214E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78710"/>
            <a:ext cx="51816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s Algorithm">
            <a:extLst>
              <a:ext uri="{FF2B5EF4-FFF2-40B4-BE49-F238E27FC236}">
                <a16:creationId xmlns:a16="http://schemas.microsoft.com/office/drawing/2014/main" id="{7CFAED39-18FA-8380-923B-12C20F051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729" y="3913239"/>
            <a:ext cx="3004984" cy="275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16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56938-1E5E-D149-EE1D-49510110D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49629-5425-D151-9C9E-AE7FBBB58FA9}"/>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C800686C-E0EB-9DEE-B0DD-8C4A67C4229B}"/>
              </a:ext>
            </a:extLst>
          </p:cNvPr>
          <p:cNvSpPr>
            <a:spLocks noGrp="1"/>
          </p:cNvSpPr>
          <p:nvPr>
            <p:ph idx="1"/>
          </p:nvPr>
        </p:nvSpPr>
        <p:spPr>
          <a:xfrm>
            <a:off x="4279490" y="3429000"/>
            <a:ext cx="3633019" cy="611574"/>
          </a:xfrm>
        </p:spPr>
        <p:txBody>
          <a:bodyPr>
            <a:normAutofit/>
          </a:bodyPr>
          <a:lstStyle/>
          <a:p>
            <a:pPr marL="0" indent="0" algn="ctr">
              <a:buNone/>
            </a:pPr>
            <a:r>
              <a:rPr lang="en-GB" sz="3600" b="1" i="0" u="none" strike="noStrike" dirty="0">
                <a:solidFill>
                  <a:srgbClr val="000000"/>
                </a:solidFill>
                <a:effectLst/>
                <a:latin typeface="Arial" panose="020B0604020202020204" pitchFamily="34" charset="0"/>
              </a:rPr>
              <a:t>What is DSA?</a:t>
            </a:r>
            <a:endParaRPr lang="en-GB" sz="4000" b="1" dirty="0"/>
          </a:p>
        </p:txBody>
      </p:sp>
    </p:spTree>
    <p:extLst>
      <p:ext uri="{BB962C8B-B14F-4D97-AF65-F5344CB8AC3E}">
        <p14:creationId xmlns:p14="http://schemas.microsoft.com/office/powerpoint/2010/main" val="727623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93591-0AEB-D710-C04D-FB0181D3D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B020-C621-19DB-712B-0925746BC8B4}"/>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6B316C86-9E5C-47FC-A3E6-9B9B60D11EF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1494F343-7FBA-4228-3672-E48D3B11D3C2}"/>
              </a:ext>
            </a:extLst>
          </p:cNvPr>
          <p:cNvSpPr>
            <a:spLocks noGrp="1"/>
          </p:cNvSpPr>
          <p:nvPr>
            <p:ph idx="1"/>
          </p:nvPr>
        </p:nvSpPr>
        <p:spPr>
          <a:xfrm>
            <a:off x="1371601" y="2344992"/>
            <a:ext cx="5756786" cy="1735395"/>
          </a:xfrm>
        </p:spPr>
        <p:txBody>
          <a:bodyPr>
            <a:normAutofit/>
          </a:bodyPr>
          <a:lstStyle/>
          <a:p>
            <a:pPr marL="0" indent="0">
              <a:buNone/>
            </a:pPr>
            <a:r>
              <a:rPr lang="en-GB" b="1" dirty="0"/>
              <a:t>Dijkstra's Algorithm</a:t>
            </a:r>
          </a:p>
          <a:p>
            <a:pPr marL="0" indent="0">
              <a:buNone/>
            </a:pPr>
            <a:r>
              <a:rPr lang="en-GB" b="1" dirty="0"/>
              <a:t>Purpose: </a:t>
            </a:r>
            <a:r>
              <a:rPr lang="en-GB" dirty="0"/>
              <a:t>Dijkstra’s algorithm is used to find the shortest path from a single source node to all other nodes in a weighted, directed or undirected graph where weights (or distances) are non-negative.</a:t>
            </a:r>
          </a:p>
        </p:txBody>
      </p:sp>
      <p:pic>
        <p:nvPicPr>
          <p:cNvPr id="1028" name="Picture 4" descr="Find Shortest Paths from Source to all Vertices using Dijkstra's Algorithm">
            <a:extLst>
              <a:ext uri="{FF2B5EF4-FFF2-40B4-BE49-F238E27FC236}">
                <a16:creationId xmlns:a16="http://schemas.microsoft.com/office/drawing/2014/main" id="{5DB6C38A-E9C7-710D-C694-30ABFB00A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354" y="2344992"/>
            <a:ext cx="4635909" cy="278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21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67C1D-D551-ACBC-8E73-78BD23CAB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A80BC-416D-283D-CF50-47C30013F660}"/>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778B21AB-E86E-7272-A3DE-91ADC75DB5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A5DA354C-F188-B960-9A21-FB625A1DFF39}"/>
              </a:ext>
            </a:extLst>
          </p:cNvPr>
          <p:cNvSpPr>
            <a:spLocks noGrp="1"/>
          </p:cNvSpPr>
          <p:nvPr>
            <p:ph idx="1"/>
          </p:nvPr>
        </p:nvSpPr>
        <p:spPr>
          <a:xfrm>
            <a:off x="1371601" y="2171700"/>
            <a:ext cx="6356554" cy="4612558"/>
          </a:xfrm>
        </p:spPr>
        <p:txBody>
          <a:bodyPr>
            <a:normAutofit fontScale="92500" lnSpcReduction="10000"/>
          </a:bodyPr>
          <a:lstStyle/>
          <a:p>
            <a:pPr marL="0" indent="0">
              <a:buNone/>
            </a:pPr>
            <a:r>
              <a:rPr lang="en-GB" b="1" dirty="0"/>
              <a:t>Steps</a:t>
            </a:r>
            <a:r>
              <a:rPr lang="en-GB" dirty="0"/>
              <a:t>:</a:t>
            </a:r>
          </a:p>
          <a:p>
            <a:pPr>
              <a:buFont typeface="+mj-lt"/>
              <a:buAutoNum type="arabicPeriod"/>
            </a:pPr>
            <a:r>
              <a:rPr lang="en-GB" b="1" dirty="0"/>
              <a:t>Initialize Distances</a:t>
            </a:r>
            <a:r>
              <a:rPr lang="en-GB" dirty="0"/>
              <a:t>: Start by setting the distance from the source node to itself as 0 and all other nodes as infinity.</a:t>
            </a:r>
          </a:p>
          <a:p>
            <a:pPr>
              <a:buFont typeface="+mj-lt"/>
              <a:buAutoNum type="arabicPeriod"/>
            </a:pPr>
            <a:r>
              <a:rPr lang="en-GB" b="1" dirty="0"/>
              <a:t>Set Up a Priority Queue</a:t>
            </a:r>
            <a:r>
              <a:rPr lang="en-GB" dirty="0"/>
              <a:t>: Use a priority queue (often implemented with a min-heap) to keep track of nodes to explore, ordered by their current shortest known distance from the source.</a:t>
            </a:r>
          </a:p>
          <a:p>
            <a:pPr>
              <a:buFont typeface="+mj-lt"/>
              <a:buAutoNum type="arabicPeriod"/>
            </a:pPr>
            <a:r>
              <a:rPr lang="en-GB" b="1" dirty="0"/>
              <a:t>Update </a:t>
            </a:r>
            <a:r>
              <a:rPr lang="en-GB" b="1" dirty="0" err="1"/>
              <a:t>Neighbors</a:t>
            </a:r>
            <a:r>
              <a:rPr lang="en-GB" dirty="0"/>
              <a:t>: For each node, update the distances to its </a:t>
            </a:r>
            <a:r>
              <a:rPr lang="en-GB" dirty="0" err="1"/>
              <a:t>neighboring</a:t>
            </a:r>
            <a:r>
              <a:rPr lang="en-GB" dirty="0"/>
              <a:t> nodes if a shorter path is found.</a:t>
            </a:r>
          </a:p>
          <a:p>
            <a:pPr>
              <a:buFont typeface="+mj-lt"/>
              <a:buAutoNum type="arabicPeriod"/>
            </a:pPr>
            <a:r>
              <a:rPr lang="en-GB" b="1" dirty="0"/>
              <a:t>Mark as Visited</a:t>
            </a:r>
            <a:r>
              <a:rPr lang="en-GB" dirty="0"/>
              <a:t>: Once a node’s shortest distance is determined (when it’s dequeued from the priority queue), mark it as visited and no longer update it.</a:t>
            </a:r>
          </a:p>
          <a:p>
            <a:pPr>
              <a:buFont typeface="+mj-lt"/>
              <a:buAutoNum type="arabicPeriod"/>
            </a:pPr>
            <a:r>
              <a:rPr lang="en-GB" b="1" dirty="0"/>
              <a:t>Repeat</a:t>
            </a:r>
            <a:r>
              <a:rPr lang="en-GB" dirty="0"/>
              <a:t>: Continue the process for all nodes until all have been visited or until the queue is empty.</a:t>
            </a:r>
          </a:p>
        </p:txBody>
      </p:sp>
      <p:pic>
        <p:nvPicPr>
          <p:cNvPr id="1028" name="Picture 4" descr="Find Shortest Paths from Source to all Vertices using Dijkstra's Algorithm">
            <a:extLst>
              <a:ext uri="{FF2B5EF4-FFF2-40B4-BE49-F238E27FC236}">
                <a16:creationId xmlns:a16="http://schemas.microsoft.com/office/drawing/2014/main" id="{4A6EA38A-ADA6-E8AE-A2D3-C9EA64A9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477" y="3123585"/>
            <a:ext cx="4232786" cy="270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9615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AA4D8-40E7-25B4-2622-C33304B06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8207B-E273-1E19-98C8-D98CF68EF657}"/>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D2CB28F0-11DF-B9A8-6E43-8815FDF702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70A043E-449E-F876-A5B5-6A272AC8FBB2}"/>
                  </a:ext>
                </a:extLst>
              </p:cNvPr>
              <p:cNvSpPr>
                <a:spLocks noGrp="1"/>
              </p:cNvSpPr>
              <p:nvPr>
                <p:ph idx="1"/>
              </p:nvPr>
            </p:nvSpPr>
            <p:spPr>
              <a:xfrm>
                <a:off x="1371601" y="2171700"/>
                <a:ext cx="6356554" cy="3580171"/>
              </a:xfrm>
            </p:spPr>
            <p:txBody>
              <a:bodyPr>
                <a:normAutofit/>
              </a:bodyPr>
              <a:lstStyle/>
              <a:p>
                <a:pPr marL="0" indent="0">
                  <a:buNone/>
                </a:pPr>
                <a:r>
                  <a:rPr lang="en-GB" b="1" dirty="0"/>
                  <a:t>Complexity</a:t>
                </a:r>
                <a:r>
                  <a:rPr lang="en-GB" dirty="0"/>
                  <a:t>:</a:t>
                </a:r>
              </a:p>
              <a:p>
                <a:pPr>
                  <a:buFont typeface="Arial" panose="020B0604020202020204" pitchFamily="34" charset="0"/>
                  <a:buChar char="•"/>
                </a:pPr>
                <a:r>
                  <a:rPr lang="en-GB" b="1" dirty="0"/>
                  <a:t>Time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𝑽</m:t>
                    </m:r>
                    <m:r>
                      <a:rPr lang="en-GB" b="1" i="1" dirty="0" smtClean="0">
                        <a:latin typeface="Cambria Math" panose="02040503050406030204" pitchFamily="18" charset="0"/>
                      </a:rPr>
                      <m:t>+</m:t>
                    </m:r>
                    <m:r>
                      <a:rPr lang="en-GB" b="1" i="1" dirty="0" smtClean="0">
                        <a:latin typeface="Cambria Math" panose="02040503050406030204" pitchFamily="18" charset="0"/>
                      </a:rPr>
                      <m:t>𝑬</m:t>
                    </m:r>
                    <m:r>
                      <a:rPr lang="en-GB" b="1" i="1" dirty="0" smtClean="0">
                        <a:latin typeface="Cambria Math" panose="02040503050406030204" pitchFamily="18" charset="0"/>
                      </a:rPr>
                      <m:t>)</m:t>
                    </m:r>
                    <m:r>
                      <a:rPr lang="en-GB" b="1" i="1" dirty="0" err="1" smtClean="0">
                        <a:latin typeface="Cambria Math" panose="02040503050406030204" pitchFamily="18" charset="0"/>
                      </a:rPr>
                      <m:t>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𝑽</m:t>
                    </m:r>
                    <m:r>
                      <a:rPr lang="en-GB" b="1" i="1" dirty="0" smtClean="0">
                        <a:latin typeface="Cambria Math" panose="02040503050406030204" pitchFamily="18" charset="0"/>
                      </a:rPr>
                      <m:t>) </m:t>
                    </m:r>
                  </m:oMath>
                </a14:m>
                <a:r>
                  <a:rPr lang="en-GB" dirty="0"/>
                  <a:t>where </a:t>
                </a:r>
                <a14:m>
                  <m:oMath xmlns:m="http://schemas.openxmlformats.org/officeDocument/2006/math">
                    <m:r>
                      <a:rPr lang="en-GB" b="1" i="1" dirty="0" smtClean="0">
                        <a:latin typeface="Cambria Math" panose="02040503050406030204" pitchFamily="18" charset="0"/>
                      </a:rPr>
                      <m:t>𝑽</m:t>
                    </m:r>
                  </m:oMath>
                </a14:m>
                <a:r>
                  <a:rPr lang="en-GB" dirty="0"/>
                  <a:t> is the number of vertices and </a:t>
                </a:r>
                <a14:m>
                  <m:oMath xmlns:m="http://schemas.openxmlformats.org/officeDocument/2006/math">
                    <m:r>
                      <a:rPr lang="en-GB" b="1" i="1" dirty="0" smtClean="0">
                        <a:latin typeface="Cambria Math" panose="02040503050406030204" pitchFamily="18" charset="0"/>
                      </a:rPr>
                      <m:t>𝑬</m:t>
                    </m:r>
                  </m:oMath>
                </a14:m>
                <a:r>
                  <a:rPr lang="en-GB" dirty="0"/>
                  <a:t> is the number of edges (using a priority queue).</a:t>
                </a:r>
              </a:p>
              <a:p>
                <a:pPr>
                  <a:buFont typeface="Arial" panose="020B0604020202020204" pitchFamily="34" charset="0"/>
                  <a:buChar char="•"/>
                </a:pPr>
                <a:r>
                  <a:rPr lang="en-GB" b="1" dirty="0"/>
                  <a:t>Space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𝑽</m:t>
                    </m:r>
                    <m:r>
                      <a:rPr lang="en-GB" b="1" i="1" dirty="0" smtClean="0">
                        <a:latin typeface="Cambria Math" panose="02040503050406030204" pitchFamily="18" charset="0"/>
                      </a:rPr>
                      <m:t>) </m:t>
                    </m:r>
                  </m:oMath>
                </a14:m>
                <a:r>
                  <a:rPr lang="en-GB" dirty="0"/>
                  <a:t>for storing distances and visited nodes.</a:t>
                </a:r>
              </a:p>
              <a:p>
                <a:pPr marL="0" indent="0">
                  <a:buNone/>
                </a:pPr>
                <a:r>
                  <a:rPr lang="en-GB" b="1" dirty="0"/>
                  <a:t>Use Case</a:t>
                </a:r>
                <a:r>
                  <a:rPr lang="en-GB" dirty="0"/>
                  <a:t>: Dijkstra’s algorithm is suitable for finding the shortest paths in </a:t>
                </a:r>
                <a:r>
                  <a:rPr lang="en-GB" b="1" dirty="0"/>
                  <a:t>road networks, GPS navigation, and network routing</a:t>
                </a:r>
                <a:r>
                  <a:rPr lang="en-GB" dirty="0"/>
                  <a:t> where edge weights represent distances or costs.</a:t>
                </a:r>
              </a:p>
              <a:p>
                <a:pPr marL="0" indent="0">
                  <a:buNone/>
                </a:pPr>
                <a:endParaRPr lang="en-GB" dirty="0"/>
              </a:p>
            </p:txBody>
          </p:sp>
        </mc:Choice>
        <mc:Fallback xmlns="">
          <p:sp>
            <p:nvSpPr>
              <p:cNvPr id="5" name="Content Placeholder 2">
                <a:extLst>
                  <a:ext uri="{FF2B5EF4-FFF2-40B4-BE49-F238E27FC236}">
                    <a16:creationId xmlns:a16="http://schemas.microsoft.com/office/drawing/2014/main" id="{F70A043E-449E-F876-A5B5-6A272AC8FBB2}"/>
                  </a:ext>
                </a:extLst>
              </p:cNvPr>
              <p:cNvSpPr>
                <a:spLocks noGrp="1" noRot="1" noChangeAspect="1" noMove="1" noResize="1" noEditPoints="1" noAdjustHandles="1" noChangeArrowheads="1" noChangeShapeType="1" noTextEdit="1"/>
              </p:cNvSpPr>
              <p:nvPr>
                <p:ph idx="1"/>
              </p:nvPr>
            </p:nvSpPr>
            <p:spPr>
              <a:xfrm>
                <a:off x="1371601" y="2171700"/>
                <a:ext cx="6356554" cy="3580171"/>
              </a:xfrm>
              <a:blipFill>
                <a:blip r:embed="rId2"/>
                <a:stretch>
                  <a:fillRect l="-959" t="-1361"/>
                </a:stretch>
              </a:blipFill>
            </p:spPr>
            <p:txBody>
              <a:bodyPr/>
              <a:lstStyle/>
              <a:p>
                <a:r>
                  <a:rPr lang="en-GB">
                    <a:noFill/>
                  </a:rPr>
                  <a:t> </a:t>
                </a:r>
              </a:p>
            </p:txBody>
          </p:sp>
        </mc:Fallback>
      </mc:AlternateContent>
      <p:pic>
        <p:nvPicPr>
          <p:cNvPr id="1028" name="Picture 4" descr="Find Shortest Paths from Source to all Vertices using Dijkstra's Algorithm">
            <a:extLst>
              <a:ext uri="{FF2B5EF4-FFF2-40B4-BE49-F238E27FC236}">
                <a16:creationId xmlns:a16="http://schemas.microsoft.com/office/drawing/2014/main" id="{814EBBFC-4AB7-4D3F-1231-9AEDD8AEC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477" y="3123585"/>
            <a:ext cx="4232786" cy="270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830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675E-2C29-84BF-9072-C710EDCDD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22A08-D83E-1585-440D-9368517FC70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F42E327B-55BF-9AA5-7EA5-A9B03A5557A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CE9DD748-36D9-3D8E-33CD-6B8EABF76A53}"/>
              </a:ext>
            </a:extLst>
          </p:cNvPr>
          <p:cNvSpPr>
            <a:spLocks noGrp="1"/>
          </p:cNvSpPr>
          <p:nvPr>
            <p:ph idx="1"/>
          </p:nvPr>
        </p:nvSpPr>
        <p:spPr>
          <a:xfrm>
            <a:off x="1371601" y="2344992"/>
            <a:ext cx="5756786" cy="2782525"/>
          </a:xfrm>
        </p:spPr>
        <p:txBody>
          <a:bodyPr>
            <a:normAutofit/>
          </a:bodyPr>
          <a:lstStyle/>
          <a:p>
            <a:pPr marL="0" indent="0">
              <a:buNone/>
            </a:pPr>
            <a:r>
              <a:rPr lang="en-GB" b="1" dirty="0"/>
              <a:t>Prim’s Algorithm</a:t>
            </a:r>
          </a:p>
          <a:p>
            <a:pPr>
              <a:buFont typeface="Arial" panose="020B0604020202020204" pitchFamily="34" charset="0"/>
              <a:buChar char="•"/>
            </a:pPr>
            <a:r>
              <a:rPr lang="en-GB" b="1" dirty="0"/>
              <a:t>Purpose</a:t>
            </a:r>
            <a:r>
              <a:rPr lang="en-GB" dirty="0"/>
              <a:t>: Prim's algorithm is used to find the </a:t>
            </a:r>
            <a:r>
              <a:rPr lang="en-GB" b="1" dirty="0"/>
              <a:t>Minimum Spanning Tree (MST)</a:t>
            </a:r>
            <a:r>
              <a:rPr lang="en-GB" dirty="0"/>
              <a:t> of a weighted, undirected graph. The MST is a subset of edges that connect all nodes with the minimum possible total edge weight and no cycles.</a:t>
            </a:r>
          </a:p>
        </p:txBody>
      </p:sp>
      <p:pic>
        <p:nvPicPr>
          <p:cNvPr id="3" name="Picture 6" descr="Prim's Algorithm">
            <a:extLst>
              <a:ext uri="{FF2B5EF4-FFF2-40B4-BE49-F238E27FC236}">
                <a16:creationId xmlns:a16="http://schemas.microsoft.com/office/drawing/2014/main" id="{3ABB1EC1-258E-665F-9326-90DB07496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238" y="2786210"/>
            <a:ext cx="3524869" cy="323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7063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DD23F-D6FB-8AEC-6405-425C29BB6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51817-E2CE-7028-3966-B867169C5F1A}"/>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000864D8-7F01-1803-FD61-2BAF3BB055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E87C588-4807-5194-2846-57BB751B59D5}"/>
              </a:ext>
            </a:extLst>
          </p:cNvPr>
          <p:cNvSpPr>
            <a:spLocks noGrp="1"/>
          </p:cNvSpPr>
          <p:nvPr>
            <p:ph idx="1"/>
          </p:nvPr>
        </p:nvSpPr>
        <p:spPr>
          <a:xfrm>
            <a:off x="1371601" y="2344991"/>
            <a:ext cx="6907160" cy="4773563"/>
          </a:xfrm>
        </p:spPr>
        <p:txBody>
          <a:bodyPr>
            <a:normAutofit/>
          </a:bodyPr>
          <a:lstStyle/>
          <a:p>
            <a:pPr marL="0" indent="0">
              <a:buNone/>
            </a:pPr>
            <a:r>
              <a:rPr lang="en-GB" b="1" dirty="0"/>
              <a:t>Steps</a:t>
            </a:r>
            <a:r>
              <a:rPr lang="en-GB" dirty="0"/>
              <a:t>:</a:t>
            </a:r>
          </a:p>
          <a:p>
            <a:pPr>
              <a:buFont typeface="+mj-lt"/>
              <a:buAutoNum type="arabicPeriod"/>
            </a:pPr>
            <a:r>
              <a:rPr lang="en-GB" b="1" dirty="0"/>
              <a:t>Start with a Random Node</a:t>
            </a:r>
            <a:r>
              <a:rPr lang="en-GB" dirty="0"/>
              <a:t>: Pick any node as the starting point and add it to the MST.</a:t>
            </a:r>
          </a:p>
          <a:p>
            <a:pPr>
              <a:buFont typeface="+mj-lt"/>
              <a:buAutoNum type="arabicPeriod"/>
            </a:pPr>
            <a:r>
              <a:rPr lang="en-GB" b="1" dirty="0"/>
              <a:t>Initialize Edge List</a:t>
            </a:r>
            <a:r>
              <a:rPr lang="en-GB" dirty="0"/>
              <a:t>: Track all edges connected to the growing MST.</a:t>
            </a:r>
          </a:p>
          <a:p>
            <a:pPr>
              <a:buFont typeface="+mj-lt"/>
              <a:buAutoNum type="arabicPeriod"/>
            </a:pPr>
            <a:r>
              <a:rPr lang="en-GB" b="1" dirty="0"/>
              <a:t>Select the Minimum Edge</a:t>
            </a:r>
            <a:r>
              <a:rPr lang="en-GB" dirty="0"/>
              <a:t>: From the edges that connect nodes in the MST to nodes outside it, select the edge with the smallest weight.</a:t>
            </a:r>
          </a:p>
          <a:p>
            <a:pPr>
              <a:buFont typeface="+mj-lt"/>
              <a:buAutoNum type="arabicPeriod"/>
            </a:pPr>
            <a:r>
              <a:rPr lang="en-GB" b="1" dirty="0"/>
              <a:t>Add Node and Edge to MST</a:t>
            </a:r>
            <a:r>
              <a:rPr lang="en-GB" dirty="0"/>
              <a:t>: Add the connected node to the MST and mark it as visited.</a:t>
            </a:r>
          </a:p>
          <a:p>
            <a:pPr>
              <a:buFont typeface="+mj-lt"/>
              <a:buAutoNum type="arabicPeriod"/>
            </a:pPr>
            <a:r>
              <a:rPr lang="en-GB" b="1" dirty="0"/>
              <a:t>Repeat</a:t>
            </a:r>
            <a:r>
              <a:rPr lang="en-GB" dirty="0"/>
              <a:t>: Continue selecting the minimum weight edge that connects a node in the MST to a node outside it until all nodes are included.</a:t>
            </a:r>
          </a:p>
        </p:txBody>
      </p:sp>
      <p:pic>
        <p:nvPicPr>
          <p:cNvPr id="3" name="Picture 6" descr="Prim's Algorithm">
            <a:extLst>
              <a:ext uri="{FF2B5EF4-FFF2-40B4-BE49-F238E27FC236}">
                <a16:creationId xmlns:a16="http://schemas.microsoft.com/office/drawing/2014/main" id="{E70BBF60-DD19-673E-3844-ECB8BFDC0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238" y="2786210"/>
            <a:ext cx="3524869" cy="323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7214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6E593-0E89-BBE2-75EB-505AE04F6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F195C-05A3-0D5F-437D-BD89AA0C5A3A}"/>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7" name="Rectangle 3">
            <a:extLst>
              <a:ext uri="{FF2B5EF4-FFF2-40B4-BE49-F238E27FC236}">
                <a16:creationId xmlns:a16="http://schemas.microsoft.com/office/drawing/2014/main" id="{345F6A61-D1F4-C219-55CD-22A48455AB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826D82A-33E0-5E4C-3B35-1675E84E3CCF}"/>
                  </a:ext>
                </a:extLst>
              </p:cNvPr>
              <p:cNvSpPr>
                <a:spLocks noGrp="1"/>
              </p:cNvSpPr>
              <p:nvPr>
                <p:ph idx="1"/>
              </p:nvPr>
            </p:nvSpPr>
            <p:spPr>
              <a:xfrm>
                <a:off x="1371601" y="2344991"/>
                <a:ext cx="6907160" cy="3072583"/>
              </a:xfrm>
            </p:spPr>
            <p:txBody>
              <a:bodyPr>
                <a:normAutofit/>
              </a:bodyPr>
              <a:lstStyle/>
              <a:p>
                <a:pPr marL="0" indent="0">
                  <a:buNone/>
                </a:pPr>
                <a:r>
                  <a:rPr lang="en-GB" b="1" dirty="0"/>
                  <a:t>Complexity</a:t>
                </a:r>
                <a:r>
                  <a:rPr lang="en-GB" dirty="0"/>
                  <a:t>:</a:t>
                </a:r>
              </a:p>
              <a:p>
                <a:pPr>
                  <a:buFont typeface="Arial" panose="020B0604020202020204" pitchFamily="34" charset="0"/>
                  <a:buChar char="•"/>
                </a:pPr>
                <a:r>
                  <a:rPr lang="en-GB" b="1" dirty="0"/>
                  <a:t>Time Complexity</a:t>
                </a:r>
                <a:r>
                  <a:rPr lang="en-GB" dirty="0"/>
                  <a: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smtClean="0">
                        <a:latin typeface="Cambria Math" panose="02040503050406030204" pitchFamily="18" charset="0"/>
                      </a:rPr>
                      <m:t>𝑽</m:t>
                    </m:r>
                    <m:r>
                      <a:rPr lang="en-GB" b="1" i="1" dirty="0" smtClean="0">
                        <a:latin typeface="Cambria Math" panose="02040503050406030204" pitchFamily="18" charset="0"/>
                      </a:rPr>
                      <m:t>+</m:t>
                    </m:r>
                    <m:r>
                      <a:rPr lang="en-GB" b="1" i="1" dirty="0" smtClean="0">
                        <a:latin typeface="Cambria Math" panose="02040503050406030204" pitchFamily="18" charset="0"/>
                      </a:rPr>
                      <m:t>𝑬</m:t>
                    </m:r>
                    <m:r>
                      <a:rPr lang="en-GB" b="1" i="1" dirty="0" smtClean="0">
                        <a:latin typeface="Cambria Math" panose="02040503050406030204" pitchFamily="18" charset="0"/>
                      </a:rPr>
                      <m:t>)</m:t>
                    </m:r>
                    <m:r>
                      <a:rPr lang="en-GB" b="1" i="1" dirty="0" err="1" smtClean="0">
                        <a:latin typeface="Cambria Math" panose="02040503050406030204" pitchFamily="18" charset="0"/>
                      </a:rPr>
                      <m:t>𝒍𝒐𝒈</m:t>
                    </m:r>
                    <m:r>
                      <a:rPr lang="en-GB" b="1" i="1" dirty="0" err="1" smtClean="0">
                        <a:latin typeface="Cambria Math" panose="02040503050406030204" pitchFamily="18" charset="0"/>
                      </a:rPr>
                      <m:t>⁡</m:t>
                    </m:r>
                    <m:r>
                      <a:rPr lang="en-GB" b="1" i="1" dirty="0" err="1" smtClean="0">
                        <a:latin typeface="Cambria Math" panose="02040503050406030204" pitchFamily="18" charset="0"/>
                      </a:rPr>
                      <m:t>𝑽</m:t>
                    </m:r>
                    <m:r>
                      <a:rPr lang="en-GB" b="1" i="1" dirty="0" smtClean="0">
                        <a:latin typeface="Cambria Math" panose="02040503050406030204" pitchFamily="18" charset="0"/>
                      </a:rPr>
                      <m:t>) </m:t>
                    </m:r>
                  </m:oMath>
                </a14:m>
                <a:r>
                  <a:rPr lang="en-GB" dirty="0"/>
                  <a:t>when using a min-heap to select the minimum weight edges.</a:t>
                </a:r>
              </a:p>
              <a:p>
                <a:pPr>
                  <a:buFont typeface="Arial" panose="020B0604020202020204" pitchFamily="34" charset="0"/>
                  <a:buChar char="•"/>
                </a:pPr>
                <a:r>
                  <a:rPr lang="pt-BR" b="1" dirty="0"/>
                  <a:t>Space Complexity</a:t>
                </a:r>
                <a:r>
                  <a:rPr lang="pt-BR" dirty="0"/>
                  <a:t>: </a:t>
                </a:r>
                <a14:m>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𝑽</m:t>
                    </m:r>
                    <m:r>
                      <a:rPr lang="pt-BR" b="1" i="1" dirty="0" smtClean="0">
                        <a:latin typeface="Cambria Math" panose="02040503050406030204" pitchFamily="18" charset="0"/>
                      </a:rPr>
                      <m:t>+</m:t>
                    </m:r>
                    <m:r>
                      <a:rPr lang="pt-BR" b="1" i="1" dirty="0" smtClean="0">
                        <a:latin typeface="Cambria Math" panose="02040503050406030204" pitchFamily="18" charset="0"/>
                      </a:rPr>
                      <m:t>𝑬</m:t>
                    </m:r>
                    <m:r>
                      <a:rPr lang="pt-BR" b="1" i="1" dirty="0" smtClean="0">
                        <a:latin typeface="Cambria Math" panose="02040503050406030204" pitchFamily="18" charset="0"/>
                      </a:rPr>
                      <m:t>) </m:t>
                    </m:r>
                  </m:oMath>
                </a14:m>
                <a:r>
                  <a:rPr lang="pt-BR" dirty="0"/>
                  <a:t>to store edges and nodes.</a:t>
                </a:r>
              </a:p>
              <a:p>
                <a:pPr>
                  <a:buFont typeface="Arial" panose="020B0604020202020204" pitchFamily="34" charset="0"/>
                  <a:buChar char="•"/>
                </a:pPr>
                <a:r>
                  <a:rPr lang="en-GB" b="1" dirty="0"/>
                  <a:t>Use Case</a:t>
                </a:r>
                <a:r>
                  <a:rPr lang="en-GB" dirty="0"/>
                  <a:t>: Prim's algorithm is useful for designing </a:t>
                </a:r>
                <a:r>
                  <a:rPr lang="en-GB" b="1" dirty="0"/>
                  <a:t>network topologies, circuit layouts, and other applications</a:t>
                </a:r>
                <a:r>
                  <a:rPr lang="en-GB" dirty="0"/>
                  <a:t> where we want to connect points with minimal cost, ensuring no cycles.</a:t>
                </a:r>
              </a:p>
            </p:txBody>
          </p:sp>
        </mc:Choice>
        <mc:Fallback xmlns="">
          <p:sp>
            <p:nvSpPr>
              <p:cNvPr id="5" name="Content Placeholder 2">
                <a:extLst>
                  <a:ext uri="{FF2B5EF4-FFF2-40B4-BE49-F238E27FC236}">
                    <a16:creationId xmlns:a16="http://schemas.microsoft.com/office/drawing/2014/main" id="{6826D82A-33E0-5E4C-3B35-1675E84E3CCF}"/>
                  </a:ext>
                </a:extLst>
              </p:cNvPr>
              <p:cNvSpPr>
                <a:spLocks noGrp="1" noRot="1" noChangeAspect="1" noMove="1" noResize="1" noEditPoints="1" noAdjustHandles="1" noChangeArrowheads="1" noChangeShapeType="1" noTextEdit="1"/>
              </p:cNvSpPr>
              <p:nvPr>
                <p:ph idx="1"/>
              </p:nvPr>
            </p:nvSpPr>
            <p:spPr>
              <a:xfrm>
                <a:off x="1371601" y="2344991"/>
                <a:ext cx="6907160" cy="3072583"/>
              </a:xfrm>
              <a:blipFill>
                <a:blip r:embed="rId2"/>
                <a:stretch>
                  <a:fillRect l="-883" t="-1786" r="-1236"/>
                </a:stretch>
              </a:blipFill>
            </p:spPr>
            <p:txBody>
              <a:bodyPr/>
              <a:lstStyle/>
              <a:p>
                <a:r>
                  <a:rPr lang="en-GB">
                    <a:noFill/>
                  </a:rPr>
                  <a:t> </a:t>
                </a:r>
              </a:p>
            </p:txBody>
          </p:sp>
        </mc:Fallback>
      </mc:AlternateContent>
      <p:pic>
        <p:nvPicPr>
          <p:cNvPr id="3" name="Picture 6" descr="Prim's Algorithm">
            <a:extLst>
              <a:ext uri="{FF2B5EF4-FFF2-40B4-BE49-F238E27FC236}">
                <a16:creationId xmlns:a16="http://schemas.microsoft.com/office/drawing/2014/main" id="{1C31F31B-FD57-2217-6766-82F948CA2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238" y="2786210"/>
            <a:ext cx="3524869" cy="323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444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8EE58-C634-2D11-BA52-8F23E63238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8A92B-3C60-9E8D-EB58-D474CA456775}"/>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96CC4F09-2181-D0E3-D762-27FBCAF3A8BD}"/>
              </a:ext>
            </a:extLst>
          </p:cNvPr>
          <p:cNvSpPr>
            <a:spLocks noGrp="1"/>
          </p:cNvSpPr>
          <p:nvPr>
            <p:ph idx="1"/>
          </p:nvPr>
        </p:nvSpPr>
        <p:spPr>
          <a:xfrm>
            <a:off x="4279490" y="3429000"/>
            <a:ext cx="3633019" cy="611574"/>
          </a:xfrm>
        </p:spPr>
        <p:txBody>
          <a:bodyPr>
            <a:normAutofit/>
          </a:bodyPr>
          <a:lstStyle/>
          <a:p>
            <a:pPr marL="0" indent="0" algn="ctr">
              <a:buNone/>
            </a:pPr>
            <a:r>
              <a:rPr lang="en-GB" sz="3600" b="1" i="0" u="none" strike="noStrike" dirty="0">
                <a:solidFill>
                  <a:srgbClr val="000000"/>
                </a:solidFill>
                <a:effectLst/>
                <a:latin typeface="Arial" panose="020B0604020202020204" pitchFamily="34" charset="0"/>
              </a:rPr>
              <a:t>What is ADT?</a:t>
            </a:r>
          </a:p>
        </p:txBody>
      </p:sp>
    </p:spTree>
    <p:extLst>
      <p:ext uri="{BB962C8B-B14F-4D97-AF65-F5344CB8AC3E}">
        <p14:creationId xmlns:p14="http://schemas.microsoft.com/office/powerpoint/2010/main" val="8002659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D4270-5720-31F3-EC03-EF12FF689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54EA1-4B7F-ECE5-8E7F-9BE4BD8917DB}"/>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3AFEF05A-3077-A9D2-1F8D-8948AEB011C4}"/>
              </a:ext>
            </a:extLst>
          </p:cNvPr>
          <p:cNvSpPr>
            <a:spLocks noGrp="1"/>
          </p:cNvSpPr>
          <p:nvPr>
            <p:ph idx="1"/>
          </p:nvPr>
        </p:nvSpPr>
        <p:spPr>
          <a:xfrm>
            <a:off x="1371600" y="2308122"/>
            <a:ext cx="10387781" cy="4318820"/>
          </a:xfrm>
        </p:spPr>
        <p:txBody>
          <a:bodyPr>
            <a:normAutofit lnSpcReduction="10000"/>
          </a:bodyPr>
          <a:lstStyle/>
          <a:p>
            <a:r>
              <a:rPr lang="en-GB" dirty="0"/>
              <a:t>An </a:t>
            </a:r>
            <a:r>
              <a:rPr lang="en-GB" b="1" dirty="0"/>
              <a:t>Abstract Data Type (ADT)</a:t>
            </a:r>
            <a:r>
              <a:rPr lang="en-GB" dirty="0"/>
              <a:t> is a </a:t>
            </a:r>
            <a:r>
              <a:rPr lang="en-GB" b="1" dirty="0"/>
              <a:t>mathematical model</a:t>
            </a:r>
            <a:r>
              <a:rPr lang="en-GB" dirty="0"/>
              <a:t> or concept that defines a data structure purely by its </a:t>
            </a:r>
            <a:r>
              <a:rPr lang="en-GB" b="1" dirty="0" err="1"/>
              <a:t>behavior</a:t>
            </a:r>
            <a:r>
              <a:rPr lang="en-GB" dirty="0"/>
              <a:t> and the operations it supports, without specifying its internal implementation. In essence, an ADT describes </a:t>
            </a:r>
            <a:r>
              <a:rPr lang="en-GB" b="1" dirty="0"/>
              <a:t>what operations can be performed</a:t>
            </a:r>
            <a:r>
              <a:rPr lang="en-GB" dirty="0"/>
              <a:t> on the data and </a:t>
            </a:r>
            <a:r>
              <a:rPr lang="en-GB" b="1" dirty="0"/>
              <a:t>how they behave</a:t>
            </a:r>
            <a:r>
              <a:rPr lang="en-GB" dirty="0"/>
              <a:t> from a user’s perspective, rather than how these operations are executed.</a:t>
            </a:r>
          </a:p>
          <a:p>
            <a:r>
              <a:rPr lang="en-GB" b="1" dirty="0"/>
              <a:t>Key Aspects of ADT</a:t>
            </a:r>
          </a:p>
          <a:p>
            <a:pPr>
              <a:buFont typeface="+mj-lt"/>
              <a:buAutoNum type="arabicPeriod"/>
            </a:pPr>
            <a:r>
              <a:rPr lang="en-GB" b="1" dirty="0"/>
              <a:t>Encapsulation of Data and Operations</a:t>
            </a:r>
            <a:r>
              <a:rPr lang="en-GB" dirty="0"/>
              <a:t>: An ADT focuses on the operations (functions or methods) that can be performed on the data, while hiding the internal details (like data storage) from the user.</a:t>
            </a:r>
          </a:p>
          <a:p>
            <a:pPr>
              <a:buFont typeface="+mj-lt"/>
              <a:buAutoNum type="arabicPeriod"/>
            </a:pPr>
            <a:r>
              <a:rPr lang="en-GB" b="1" dirty="0"/>
              <a:t>Defined Operations</a:t>
            </a:r>
            <a:r>
              <a:rPr lang="en-GB" dirty="0"/>
              <a:t>: The ADT specifies a set of operations and their expected </a:t>
            </a:r>
            <a:r>
              <a:rPr lang="en-GB" dirty="0" err="1"/>
              <a:t>behavior</a:t>
            </a:r>
            <a:r>
              <a:rPr lang="en-GB" dirty="0"/>
              <a:t> (input/output) without detailing how these operations are implemented.</a:t>
            </a:r>
          </a:p>
          <a:p>
            <a:pPr>
              <a:buFont typeface="+mj-lt"/>
              <a:buAutoNum type="arabicPeriod"/>
            </a:pPr>
            <a:r>
              <a:rPr lang="en-GB" b="1" dirty="0"/>
              <a:t>Implementation Independence</a:t>
            </a:r>
            <a:r>
              <a:rPr lang="en-GB" dirty="0"/>
              <a:t>: The internal implementation can vary, allowing flexibility. For example, a stack can be implemented using an array or a linked list, but its operations (push, pop, etc.) will behave the same from the user's point of view.</a:t>
            </a:r>
          </a:p>
        </p:txBody>
      </p:sp>
    </p:spTree>
    <p:extLst>
      <p:ext uri="{BB962C8B-B14F-4D97-AF65-F5344CB8AC3E}">
        <p14:creationId xmlns:p14="http://schemas.microsoft.com/office/powerpoint/2010/main" val="6561579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0DE7-A190-29E1-0F19-A31E70887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BEAAA1-7DE4-C0A7-6BCC-73BF1DF0E886}"/>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6729DAFC-FE7E-E74E-61E2-2F327D68CE0C}"/>
              </a:ext>
            </a:extLst>
          </p:cNvPr>
          <p:cNvSpPr>
            <a:spLocks noGrp="1"/>
          </p:cNvSpPr>
          <p:nvPr>
            <p:ph idx="1"/>
          </p:nvPr>
        </p:nvSpPr>
        <p:spPr>
          <a:xfrm>
            <a:off x="1371600" y="2308122"/>
            <a:ext cx="10387781" cy="4318820"/>
          </a:xfrm>
        </p:spPr>
        <p:txBody>
          <a:bodyPr>
            <a:normAutofit/>
          </a:bodyPr>
          <a:lstStyle/>
          <a:p>
            <a:pPr marL="0" indent="0">
              <a:buNone/>
            </a:pPr>
            <a:r>
              <a:rPr lang="en-GB" dirty="0"/>
              <a:t>Examples of ADTs</a:t>
            </a:r>
          </a:p>
          <a:p>
            <a:pPr marL="0" indent="0">
              <a:buNone/>
            </a:pPr>
            <a:r>
              <a:rPr lang="en-GB" dirty="0"/>
              <a:t>Some common ADTs include:</a:t>
            </a:r>
          </a:p>
          <a:p>
            <a:r>
              <a:rPr lang="en-GB" b="1" dirty="0"/>
              <a:t>Stack: </a:t>
            </a:r>
            <a:r>
              <a:rPr lang="en-GB" dirty="0"/>
              <a:t>Defines operations like push (add an element), pop (remove the top element), and peek (view the top element). It follows Last In First Out (LIFO) </a:t>
            </a:r>
            <a:r>
              <a:rPr lang="en-GB" dirty="0" err="1"/>
              <a:t>behavior</a:t>
            </a:r>
            <a:r>
              <a:rPr lang="en-GB" dirty="0"/>
              <a:t>.</a:t>
            </a:r>
          </a:p>
          <a:p>
            <a:r>
              <a:rPr lang="en-GB" b="1" dirty="0"/>
              <a:t>Queue: </a:t>
            </a:r>
            <a:r>
              <a:rPr lang="en-GB" dirty="0"/>
              <a:t>Defines operations like enqueue (add an element) and dequeue (remove the oldest element). It follows First In First Out (FIFO) </a:t>
            </a:r>
            <a:r>
              <a:rPr lang="en-GB" dirty="0" err="1"/>
              <a:t>behavior</a:t>
            </a:r>
            <a:r>
              <a:rPr lang="en-GB" dirty="0"/>
              <a:t>.</a:t>
            </a:r>
          </a:p>
          <a:p>
            <a:r>
              <a:rPr lang="en-GB" b="1" dirty="0"/>
              <a:t>List: </a:t>
            </a:r>
            <a:r>
              <a:rPr lang="en-GB" dirty="0"/>
              <a:t>Defines operations like add, remove, and get elements by position.</a:t>
            </a:r>
          </a:p>
          <a:p>
            <a:r>
              <a:rPr lang="en-GB" b="1" dirty="0"/>
              <a:t>Tree: </a:t>
            </a:r>
            <a:r>
              <a:rPr lang="en-GB" dirty="0"/>
              <a:t>Defines operations for hierarchical data organization, such as adding and traversing nodes.</a:t>
            </a:r>
          </a:p>
          <a:p>
            <a:r>
              <a:rPr lang="en-GB" b="1" dirty="0"/>
              <a:t>Dictionary (Map): </a:t>
            </a:r>
            <a:r>
              <a:rPr lang="en-GB" dirty="0"/>
              <a:t>Defines operations for storing key-value pairs and retrieving values based on their keys.</a:t>
            </a:r>
          </a:p>
        </p:txBody>
      </p:sp>
    </p:spTree>
    <p:extLst>
      <p:ext uri="{BB962C8B-B14F-4D97-AF65-F5344CB8AC3E}">
        <p14:creationId xmlns:p14="http://schemas.microsoft.com/office/powerpoint/2010/main" val="2477545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E7DC8-2177-59A2-5149-A2900A996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12F4B-19AB-3EF4-8F8B-B927D0DD56C8}"/>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18909646-F4C8-043D-7DE1-BB667D39A919}"/>
              </a:ext>
            </a:extLst>
          </p:cNvPr>
          <p:cNvSpPr>
            <a:spLocks noGrp="1"/>
          </p:cNvSpPr>
          <p:nvPr>
            <p:ph idx="1"/>
          </p:nvPr>
        </p:nvSpPr>
        <p:spPr>
          <a:xfrm>
            <a:off x="1371600" y="2308122"/>
            <a:ext cx="10387781" cy="4318820"/>
          </a:xfrm>
        </p:spPr>
        <p:txBody>
          <a:bodyPr>
            <a:normAutofit/>
          </a:bodyPr>
          <a:lstStyle/>
          <a:p>
            <a:r>
              <a:rPr lang="en-GB" b="1" dirty="0"/>
              <a:t>Why ADTs Are Useful</a:t>
            </a:r>
          </a:p>
          <a:p>
            <a:r>
              <a:rPr lang="en-GB" dirty="0"/>
              <a:t>ADTs provide a clear, abstract layer that helps programmers understand and utilize data structures without needing to know their specific implementation. This abstraction:</a:t>
            </a:r>
          </a:p>
          <a:p>
            <a:pPr>
              <a:buFont typeface="Arial" panose="020B0604020202020204" pitchFamily="34" charset="0"/>
              <a:buChar char="•"/>
            </a:pPr>
            <a:r>
              <a:rPr lang="en-GB" b="1" dirty="0"/>
              <a:t>Simplifies program design</a:t>
            </a:r>
            <a:r>
              <a:rPr lang="en-GB" dirty="0"/>
              <a:t> by focusing on what operations are available, rather than how they are done.</a:t>
            </a:r>
          </a:p>
          <a:p>
            <a:pPr>
              <a:buFont typeface="Arial" panose="020B0604020202020204" pitchFamily="34" charset="0"/>
              <a:buChar char="•"/>
            </a:pPr>
            <a:r>
              <a:rPr lang="en-GB" b="1" dirty="0"/>
              <a:t>Encourages modularity</a:t>
            </a:r>
            <a:r>
              <a:rPr lang="en-GB" dirty="0"/>
              <a:t> and </a:t>
            </a:r>
            <a:r>
              <a:rPr lang="en-GB" b="1" dirty="0"/>
              <a:t>reusability</a:t>
            </a:r>
            <a:r>
              <a:rPr lang="en-GB" dirty="0"/>
              <a:t>, as different implementations can be used interchangeably.</a:t>
            </a:r>
          </a:p>
          <a:p>
            <a:pPr>
              <a:buFont typeface="Arial" panose="020B0604020202020204" pitchFamily="34" charset="0"/>
              <a:buChar char="•"/>
            </a:pPr>
            <a:r>
              <a:rPr lang="en-GB" b="1" dirty="0"/>
              <a:t>Improves maintainability</a:t>
            </a:r>
            <a:r>
              <a:rPr lang="en-GB" dirty="0"/>
              <a:t>, as the underlying data structure can be changed without affecting the code that uses it, as long as the ADT operations remain consistent.</a:t>
            </a:r>
          </a:p>
        </p:txBody>
      </p:sp>
    </p:spTree>
    <p:extLst>
      <p:ext uri="{BB962C8B-B14F-4D97-AF65-F5344CB8AC3E}">
        <p14:creationId xmlns:p14="http://schemas.microsoft.com/office/powerpoint/2010/main" val="31596229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85B2F-9B2F-9664-584A-C82D9EDD6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77B7D-B79D-5C53-8337-8E0956B197A7}"/>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0238A1C6-032A-143E-6CD1-B3AC14ACC705}"/>
              </a:ext>
            </a:extLst>
          </p:cNvPr>
          <p:cNvSpPr>
            <a:spLocks noGrp="1"/>
          </p:cNvSpPr>
          <p:nvPr>
            <p:ph idx="1"/>
          </p:nvPr>
        </p:nvSpPr>
        <p:spPr>
          <a:xfrm>
            <a:off x="4279490" y="3429000"/>
            <a:ext cx="3633019" cy="611574"/>
          </a:xfrm>
        </p:spPr>
        <p:txBody>
          <a:bodyPr>
            <a:normAutofit/>
          </a:bodyPr>
          <a:lstStyle/>
          <a:p>
            <a:pPr marL="0" indent="0" algn="ctr">
              <a:buNone/>
            </a:pPr>
            <a:r>
              <a:rPr lang="en-GB" sz="3200" b="1" dirty="0"/>
              <a:t>Data Structures</a:t>
            </a:r>
          </a:p>
          <a:p>
            <a:pPr marL="0" indent="0">
              <a:buNone/>
            </a:pPr>
            <a:endParaRPr lang="en-GB" dirty="0"/>
          </a:p>
        </p:txBody>
      </p:sp>
    </p:spTree>
    <p:extLst>
      <p:ext uri="{BB962C8B-B14F-4D97-AF65-F5344CB8AC3E}">
        <p14:creationId xmlns:p14="http://schemas.microsoft.com/office/powerpoint/2010/main" val="1632793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9B199-C189-0CF7-AD41-A5E922DDB6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2F796-1B1E-D9AA-4DB1-80A416491A5D}"/>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9C4C2640-02DA-BD59-AB74-16356F659D21}"/>
              </a:ext>
            </a:extLst>
          </p:cNvPr>
          <p:cNvSpPr>
            <a:spLocks noGrp="1"/>
          </p:cNvSpPr>
          <p:nvPr>
            <p:ph idx="1"/>
          </p:nvPr>
        </p:nvSpPr>
        <p:spPr>
          <a:xfrm>
            <a:off x="1371600" y="2308122"/>
            <a:ext cx="10387781" cy="4318820"/>
          </a:xfrm>
        </p:spPr>
        <p:txBody>
          <a:bodyPr>
            <a:normAutofit/>
          </a:bodyPr>
          <a:lstStyle/>
          <a:p>
            <a:pPr marL="0" indent="0">
              <a:buNone/>
            </a:pPr>
            <a:r>
              <a:rPr lang="en-GB" dirty="0"/>
              <a:t>Example: Stack ADT</a:t>
            </a:r>
          </a:p>
          <a:p>
            <a:pPr marL="0" indent="0">
              <a:buNone/>
            </a:pPr>
            <a:r>
              <a:rPr lang="en-GB" dirty="0"/>
              <a:t>The Stack ADT includes the following:</a:t>
            </a:r>
          </a:p>
          <a:p>
            <a:endParaRPr lang="en-GB" dirty="0"/>
          </a:p>
          <a:p>
            <a:r>
              <a:rPr lang="en-GB" b="1" dirty="0"/>
              <a:t>push(item): </a:t>
            </a:r>
            <a:r>
              <a:rPr lang="en-GB" dirty="0"/>
              <a:t>Adds item to the top of the stack.</a:t>
            </a:r>
          </a:p>
          <a:p>
            <a:r>
              <a:rPr lang="en-GB" b="1" dirty="0"/>
              <a:t>pop(): </a:t>
            </a:r>
            <a:r>
              <a:rPr lang="en-GB" dirty="0"/>
              <a:t>Removes and returns the item from the top of the stack.</a:t>
            </a:r>
          </a:p>
          <a:p>
            <a:r>
              <a:rPr lang="en-GB" b="1" dirty="0"/>
              <a:t>peek(): </a:t>
            </a:r>
            <a:r>
              <a:rPr lang="en-GB" dirty="0"/>
              <a:t>Returns the item at the top of the stack without removing it.</a:t>
            </a:r>
          </a:p>
          <a:p>
            <a:r>
              <a:rPr lang="en-GB" b="1" dirty="0" err="1"/>
              <a:t>is_empty</a:t>
            </a:r>
            <a:r>
              <a:rPr lang="en-GB" b="1" dirty="0"/>
              <a:t>(): </a:t>
            </a:r>
            <a:r>
              <a:rPr lang="en-GB" dirty="0"/>
              <a:t>Checks if the stack is empty.</a:t>
            </a:r>
          </a:p>
        </p:txBody>
      </p:sp>
    </p:spTree>
    <p:extLst>
      <p:ext uri="{BB962C8B-B14F-4D97-AF65-F5344CB8AC3E}">
        <p14:creationId xmlns:p14="http://schemas.microsoft.com/office/powerpoint/2010/main" val="42274148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59B52-A141-7671-5408-779ED6CEF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C9016-3691-252E-08AF-43487A77DA42}"/>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5ED720A2-2381-302D-45EE-85025A7AEC68}"/>
              </a:ext>
            </a:extLst>
          </p:cNvPr>
          <p:cNvSpPr>
            <a:spLocks noGrp="1" noChangeArrowheads="1"/>
          </p:cNvSpPr>
          <p:nvPr>
            <p:ph idx="1"/>
          </p:nvPr>
        </p:nvSpPr>
        <p:spPr bwMode="auto">
          <a:xfrm>
            <a:off x="1371600" y="3868518"/>
            <a:ext cx="51603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Compare different between Stack and Queue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1372A98-62A0-D894-7E9A-95C5087AE605}"/>
              </a:ext>
            </a:extLst>
          </p:cNvPr>
          <p:cNvPicPr>
            <a:picLocks noChangeAspect="1"/>
          </p:cNvPicPr>
          <p:nvPr/>
        </p:nvPicPr>
        <p:blipFill>
          <a:blip r:embed="rId2"/>
          <a:stretch>
            <a:fillRect/>
          </a:stretch>
        </p:blipFill>
        <p:spPr>
          <a:xfrm>
            <a:off x="6656439" y="1768070"/>
            <a:ext cx="5535561" cy="5089930"/>
          </a:xfrm>
          <a:prstGeom prst="rect">
            <a:avLst/>
          </a:prstGeom>
        </p:spPr>
      </p:pic>
    </p:spTree>
    <p:extLst>
      <p:ext uri="{BB962C8B-B14F-4D97-AF65-F5344CB8AC3E}">
        <p14:creationId xmlns:p14="http://schemas.microsoft.com/office/powerpoint/2010/main" val="906737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CAFED-3090-B966-C04F-2EDAB9DB56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3AF0E-5E2D-3111-C4D6-0ED7ACA22C47}"/>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2CF187CF-7662-D5E3-2949-13AD4BEE1F2A}"/>
              </a:ext>
            </a:extLst>
          </p:cNvPr>
          <p:cNvSpPr>
            <a:spLocks noGrp="1" noChangeArrowheads="1"/>
          </p:cNvSpPr>
          <p:nvPr>
            <p:ph idx="1"/>
          </p:nvPr>
        </p:nvSpPr>
        <p:spPr bwMode="auto">
          <a:xfrm>
            <a:off x="1371601" y="2271454"/>
            <a:ext cx="97486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Stack Implementations in Java</a:t>
            </a:r>
          </a:p>
          <a:p>
            <a:pPr marL="0" marR="0" lvl="0" indent="0" defTabSz="914400" rtl="0" eaLnBrk="0" fontAlgn="base" latinLnBrk="0" hangingPunct="0">
              <a:lnSpc>
                <a:spcPct val="100000"/>
              </a:lnSpc>
              <a:spcBef>
                <a:spcPct val="0"/>
              </a:spcBef>
              <a:spcAft>
                <a:spcPct val="0"/>
              </a:spcAft>
              <a:buClrTx/>
              <a:buSzTx/>
              <a:buFontTx/>
              <a:buNone/>
              <a:tabLst/>
            </a:pPr>
            <a:endParaRPr kumimoji="0" lang="en-GB" altLang="en-US" sz="1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Using </a:t>
            </a:r>
            <a:r>
              <a:rPr kumimoji="0" lang="en-GB" altLang="en-US" sz="1800" b="1" i="0" u="none" strike="noStrike" cap="none" normalizeH="0" baseline="0" dirty="0" err="1">
                <a:ln>
                  <a:noFill/>
                </a:ln>
                <a:solidFill>
                  <a:schemeClr val="tx1"/>
                </a:solidFill>
                <a:effectLst/>
                <a:latin typeface="Arial" panose="020B0604020202020204" pitchFamily="34" charset="0"/>
              </a:rPr>
              <a:t>java.util.Stack</a:t>
            </a:r>
            <a:r>
              <a:rPr kumimoji="0" lang="en-GB" altLang="en-US" sz="1800" b="1" i="0" u="none" strike="noStrike" cap="none" normalizeH="0" baseline="0" dirty="0">
                <a:ln>
                  <a:noFill/>
                </a:ln>
                <a:solidFill>
                  <a:schemeClr val="tx1"/>
                </a:solidFill>
                <a:effectLst/>
                <a:latin typeface="Arial" panose="020B0604020202020204" pitchFamily="34" charset="0"/>
              </a:rPr>
              <a:t> Class:</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Java provides a built-in Stack class in the </a:t>
            </a:r>
            <a:r>
              <a:rPr kumimoji="0" lang="en-GB" altLang="en-US" sz="1800" i="0" u="none" strike="noStrike" cap="none" normalizeH="0" baseline="0" dirty="0" err="1">
                <a:ln>
                  <a:noFill/>
                </a:ln>
                <a:solidFill>
                  <a:schemeClr val="tx1"/>
                </a:solidFill>
                <a:effectLst/>
                <a:latin typeface="Arial" panose="020B0604020202020204" pitchFamily="34" charset="0"/>
              </a:rPr>
              <a:t>java.util</a:t>
            </a:r>
            <a:r>
              <a:rPr kumimoji="0" lang="en-GB" altLang="en-US" sz="1800" i="0" u="none" strike="noStrike" cap="none" normalizeH="0" baseline="0" dirty="0">
                <a:ln>
                  <a:noFill/>
                </a:ln>
                <a:solidFill>
                  <a:schemeClr val="tx1"/>
                </a:solidFill>
                <a:effectLst/>
                <a:latin typeface="Arial" panose="020B0604020202020204" pitchFamily="34" charset="0"/>
              </a:rPr>
              <a:t> package.</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It is a subclass of Vector, meaning it’s synchronized and thread-safe.</a:t>
            </a:r>
          </a:p>
          <a:p>
            <a:pPr eaLnBrk="0" fontAlgn="base" hangingPunct="0">
              <a:lnSpc>
                <a:spcPct val="100000"/>
              </a:lnSpc>
              <a:spcBef>
                <a:spcPct val="0"/>
              </a:spcBef>
              <a:spcAft>
                <a:spcPct val="0"/>
              </a:spcAft>
            </a:pPr>
            <a:r>
              <a:rPr kumimoji="0" lang="en-GB" altLang="en-US" sz="1800" b="1" i="0" u="none" strike="noStrike" cap="none" normalizeH="0" baseline="0" dirty="0">
                <a:ln>
                  <a:noFill/>
                </a:ln>
                <a:solidFill>
                  <a:schemeClr val="tx1"/>
                </a:solidFill>
                <a:effectLst/>
                <a:latin typeface="Arial" panose="020B0604020202020204" pitchFamily="34" charset="0"/>
              </a:rPr>
              <a:t>Operations: </a:t>
            </a:r>
            <a:r>
              <a:rPr kumimoji="0" lang="en-GB" altLang="en-US" sz="1800" i="0" u="none" strike="noStrike" cap="none" normalizeH="0" baseline="0" dirty="0">
                <a:ln>
                  <a:noFill/>
                </a:ln>
                <a:solidFill>
                  <a:schemeClr val="tx1"/>
                </a:solidFill>
                <a:effectLst/>
                <a:latin typeface="Arial" panose="020B0604020202020204" pitchFamily="34" charset="0"/>
              </a:rPr>
              <a:t>Provides standard stack operations (push, pop, peek, </a:t>
            </a:r>
            <a:r>
              <a:rPr kumimoji="0" lang="en-GB" altLang="en-US" sz="1800" i="0" u="none" strike="noStrike" cap="none" normalizeH="0" baseline="0" dirty="0" err="1">
                <a:ln>
                  <a:noFill/>
                </a:ln>
                <a:solidFill>
                  <a:schemeClr val="tx1"/>
                </a:solidFill>
                <a:effectLst/>
                <a:latin typeface="Arial" panose="020B0604020202020204" pitchFamily="34" charset="0"/>
              </a:rPr>
              <a:t>isEmpty</a:t>
            </a:r>
            <a:r>
              <a:rPr kumimoji="0" lang="en-GB" altLang="en-US" sz="18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GB" altLang="en-US" sz="1800" b="1" i="0" u="none" strike="noStrike" cap="none" normalizeH="0" baseline="0" dirty="0">
                <a:ln>
                  <a:noFill/>
                </a:ln>
                <a:solidFill>
                  <a:schemeClr val="tx1"/>
                </a:solidFill>
                <a:effectLst/>
                <a:latin typeface="Arial" panose="020B0604020202020204" pitchFamily="34" charset="0"/>
              </a:rPr>
              <a:t>Drawback: </a:t>
            </a:r>
            <a:r>
              <a:rPr kumimoji="0" lang="en-GB" altLang="en-US" sz="1800" i="0" u="none" strike="noStrike" cap="none" normalizeH="0" baseline="0" dirty="0">
                <a:ln>
                  <a:noFill/>
                </a:ln>
                <a:solidFill>
                  <a:schemeClr val="tx1"/>
                </a:solidFill>
                <a:effectLst/>
                <a:latin typeface="Arial" panose="020B0604020202020204" pitchFamily="34" charset="0"/>
              </a:rPr>
              <a:t>Since Stack is synchronized, it can be slower in single-threaded applications.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9495782-05BD-CAD4-66C8-F7569D7E2C30}"/>
              </a:ext>
            </a:extLst>
          </p:cNvPr>
          <p:cNvSpPr txBox="1"/>
          <p:nvPr/>
        </p:nvSpPr>
        <p:spPr>
          <a:xfrm>
            <a:off x="1371600" y="4808445"/>
            <a:ext cx="9748685" cy="1200329"/>
          </a:xfrm>
          <a:prstGeom prst="rect">
            <a:avLst/>
          </a:prstGeom>
          <a:solidFill>
            <a:schemeClr val="tx1"/>
          </a:solidFill>
        </p:spPr>
        <p:txBody>
          <a:bodyPr wrap="square">
            <a:spAutoFit/>
          </a:bodyPr>
          <a:lstStyle/>
          <a:p>
            <a:r>
              <a:rPr lang="en-GB" b="0" dirty="0">
                <a:solidFill>
                  <a:srgbClr val="4EC9B0"/>
                </a:solidFill>
                <a:effectLst/>
                <a:latin typeface="Consolas" panose="020B0609020204030204" pitchFamily="49" charset="0"/>
              </a:rPr>
              <a:t>Stack</a:t>
            </a:r>
            <a:r>
              <a:rPr lang="en-GB" b="0" dirty="0">
                <a:solidFill>
                  <a:srgbClr val="CCCCCC"/>
                </a:solidFill>
                <a:effectLst/>
                <a:latin typeface="Consolas" panose="020B0609020204030204" pitchFamily="49" charset="0"/>
              </a:rPr>
              <a:t>&lt;</a:t>
            </a:r>
            <a:r>
              <a:rPr lang="en-GB" b="0" dirty="0">
                <a:solidFill>
                  <a:srgbClr val="4EC9B0"/>
                </a:solidFill>
                <a:effectLst/>
                <a:latin typeface="Consolas" panose="020B0609020204030204" pitchFamily="49" charset="0"/>
              </a:rPr>
              <a:t>Integer</a:t>
            </a:r>
            <a:r>
              <a:rPr lang="en-GB" b="0" dirty="0">
                <a:solidFill>
                  <a:srgbClr val="CCCCCC"/>
                </a:solidFill>
                <a:effectLst/>
                <a:latin typeface="Consolas" panose="020B0609020204030204" pitchFamily="49" charset="0"/>
              </a:rPr>
              <a:t>&gt; </a:t>
            </a:r>
            <a:r>
              <a:rPr lang="en-GB" b="0" dirty="0">
                <a:solidFill>
                  <a:srgbClr val="9CDCFE"/>
                </a:solidFill>
                <a:effectLst/>
                <a:latin typeface="Consolas" panose="020B0609020204030204" pitchFamily="49" charset="0"/>
              </a:rPr>
              <a:t>stack</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C586C0"/>
                </a:solidFill>
                <a:effectLst/>
                <a:latin typeface="Consolas" panose="020B0609020204030204" pitchFamily="49" charset="0"/>
              </a:rPr>
              <a:t>new</a:t>
            </a:r>
            <a:r>
              <a:rPr lang="en-GB" b="0" dirty="0">
                <a:solidFill>
                  <a:srgbClr val="CCCCCC"/>
                </a:solidFill>
                <a:effectLst/>
                <a:latin typeface="Consolas" panose="020B0609020204030204" pitchFamily="49" charset="0"/>
              </a:rPr>
              <a:t> </a:t>
            </a:r>
            <a:r>
              <a:rPr lang="en-GB" b="0" dirty="0">
                <a:solidFill>
                  <a:srgbClr val="4EC9B0"/>
                </a:solidFill>
                <a:effectLst/>
                <a:latin typeface="Consolas" panose="020B0609020204030204" pitchFamily="49" charset="0"/>
              </a:rPr>
              <a:t>Stack</a:t>
            </a:r>
            <a:r>
              <a:rPr lang="en-GB" b="0" dirty="0">
                <a:solidFill>
                  <a:srgbClr val="CCCCCC"/>
                </a:solidFill>
                <a:effectLst/>
                <a:latin typeface="Consolas" panose="020B0609020204030204" pitchFamily="49" charset="0"/>
              </a:rPr>
              <a:t>&lt;&gt;();</a:t>
            </a:r>
          </a:p>
          <a:p>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push</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CCCCCC"/>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push</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CCCCCC"/>
                </a:solidFill>
                <a:effectLst/>
                <a:latin typeface="Consolas" panose="020B0609020204030204" pitchFamily="49" charset="0"/>
              </a:rPr>
              <a:t>);</a:t>
            </a:r>
          </a:p>
          <a:p>
            <a:r>
              <a:rPr lang="en-GB" b="0" dirty="0">
                <a:solidFill>
                  <a:srgbClr val="4EC9B0"/>
                </a:solidFill>
                <a:effectLst/>
                <a:latin typeface="Consolas" panose="020B0609020204030204" pitchFamily="49" charset="0"/>
              </a:rPr>
              <a:t>int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top</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pop</a:t>
            </a:r>
            <a:r>
              <a:rPr lang="en-GB"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291181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F503-322B-2FE8-DF70-D36229C4C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4F4B-9E16-52EF-BAEB-5734B6B5D6D5}"/>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F8A364A3-F0F3-4EAC-0428-E66C5B5D375B}"/>
              </a:ext>
            </a:extLst>
          </p:cNvPr>
          <p:cNvSpPr>
            <a:spLocks noGrp="1" noChangeArrowheads="1"/>
          </p:cNvSpPr>
          <p:nvPr>
            <p:ph idx="1"/>
          </p:nvPr>
        </p:nvSpPr>
        <p:spPr bwMode="auto">
          <a:xfrm>
            <a:off x="1371601" y="2409953"/>
            <a:ext cx="951270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i="0" u="none" strike="noStrike" cap="none" normalizeH="0" baseline="0" dirty="0">
                <a:ln>
                  <a:noFill/>
                </a:ln>
                <a:solidFill>
                  <a:schemeClr val="tx1"/>
                </a:solidFill>
                <a:effectLst/>
                <a:latin typeface="Arial" panose="020B0604020202020204" pitchFamily="34" charset="0"/>
              </a:rPr>
              <a:t>Using </a:t>
            </a:r>
            <a:r>
              <a:rPr kumimoji="0" lang="en-GB" altLang="en-US" sz="1800" i="0" u="none" strike="noStrike" cap="none" normalizeH="0" baseline="0" dirty="0" err="1">
                <a:ln>
                  <a:noFill/>
                </a:ln>
                <a:solidFill>
                  <a:schemeClr val="tx1"/>
                </a:solidFill>
                <a:effectLst/>
                <a:latin typeface="Arial" panose="020B0604020202020204" pitchFamily="34" charset="0"/>
              </a:rPr>
              <a:t>java.util.Deque</a:t>
            </a:r>
            <a:r>
              <a:rPr kumimoji="0" lang="en-GB" altLang="en-US" sz="1800" i="0" u="none" strike="noStrike" cap="none" normalizeH="0" baseline="0" dirty="0">
                <a:ln>
                  <a:noFill/>
                </a:ln>
                <a:solidFill>
                  <a:schemeClr val="tx1"/>
                </a:solidFill>
                <a:effectLst/>
                <a:latin typeface="Arial" panose="020B0604020202020204" pitchFamily="34" charset="0"/>
              </a:rPr>
              <a:t> (</a:t>
            </a:r>
            <a:r>
              <a:rPr kumimoji="0" lang="en-GB" altLang="en-US" sz="1800" i="0" u="none" strike="noStrike" cap="none" normalizeH="0" baseline="0" dirty="0" err="1">
                <a:ln>
                  <a:noFill/>
                </a:ln>
                <a:solidFill>
                  <a:schemeClr val="tx1"/>
                </a:solidFill>
                <a:effectLst/>
                <a:latin typeface="Arial" panose="020B0604020202020204" pitchFamily="34" charset="0"/>
              </a:rPr>
              <a:t>ArrayDeque</a:t>
            </a:r>
            <a:r>
              <a:rPr kumimoji="0" lang="en-GB" altLang="en-US" sz="1800" i="0" u="none" strike="noStrike" cap="none" normalizeH="0" baseline="0" dirty="0">
                <a:ln>
                  <a:noFill/>
                </a:ln>
                <a:solidFill>
                  <a:schemeClr val="tx1"/>
                </a:solidFill>
                <a:effectLst/>
                <a:latin typeface="Arial" panose="020B0604020202020204" pitchFamily="34" charset="0"/>
              </a:rPr>
              <a:t> or LinkedList):</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The Deque interface (short for "double-ended queue") provides </a:t>
            </a:r>
            <a:r>
              <a:rPr kumimoji="0" lang="en-GB" altLang="en-US" sz="1800" i="0" u="none" strike="noStrike" cap="none" normalizeH="0" baseline="0" dirty="0" err="1">
                <a:ln>
                  <a:noFill/>
                </a:ln>
                <a:solidFill>
                  <a:schemeClr val="tx1"/>
                </a:solidFill>
                <a:effectLst/>
                <a:latin typeface="Arial" panose="020B0604020202020204" pitchFamily="34" charset="0"/>
              </a:rPr>
              <a:t>addFirst</a:t>
            </a:r>
            <a:r>
              <a:rPr kumimoji="0" lang="en-GB" altLang="en-US" sz="1800" i="0" u="none" strike="noStrike" cap="none" normalizeH="0" baseline="0" dirty="0">
                <a:ln>
                  <a:noFill/>
                </a:ln>
                <a:solidFill>
                  <a:schemeClr val="tx1"/>
                </a:solidFill>
                <a:effectLst/>
                <a:latin typeface="Arial" panose="020B0604020202020204" pitchFamily="34" charset="0"/>
              </a:rPr>
              <a:t> and </a:t>
            </a:r>
            <a:r>
              <a:rPr kumimoji="0" lang="en-GB" altLang="en-US" sz="1800" i="0" u="none" strike="noStrike" cap="none" normalizeH="0" baseline="0" dirty="0" err="1">
                <a:ln>
                  <a:noFill/>
                </a:ln>
                <a:solidFill>
                  <a:schemeClr val="tx1"/>
                </a:solidFill>
                <a:effectLst/>
                <a:latin typeface="Arial" panose="020B0604020202020204" pitchFamily="34" charset="0"/>
              </a:rPr>
              <a:t>removeFirst</a:t>
            </a:r>
            <a:r>
              <a:rPr kumimoji="0" lang="en-GB" altLang="en-US" sz="1800" i="0" u="none" strike="noStrike" cap="none" normalizeH="0" baseline="0" dirty="0">
                <a:ln>
                  <a:noFill/>
                </a:ln>
                <a:solidFill>
                  <a:schemeClr val="tx1"/>
                </a:solidFill>
                <a:effectLst/>
                <a:latin typeface="Arial" panose="020B0604020202020204" pitchFamily="34" charset="0"/>
              </a:rPr>
              <a:t> methods, which allow it to act like a stack.</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Both </a:t>
            </a:r>
            <a:r>
              <a:rPr kumimoji="0" lang="en-GB" altLang="en-US" sz="1800" i="0" u="none" strike="noStrike" cap="none" normalizeH="0" baseline="0" dirty="0" err="1">
                <a:ln>
                  <a:noFill/>
                </a:ln>
                <a:solidFill>
                  <a:schemeClr val="tx1"/>
                </a:solidFill>
                <a:effectLst/>
                <a:latin typeface="Arial" panose="020B0604020202020204" pitchFamily="34" charset="0"/>
              </a:rPr>
              <a:t>ArrayDeque</a:t>
            </a:r>
            <a:r>
              <a:rPr kumimoji="0" lang="en-GB" altLang="en-US" sz="1800" i="0" u="none" strike="noStrike" cap="none" normalizeH="0" baseline="0" dirty="0">
                <a:ln>
                  <a:noFill/>
                </a:ln>
                <a:solidFill>
                  <a:schemeClr val="tx1"/>
                </a:solidFill>
                <a:effectLst/>
                <a:latin typeface="Arial" panose="020B0604020202020204" pitchFamily="34" charset="0"/>
              </a:rPr>
              <a:t> and LinkedList implement Deque.</a:t>
            </a:r>
          </a:p>
          <a:p>
            <a:pPr eaLnBrk="0" fontAlgn="base" hangingPunct="0">
              <a:lnSpc>
                <a:spcPct val="100000"/>
              </a:lnSpc>
              <a:spcBef>
                <a:spcPct val="0"/>
              </a:spcBef>
              <a:spcAft>
                <a:spcPct val="0"/>
              </a:spcAft>
            </a:pPr>
            <a:r>
              <a:rPr kumimoji="0" lang="en-GB" altLang="en-US" sz="1800" b="1" i="0" u="none" strike="noStrike" cap="none" normalizeH="0" baseline="0" dirty="0">
                <a:ln>
                  <a:noFill/>
                </a:ln>
                <a:solidFill>
                  <a:schemeClr val="tx1"/>
                </a:solidFill>
                <a:effectLst/>
                <a:latin typeface="Arial" panose="020B0604020202020204" pitchFamily="34" charset="0"/>
              </a:rPr>
              <a:t>Advantage: </a:t>
            </a:r>
            <a:r>
              <a:rPr kumimoji="0" lang="en-GB" altLang="en-US" sz="1800" i="0" u="none" strike="noStrike" cap="none" normalizeH="0" baseline="0" dirty="0" err="1">
                <a:ln>
                  <a:noFill/>
                </a:ln>
                <a:solidFill>
                  <a:schemeClr val="tx1"/>
                </a:solidFill>
                <a:effectLst/>
                <a:latin typeface="Arial" panose="020B0604020202020204" pitchFamily="34" charset="0"/>
              </a:rPr>
              <a:t>ArrayDeque</a:t>
            </a:r>
            <a:r>
              <a:rPr kumimoji="0" lang="en-GB" altLang="en-US" sz="1800" i="0" u="none" strike="noStrike" cap="none" normalizeH="0" baseline="0" dirty="0">
                <a:ln>
                  <a:noFill/>
                </a:ln>
                <a:solidFill>
                  <a:schemeClr val="tx1"/>
                </a:solidFill>
                <a:effectLst/>
                <a:latin typeface="Arial" panose="020B0604020202020204" pitchFamily="34" charset="0"/>
              </a:rPr>
              <a:t> is faster than Stack in single-threaded contexts and is non-synchronized.</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88435BDD-3E32-8D8C-4BF7-563EAD3E3E42}"/>
              </a:ext>
            </a:extLst>
          </p:cNvPr>
          <p:cNvSpPr txBox="1"/>
          <p:nvPr/>
        </p:nvSpPr>
        <p:spPr>
          <a:xfrm>
            <a:off x="1371600" y="4808445"/>
            <a:ext cx="9748685" cy="1200329"/>
          </a:xfrm>
          <a:prstGeom prst="rect">
            <a:avLst/>
          </a:prstGeom>
          <a:solidFill>
            <a:schemeClr val="tx1"/>
          </a:solidFill>
        </p:spPr>
        <p:txBody>
          <a:bodyPr wrap="square">
            <a:spAutoFit/>
          </a:bodyPr>
          <a:lstStyle/>
          <a:p>
            <a:r>
              <a:rPr lang="en-GB" b="0" dirty="0">
                <a:solidFill>
                  <a:srgbClr val="4EC9B0"/>
                </a:solidFill>
                <a:effectLst/>
                <a:latin typeface="Consolas" panose="020B0609020204030204" pitchFamily="49" charset="0"/>
              </a:rPr>
              <a:t>Deque</a:t>
            </a:r>
            <a:r>
              <a:rPr lang="en-GB" b="0" dirty="0">
                <a:solidFill>
                  <a:srgbClr val="CCCCCC"/>
                </a:solidFill>
                <a:effectLst/>
                <a:latin typeface="Consolas" panose="020B0609020204030204" pitchFamily="49" charset="0"/>
              </a:rPr>
              <a:t>&lt;</a:t>
            </a:r>
            <a:r>
              <a:rPr lang="en-GB" b="0" dirty="0">
                <a:solidFill>
                  <a:srgbClr val="4EC9B0"/>
                </a:solidFill>
                <a:effectLst/>
                <a:latin typeface="Consolas" panose="020B0609020204030204" pitchFamily="49" charset="0"/>
              </a:rPr>
              <a:t>Integer</a:t>
            </a:r>
            <a:r>
              <a:rPr lang="en-GB" b="0" dirty="0">
                <a:solidFill>
                  <a:srgbClr val="CCCCCC"/>
                </a:solidFill>
                <a:effectLst/>
                <a:latin typeface="Consolas" panose="020B0609020204030204" pitchFamily="49" charset="0"/>
              </a:rPr>
              <a:t>&gt; </a:t>
            </a:r>
            <a:r>
              <a:rPr lang="en-GB" b="0" dirty="0">
                <a:solidFill>
                  <a:srgbClr val="9CDCFE"/>
                </a:solidFill>
                <a:effectLst/>
                <a:latin typeface="Consolas" panose="020B0609020204030204" pitchFamily="49" charset="0"/>
              </a:rPr>
              <a:t>stack</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C586C0"/>
                </a:solidFill>
                <a:effectLst/>
                <a:latin typeface="Consolas" panose="020B0609020204030204" pitchFamily="49" charset="0"/>
              </a:rPr>
              <a:t>new</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ArrayDeque</a:t>
            </a:r>
            <a:r>
              <a:rPr lang="en-GB" b="0" dirty="0">
                <a:solidFill>
                  <a:srgbClr val="CCCCCC"/>
                </a:solidFill>
                <a:effectLst/>
                <a:latin typeface="Consolas" panose="020B0609020204030204" pitchFamily="49" charset="0"/>
              </a:rPr>
              <a:t>&lt;&gt;();</a:t>
            </a:r>
          </a:p>
          <a:p>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push</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CCCCCC"/>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push</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CCCCCC"/>
                </a:solidFill>
                <a:effectLst/>
                <a:latin typeface="Consolas" panose="020B0609020204030204" pitchFamily="49" charset="0"/>
              </a:rPr>
              <a:t>);</a:t>
            </a:r>
          </a:p>
          <a:p>
            <a:r>
              <a:rPr lang="en-GB" b="0" dirty="0">
                <a:solidFill>
                  <a:srgbClr val="4EC9B0"/>
                </a:solidFill>
                <a:effectLst/>
                <a:latin typeface="Consolas" panose="020B0609020204030204" pitchFamily="49" charset="0"/>
              </a:rPr>
              <a:t>int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top</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stack</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pop</a:t>
            </a:r>
            <a:r>
              <a:rPr lang="en-GB"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38338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E5E10-EB6A-136B-B7A9-EAB03E9A9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33619-DE4C-FA2F-98EC-3448DA8E2947}"/>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CF2E1564-3839-13B8-38F8-B0C908CDE039}"/>
              </a:ext>
            </a:extLst>
          </p:cNvPr>
          <p:cNvSpPr>
            <a:spLocks noGrp="1" noChangeArrowheads="1"/>
          </p:cNvSpPr>
          <p:nvPr>
            <p:ph idx="1"/>
          </p:nvPr>
        </p:nvSpPr>
        <p:spPr bwMode="auto">
          <a:xfrm>
            <a:off x="1371600" y="3070077"/>
            <a:ext cx="4724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i="0" u="none" strike="noStrike" cap="none" normalizeH="0" baseline="0" dirty="0">
                <a:ln>
                  <a:noFill/>
                </a:ln>
                <a:solidFill>
                  <a:schemeClr val="tx1"/>
                </a:solidFill>
                <a:effectLst/>
                <a:latin typeface="Arial" panose="020B0604020202020204" pitchFamily="34" charset="0"/>
              </a:rPr>
              <a:t>Using a Linked List:</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Implement a custom stack using a singly linked list where push adds a node at the head and pop removes the head.</a:t>
            </a:r>
          </a:p>
          <a:p>
            <a:pPr eaLnBrk="0" fontAlgn="base" hangingPunct="0">
              <a:lnSpc>
                <a:spcPct val="100000"/>
              </a:lnSpc>
              <a:spcBef>
                <a:spcPct val="0"/>
              </a:spcBef>
              <a:spcAft>
                <a:spcPct val="0"/>
              </a:spcAft>
            </a:pPr>
            <a:r>
              <a:rPr kumimoji="0" lang="en-GB" altLang="en-US" sz="1800" b="1" i="0" u="none" strike="noStrike" cap="none" normalizeH="0" baseline="0" dirty="0">
                <a:ln>
                  <a:noFill/>
                </a:ln>
                <a:solidFill>
                  <a:schemeClr val="tx1"/>
                </a:solidFill>
                <a:effectLst/>
                <a:latin typeface="Arial" panose="020B0604020202020204" pitchFamily="34" charset="0"/>
              </a:rPr>
              <a:t>Advantage: </a:t>
            </a:r>
            <a:r>
              <a:rPr kumimoji="0" lang="en-GB" altLang="en-US" sz="1800" i="0" u="none" strike="noStrike" cap="none" normalizeH="0" baseline="0" dirty="0">
                <a:ln>
                  <a:noFill/>
                </a:ln>
                <a:solidFill>
                  <a:schemeClr val="tx1"/>
                </a:solidFill>
                <a:effectLst/>
                <a:latin typeface="Arial" panose="020B0604020202020204" pitchFamily="34" charset="0"/>
              </a:rPr>
              <a:t>More control over implementation; can manage memory more directly.</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5D88CA6-1A28-A07F-7619-1CC4A5358415}"/>
              </a:ext>
            </a:extLst>
          </p:cNvPr>
          <p:cNvSpPr txBox="1"/>
          <p:nvPr/>
        </p:nvSpPr>
        <p:spPr>
          <a:xfrm>
            <a:off x="6676102" y="2244210"/>
            <a:ext cx="5422490" cy="3683060"/>
          </a:xfrm>
          <a:prstGeom prst="rect">
            <a:avLst/>
          </a:prstGeom>
          <a:solidFill>
            <a:schemeClr val="tx1"/>
          </a:solidFill>
        </p:spPr>
        <p:txBody>
          <a:bodyPr wrap="square">
            <a:spAutoFit/>
          </a:bodyPr>
          <a:lstStyle/>
          <a:p>
            <a:pPr>
              <a:lnSpc>
                <a:spcPts val="1425"/>
              </a:lnSpc>
            </a:pP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this</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data; }</a:t>
            </a:r>
          </a:p>
          <a:p>
            <a:pPr>
              <a:lnSpc>
                <a:spcPts val="1425"/>
              </a:lnSpc>
            </a:pPr>
            <a:r>
              <a:rPr lang="en-GB" sz="1200" b="0" dirty="0">
                <a:solidFill>
                  <a:srgbClr val="CCCCCC"/>
                </a:solidFill>
                <a:effectLst/>
                <a:latin typeface="Consolas" panose="020B0609020204030204" pitchFamily="49" charset="0"/>
              </a:rPr>
              <a:t>}</a:t>
            </a:r>
          </a:p>
          <a:p>
            <a:pPr>
              <a:lnSpc>
                <a:spcPts val="1425"/>
              </a:lnSpc>
            </a:pPr>
            <a:br>
              <a:rPr lang="en-GB" sz="1200" b="0" dirty="0">
                <a:solidFill>
                  <a:srgbClr val="CCCCCC"/>
                </a:solidFill>
                <a:effectLst/>
                <a:latin typeface="Consolas" panose="020B0609020204030204" pitchFamily="49" charset="0"/>
              </a:rPr>
            </a:b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Stack</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head</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push</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newNode</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(data);</a:t>
            </a:r>
          </a:p>
          <a:p>
            <a:pPr>
              <a:lnSpc>
                <a:spcPts val="1425"/>
              </a:lnSpc>
            </a:pP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newNode</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head;</a:t>
            </a:r>
          </a:p>
          <a:p>
            <a:pPr>
              <a:lnSpc>
                <a:spcPts val="1425"/>
              </a:lnSpc>
            </a:pPr>
            <a:r>
              <a:rPr lang="en-GB" sz="1200" b="0" dirty="0">
                <a:solidFill>
                  <a:srgbClr val="CCCCCC"/>
                </a:solidFill>
                <a:effectLst/>
                <a:latin typeface="Consolas" panose="020B0609020204030204" pitchFamily="49" charset="0"/>
              </a:rPr>
              <a:t>        head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CCCCCC"/>
                </a:solidFill>
                <a:effectLst/>
                <a:latin typeface="Consolas" panose="020B0609020204030204" pitchFamily="49" charset="0"/>
              </a:rPr>
              <a:t>newNode</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pop</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(head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EmptyStackException</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head</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head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head</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CCCCCC"/>
                </a:solidFill>
                <a:effectLst/>
                <a:latin typeface="Consolas" panose="020B0609020204030204" pitchFamily="49" charset="0"/>
              </a:rPr>
              <a:t> data;</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63305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56DB-EE9F-A6AC-366D-DA4839E43D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A58EF-EB54-8F10-A57A-F7A7BE83703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C0885239-A0E4-ADF3-1FE9-A4366BB20A1D}"/>
              </a:ext>
            </a:extLst>
          </p:cNvPr>
          <p:cNvSpPr>
            <a:spLocks noGrp="1" noChangeArrowheads="1"/>
          </p:cNvSpPr>
          <p:nvPr>
            <p:ph idx="1"/>
          </p:nvPr>
        </p:nvSpPr>
        <p:spPr bwMode="auto">
          <a:xfrm>
            <a:off x="1371600" y="3070077"/>
            <a:ext cx="4724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i="0" u="none" strike="noStrike" cap="none" normalizeH="0" baseline="0" dirty="0">
                <a:ln>
                  <a:noFill/>
                </a:ln>
                <a:solidFill>
                  <a:schemeClr val="tx1"/>
                </a:solidFill>
                <a:effectLst/>
                <a:latin typeface="Arial" panose="020B0604020202020204" pitchFamily="34" charset="0"/>
              </a:rPr>
              <a:t>Using an Array:</a:t>
            </a:r>
          </a:p>
          <a:p>
            <a:pPr marL="0" marR="0" lvl="0" indent="0" defTabSz="914400" rtl="0" eaLnBrk="0" fontAlgn="base" latinLnBrk="0" hangingPunct="0">
              <a:lnSpc>
                <a:spcPct val="100000"/>
              </a:lnSpc>
              <a:spcBef>
                <a:spcPct val="0"/>
              </a:spcBef>
              <a:spcAft>
                <a:spcPct val="0"/>
              </a:spcAft>
              <a:buClrTx/>
              <a:buSzTx/>
              <a:buFontTx/>
              <a:buNone/>
              <a:tabLst/>
            </a:pPr>
            <a:endParaRPr kumimoji="0" lang="en-GB" altLang="en-US" sz="18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Implement a custom stack with an array and an index pointer for the top.</a:t>
            </a:r>
          </a:p>
          <a:p>
            <a:pPr eaLnBrk="0" fontAlgn="base" hangingPunct="0">
              <a:lnSpc>
                <a:spcPct val="100000"/>
              </a:lnSpc>
              <a:spcBef>
                <a:spcPct val="0"/>
              </a:spcBef>
              <a:spcAft>
                <a:spcPct val="0"/>
              </a:spcAft>
            </a:pPr>
            <a:r>
              <a:rPr kumimoji="0" lang="en-GB" altLang="en-US" sz="1800" b="1" i="0" u="none" strike="noStrike" cap="none" normalizeH="0" baseline="0" dirty="0">
                <a:ln>
                  <a:noFill/>
                </a:ln>
                <a:solidFill>
                  <a:schemeClr val="tx1"/>
                </a:solidFill>
                <a:effectLst/>
                <a:latin typeface="Arial" panose="020B0604020202020204" pitchFamily="34" charset="0"/>
              </a:rPr>
              <a:t>Advantage: </a:t>
            </a:r>
            <a:r>
              <a:rPr kumimoji="0" lang="en-GB" altLang="en-US" sz="1800" i="0" u="none" strike="noStrike" cap="none" normalizeH="0" baseline="0" dirty="0">
                <a:ln>
                  <a:noFill/>
                </a:ln>
                <a:solidFill>
                  <a:schemeClr val="tx1"/>
                </a:solidFill>
                <a:effectLst/>
                <a:latin typeface="Arial" panose="020B0604020202020204" pitchFamily="34" charset="0"/>
              </a:rPr>
              <a:t>Efficient if the maximum size of the stack is known; less memory overhead than a linked list.</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8550B4CC-65B0-6FDE-153C-E77389797446}"/>
              </a:ext>
            </a:extLst>
          </p:cNvPr>
          <p:cNvSpPr txBox="1"/>
          <p:nvPr/>
        </p:nvSpPr>
        <p:spPr>
          <a:xfrm>
            <a:off x="6676102" y="2513513"/>
            <a:ext cx="5422490" cy="3144451"/>
          </a:xfrm>
          <a:prstGeom prst="rect">
            <a:avLst/>
          </a:prstGeom>
          <a:solidFill>
            <a:schemeClr val="tx1"/>
          </a:solidFill>
        </p:spPr>
        <p:txBody>
          <a:bodyPr wrap="square">
            <a:spAutoFit/>
          </a:bodyPr>
          <a:lstStyle/>
          <a:p>
            <a:pPr>
              <a:lnSpc>
                <a:spcPts val="1425"/>
              </a:lnSpc>
            </a:pP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Stack</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stack</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top</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Stack</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capacity</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stack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[capacity];</a:t>
            </a:r>
          </a:p>
          <a:p>
            <a:pPr>
              <a:lnSpc>
                <a:spcPts val="1425"/>
              </a:lnSpc>
            </a:pPr>
            <a:r>
              <a:rPr lang="en-GB" sz="1200" b="0" dirty="0">
                <a:solidFill>
                  <a:srgbClr val="CCCCCC"/>
                </a:solidFill>
                <a:effectLst/>
                <a:latin typeface="Consolas" panose="020B0609020204030204" pitchFamily="49" charset="0"/>
              </a:rPr>
              <a:t>        top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push</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(top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stack</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length</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StackOverflowError</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stack[</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top]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data;</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pop</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(top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EmptyStackException</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CCCCCC"/>
                </a:solidFill>
                <a:effectLst/>
                <a:latin typeface="Consolas" panose="020B0609020204030204" pitchFamily="49" charset="0"/>
              </a:rPr>
              <a:t> stack[top</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381299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849C5-2F25-5E65-FF01-409AF583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564A4-794F-8E3F-5197-31FD69C0085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10B8FDDE-8E48-DFE3-3DFC-A5E4E0607E2B}"/>
              </a:ext>
            </a:extLst>
          </p:cNvPr>
          <p:cNvSpPr>
            <a:spLocks noGrp="1" noChangeArrowheads="1"/>
          </p:cNvSpPr>
          <p:nvPr>
            <p:ph idx="1"/>
          </p:nvPr>
        </p:nvSpPr>
        <p:spPr bwMode="auto">
          <a:xfrm>
            <a:off x="1371601" y="2132955"/>
            <a:ext cx="97486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Queue Implementations in Java</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Using </a:t>
            </a:r>
            <a:r>
              <a:rPr kumimoji="0" lang="en-GB" altLang="en-US" sz="1800" b="1" i="0" u="none" strike="noStrike" cap="none" normalizeH="0" baseline="0" dirty="0" err="1">
                <a:ln>
                  <a:noFill/>
                </a:ln>
                <a:solidFill>
                  <a:schemeClr val="tx1"/>
                </a:solidFill>
                <a:effectLst/>
                <a:latin typeface="Arial" panose="020B0604020202020204" pitchFamily="34" charset="0"/>
              </a:rPr>
              <a:t>java.util.Queue</a:t>
            </a:r>
            <a:r>
              <a:rPr kumimoji="0" lang="en-GB" altLang="en-US" sz="1800" b="1" i="0" u="none" strike="noStrike" cap="none" normalizeH="0" baseline="0" dirty="0">
                <a:ln>
                  <a:noFill/>
                </a:ln>
                <a:solidFill>
                  <a:schemeClr val="tx1"/>
                </a:solidFill>
                <a:effectLst/>
                <a:latin typeface="Arial" panose="020B0604020202020204" pitchFamily="34" charset="0"/>
              </a:rPr>
              <a:t> (LinkedList or </a:t>
            </a:r>
            <a:r>
              <a:rPr kumimoji="0" lang="en-GB" altLang="en-US" sz="1800" b="1" i="0" u="none" strike="noStrike" cap="none" normalizeH="0" baseline="0" dirty="0" err="1">
                <a:ln>
                  <a:noFill/>
                </a:ln>
                <a:solidFill>
                  <a:schemeClr val="tx1"/>
                </a:solidFill>
                <a:effectLst/>
                <a:latin typeface="Arial" panose="020B0604020202020204" pitchFamily="34" charset="0"/>
              </a:rPr>
              <a:t>PriorityQueue</a:t>
            </a:r>
            <a:r>
              <a:rPr kumimoji="0" lang="en-GB" altLang="en-US" sz="1800" b="1"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GB" altLang="en-US" sz="18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Java’s Queue interface is implemented by classes like LinkedList and </a:t>
            </a:r>
            <a:r>
              <a:rPr kumimoji="0" lang="en-GB" altLang="en-US" sz="1800" i="0" u="none" strike="noStrike" cap="none" normalizeH="0" baseline="0" dirty="0" err="1">
                <a:ln>
                  <a:noFill/>
                </a:ln>
                <a:solidFill>
                  <a:schemeClr val="tx1"/>
                </a:solidFill>
                <a:effectLst/>
                <a:latin typeface="Arial" panose="020B0604020202020204" pitchFamily="34" charset="0"/>
              </a:rPr>
              <a:t>PriorityQueue</a:t>
            </a:r>
            <a:r>
              <a:rPr kumimoji="0" lang="en-GB" altLang="en-US" sz="18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GB" altLang="en-US" sz="1800" i="0" u="none" strike="noStrike" cap="none" normalizeH="0" baseline="0" dirty="0">
                <a:ln>
                  <a:noFill/>
                </a:ln>
                <a:solidFill>
                  <a:schemeClr val="tx1"/>
                </a:solidFill>
                <a:effectLst/>
                <a:latin typeface="Arial" panose="020B0604020202020204" pitchFamily="34" charset="0"/>
              </a:rPr>
              <a:t>LinkedList can be used for a standard queue, where elements are added to the tail and removed from the head.</a:t>
            </a:r>
          </a:p>
          <a:p>
            <a:pPr eaLnBrk="0" fontAlgn="base" hangingPunct="0">
              <a:lnSpc>
                <a:spcPct val="100000"/>
              </a:lnSpc>
              <a:spcBef>
                <a:spcPct val="0"/>
              </a:spcBef>
              <a:spcAft>
                <a:spcPct val="0"/>
              </a:spcAft>
            </a:pPr>
            <a:r>
              <a:rPr kumimoji="0" lang="en-GB" altLang="en-US" sz="1800" i="0" u="none" strike="noStrike" cap="none" normalizeH="0" baseline="0" dirty="0" err="1">
                <a:ln>
                  <a:noFill/>
                </a:ln>
                <a:solidFill>
                  <a:schemeClr val="tx1"/>
                </a:solidFill>
                <a:effectLst/>
                <a:latin typeface="Arial" panose="020B0604020202020204" pitchFamily="34" charset="0"/>
              </a:rPr>
              <a:t>PriorityQueue</a:t>
            </a:r>
            <a:r>
              <a:rPr kumimoji="0" lang="en-GB" altLang="en-US" sz="1800" i="0" u="none" strike="noStrike" cap="none" normalizeH="0" baseline="0" dirty="0">
                <a:ln>
                  <a:noFill/>
                </a:ln>
                <a:solidFill>
                  <a:schemeClr val="tx1"/>
                </a:solidFill>
                <a:effectLst/>
                <a:latin typeface="Arial" panose="020B0604020202020204" pitchFamily="34" charset="0"/>
              </a:rPr>
              <a:t> is useful for queues where elements are removed based on priority rather than order of insertion.</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18D7F2D6-3362-C83E-DF2C-0852B3120D2A}"/>
              </a:ext>
            </a:extLst>
          </p:cNvPr>
          <p:cNvSpPr txBox="1"/>
          <p:nvPr/>
        </p:nvSpPr>
        <p:spPr>
          <a:xfrm>
            <a:off x="1371600" y="4808445"/>
            <a:ext cx="9748685" cy="1200329"/>
          </a:xfrm>
          <a:prstGeom prst="rect">
            <a:avLst/>
          </a:prstGeom>
          <a:solidFill>
            <a:schemeClr val="tx1"/>
          </a:solidFill>
        </p:spPr>
        <p:txBody>
          <a:bodyPr wrap="square">
            <a:spAutoFit/>
          </a:bodyPr>
          <a:lstStyle/>
          <a:p>
            <a:r>
              <a:rPr lang="en-GB" b="0" dirty="0">
                <a:solidFill>
                  <a:srgbClr val="4EC9B0"/>
                </a:solidFill>
                <a:effectLst/>
                <a:latin typeface="Consolas" panose="020B0609020204030204" pitchFamily="49" charset="0"/>
              </a:rPr>
              <a:t>Queue</a:t>
            </a:r>
            <a:r>
              <a:rPr lang="en-GB" b="0" dirty="0">
                <a:solidFill>
                  <a:srgbClr val="CCCCCC"/>
                </a:solidFill>
                <a:effectLst/>
                <a:latin typeface="Consolas" panose="020B0609020204030204" pitchFamily="49" charset="0"/>
              </a:rPr>
              <a:t>&lt;</a:t>
            </a:r>
            <a:r>
              <a:rPr lang="en-GB" b="0" dirty="0">
                <a:solidFill>
                  <a:srgbClr val="4EC9B0"/>
                </a:solidFill>
                <a:effectLst/>
                <a:latin typeface="Consolas" panose="020B0609020204030204" pitchFamily="49" charset="0"/>
              </a:rPr>
              <a:t>Integer</a:t>
            </a:r>
            <a:r>
              <a:rPr lang="en-GB" b="0" dirty="0">
                <a:solidFill>
                  <a:srgbClr val="CCCCCC"/>
                </a:solidFill>
                <a:effectLst/>
                <a:latin typeface="Consolas" panose="020B0609020204030204" pitchFamily="49" charset="0"/>
              </a:rPr>
              <a:t>&gt; </a:t>
            </a:r>
            <a:r>
              <a:rPr lang="en-GB" b="0" dirty="0">
                <a:solidFill>
                  <a:srgbClr val="9CDCFE"/>
                </a:solidFill>
                <a:effectLst/>
                <a:latin typeface="Consolas" panose="020B0609020204030204" pitchFamily="49" charset="0"/>
              </a:rPr>
              <a:t>queue</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C586C0"/>
                </a:solidFill>
                <a:effectLst/>
                <a:latin typeface="Consolas" panose="020B0609020204030204" pitchFamily="49" charset="0"/>
              </a:rPr>
              <a:t>new</a:t>
            </a:r>
            <a:r>
              <a:rPr lang="en-GB" b="0" dirty="0">
                <a:solidFill>
                  <a:srgbClr val="CCCCCC"/>
                </a:solidFill>
                <a:effectLst/>
                <a:latin typeface="Consolas" panose="020B0609020204030204" pitchFamily="49" charset="0"/>
              </a:rPr>
              <a:t> </a:t>
            </a:r>
            <a:r>
              <a:rPr lang="en-GB" b="0" dirty="0">
                <a:solidFill>
                  <a:srgbClr val="4EC9B0"/>
                </a:solidFill>
                <a:effectLst/>
                <a:latin typeface="Consolas" panose="020B0609020204030204" pitchFamily="49" charset="0"/>
              </a:rPr>
              <a:t>LinkedList</a:t>
            </a:r>
            <a:r>
              <a:rPr lang="en-GB" b="0" dirty="0">
                <a:solidFill>
                  <a:srgbClr val="CCCCCC"/>
                </a:solidFill>
                <a:effectLst/>
                <a:latin typeface="Consolas" panose="020B0609020204030204" pitchFamily="49" charset="0"/>
              </a:rPr>
              <a:t>&lt;&gt;();</a:t>
            </a:r>
          </a:p>
          <a:p>
            <a:r>
              <a:rPr lang="en-GB" b="0" dirty="0" err="1">
                <a:solidFill>
                  <a:srgbClr val="9CDCFE"/>
                </a:solidFill>
                <a:effectLst/>
                <a:latin typeface="Consolas" panose="020B0609020204030204" pitchFamily="49" charset="0"/>
              </a:rPr>
              <a:t>queue</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add</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CCCCCC"/>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queue</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add</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CCCCCC"/>
                </a:solidFill>
                <a:effectLst/>
                <a:latin typeface="Consolas" panose="020B0609020204030204" pitchFamily="49" charset="0"/>
              </a:rPr>
              <a:t>);</a:t>
            </a:r>
          </a:p>
          <a:p>
            <a:r>
              <a:rPr lang="en-GB" b="0" dirty="0">
                <a:solidFill>
                  <a:srgbClr val="4EC9B0"/>
                </a:solidFill>
                <a:effectLst/>
                <a:latin typeface="Consolas" panose="020B0609020204030204" pitchFamily="49" charset="0"/>
              </a:rPr>
              <a:t>int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front</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queue</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remove</a:t>
            </a:r>
            <a:r>
              <a:rPr lang="en-GB"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3016031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72E1-95A6-CA2F-1486-04BCC469A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1E4D9-7CD5-0754-07E5-A907CAC3DF29}"/>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8057F5A5-5F9F-EC5B-9F9D-20361D689978}"/>
              </a:ext>
            </a:extLst>
          </p:cNvPr>
          <p:cNvSpPr>
            <a:spLocks noGrp="1" noChangeArrowheads="1"/>
          </p:cNvSpPr>
          <p:nvPr>
            <p:ph idx="1"/>
          </p:nvPr>
        </p:nvSpPr>
        <p:spPr bwMode="auto">
          <a:xfrm>
            <a:off x="1371601" y="3158777"/>
            <a:ext cx="45277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Using a Circular Array:</a:t>
            </a:r>
          </a:p>
          <a:p>
            <a:pPr marL="0" marR="0" lvl="0" indent="0" defTabSz="914400" rtl="0" eaLnBrk="0" fontAlgn="base" latinLnBrk="0" hangingPunct="0">
              <a:lnSpc>
                <a:spcPct val="100000"/>
              </a:lnSpc>
              <a:spcBef>
                <a:spcPct val="0"/>
              </a:spcBef>
              <a:spcAft>
                <a:spcPct val="0"/>
              </a:spcAft>
              <a:buClrTx/>
              <a:buSzTx/>
              <a:buFontTx/>
              <a:buNone/>
              <a:tabLst/>
            </a:pPr>
            <a:endParaRPr kumimoji="0" lang="en-GB" altLang="en-US" sz="1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i="0" u="none" strike="noStrike" cap="none" normalizeH="0" baseline="0" dirty="0">
                <a:ln>
                  <a:noFill/>
                </a:ln>
                <a:solidFill>
                  <a:schemeClr val="tx1"/>
                </a:solidFill>
                <a:effectLst/>
                <a:latin typeface="Arial" panose="020B0604020202020204" pitchFamily="34" charset="0"/>
              </a:rPr>
              <a:t>Implement a custom queue using a circular array with two pointers: front and rear.</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rial" panose="020B0604020202020204" pitchFamily="34" charset="0"/>
              </a:rPr>
              <a:t>Advantage: </a:t>
            </a:r>
            <a:r>
              <a:rPr kumimoji="0" lang="en-GB" altLang="en-US" sz="1800" i="0" u="none" strike="noStrike" cap="none" normalizeH="0" baseline="0" dirty="0">
                <a:ln>
                  <a:noFill/>
                </a:ln>
                <a:solidFill>
                  <a:schemeClr val="tx1"/>
                </a:solidFill>
                <a:effectLst/>
                <a:latin typeface="Arial" panose="020B0604020202020204" pitchFamily="34" charset="0"/>
              </a:rPr>
              <a:t>Fixed-size, efficient in terms of memory and operations.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43556987-6A46-DC8F-ED7B-16E5C967476E}"/>
              </a:ext>
            </a:extLst>
          </p:cNvPr>
          <p:cNvSpPr txBox="1"/>
          <p:nvPr/>
        </p:nvSpPr>
        <p:spPr>
          <a:xfrm>
            <a:off x="6469626" y="1794301"/>
            <a:ext cx="5722373" cy="4760278"/>
          </a:xfrm>
          <a:prstGeom prst="rect">
            <a:avLst/>
          </a:prstGeom>
          <a:solidFill>
            <a:schemeClr val="tx1"/>
          </a:solidFill>
        </p:spPr>
        <p:txBody>
          <a:bodyPr wrap="square">
            <a:spAutoFit/>
          </a:bodyPr>
          <a:lstStyle/>
          <a:p>
            <a:pPr>
              <a:lnSpc>
                <a:spcPts val="1425"/>
              </a:lnSpc>
            </a:pP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CircularQueue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queue</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front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rear</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size</a:t>
            </a:r>
            <a:r>
              <a:rPr lang="en-GB" sz="1200" b="0" dirty="0">
                <a:solidFill>
                  <a:srgbClr val="CCCCCC"/>
                </a:solidFill>
                <a:effectLst/>
                <a:latin typeface="Consolas" panose="020B0609020204030204" pitchFamily="49" charset="0"/>
              </a:rPr>
              <a:t>;</a:t>
            </a:r>
          </a:p>
          <a:p>
            <a:pPr>
              <a:lnSpc>
                <a:spcPts val="1425"/>
              </a:lnSpc>
            </a:pPr>
            <a:br>
              <a:rPr lang="en-GB" sz="1200" b="0" dirty="0">
                <a:solidFill>
                  <a:srgbClr val="CCCCCC"/>
                </a:solidFill>
                <a:effectLst/>
                <a:latin typeface="Consolas" panose="020B0609020204030204" pitchFamily="49" charset="0"/>
              </a:rPr>
            </a:b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CircularQueue</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capacity</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queue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[capacity];</a:t>
            </a:r>
          </a:p>
          <a:p>
            <a:pPr>
              <a:lnSpc>
                <a:spcPts val="1425"/>
              </a:lnSpc>
            </a:pP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0</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size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0</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enqueue</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(size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queue</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length</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IllegalStateException</a:t>
            </a:r>
            <a:r>
              <a:rPr lang="en-GB" sz="1200" b="0" dirty="0">
                <a:solidFill>
                  <a:srgbClr val="CCCCCC"/>
                </a:solidFill>
                <a:effectLst/>
                <a:latin typeface="Consolas" panose="020B0609020204030204" pitchFamily="49" charset="0"/>
              </a:rPr>
              <a:t>(</a:t>
            </a:r>
            <a:r>
              <a:rPr lang="en-GB" sz="1200" b="0" dirty="0">
                <a:solidFill>
                  <a:srgbClr val="CE9178"/>
                </a:solidFill>
                <a:effectLst/>
                <a:latin typeface="Consolas" panose="020B0609020204030204" pitchFamily="49" charset="0"/>
              </a:rPr>
              <a:t>"Queue is full"</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queue</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length</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queue[rear]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data;</a:t>
            </a:r>
          </a:p>
          <a:p>
            <a:pPr>
              <a:lnSpc>
                <a:spcPts val="1425"/>
              </a:lnSpc>
            </a:pPr>
            <a:r>
              <a:rPr lang="en-GB" sz="1200" b="0" dirty="0">
                <a:solidFill>
                  <a:srgbClr val="CCCCCC"/>
                </a:solidFill>
                <a:effectLst/>
                <a:latin typeface="Consolas" panose="020B0609020204030204" pitchFamily="49" charset="0"/>
              </a:rPr>
              <a:t>        size</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dequeue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(size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0</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NoSuchElementException</a:t>
            </a:r>
            <a:r>
              <a:rPr lang="en-GB" sz="1200" b="0" dirty="0">
                <a:solidFill>
                  <a:srgbClr val="CCCCCC"/>
                </a:solidFill>
                <a:effectLst/>
                <a:latin typeface="Consolas" panose="020B0609020204030204" pitchFamily="49" charset="0"/>
              </a:rPr>
              <a:t>(</a:t>
            </a:r>
            <a:r>
              <a:rPr lang="en-GB" sz="1200" b="0" dirty="0">
                <a:solidFill>
                  <a:srgbClr val="CE9178"/>
                </a:solidFill>
                <a:effectLst/>
                <a:latin typeface="Consolas" panose="020B0609020204030204" pitchFamily="49" charset="0"/>
              </a:rPr>
              <a:t>"Queue is empty"</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queue[front];</a:t>
            </a:r>
          </a:p>
          <a:p>
            <a:pPr>
              <a:lnSpc>
                <a:spcPts val="1425"/>
              </a:lnSpc>
            </a:pP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B5CEA8"/>
                </a:solidFill>
                <a:effectLst/>
                <a:latin typeface="Consolas" panose="020B0609020204030204" pitchFamily="49" charset="0"/>
              </a:rPr>
              <a:t>1</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queue</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length</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size</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CCCCCC"/>
                </a:solidFill>
                <a:effectLst/>
                <a:latin typeface="Consolas" panose="020B0609020204030204" pitchFamily="49" charset="0"/>
              </a:rPr>
              <a:t> data;</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152874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90C6-465F-1A13-AE5E-ECBF1FAA0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BD192-2B41-B2CB-670B-2637DF7B069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6" name="Rectangle 1">
            <a:extLst>
              <a:ext uri="{FF2B5EF4-FFF2-40B4-BE49-F238E27FC236}">
                <a16:creationId xmlns:a16="http://schemas.microsoft.com/office/drawing/2014/main" id="{29353FA0-4FB4-4D4D-5B79-E73ED0D28473}"/>
              </a:ext>
            </a:extLst>
          </p:cNvPr>
          <p:cNvSpPr>
            <a:spLocks noGrp="1" noChangeArrowheads="1"/>
          </p:cNvSpPr>
          <p:nvPr>
            <p:ph idx="1"/>
          </p:nvPr>
        </p:nvSpPr>
        <p:spPr bwMode="auto">
          <a:xfrm>
            <a:off x="1165123" y="2976259"/>
            <a:ext cx="4272116" cy="239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GB" sz="1800" b="1" dirty="0"/>
              <a:t>Using a Linked List</a:t>
            </a:r>
            <a:r>
              <a:rPr lang="en-GB" sz="1800" dirty="0"/>
              <a:t>:</a:t>
            </a:r>
          </a:p>
          <a:p>
            <a:pPr>
              <a:buFont typeface="Arial" panose="020B0604020202020204" pitchFamily="34" charset="0"/>
              <a:buChar char="•"/>
            </a:pPr>
            <a:r>
              <a:rPr lang="en-GB" dirty="0"/>
              <a:t>Implement a custom queue using a linked list, where elements are added at the tail and removed from the head.</a:t>
            </a:r>
          </a:p>
          <a:p>
            <a:pPr>
              <a:buFont typeface="Arial" panose="020B0604020202020204" pitchFamily="34" charset="0"/>
              <a:buChar char="•"/>
            </a:pPr>
            <a:r>
              <a:rPr lang="en-GB" b="1" dirty="0"/>
              <a:t>Advantage</a:t>
            </a:r>
            <a:r>
              <a:rPr lang="en-GB" dirty="0"/>
              <a:t>: Flexible size; no predefined limit as in an array</a:t>
            </a:r>
          </a:p>
        </p:txBody>
      </p:sp>
      <p:sp>
        <p:nvSpPr>
          <p:cNvPr id="13" name="TextBox 12">
            <a:extLst>
              <a:ext uri="{FF2B5EF4-FFF2-40B4-BE49-F238E27FC236}">
                <a16:creationId xmlns:a16="http://schemas.microsoft.com/office/drawing/2014/main" id="{E48F0A80-F87F-40D8-63DF-E3F1F550E3B6}"/>
              </a:ext>
            </a:extLst>
          </p:cNvPr>
          <p:cNvSpPr txBox="1"/>
          <p:nvPr/>
        </p:nvSpPr>
        <p:spPr>
          <a:xfrm>
            <a:off x="5437239" y="2063604"/>
            <a:ext cx="6754761" cy="4042132"/>
          </a:xfrm>
          <a:prstGeom prst="rect">
            <a:avLst/>
          </a:prstGeom>
          <a:solidFill>
            <a:schemeClr val="tx1"/>
          </a:solidFill>
        </p:spPr>
        <p:txBody>
          <a:bodyPr wrap="square">
            <a:spAutoFit/>
          </a:bodyPr>
          <a:lstStyle/>
          <a:p>
            <a:pPr>
              <a:lnSpc>
                <a:spcPts val="1425"/>
              </a:lnSpc>
            </a:pP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 </a:t>
            </a:r>
            <a:r>
              <a:rPr lang="en-GB" sz="1200" b="0" dirty="0" err="1">
                <a:solidFill>
                  <a:srgbClr val="569CD6"/>
                </a:solidFill>
                <a:effectLst/>
                <a:latin typeface="Consolas" panose="020B0609020204030204" pitchFamily="49" charset="0"/>
              </a:rPr>
              <a:t>this</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data; }</a:t>
            </a:r>
          </a:p>
          <a:p>
            <a:pPr>
              <a:lnSpc>
                <a:spcPts val="1425"/>
              </a:lnSpc>
            </a:pPr>
            <a:r>
              <a:rPr lang="en-GB" sz="1200" b="0" dirty="0">
                <a:solidFill>
                  <a:srgbClr val="CCCCCC"/>
                </a:solidFill>
                <a:effectLst/>
                <a:latin typeface="Consolas" panose="020B0609020204030204" pitchFamily="49" charset="0"/>
              </a:rPr>
              <a:t>}</a:t>
            </a:r>
          </a:p>
          <a:p>
            <a:pPr>
              <a:lnSpc>
                <a:spcPts val="1425"/>
              </a:lnSpc>
            </a:pPr>
            <a:br>
              <a:rPr lang="en-GB" sz="1200" b="0" dirty="0">
                <a:solidFill>
                  <a:srgbClr val="CCCCCC"/>
                </a:solidFill>
                <a:effectLst/>
                <a:latin typeface="Consolas" panose="020B0609020204030204" pitchFamily="49" charset="0"/>
              </a:rPr>
            </a:br>
            <a:r>
              <a:rPr lang="en-GB" sz="1200" b="0" dirty="0">
                <a:solidFill>
                  <a:srgbClr val="569CD6"/>
                </a:solidFill>
                <a:effectLst/>
                <a:latin typeface="Consolas" panose="020B0609020204030204" pitchFamily="49" charset="0"/>
              </a:rPr>
              <a:t>class</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Queue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private</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front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rear</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void</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enqueue</a:t>
            </a:r>
            <a:r>
              <a:rPr lang="en-GB" sz="1200" b="0" dirty="0">
                <a:solidFill>
                  <a:srgbClr val="CCCCCC"/>
                </a:solidFill>
                <a:effectLst/>
                <a:latin typeface="Consolas" panose="020B0609020204030204" pitchFamily="49" charset="0"/>
              </a:rPr>
              <a:t>(</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newNode</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Node</a:t>
            </a:r>
            <a:r>
              <a:rPr lang="en-GB" sz="1200" b="0" dirty="0">
                <a:solidFill>
                  <a:srgbClr val="CCCCCC"/>
                </a:solidFill>
                <a:effectLst/>
                <a:latin typeface="Consolas" panose="020B0609020204030204" pitchFamily="49" charset="0"/>
              </a:rPr>
              <a:t>(data);</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rear</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CCCCCC"/>
                </a:solidFill>
                <a:effectLst/>
                <a:latin typeface="Consolas" panose="020B0609020204030204" pitchFamily="49" charset="0"/>
              </a:rPr>
              <a:t>newNode</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CCCCCC"/>
                </a:solidFill>
                <a:effectLst/>
                <a:latin typeface="Consolas" panose="020B0609020204030204" pitchFamily="49" charset="0"/>
              </a:rPr>
              <a:t>newNode</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rear;</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DCDCAA"/>
                </a:solidFill>
                <a:effectLst/>
                <a:latin typeface="Consolas" panose="020B0609020204030204" pitchFamily="49" charset="0"/>
              </a:rPr>
              <a:t>dequeue</a:t>
            </a: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throw</a:t>
            </a: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new</a:t>
            </a:r>
            <a:r>
              <a:rPr lang="en-GB" sz="1200" b="0" dirty="0">
                <a:solidFill>
                  <a:srgbClr val="CCCCCC"/>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NoSuchElementException</a:t>
            </a:r>
            <a:r>
              <a:rPr lang="en-GB" sz="1200" b="0" dirty="0">
                <a:solidFill>
                  <a:srgbClr val="CCCCCC"/>
                </a:solidFill>
                <a:effectLst/>
                <a:latin typeface="Consolas" panose="020B0609020204030204" pitchFamily="49" charset="0"/>
              </a:rPr>
              <a:t>(</a:t>
            </a:r>
            <a:r>
              <a:rPr lang="en-GB" sz="1200" b="0" dirty="0">
                <a:solidFill>
                  <a:srgbClr val="CE9178"/>
                </a:solidFill>
                <a:effectLst/>
                <a:latin typeface="Consolas" panose="020B0609020204030204" pitchFamily="49" charset="0"/>
              </a:rPr>
              <a:t>"Queue is empty"</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4EC9B0"/>
                </a:solidFill>
                <a:effectLst/>
                <a:latin typeface="Consolas" panose="020B0609020204030204" pitchFamily="49" charset="0"/>
              </a:rPr>
              <a:t>int</a:t>
            </a:r>
            <a:r>
              <a:rPr lang="en-GB" sz="1200" b="0" dirty="0">
                <a:solidFill>
                  <a:srgbClr val="CCCCCC"/>
                </a:solidFill>
                <a:effectLst/>
                <a:latin typeface="Consolas" panose="020B0609020204030204" pitchFamily="49" charset="0"/>
              </a:rPr>
              <a:t> </a:t>
            </a:r>
            <a:r>
              <a:rPr lang="en-GB" sz="1200" b="0" dirty="0">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front</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data</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front</a:t>
            </a:r>
            <a:r>
              <a:rPr lang="en-GB" sz="1200" b="0" dirty="0" err="1">
                <a:solidFill>
                  <a:srgbClr val="CCCCCC"/>
                </a:solidFill>
                <a:effectLst/>
                <a:latin typeface="Consolas" panose="020B0609020204030204" pitchFamily="49" charset="0"/>
              </a:rPr>
              <a:t>.</a:t>
            </a:r>
            <a:r>
              <a:rPr lang="en-GB" sz="1200" b="0" dirty="0" err="1">
                <a:solidFill>
                  <a:srgbClr val="9CDCFE"/>
                </a:solidFill>
                <a:effectLst/>
                <a:latin typeface="Consolas" panose="020B0609020204030204" pitchFamily="49" charset="0"/>
              </a:rPr>
              <a:t>next</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CCCCCC"/>
                </a:solidFill>
                <a:effectLst/>
                <a:latin typeface="Consolas" panose="020B0609020204030204" pitchFamily="49" charset="0"/>
              </a:rPr>
              <a:t> (front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 rear </a:t>
            </a:r>
            <a:r>
              <a:rPr lang="en-GB" sz="1200" b="0" dirty="0">
                <a:solidFill>
                  <a:srgbClr val="D4D4D4"/>
                </a:solidFill>
                <a:effectLst/>
                <a:latin typeface="Consolas" panose="020B0609020204030204" pitchFamily="49" charset="0"/>
              </a:rPr>
              <a:t>=</a:t>
            </a:r>
            <a:r>
              <a:rPr lang="en-GB" sz="1200" b="0" dirty="0">
                <a:solidFill>
                  <a:srgbClr val="CCCCCC"/>
                </a:solidFill>
                <a:effectLst/>
                <a:latin typeface="Consolas" panose="020B0609020204030204" pitchFamily="49" charset="0"/>
              </a:rPr>
              <a:t> </a:t>
            </a:r>
            <a:r>
              <a:rPr lang="en-GB" sz="1200" b="0" dirty="0">
                <a:solidFill>
                  <a:srgbClr val="569CD6"/>
                </a:solidFill>
                <a:effectLst/>
                <a:latin typeface="Consolas" panose="020B0609020204030204" pitchFamily="49" charset="0"/>
              </a:rPr>
              <a:t>null</a:t>
            </a:r>
            <a:r>
              <a:rPr lang="en-GB" sz="1200" b="0" dirty="0">
                <a:solidFill>
                  <a:srgbClr val="CCCCCC"/>
                </a:solidFill>
                <a:effectLst/>
                <a:latin typeface="Consolas" panose="020B0609020204030204" pitchFamily="49" charset="0"/>
              </a:rPr>
              <a:t>;</a:t>
            </a:r>
          </a:p>
          <a:p>
            <a:pPr>
              <a:lnSpc>
                <a:spcPts val="1425"/>
              </a:lnSpc>
            </a:pPr>
            <a:r>
              <a:rPr lang="en-GB" sz="1200" b="0" dirty="0">
                <a:solidFill>
                  <a:srgbClr val="CCCCCC"/>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CCCCCC"/>
                </a:solidFill>
                <a:effectLst/>
                <a:latin typeface="Consolas" panose="020B0609020204030204" pitchFamily="49" charset="0"/>
              </a:rPr>
              <a:t> data;</a:t>
            </a:r>
          </a:p>
          <a:p>
            <a:pPr>
              <a:lnSpc>
                <a:spcPts val="1425"/>
              </a:lnSpc>
            </a:pPr>
            <a:r>
              <a:rPr lang="en-GB" sz="1200" b="0" dirty="0">
                <a:solidFill>
                  <a:srgbClr val="CCCCCC"/>
                </a:solidFill>
                <a:effectLst/>
                <a:latin typeface="Consolas" panose="020B0609020204030204" pitchFamily="49" charset="0"/>
              </a:rPr>
              <a:t>    }</a:t>
            </a:r>
          </a:p>
          <a:p>
            <a:pPr>
              <a:lnSpc>
                <a:spcPts val="1425"/>
              </a:lnSpc>
            </a:pPr>
            <a:r>
              <a:rPr lang="en-GB" sz="1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756889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D015-3DDF-3647-216B-2C72623BA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B3F3A-AD32-1CF6-FC34-611056D8F6F6}"/>
              </a:ext>
            </a:extLst>
          </p:cNvPr>
          <p:cNvSpPr>
            <a:spLocks noGrp="1"/>
          </p:cNvSpPr>
          <p:nvPr>
            <p:ph type="title"/>
          </p:nvPr>
        </p:nvSpPr>
        <p:spPr>
          <a:xfrm>
            <a:off x="1371600" y="2686050"/>
            <a:ext cx="9601200" cy="1485900"/>
          </a:xfrm>
        </p:spPr>
        <p:txBody>
          <a:bodyPr>
            <a:normAutofit/>
          </a:bodyPr>
          <a:lstStyle/>
          <a:p>
            <a:pPr algn="ct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Two sorting algorithms. </a:t>
            </a:r>
          </a:p>
        </p:txBody>
      </p:sp>
    </p:spTree>
    <p:extLst>
      <p:ext uri="{BB962C8B-B14F-4D97-AF65-F5344CB8AC3E}">
        <p14:creationId xmlns:p14="http://schemas.microsoft.com/office/powerpoint/2010/main" val="35033111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ABD9E-9AE7-BD3A-7C62-09C02FEA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B4512-8435-CEB3-861F-2FD7F039D50B}"/>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0C2BF5DA-F09D-D8CE-AE61-8CA565BBC60C}"/>
              </a:ext>
            </a:extLst>
          </p:cNvPr>
          <p:cNvSpPr>
            <a:spLocks noGrp="1"/>
          </p:cNvSpPr>
          <p:nvPr>
            <p:ph idx="1"/>
          </p:nvPr>
        </p:nvSpPr>
        <p:spPr>
          <a:xfrm>
            <a:off x="1371600" y="3429000"/>
            <a:ext cx="9316065" cy="1568245"/>
          </a:xfrm>
        </p:spPr>
        <p:txBody>
          <a:bodyPr>
            <a:normAutofit/>
          </a:bodyPr>
          <a:lstStyle/>
          <a:p>
            <a:pPr marL="0" indent="0" algn="ctr">
              <a:buNone/>
            </a:pPr>
            <a:r>
              <a:rPr lang="en-GB" b="1" dirty="0"/>
              <a:t>Definition</a:t>
            </a:r>
            <a:r>
              <a:rPr lang="en-GB" dirty="0"/>
              <a:t>: A </a:t>
            </a:r>
            <a:r>
              <a:rPr lang="en-GB" b="1" dirty="0"/>
              <a:t>data structure</a:t>
            </a:r>
            <a:r>
              <a:rPr lang="en-GB" dirty="0"/>
              <a:t> is a way of organizing, managing, and storing data so that it can be accessed and modified efficiently. They define the layout of data and enable efficient data manipulation.</a:t>
            </a:r>
          </a:p>
          <a:p>
            <a:pPr marL="0" indent="0">
              <a:buNone/>
            </a:pPr>
            <a:endParaRPr lang="en-GB" dirty="0"/>
          </a:p>
        </p:txBody>
      </p:sp>
    </p:spTree>
    <p:extLst>
      <p:ext uri="{BB962C8B-B14F-4D97-AF65-F5344CB8AC3E}">
        <p14:creationId xmlns:p14="http://schemas.microsoft.com/office/powerpoint/2010/main" val="17053200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3036D-1042-AC8B-9CAD-5771A579E24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CD6C39EE-4700-0253-264E-57CEC5EEC95D}"/>
                  </a:ext>
                </a:extLst>
              </p:cNvPr>
              <p:cNvSpPr>
                <a:spLocks noGrp="1"/>
              </p:cNvSpPr>
              <p:nvPr>
                <p:ph type="title"/>
              </p:nvPr>
            </p:nvSpPr>
            <p:spPr>
              <a:xfrm>
                <a:off x="1295401" y="640325"/>
                <a:ext cx="4800600" cy="6124269"/>
              </a:xfrm>
            </p:spPr>
            <p:txBody>
              <a:bodyPr>
                <a:normAutofit fontScale="90000"/>
              </a:bodyPr>
              <a:lstStyle/>
              <a:p>
                <a:pPr>
                  <a:lnSpc>
                    <a:spcPct val="100000"/>
                  </a:lnSpc>
                </a:pPr>
                <a:r>
                  <a:rPr lang="en-GB" sz="1800" b="1" dirty="0"/>
                  <a:t>QuickSort</a:t>
                </a:r>
                <a:br>
                  <a:rPr lang="en-GB" sz="1800" b="1" dirty="0"/>
                </a:br>
                <a:r>
                  <a:rPr lang="en-GB" sz="1800" b="1" dirty="0"/>
                  <a:t>Description</a:t>
                </a:r>
                <a:r>
                  <a:rPr lang="en-GB" sz="1800" dirty="0"/>
                  <a:t>: </a:t>
                </a:r>
                <a:r>
                  <a:rPr lang="en-GB" sz="1800" dirty="0" err="1"/>
                  <a:t>QuickSort</a:t>
                </a:r>
                <a:r>
                  <a:rPr lang="en-GB" sz="1800" dirty="0"/>
                  <a:t> is a divide-and-conquer algorithm that selects a "pivot" element and partitions the array so that elements less than the pivot are on the left and elements greater than the pivot are on the right. It then recursively sorts the subarrays.</a:t>
                </a:r>
                <a:br>
                  <a:rPr lang="en-GB" sz="1800" dirty="0"/>
                </a:br>
                <a:r>
                  <a:rPr lang="en-GB" sz="1800" b="1" dirty="0"/>
                  <a:t>Average Time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𝒏𝒍𝒐𝒈</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𝒏</m:t>
                    </m:r>
                    <m:r>
                      <a:rPr lang="en-GB" sz="1800" b="1" i="1" dirty="0" smtClean="0">
                        <a:latin typeface="Cambria Math" panose="02040503050406030204" pitchFamily="18" charset="0"/>
                      </a:rPr>
                      <m:t>) </m:t>
                    </m:r>
                  </m:oMath>
                </a14:m>
                <a:br>
                  <a:rPr lang="en-GB" sz="1800" dirty="0"/>
                </a:br>
                <a:r>
                  <a:rPr lang="en-GB" sz="1800" b="1" dirty="0"/>
                  <a:t>Worst Time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sSup>
                      <m:sSupPr>
                        <m:ctrlPr>
                          <a:rPr lang="en-GB" sz="1800" b="1" i="1" dirty="0" smtClean="0">
                            <a:latin typeface="Cambria Math" panose="02040503050406030204" pitchFamily="18" charset="0"/>
                          </a:rPr>
                        </m:ctrlPr>
                      </m:sSupPr>
                      <m:e>
                        <m:r>
                          <a:rPr lang="en-US" sz="1800" b="1" i="1" dirty="0" smtClean="0">
                            <a:latin typeface="Cambria Math" panose="02040503050406030204" pitchFamily="18" charset="0"/>
                          </a:rPr>
                          <m:t>𝒏</m:t>
                        </m:r>
                      </m:e>
                      <m:sup>
                        <m:r>
                          <a:rPr lang="en-US" sz="1800" b="1" i="1" dirty="0" smtClean="0">
                            <a:latin typeface="Cambria Math" panose="02040503050406030204" pitchFamily="18" charset="0"/>
                          </a:rPr>
                          <m:t>𝟐</m:t>
                        </m:r>
                      </m:sup>
                    </m:sSup>
                    <m:r>
                      <a:rPr lang="en-GB" sz="1800" b="1" i="1" dirty="0" smtClean="0">
                        <a:latin typeface="Cambria Math" panose="02040503050406030204" pitchFamily="18" charset="0"/>
                      </a:rPr>
                      <m:t>) </m:t>
                    </m:r>
                  </m:oMath>
                </a14:m>
                <a:r>
                  <a:rPr lang="en-GB" sz="1800" dirty="0"/>
                  <a:t>— occurs when the pivot selection consistently results in unbalanced partitions, e.g., when the smallest or largest element is chosen as the pivot in an already sorted array.</a:t>
                </a:r>
                <a:br>
                  <a:rPr lang="en-GB" sz="1800" dirty="0"/>
                </a:br>
                <a:r>
                  <a:rPr lang="en-GB" sz="1800" b="1" dirty="0"/>
                  <a:t>Best Time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𝒏𝒍𝒐𝒈</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𝒏</m:t>
                    </m:r>
                    <m:r>
                      <a:rPr lang="en-GB" sz="1800" b="1" i="1" dirty="0" smtClean="0">
                        <a:latin typeface="Cambria Math" panose="02040503050406030204" pitchFamily="18" charset="0"/>
                      </a:rPr>
                      <m:t>) </m:t>
                    </m:r>
                  </m:oMath>
                </a14:m>
                <a:br>
                  <a:rPr lang="en-GB" sz="1800" dirty="0"/>
                </a:br>
                <a:r>
                  <a:rPr lang="en-GB" sz="1800" b="1" dirty="0"/>
                  <a:t>Space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𝒍𝒐𝒈</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𝒏</m:t>
                    </m:r>
                    <m:r>
                      <a:rPr lang="en-GB" sz="1800" b="1" i="1" dirty="0" smtClean="0">
                        <a:latin typeface="Cambria Math" panose="02040503050406030204" pitchFamily="18" charset="0"/>
                      </a:rPr>
                      <m:t>) </m:t>
                    </m:r>
                  </m:oMath>
                </a14:m>
                <a:r>
                  <a:rPr lang="en-GB" sz="1800" dirty="0"/>
                  <a:t>on average for recursive stack space (assuming in-place sorting).</a:t>
                </a:r>
                <a:br>
                  <a:rPr lang="en-GB" sz="1800" dirty="0"/>
                </a:br>
                <a:r>
                  <a:rPr lang="en-GB" sz="1800" b="1" dirty="0"/>
                  <a:t>Stability</a:t>
                </a:r>
                <a:r>
                  <a:rPr lang="en-GB" sz="1800" dirty="0"/>
                  <a:t>: Not stable (unless implemented with extra steps to handle equal elements properly).</a:t>
                </a:r>
                <a:br>
                  <a:rPr lang="en-GB" sz="1800" dirty="0"/>
                </a:br>
                <a:r>
                  <a:rPr lang="en-GB" sz="1800" b="1" dirty="0"/>
                  <a:t>Use Cases</a:t>
                </a:r>
                <a:r>
                  <a:rPr lang="en-GB" sz="1800" dirty="0"/>
                  <a:t>: Often used for in-place sorting in scenarios where average-case performance is prioritized. Works well with large datasets, especially when elements are randomly distributed.</a:t>
                </a:r>
                <a:br>
                  <a:rPr lang="en-GB" sz="1800" dirty="0"/>
                </a:br>
                <a:endParaRPr lang="en-GB" sz="1800" dirty="0"/>
              </a:p>
            </p:txBody>
          </p:sp>
        </mc:Choice>
        <mc:Fallback xmlns="">
          <p:sp>
            <p:nvSpPr>
              <p:cNvPr id="4" name="Title 3">
                <a:extLst>
                  <a:ext uri="{FF2B5EF4-FFF2-40B4-BE49-F238E27FC236}">
                    <a16:creationId xmlns:a16="http://schemas.microsoft.com/office/drawing/2014/main" id="{CD6C39EE-4700-0253-264E-57CEC5EEC95D}"/>
                  </a:ext>
                </a:extLst>
              </p:cNvPr>
              <p:cNvSpPr>
                <a:spLocks noGrp="1" noRot="1" noChangeAspect="1" noMove="1" noResize="1" noEditPoints="1" noAdjustHandles="1" noChangeArrowheads="1" noChangeShapeType="1" noTextEdit="1"/>
              </p:cNvSpPr>
              <p:nvPr>
                <p:ph type="title"/>
              </p:nvPr>
            </p:nvSpPr>
            <p:spPr>
              <a:xfrm>
                <a:off x="1295401" y="640325"/>
                <a:ext cx="4800600" cy="6124269"/>
              </a:xfrm>
              <a:blipFill>
                <a:blip r:embed="rId2"/>
                <a:stretch>
                  <a:fillRect l="-762" t="-299" r="-139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9A6A529F-AB12-44A4-F20B-1D898E0A1886}"/>
              </a:ext>
            </a:extLst>
          </p:cNvPr>
          <p:cNvPicPr>
            <a:picLocks noChangeAspect="1"/>
          </p:cNvPicPr>
          <p:nvPr/>
        </p:nvPicPr>
        <p:blipFill>
          <a:blip r:embed="rId3"/>
          <a:stretch>
            <a:fillRect/>
          </a:stretch>
        </p:blipFill>
        <p:spPr>
          <a:xfrm>
            <a:off x="6396829" y="1797767"/>
            <a:ext cx="5795171" cy="3262466"/>
          </a:xfrm>
          <a:prstGeom prst="rect">
            <a:avLst/>
          </a:prstGeom>
        </p:spPr>
      </p:pic>
    </p:spTree>
    <p:extLst>
      <p:ext uri="{BB962C8B-B14F-4D97-AF65-F5344CB8AC3E}">
        <p14:creationId xmlns:p14="http://schemas.microsoft.com/office/powerpoint/2010/main" val="1879516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B0EC5-554E-1154-E65A-7D87C0546C2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FB377414-C10B-10C8-CBA6-09D19E34DDD2}"/>
                  </a:ext>
                </a:extLst>
              </p:cNvPr>
              <p:cNvSpPr>
                <a:spLocks noGrp="1"/>
              </p:cNvSpPr>
              <p:nvPr>
                <p:ph type="title"/>
              </p:nvPr>
            </p:nvSpPr>
            <p:spPr>
              <a:xfrm>
                <a:off x="1295400" y="640325"/>
                <a:ext cx="5292213" cy="5577349"/>
              </a:xfrm>
            </p:spPr>
            <p:txBody>
              <a:bodyPr>
                <a:normAutofit/>
              </a:bodyPr>
              <a:lstStyle/>
              <a:p>
                <a:pPr>
                  <a:lnSpc>
                    <a:spcPct val="100000"/>
                  </a:lnSpc>
                </a:pPr>
                <a:r>
                  <a:rPr lang="en-GB" sz="1800" b="1" dirty="0" err="1"/>
                  <a:t>MergeSort</a:t>
                </a:r>
                <a:br>
                  <a:rPr lang="en-GB" sz="1800" b="1" dirty="0"/>
                </a:br>
                <a:r>
                  <a:rPr lang="en-GB" sz="1800" b="1" dirty="0"/>
                  <a:t>Description</a:t>
                </a:r>
                <a:r>
                  <a:rPr lang="en-GB" sz="1800" dirty="0"/>
                  <a:t>: </a:t>
                </a:r>
                <a:r>
                  <a:rPr lang="en-GB" sz="1800" dirty="0" err="1"/>
                  <a:t>MergeSort</a:t>
                </a:r>
                <a:r>
                  <a:rPr lang="en-GB" sz="1800" dirty="0"/>
                  <a:t> is a divide-and-conquer algorithm that recursively divides the array into two halves, sorts each half, and then merges them back together in sorted order.</a:t>
                </a:r>
                <a:br>
                  <a:rPr lang="en-GB" sz="1800" dirty="0"/>
                </a:br>
                <a:r>
                  <a:rPr lang="en-GB" sz="1800" b="1" dirty="0"/>
                  <a:t>Average Time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𝒏𝒍𝒐𝒈</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𝒏</m:t>
                    </m:r>
                    <m:r>
                      <a:rPr lang="en-GB" sz="1800" b="1" i="1" dirty="0" smtClean="0">
                        <a:latin typeface="Cambria Math" panose="02040503050406030204" pitchFamily="18" charset="0"/>
                      </a:rPr>
                      <m:t>) </m:t>
                    </m:r>
                  </m:oMath>
                </a14:m>
                <a:br>
                  <a:rPr lang="en-GB" sz="1800" dirty="0"/>
                </a:br>
                <a:r>
                  <a:rPr lang="en-GB" sz="1800" b="1" dirty="0"/>
                  <a:t>Worst Time Complexity</a:t>
                </a:r>
                <a:r>
                  <a:rPr lang="en-GB" sz="1800" dirty="0"/>
                  <a:t>: O(</a:t>
                </a:r>
                <a:r>
                  <a:rPr lang="en-GB" sz="1800" dirty="0" err="1"/>
                  <a:t>nlog⁡n</a:t>
                </a:r>
                <a:r>
                  <a:rPr lang="en-GB" sz="1800" dirty="0"/>
                  <a:t>) </a:t>
                </a:r>
                <a:br>
                  <a:rPr lang="en-GB" sz="1800" dirty="0"/>
                </a:br>
                <a:r>
                  <a:rPr lang="en-GB" sz="1800" b="1" dirty="0"/>
                  <a:t>Best Time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err="1" smtClean="0">
                        <a:latin typeface="Cambria Math" panose="02040503050406030204" pitchFamily="18" charset="0"/>
                      </a:rPr>
                      <m:t>𝒏𝒍𝒐𝒈</m:t>
                    </m:r>
                    <m:r>
                      <a:rPr lang="en-GB" sz="1800" b="1" i="1" dirty="0" err="1" smtClean="0">
                        <a:latin typeface="Cambria Math" panose="02040503050406030204" pitchFamily="18" charset="0"/>
                      </a:rPr>
                      <m:t>⁡</m:t>
                    </m:r>
                    <m:r>
                      <a:rPr lang="en-GB" sz="1800" b="1" i="1" dirty="0" err="1" smtClean="0">
                        <a:latin typeface="Cambria Math" panose="02040503050406030204" pitchFamily="18" charset="0"/>
                      </a:rPr>
                      <m:t>𝒏</m:t>
                    </m:r>
                    <m:r>
                      <a:rPr lang="en-GB" sz="1800" b="1" i="1" dirty="0" smtClean="0">
                        <a:latin typeface="Cambria Math" panose="02040503050406030204" pitchFamily="18" charset="0"/>
                      </a:rPr>
                      <m:t>)</m:t>
                    </m:r>
                  </m:oMath>
                </a14:m>
                <a:br>
                  <a:rPr lang="en-GB" sz="1800" b="1" dirty="0"/>
                </a:br>
                <a:r>
                  <a:rPr lang="en-GB" sz="1800" b="1" dirty="0"/>
                  <a:t>Space Complexity</a:t>
                </a:r>
                <a:r>
                  <a:rPr lang="en-GB" sz="1800" dirty="0"/>
                  <a:t>: </a:t>
                </a:r>
                <a14:m>
                  <m:oMath xmlns:m="http://schemas.openxmlformats.org/officeDocument/2006/math">
                    <m:r>
                      <a:rPr lang="en-GB" sz="1800" b="1" i="1" dirty="0" smtClean="0">
                        <a:latin typeface="Cambria Math" panose="02040503050406030204" pitchFamily="18" charset="0"/>
                      </a:rPr>
                      <m:t>𝑶</m:t>
                    </m:r>
                    <m:r>
                      <a:rPr lang="en-GB" sz="1800" b="1" i="1" dirty="0" smtClean="0">
                        <a:latin typeface="Cambria Math" panose="02040503050406030204" pitchFamily="18" charset="0"/>
                      </a:rPr>
                      <m:t>(</m:t>
                    </m:r>
                    <m:r>
                      <a:rPr lang="en-GB" sz="1800" b="1" i="1" dirty="0" smtClean="0">
                        <a:latin typeface="Cambria Math" panose="02040503050406030204" pitchFamily="18" charset="0"/>
                      </a:rPr>
                      <m:t>𝒏</m:t>
                    </m:r>
                    <m:r>
                      <a:rPr lang="en-GB" sz="1800" b="1" i="1" dirty="0" smtClean="0">
                        <a:latin typeface="Cambria Math" panose="02040503050406030204" pitchFamily="18" charset="0"/>
                      </a:rPr>
                      <m:t>)</m:t>
                    </m:r>
                  </m:oMath>
                </a14:m>
                <a:r>
                  <a:rPr lang="en-GB" sz="1800" dirty="0"/>
                  <a:t> due to the additional array required for merging.</a:t>
                </a:r>
                <a:br>
                  <a:rPr lang="en-GB" sz="1800" dirty="0"/>
                </a:br>
                <a:r>
                  <a:rPr lang="en-GB" sz="1800" b="1" dirty="0"/>
                  <a:t>Stability</a:t>
                </a:r>
                <a:r>
                  <a:rPr lang="en-GB" sz="1800" dirty="0"/>
                  <a:t>: Stable (preserves the order of equal elements).</a:t>
                </a:r>
                <a:br>
                  <a:rPr lang="en-GB" sz="1800" dirty="0"/>
                </a:br>
                <a:r>
                  <a:rPr lang="en-GB" sz="1800" b="1" dirty="0"/>
                  <a:t>Use Cases</a:t>
                </a:r>
                <a:r>
                  <a:rPr lang="en-GB" sz="1800" dirty="0"/>
                  <a:t>: Preferred in scenarios where consistent performance is required, especially when stability is important. It’s often used in external sorting (sorting very large datasets on disk) because of its predictable time complexity.</a:t>
                </a:r>
              </a:p>
            </p:txBody>
          </p:sp>
        </mc:Choice>
        <mc:Fallback xmlns="">
          <p:sp>
            <p:nvSpPr>
              <p:cNvPr id="4" name="Title 3">
                <a:extLst>
                  <a:ext uri="{FF2B5EF4-FFF2-40B4-BE49-F238E27FC236}">
                    <a16:creationId xmlns:a16="http://schemas.microsoft.com/office/drawing/2014/main" id="{FB377414-C10B-10C8-CBA6-09D19E34DDD2}"/>
                  </a:ext>
                </a:extLst>
              </p:cNvPr>
              <p:cNvSpPr>
                <a:spLocks noGrp="1" noRot="1" noChangeAspect="1" noMove="1" noResize="1" noEditPoints="1" noAdjustHandles="1" noChangeArrowheads="1" noChangeShapeType="1" noTextEdit="1"/>
              </p:cNvSpPr>
              <p:nvPr>
                <p:ph type="title"/>
              </p:nvPr>
            </p:nvSpPr>
            <p:spPr>
              <a:xfrm>
                <a:off x="1295400" y="640325"/>
                <a:ext cx="5292213" cy="5577349"/>
              </a:xfrm>
              <a:blipFill>
                <a:blip r:embed="rId2"/>
                <a:stretch>
                  <a:fillRect l="-1037" t="-546" r="-115"/>
                </a:stretch>
              </a:blipFill>
            </p:spPr>
            <p:txBody>
              <a:bodyPr/>
              <a:lstStyle/>
              <a:p>
                <a:r>
                  <a:rPr lang="en-GB">
                    <a:noFill/>
                  </a:rPr>
                  <a:t> </a:t>
                </a:r>
              </a:p>
            </p:txBody>
          </p:sp>
        </mc:Fallback>
      </mc:AlternateContent>
      <p:pic>
        <p:nvPicPr>
          <p:cNvPr id="3074" name="Picture 2" descr="What is Merge Sort Algorithm: How does it work, and More">
            <a:extLst>
              <a:ext uri="{FF2B5EF4-FFF2-40B4-BE49-F238E27FC236}">
                <a16:creationId xmlns:a16="http://schemas.microsoft.com/office/drawing/2014/main" id="{F91F0B49-23B2-B785-A5E4-E3ECE29AC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852" y="911941"/>
            <a:ext cx="5006149" cy="503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105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BD2C3-C779-2E2C-746B-C9893B193D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2C2E81-8F2B-6AE1-D4BE-D3DBCDEA5269}"/>
              </a:ext>
            </a:extLst>
          </p:cNvPr>
          <p:cNvSpPr>
            <a:spLocks noGrp="1"/>
          </p:cNvSpPr>
          <p:nvPr>
            <p:ph type="title"/>
          </p:nvPr>
        </p:nvSpPr>
        <p:spPr>
          <a:xfrm>
            <a:off x="1371600" y="1000433"/>
            <a:ext cx="9601200" cy="1485900"/>
          </a:xfrm>
        </p:spPr>
        <p:txBody>
          <a:bodyPr/>
          <a:lstStyle/>
          <a:p>
            <a:pPr algn="ctr"/>
            <a:r>
              <a:rPr lang="en-GB" b="1" dirty="0"/>
              <a:t>Complexity Comparison</a:t>
            </a:r>
            <a:br>
              <a:rPr lang="en-GB" b="1" dirty="0"/>
            </a:br>
            <a:endParaRPr lang="en-GB"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41A3659-2180-A681-DA2D-92964263FB79}"/>
                  </a:ext>
                </a:extLst>
              </p:cNvPr>
              <p:cNvGraphicFramePr>
                <a:graphicFrameLocks noGrp="1"/>
              </p:cNvGraphicFramePr>
              <p:nvPr>
                <p:extLst>
                  <p:ext uri="{D42A27DB-BD31-4B8C-83A1-F6EECF244321}">
                    <p14:modId xmlns:p14="http://schemas.microsoft.com/office/powerpoint/2010/main" val="3799882647"/>
                  </p:ext>
                </p:extLst>
              </p:nvPr>
            </p:nvGraphicFramePr>
            <p:xfrm>
              <a:off x="2032000" y="2315940"/>
              <a:ext cx="8127999" cy="22261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27558779"/>
                        </a:ext>
                      </a:extLst>
                    </a:gridCol>
                    <a:gridCol w="2709333">
                      <a:extLst>
                        <a:ext uri="{9D8B030D-6E8A-4147-A177-3AD203B41FA5}">
                          <a16:colId xmlns:a16="http://schemas.microsoft.com/office/drawing/2014/main" val="4032467118"/>
                        </a:ext>
                      </a:extLst>
                    </a:gridCol>
                    <a:gridCol w="2709333">
                      <a:extLst>
                        <a:ext uri="{9D8B030D-6E8A-4147-A177-3AD203B41FA5}">
                          <a16:colId xmlns:a16="http://schemas.microsoft.com/office/drawing/2014/main" val="1265985250"/>
                        </a:ext>
                      </a:extLst>
                    </a:gridCol>
                  </a:tblGrid>
                  <a:tr h="370840">
                    <a:tc>
                      <a:txBody>
                        <a:bodyPr/>
                        <a:lstStyle/>
                        <a:p>
                          <a:pPr algn="ctr"/>
                          <a:r>
                            <a:rPr lang="en-GB" b="1" dirty="0"/>
                            <a:t>Aspect</a:t>
                          </a:r>
                        </a:p>
                      </a:txBody>
                      <a:tcPr anchor="ctr"/>
                    </a:tc>
                    <a:tc>
                      <a:txBody>
                        <a:bodyPr/>
                        <a:lstStyle/>
                        <a:p>
                          <a:pPr algn="ctr"/>
                          <a:r>
                            <a:rPr lang="en-GB" b="1" dirty="0" err="1"/>
                            <a:t>QuickSort</a:t>
                          </a:r>
                          <a:endParaRPr lang="en-GB" b="1" dirty="0"/>
                        </a:p>
                      </a:txBody>
                      <a:tcPr anchor="ctr"/>
                    </a:tc>
                    <a:tc>
                      <a:txBody>
                        <a:bodyPr/>
                        <a:lstStyle/>
                        <a:p>
                          <a:pPr algn="ctr"/>
                          <a:r>
                            <a:rPr lang="en-GB" b="1" dirty="0" err="1"/>
                            <a:t>MergeSort</a:t>
                          </a:r>
                          <a:endParaRPr lang="en-GB" b="1" dirty="0"/>
                        </a:p>
                      </a:txBody>
                      <a:tcPr anchor="ctr"/>
                    </a:tc>
                    <a:extLst>
                      <a:ext uri="{0D108BD9-81ED-4DB2-BD59-A6C34878D82A}">
                        <a16:rowId xmlns:a16="http://schemas.microsoft.com/office/drawing/2014/main" val="265867234"/>
                      </a:ext>
                    </a:extLst>
                  </a:tr>
                  <a:tr h="370840">
                    <a:tc>
                      <a:txBody>
                        <a:bodyPr/>
                        <a:lstStyle/>
                        <a:p>
                          <a:pPr algn="ctr"/>
                          <a:r>
                            <a:rPr lang="en-GB" b="1"/>
                            <a:t>Average Time</a:t>
                          </a:r>
                          <a:endParaRPr lang="en-GB"/>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extLst>
                      <a:ext uri="{0D108BD9-81ED-4DB2-BD59-A6C34878D82A}">
                        <a16:rowId xmlns:a16="http://schemas.microsoft.com/office/drawing/2014/main" val="3673670701"/>
                      </a:ext>
                    </a:extLst>
                  </a:tr>
                  <a:tr h="370840">
                    <a:tc>
                      <a:txBody>
                        <a:bodyPr/>
                        <a:lstStyle/>
                        <a:p>
                          <a:pPr algn="ctr"/>
                          <a:r>
                            <a:rPr lang="en-GB" b="1"/>
                            <a:t>Worst Time</a:t>
                          </a:r>
                          <a:endParaRPr lang="en-GB"/>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sSup>
                                  <m:sSupPr>
                                    <m:ctrlPr>
                                      <a:rPr lang="pt-BR"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r>
                                  <a:rPr lang="pt-BR" b="1" i="1" dirty="0" smtClean="0">
                                    <a:latin typeface="Cambria Math" panose="02040503050406030204" pitchFamily="18" charset="0"/>
                                  </a:rPr>
                                  <m:t>)</m:t>
                                </m:r>
                              </m:oMath>
                            </m:oMathPara>
                          </a14:m>
                          <a:endParaRPr lang="pt-BR"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extLst>
                      <a:ext uri="{0D108BD9-81ED-4DB2-BD59-A6C34878D82A}">
                        <a16:rowId xmlns:a16="http://schemas.microsoft.com/office/drawing/2014/main" val="3674663422"/>
                      </a:ext>
                    </a:extLst>
                  </a:tr>
                  <a:tr h="370840">
                    <a:tc>
                      <a:txBody>
                        <a:bodyPr/>
                        <a:lstStyle/>
                        <a:p>
                          <a:pPr algn="ctr"/>
                          <a:r>
                            <a:rPr lang="en-GB" b="1"/>
                            <a:t>Best Time</a:t>
                          </a:r>
                          <a:endParaRPr lang="en-GB"/>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extLst>
                      <a:ext uri="{0D108BD9-81ED-4DB2-BD59-A6C34878D82A}">
                        <a16:rowId xmlns:a16="http://schemas.microsoft.com/office/drawing/2014/main" val="2049693779"/>
                      </a:ext>
                    </a:extLst>
                  </a:tr>
                  <a:tr h="370840">
                    <a:tc>
                      <a:txBody>
                        <a:bodyPr/>
                        <a:lstStyle/>
                        <a:p>
                          <a:pPr algn="ctr"/>
                          <a:r>
                            <a:rPr lang="en-GB" b="1"/>
                            <a:t>Space</a:t>
                          </a:r>
                          <a:endParaRPr lang="en-GB"/>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𝒍𝒐𝒈</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pt-BR" b="1" i="1" dirty="0" smtClean="0">
                                    <a:latin typeface="Cambria Math" panose="02040503050406030204" pitchFamily="18" charset="0"/>
                                  </a:rPr>
                                  <m:t>𝑶</m:t>
                                </m:r>
                                <m:r>
                                  <a:rPr lang="pt-BR" b="1" i="1" dirty="0" smtClean="0">
                                    <a:latin typeface="Cambria Math" panose="02040503050406030204" pitchFamily="18" charset="0"/>
                                  </a:rPr>
                                  <m:t>(</m:t>
                                </m:r>
                                <m:r>
                                  <a:rPr lang="pt-BR" b="1" i="1" dirty="0" smtClean="0">
                                    <a:latin typeface="Cambria Math" panose="02040503050406030204" pitchFamily="18" charset="0"/>
                                  </a:rPr>
                                  <m:t>𝒏</m:t>
                                </m:r>
                                <m:r>
                                  <a:rPr lang="pt-BR" b="1" i="1" dirty="0" smtClean="0">
                                    <a:latin typeface="Cambria Math" panose="02040503050406030204" pitchFamily="18" charset="0"/>
                                  </a:rPr>
                                  <m:t>)</m:t>
                                </m:r>
                              </m:oMath>
                            </m:oMathPara>
                          </a14:m>
                          <a:endParaRPr lang="pt-BR" b="1" dirty="0"/>
                        </a:p>
                      </a:txBody>
                      <a:tcPr anchor="ctr"/>
                    </a:tc>
                    <a:extLst>
                      <a:ext uri="{0D108BD9-81ED-4DB2-BD59-A6C34878D82A}">
                        <a16:rowId xmlns:a16="http://schemas.microsoft.com/office/drawing/2014/main" val="142955800"/>
                      </a:ext>
                    </a:extLst>
                  </a:tr>
                  <a:tr h="370840">
                    <a:tc>
                      <a:txBody>
                        <a:bodyPr/>
                        <a:lstStyle/>
                        <a:p>
                          <a:pPr algn="ctr"/>
                          <a:r>
                            <a:rPr lang="en-GB" b="1" dirty="0"/>
                            <a:t>Stability</a:t>
                          </a:r>
                          <a:endParaRPr lang="en-GB" dirty="0"/>
                        </a:p>
                      </a:txBody>
                      <a:tcPr anchor="ctr"/>
                    </a:tc>
                    <a:tc>
                      <a:txBody>
                        <a:bodyPr/>
                        <a:lstStyle/>
                        <a:p>
                          <a:pPr algn="ctr"/>
                          <a:r>
                            <a:rPr lang="en-GB"/>
                            <a:t>Not stable</a:t>
                          </a:r>
                        </a:p>
                      </a:txBody>
                      <a:tcPr anchor="ctr"/>
                    </a:tc>
                    <a:tc>
                      <a:txBody>
                        <a:bodyPr/>
                        <a:lstStyle/>
                        <a:p>
                          <a:pPr algn="ctr"/>
                          <a:r>
                            <a:rPr lang="en-GB" dirty="0"/>
                            <a:t>Stable</a:t>
                          </a:r>
                        </a:p>
                      </a:txBody>
                      <a:tcPr anchor="ctr"/>
                    </a:tc>
                    <a:extLst>
                      <a:ext uri="{0D108BD9-81ED-4DB2-BD59-A6C34878D82A}">
                        <a16:rowId xmlns:a16="http://schemas.microsoft.com/office/drawing/2014/main" val="3578365950"/>
                      </a:ext>
                    </a:extLst>
                  </a:tr>
                </a:tbl>
              </a:graphicData>
            </a:graphic>
          </p:graphicFrame>
        </mc:Choice>
        <mc:Fallback xmlns="">
          <p:graphicFrame>
            <p:nvGraphicFramePr>
              <p:cNvPr id="5" name="Table 4">
                <a:extLst>
                  <a:ext uri="{FF2B5EF4-FFF2-40B4-BE49-F238E27FC236}">
                    <a16:creationId xmlns:a16="http://schemas.microsoft.com/office/drawing/2014/main" id="{E41A3659-2180-A681-DA2D-92964263FB79}"/>
                  </a:ext>
                </a:extLst>
              </p:cNvPr>
              <p:cNvGraphicFramePr>
                <a:graphicFrameLocks noGrp="1"/>
              </p:cNvGraphicFramePr>
              <p:nvPr>
                <p:extLst>
                  <p:ext uri="{D42A27DB-BD31-4B8C-83A1-F6EECF244321}">
                    <p14:modId xmlns:p14="http://schemas.microsoft.com/office/powerpoint/2010/main" val="3799882647"/>
                  </p:ext>
                </p:extLst>
              </p:nvPr>
            </p:nvGraphicFramePr>
            <p:xfrm>
              <a:off x="2032000" y="2315940"/>
              <a:ext cx="8127999" cy="22261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27558779"/>
                        </a:ext>
                      </a:extLst>
                    </a:gridCol>
                    <a:gridCol w="2709333">
                      <a:extLst>
                        <a:ext uri="{9D8B030D-6E8A-4147-A177-3AD203B41FA5}">
                          <a16:colId xmlns:a16="http://schemas.microsoft.com/office/drawing/2014/main" val="4032467118"/>
                        </a:ext>
                      </a:extLst>
                    </a:gridCol>
                    <a:gridCol w="2709333">
                      <a:extLst>
                        <a:ext uri="{9D8B030D-6E8A-4147-A177-3AD203B41FA5}">
                          <a16:colId xmlns:a16="http://schemas.microsoft.com/office/drawing/2014/main" val="1265985250"/>
                        </a:ext>
                      </a:extLst>
                    </a:gridCol>
                  </a:tblGrid>
                  <a:tr h="370840">
                    <a:tc>
                      <a:txBody>
                        <a:bodyPr/>
                        <a:lstStyle/>
                        <a:p>
                          <a:pPr algn="ctr"/>
                          <a:r>
                            <a:rPr lang="en-GB" b="1" dirty="0"/>
                            <a:t>Aspect</a:t>
                          </a:r>
                        </a:p>
                      </a:txBody>
                      <a:tcPr anchor="ctr"/>
                    </a:tc>
                    <a:tc>
                      <a:txBody>
                        <a:bodyPr/>
                        <a:lstStyle/>
                        <a:p>
                          <a:pPr algn="ctr"/>
                          <a:r>
                            <a:rPr lang="en-GB" b="1" dirty="0" err="1"/>
                            <a:t>QuickSort</a:t>
                          </a:r>
                          <a:endParaRPr lang="en-GB" b="1" dirty="0"/>
                        </a:p>
                      </a:txBody>
                      <a:tcPr anchor="ctr"/>
                    </a:tc>
                    <a:tc>
                      <a:txBody>
                        <a:bodyPr/>
                        <a:lstStyle/>
                        <a:p>
                          <a:pPr algn="ctr"/>
                          <a:r>
                            <a:rPr lang="en-GB" b="1" dirty="0" err="1"/>
                            <a:t>MergeSort</a:t>
                          </a:r>
                          <a:endParaRPr lang="en-GB" b="1" dirty="0"/>
                        </a:p>
                      </a:txBody>
                      <a:tcPr anchor="ctr"/>
                    </a:tc>
                    <a:extLst>
                      <a:ext uri="{0D108BD9-81ED-4DB2-BD59-A6C34878D82A}">
                        <a16:rowId xmlns:a16="http://schemas.microsoft.com/office/drawing/2014/main" val="265867234"/>
                      </a:ext>
                    </a:extLst>
                  </a:tr>
                  <a:tr h="370840">
                    <a:tc>
                      <a:txBody>
                        <a:bodyPr/>
                        <a:lstStyle/>
                        <a:p>
                          <a:pPr algn="ctr"/>
                          <a:r>
                            <a:rPr lang="en-GB" b="1"/>
                            <a:t>Average Time</a:t>
                          </a:r>
                          <a:endParaRPr lang="en-GB"/>
                        </a:p>
                      </a:txBody>
                      <a:tcPr anchor="ctr"/>
                    </a:tc>
                    <a:tc>
                      <a:txBody>
                        <a:bodyPr/>
                        <a:lstStyle/>
                        <a:p>
                          <a:endParaRPr lang="en-US"/>
                        </a:p>
                      </a:txBody>
                      <a:tcPr anchor="ctr">
                        <a:blipFill>
                          <a:blip r:embed="rId2"/>
                          <a:stretch>
                            <a:fillRect l="-100450" t="-106557" r="-100676" b="-426230"/>
                          </a:stretch>
                        </a:blipFill>
                      </a:tcPr>
                    </a:tc>
                    <a:tc>
                      <a:txBody>
                        <a:bodyPr/>
                        <a:lstStyle/>
                        <a:p>
                          <a:endParaRPr lang="en-US"/>
                        </a:p>
                      </a:txBody>
                      <a:tcPr anchor="ctr">
                        <a:blipFill>
                          <a:blip r:embed="rId2"/>
                          <a:stretch>
                            <a:fillRect l="-200000" t="-106557" r="-449" b="-426230"/>
                          </a:stretch>
                        </a:blipFill>
                      </a:tcPr>
                    </a:tc>
                    <a:extLst>
                      <a:ext uri="{0D108BD9-81ED-4DB2-BD59-A6C34878D82A}">
                        <a16:rowId xmlns:a16="http://schemas.microsoft.com/office/drawing/2014/main" val="3673670701"/>
                      </a:ext>
                    </a:extLst>
                  </a:tr>
                  <a:tr h="371920">
                    <a:tc>
                      <a:txBody>
                        <a:bodyPr/>
                        <a:lstStyle/>
                        <a:p>
                          <a:pPr algn="ctr"/>
                          <a:r>
                            <a:rPr lang="en-GB" b="1"/>
                            <a:t>Worst Time</a:t>
                          </a:r>
                          <a:endParaRPr lang="en-GB"/>
                        </a:p>
                      </a:txBody>
                      <a:tcPr anchor="ctr"/>
                    </a:tc>
                    <a:tc>
                      <a:txBody>
                        <a:bodyPr/>
                        <a:lstStyle/>
                        <a:p>
                          <a:endParaRPr lang="en-US"/>
                        </a:p>
                      </a:txBody>
                      <a:tcPr anchor="ctr">
                        <a:blipFill>
                          <a:blip r:embed="rId2"/>
                          <a:stretch>
                            <a:fillRect l="-100450" t="-203226" r="-100676" b="-319355"/>
                          </a:stretch>
                        </a:blipFill>
                      </a:tcPr>
                    </a:tc>
                    <a:tc>
                      <a:txBody>
                        <a:bodyPr/>
                        <a:lstStyle/>
                        <a:p>
                          <a:endParaRPr lang="en-US"/>
                        </a:p>
                      </a:txBody>
                      <a:tcPr anchor="ctr">
                        <a:blipFill>
                          <a:blip r:embed="rId2"/>
                          <a:stretch>
                            <a:fillRect l="-200000" t="-203226" r="-449" b="-319355"/>
                          </a:stretch>
                        </a:blipFill>
                      </a:tcPr>
                    </a:tc>
                    <a:extLst>
                      <a:ext uri="{0D108BD9-81ED-4DB2-BD59-A6C34878D82A}">
                        <a16:rowId xmlns:a16="http://schemas.microsoft.com/office/drawing/2014/main" val="3674663422"/>
                      </a:ext>
                    </a:extLst>
                  </a:tr>
                  <a:tr h="370840">
                    <a:tc>
                      <a:txBody>
                        <a:bodyPr/>
                        <a:lstStyle/>
                        <a:p>
                          <a:pPr algn="ctr"/>
                          <a:r>
                            <a:rPr lang="en-GB" b="1"/>
                            <a:t>Best Time</a:t>
                          </a:r>
                          <a:endParaRPr lang="en-GB"/>
                        </a:p>
                      </a:txBody>
                      <a:tcPr anchor="ctr"/>
                    </a:tc>
                    <a:tc>
                      <a:txBody>
                        <a:bodyPr/>
                        <a:lstStyle/>
                        <a:p>
                          <a:endParaRPr lang="en-US"/>
                        </a:p>
                      </a:txBody>
                      <a:tcPr anchor="ctr">
                        <a:blipFill>
                          <a:blip r:embed="rId2"/>
                          <a:stretch>
                            <a:fillRect l="-100450" t="-308197" r="-100676" b="-224590"/>
                          </a:stretch>
                        </a:blipFill>
                      </a:tcPr>
                    </a:tc>
                    <a:tc>
                      <a:txBody>
                        <a:bodyPr/>
                        <a:lstStyle/>
                        <a:p>
                          <a:endParaRPr lang="en-US"/>
                        </a:p>
                      </a:txBody>
                      <a:tcPr anchor="ctr">
                        <a:blipFill>
                          <a:blip r:embed="rId2"/>
                          <a:stretch>
                            <a:fillRect l="-200000" t="-308197" r="-449" b="-224590"/>
                          </a:stretch>
                        </a:blipFill>
                      </a:tcPr>
                    </a:tc>
                    <a:extLst>
                      <a:ext uri="{0D108BD9-81ED-4DB2-BD59-A6C34878D82A}">
                        <a16:rowId xmlns:a16="http://schemas.microsoft.com/office/drawing/2014/main" val="2049693779"/>
                      </a:ext>
                    </a:extLst>
                  </a:tr>
                  <a:tr h="370840">
                    <a:tc>
                      <a:txBody>
                        <a:bodyPr/>
                        <a:lstStyle/>
                        <a:p>
                          <a:pPr algn="ctr"/>
                          <a:r>
                            <a:rPr lang="en-GB" b="1"/>
                            <a:t>Space</a:t>
                          </a:r>
                          <a:endParaRPr lang="en-GB"/>
                        </a:p>
                      </a:txBody>
                      <a:tcPr anchor="ctr"/>
                    </a:tc>
                    <a:tc>
                      <a:txBody>
                        <a:bodyPr/>
                        <a:lstStyle/>
                        <a:p>
                          <a:endParaRPr lang="en-US"/>
                        </a:p>
                      </a:txBody>
                      <a:tcPr anchor="ctr">
                        <a:blipFill>
                          <a:blip r:embed="rId2"/>
                          <a:stretch>
                            <a:fillRect l="-100450" t="-408197" r="-100676" b="-124590"/>
                          </a:stretch>
                        </a:blipFill>
                      </a:tcPr>
                    </a:tc>
                    <a:tc>
                      <a:txBody>
                        <a:bodyPr/>
                        <a:lstStyle/>
                        <a:p>
                          <a:endParaRPr lang="en-US"/>
                        </a:p>
                      </a:txBody>
                      <a:tcPr anchor="ctr">
                        <a:blipFill>
                          <a:blip r:embed="rId2"/>
                          <a:stretch>
                            <a:fillRect l="-200000" t="-408197" r="-449" b="-124590"/>
                          </a:stretch>
                        </a:blipFill>
                      </a:tcPr>
                    </a:tc>
                    <a:extLst>
                      <a:ext uri="{0D108BD9-81ED-4DB2-BD59-A6C34878D82A}">
                        <a16:rowId xmlns:a16="http://schemas.microsoft.com/office/drawing/2014/main" val="142955800"/>
                      </a:ext>
                    </a:extLst>
                  </a:tr>
                  <a:tr h="370840">
                    <a:tc>
                      <a:txBody>
                        <a:bodyPr/>
                        <a:lstStyle/>
                        <a:p>
                          <a:pPr algn="ctr"/>
                          <a:r>
                            <a:rPr lang="en-GB" b="1" dirty="0"/>
                            <a:t>Stability</a:t>
                          </a:r>
                          <a:endParaRPr lang="en-GB" dirty="0"/>
                        </a:p>
                      </a:txBody>
                      <a:tcPr anchor="ctr"/>
                    </a:tc>
                    <a:tc>
                      <a:txBody>
                        <a:bodyPr/>
                        <a:lstStyle/>
                        <a:p>
                          <a:pPr algn="ctr"/>
                          <a:r>
                            <a:rPr lang="en-GB"/>
                            <a:t>Not stable</a:t>
                          </a:r>
                        </a:p>
                      </a:txBody>
                      <a:tcPr anchor="ctr"/>
                    </a:tc>
                    <a:tc>
                      <a:txBody>
                        <a:bodyPr/>
                        <a:lstStyle/>
                        <a:p>
                          <a:pPr algn="ctr"/>
                          <a:r>
                            <a:rPr lang="en-GB" dirty="0"/>
                            <a:t>Stable</a:t>
                          </a:r>
                        </a:p>
                      </a:txBody>
                      <a:tcPr anchor="ctr"/>
                    </a:tc>
                    <a:extLst>
                      <a:ext uri="{0D108BD9-81ED-4DB2-BD59-A6C34878D82A}">
                        <a16:rowId xmlns:a16="http://schemas.microsoft.com/office/drawing/2014/main" val="3578365950"/>
                      </a:ext>
                    </a:extLst>
                  </a:tr>
                </a:tbl>
              </a:graphicData>
            </a:graphic>
          </p:graphicFrame>
        </mc:Fallback>
      </mc:AlternateContent>
    </p:spTree>
    <p:extLst>
      <p:ext uri="{BB962C8B-B14F-4D97-AF65-F5344CB8AC3E}">
        <p14:creationId xmlns:p14="http://schemas.microsoft.com/office/powerpoint/2010/main" val="39594956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73340-202A-BFCA-8BF4-03A1B8FBDF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62335A-3849-1F88-4068-D9A70D24DB19}"/>
              </a:ext>
            </a:extLst>
          </p:cNvPr>
          <p:cNvSpPr>
            <a:spLocks noGrp="1"/>
          </p:cNvSpPr>
          <p:nvPr>
            <p:ph type="title"/>
          </p:nvPr>
        </p:nvSpPr>
        <p:spPr>
          <a:xfrm>
            <a:off x="1295400" y="2166169"/>
            <a:ext cx="10680290" cy="2525662"/>
          </a:xfrm>
        </p:spPr>
        <p:txBody>
          <a:bodyPr>
            <a:normAutofit/>
          </a:bodyPr>
          <a:lstStyle/>
          <a:p>
            <a:r>
              <a:rPr lang="en-GB" sz="1800" b="1" dirty="0"/>
              <a:t>Summary</a:t>
            </a:r>
            <a:br>
              <a:rPr lang="en-GB" sz="1800" b="1" dirty="0"/>
            </a:br>
            <a:r>
              <a:rPr lang="en-GB" sz="1800" b="1" dirty="0" err="1"/>
              <a:t>QuickSort</a:t>
            </a:r>
            <a:r>
              <a:rPr lang="en-GB" sz="1800" dirty="0"/>
              <a:t> is generally faster on average in practical applications, especially with large datasets, but it has a worst-case complexity of O(n2)O(n^2)O(n2).</a:t>
            </a:r>
            <a:br>
              <a:rPr lang="en-GB" sz="1800" dirty="0"/>
            </a:br>
            <a:r>
              <a:rPr lang="en-GB" sz="1800" b="1" dirty="0" err="1"/>
              <a:t>MergeSort</a:t>
            </a:r>
            <a:r>
              <a:rPr lang="en-GB" sz="1800" dirty="0"/>
              <a:t> offers guaranteed O(</a:t>
            </a:r>
            <a:r>
              <a:rPr lang="en-GB" sz="1800" dirty="0" err="1"/>
              <a:t>nlog⁡n</a:t>
            </a:r>
            <a:r>
              <a:rPr lang="en-GB" sz="1800" dirty="0"/>
              <a:t>)O(n \log n)O(</a:t>
            </a:r>
            <a:r>
              <a:rPr lang="en-GB" sz="1800" dirty="0" err="1"/>
              <a:t>nlogn</a:t>
            </a:r>
            <a:r>
              <a:rPr lang="en-GB" sz="1800" dirty="0"/>
              <a:t>) time complexity for all cases, making it reliable and consistent, though it requires additional space.</a:t>
            </a:r>
            <a:br>
              <a:rPr lang="en-GB" sz="1800" dirty="0"/>
            </a:br>
            <a:r>
              <a:rPr lang="en-GB" sz="1800" dirty="0"/>
              <a:t>Choosing between </a:t>
            </a:r>
            <a:r>
              <a:rPr lang="en-GB" sz="1800" dirty="0" err="1"/>
              <a:t>QuickSort</a:t>
            </a:r>
            <a:r>
              <a:rPr lang="en-GB" sz="1800" dirty="0"/>
              <a:t> and </a:t>
            </a:r>
            <a:r>
              <a:rPr lang="en-GB" sz="1800" dirty="0" err="1"/>
              <a:t>MergeSort</a:t>
            </a:r>
            <a:r>
              <a:rPr lang="en-GB" sz="1800" dirty="0"/>
              <a:t> depends on the use case:</a:t>
            </a:r>
            <a:br>
              <a:rPr lang="en-GB" sz="1800" dirty="0"/>
            </a:br>
            <a:r>
              <a:rPr lang="en-GB" sz="1800" dirty="0"/>
              <a:t>Use </a:t>
            </a:r>
            <a:r>
              <a:rPr lang="en-GB" sz="1800" b="1" dirty="0" err="1"/>
              <a:t>QuickSort</a:t>
            </a:r>
            <a:r>
              <a:rPr lang="en-GB" sz="1800" dirty="0"/>
              <a:t> for in-place, fast average-case performance, especially when memory usage is a concern.</a:t>
            </a:r>
            <a:br>
              <a:rPr lang="en-GB" sz="1800" dirty="0"/>
            </a:br>
            <a:r>
              <a:rPr lang="en-GB" sz="1800" dirty="0"/>
              <a:t>Use </a:t>
            </a:r>
            <a:r>
              <a:rPr lang="en-GB" sz="1800" b="1" dirty="0" err="1"/>
              <a:t>MergeSort</a:t>
            </a:r>
            <a:r>
              <a:rPr lang="en-GB" sz="1800" dirty="0"/>
              <a:t> when stability and guaranteed O(</a:t>
            </a:r>
            <a:r>
              <a:rPr lang="en-GB" sz="1800" dirty="0" err="1"/>
              <a:t>nlog⁡n</a:t>
            </a:r>
            <a:r>
              <a:rPr lang="en-GB" sz="1800" dirty="0"/>
              <a:t>)O(n \log n)O(</a:t>
            </a:r>
            <a:r>
              <a:rPr lang="en-GB" sz="1800" dirty="0" err="1"/>
              <a:t>nlogn</a:t>
            </a:r>
            <a:r>
              <a:rPr lang="en-GB" sz="1800" dirty="0"/>
              <a:t>) time complexity are more critical, especially in scenarios that involve large datasets or linked lists.</a:t>
            </a:r>
          </a:p>
        </p:txBody>
      </p:sp>
    </p:spTree>
    <p:extLst>
      <p:ext uri="{BB962C8B-B14F-4D97-AF65-F5344CB8AC3E}">
        <p14:creationId xmlns:p14="http://schemas.microsoft.com/office/powerpoint/2010/main" val="1450127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217B-5185-9330-60EF-00E59E0D74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A254381-504B-36DE-A02D-B6D426137E59}"/>
              </a:ext>
            </a:extLst>
          </p:cNvPr>
          <p:cNvSpPr>
            <a:spLocks noGrp="1"/>
          </p:cNvSpPr>
          <p:nvPr>
            <p:ph type="title"/>
          </p:nvPr>
        </p:nvSpPr>
        <p:spPr>
          <a:xfrm>
            <a:off x="1295400" y="2166169"/>
            <a:ext cx="10680290" cy="2525662"/>
          </a:xfrm>
        </p:spPr>
        <p:txBody>
          <a:bodyPr>
            <a:normAutofit/>
          </a:bodyPr>
          <a:lstStyle/>
          <a:p>
            <a:r>
              <a:rPr lang="en-GB" sz="1800" b="1" dirty="0"/>
              <a:t>Summary</a:t>
            </a:r>
            <a:br>
              <a:rPr lang="en-GB" sz="1800" b="1" dirty="0"/>
            </a:br>
            <a:r>
              <a:rPr lang="en-GB" sz="1800" b="1" dirty="0" err="1"/>
              <a:t>QuickSort</a:t>
            </a:r>
            <a:r>
              <a:rPr lang="en-GB" sz="1800" dirty="0"/>
              <a:t> is generally faster on average in practical applications, especially with large datasets, but it has a worst-case complexity of O(n2)O(n^2)O(n2).</a:t>
            </a:r>
            <a:br>
              <a:rPr lang="en-GB" sz="1800" dirty="0"/>
            </a:br>
            <a:r>
              <a:rPr lang="en-GB" sz="1800" b="1" dirty="0" err="1"/>
              <a:t>MergeSort</a:t>
            </a:r>
            <a:r>
              <a:rPr lang="en-GB" sz="1800" dirty="0"/>
              <a:t> offers guaranteed O(</a:t>
            </a:r>
            <a:r>
              <a:rPr lang="en-GB" sz="1800" dirty="0" err="1"/>
              <a:t>nlog⁡n</a:t>
            </a:r>
            <a:r>
              <a:rPr lang="en-GB" sz="1800" dirty="0"/>
              <a:t>)O(n \log n)O(</a:t>
            </a:r>
            <a:r>
              <a:rPr lang="en-GB" sz="1800" dirty="0" err="1"/>
              <a:t>nlogn</a:t>
            </a:r>
            <a:r>
              <a:rPr lang="en-GB" sz="1800" dirty="0"/>
              <a:t>) time complexity for all cases, making it reliable and consistent, though it requires additional space.</a:t>
            </a:r>
            <a:br>
              <a:rPr lang="en-GB" sz="1800" dirty="0"/>
            </a:br>
            <a:r>
              <a:rPr lang="en-GB" sz="1800" dirty="0"/>
              <a:t>Choosing between </a:t>
            </a:r>
            <a:r>
              <a:rPr lang="en-GB" sz="1800" dirty="0" err="1"/>
              <a:t>QuickSort</a:t>
            </a:r>
            <a:r>
              <a:rPr lang="en-GB" sz="1800" dirty="0"/>
              <a:t> and </a:t>
            </a:r>
            <a:r>
              <a:rPr lang="en-GB" sz="1800" dirty="0" err="1"/>
              <a:t>MergeSort</a:t>
            </a:r>
            <a:r>
              <a:rPr lang="en-GB" sz="1800" dirty="0"/>
              <a:t> depends on the use case:</a:t>
            </a:r>
            <a:br>
              <a:rPr lang="en-GB" sz="1800" dirty="0"/>
            </a:br>
            <a:r>
              <a:rPr lang="en-GB" sz="1800" dirty="0"/>
              <a:t>Use </a:t>
            </a:r>
            <a:r>
              <a:rPr lang="en-GB" sz="1800" b="1" dirty="0" err="1"/>
              <a:t>QuickSort</a:t>
            </a:r>
            <a:r>
              <a:rPr lang="en-GB" sz="1800" dirty="0"/>
              <a:t> for in-place, fast average-case performance, especially when memory usage is a concern.</a:t>
            </a:r>
            <a:br>
              <a:rPr lang="en-GB" sz="1800" dirty="0"/>
            </a:br>
            <a:r>
              <a:rPr lang="en-GB" sz="1800" dirty="0"/>
              <a:t>Use </a:t>
            </a:r>
            <a:r>
              <a:rPr lang="en-GB" sz="1800" b="1" dirty="0" err="1"/>
              <a:t>MergeSort</a:t>
            </a:r>
            <a:r>
              <a:rPr lang="en-GB" sz="1800" dirty="0"/>
              <a:t> when stability and guaranteed O(</a:t>
            </a:r>
            <a:r>
              <a:rPr lang="en-GB" sz="1800" dirty="0" err="1"/>
              <a:t>nlog⁡n</a:t>
            </a:r>
            <a:r>
              <a:rPr lang="en-GB" sz="1800" dirty="0"/>
              <a:t>)O(n \log n)O(</a:t>
            </a:r>
            <a:r>
              <a:rPr lang="en-GB" sz="1800" dirty="0" err="1"/>
              <a:t>nlogn</a:t>
            </a:r>
            <a:r>
              <a:rPr lang="en-GB" sz="1800" dirty="0"/>
              <a:t>) time complexity are more critical, especially in scenarios that involve large datasets or linked lists.</a:t>
            </a:r>
          </a:p>
        </p:txBody>
      </p:sp>
    </p:spTree>
    <p:extLst>
      <p:ext uri="{BB962C8B-B14F-4D97-AF65-F5344CB8AC3E}">
        <p14:creationId xmlns:p14="http://schemas.microsoft.com/office/powerpoint/2010/main" val="2345281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42A1E-ECC1-135C-4823-55B0FF8E0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F3333-4977-5E12-B892-B777B5326E3B}"/>
              </a:ext>
            </a:extLst>
          </p:cNvPr>
          <p:cNvSpPr>
            <a:spLocks noGrp="1"/>
          </p:cNvSpPr>
          <p:nvPr>
            <p:ph type="title"/>
          </p:nvPr>
        </p:nvSpPr>
        <p:spPr>
          <a:xfrm>
            <a:off x="1371600" y="2686050"/>
            <a:ext cx="9601200" cy="1485900"/>
          </a:xfrm>
        </p:spPr>
        <p:txBody>
          <a:bodyPr>
            <a:normAutofit/>
          </a:bodyPr>
          <a:lstStyle/>
          <a:p>
            <a:pPr algn="ct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Two network shortest path algorithms.</a:t>
            </a:r>
          </a:p>
        </p:txBody>
      </p:sp>
    </p:spTree>
    <p:extLst>
      <p:ext uri="{BB962C8B-B14F-4D97-AF65-F5344CB8AC3E}">
        <p14:creationId xmlns:p14="http://schemas.microsoft.com/office/powerpoint/2010/main" val="13612060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4672-6E65-E2F8-0FD9-CD801ECE49A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1CB9C93-3FAF-D2AD-71D9-A8135F3E5D0E}"/>
              </a:ext>
            </a:extLst>
          </p:cNvPr>
          <p:cNvSpPr txBox="1"/>
          <p:nvPr/>
        </p:nvSpPr>
        <p:spPr>
          <a:xfrm>
            <a:off x="875072" y="476803"/>
            <a:ext cx="5348748" cy="6186309"/>
          </a:xfrm>
          <a:prstGeom prst="rect">
            <a:avLst/>
          </a:prstGeom>
          <a:noFill/>
        </p:spPr>
        <p:txBody>
          <a:bodyPr wrap="square">
            <a:spAutoFit/>
          </a:bodyPr>
          <a:lstStyle/>
          <a:p>
            <a:r>
              <a:rPr lang="en-GB" b="1" dirty="0"/>
              <a:t>1. Dijkstra's Algorithm</a:t>
            </a:r>
          </a:p>
          <a:p>
            <a:pPr>
              <a:buFont typeface="Arial" panose="020B0604020202020204" pitchFamily="34" charset="0"/>
              <a:buChar char="•"/>
            </a:pPr>
            <a:r>
              <a:rPr lang="en-GB" b="1" dirty="0"/>
              <a:t>Purpose</a:t>
            </a:r>
            <a:r>
              <a:rPr lang="en-GB" dirty="0"/>
              <a:t>: Dijkstra's algorithm finds the shortest path from a single source vertex to all other vertices in a </a:t>
            </a:r>
            <a:r>
              <a:rPr lang="en-GB" b="1" dirty="0"/>
              <a:t>weighted</a:t>
            </a:r>
            <a:r>
              <a:rPr lang="en-GB" dirty="0"/>
              <a:t> graph with non-negative edge weights.</a:t>
            </a:r>
          </a:p>
          <a:p>
            <a:pPr>
              <a:buFont typeface="Arial" panose="020B0604020202020204" pitchFamily="34" charset="0"/>
              <a:buChar char="•"/>
            </a:pPr>
            <a:r>
              <a:rPr lang="en-GB" b="1" dirty="0"/>
              <a:t>Use Case</a:t>
            </a:r>
            <a:r>
              <a:rPr lang="en-GB" dirty="0"/>
              <a:t>: Ideal for finding the shortest route in road networks, like Google Maps or GPS navigation, where edge weights represent distances or travel times.</a:t>
            </a:r>
          </a:p>
          <a:p>
            <a:pPr>
              <a:buFont typeface="Arial" panose="020B0604020202020204" pitchFamily="34" charset="0"/>
              <a:buChar char="•"/>
            </a:pPr>
            <a:r>
              <a:rPr lang="en-GB" b="1" dirty="0"/>
              <a:t>How It Works</a:t>
            </a:r>
            <a:r>
              <a:rPr lang="en-GB" dirty="0"/>
              <a:t>:</a:t>
            </a:r>
          </a:p>
          <a:p>
            <a:pPr marL="742950" lvl="1" indent="-285750">
              <a:buFont typeface="Arial" panose="020B0604020202020204" pitchFamily="34" charset="0"/>
              <a:buChar char="•"/>
            </a:pPr>
            <a:r>
              <a:rPr lang="en-GB" dirty="0"/>
              <a:t>Initialize the distance to the source vertex as 0 and all other vertices as infinity.</a:t>
            </a:r>
          </a:p>
          <a:p>
            <a:pPr marL="742950" lvl="1" indent="-285750">
              <a:buFont typeface="Arial" panose="020B0604020202020204" pitchFamily="34" charset="0"/>
              <a:buChar char="•"/>
            </a:pPr>
            <a:r>
              <a:rPr lang="en-GB" dirty="0"/>
              <a:t>Mark all vertices as unvisited and set the source vertex as the current node.</a:t>
            </a:r>
          </a:p>
          <a:p>
            <a:pPr marL="742950" lvl="1" indent="-285750">
              <a:buFont typeface="Arial" panose="020B0604020202020204" pitchFamily="34" charset="0"/>
              <a:buChar char="•"/>
            </a:pPr>
            <a:r>
              <a:rPr lang="en-GB" dirty="0"/>
              <a:t>For the current node, calculate the tentative distances to each of its </a:t>
            </a:r>
            <a:r>
              <a:rPr lang="en-GB" dirty="0" err="1"/>
              <a:t>neighbors</a:t>
            </a:r>
            <a:r>
              <a:rPr lang="en-GB" dirty="0"/>
              <a:t> and update their distances if the new calculated distance is smaller.</a:t>
            </a:r>
          </a:p>
          <a:p>
            <a:pPr marL="742950" lvl="1" indent="-285750">
              <a:buFont typeface="Arial" panose="020B0604020202020204" pitchFamily="34" charset="0"/>
              <a:buChar char="•"/>
            </a:pPr>
            <a:r>
              <a:rPr lang="en-GB" dirty="0"/>
              <a:t>Once all </a:t>
            </a:r>
            <a:r>
              <a:rPr lang="en-GB" dirty="0" err="1"/>
              <a:t>neighbors</a:t>
            </a:r>
            <a:r>
              <a:rPr lang="en-GB" dirty="0"/>
              <a:t> of the current node are evaluated, mark it as visited (meaning it won't be checked again).</a:t>
            </a:r>
          </a:p>
          <a:p>
            <a:pPr marL="742950" lvl="1" indent="-285750">
              <a:buFont typeface="Arial" panose="020B0604020202020204" pitchFamily="34" charset="0"/>
              <a:buChar char="•"/>
            </a:pPr>
            <a:r>
              <a:rPr lang="en-GB" dirty="0"/>
              <a:t>Move to the unvisited vertex with the smallest tentative distance and repeat steps 3-4 until all vertices have been visited.</a:t>
            </a:r>
          </a:p>
        </p:txBody>
      </p:sp>
      <p:pic>
        <p:nvPicPr>
          <p:cNvPr id="11" name="Picture 10">
            <a:extLst>
              <a:ext uri="{FF2B5EF4-FFF2-40B4-BE49-F238E27FC236}">
                <a16:creationId xmlns:a16="http://schemas.microsoft.com/office/drawing/2014/main" id="{E88F53A3-7E1D-3625-9D21-3259CE6679BA}"/>
              </a:ext>
            </a:extLst>
          </p:cNvPr>
          <p:cNvPicPr>
            <a:picLocks noChangeAspect="1"/>
          </p:cNvPicPr>
          <p:nvPr/>
        </p:nvPicPr>
        <p:blipFill>
          <a:blip r:embed="rId2"/>
          <a:stretch>
            <a:fillRect/>
          </a:stretch>
        </p:blipFill>
        <p:spPr>
          <a:xfrm>
            <a:off x="6223820" y="1360499"/>
            <a:ext cx="5920618" cy="4137001"/>
          </a:xfrm>
          <a:prstGeom prst="rect">
            <a:avLst/>
          </a:prstGeom>
        </p:spPr>
      </p:pic>
    </p:spTree>
    <p:extLst>
      <p:ext uri="{BB962C8B-B14F-4D97-AF65-F5344CB8AC3E}">
        <p14:creationId xmlns:p14="http://schemas.microsoft.com/office/powerpoint/2010/main" val="16544842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19C0E-47D0-B816-CD82-5C1DBA865E3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D5B3324-C591-78A2-4865-1AE8AB56F8C3}"/>
                  </a:ext>
                </a:extLst>
              </p:cNvPr>
              <p:cNvSpPr txBox="1"/>
              <p:nvPr/>
            </p:nvSpPr>
            <p:spPr>
              <a:xfrm>
                <a:off x="855406" y="1443840"/>
                <a:ext cx="5368413" cy="3699539"/>
              </a:xfrm>
              <a:prstGeom prst="rect">
                <a:avLst/>
              </a:prstGeom>
              <a:noFill/>
            </p:spPr>
            <p:txBody>
              <a:bodyPr wrap="square">
                <a:spAutoFit/>
              </a:bodyPr>
              <a:lstStyle/>
              <a:p>
                <a:r>
                  <a:rPr lang="en-GB" b="1" dirty="0"/>
                  <a:t>Time Complexity</a:t>
                </a:r>
                <a:r>
                  <a:rPr lang="en-GB" dirty="0"/>
                  <a:t>:</a:t>
                </a:r>
              </a:p>
              <a:p>
                <a:pPr marL="742950" lvl="1" indent="-285750">
                  <a:buFont typeface="Arial" panose="020B0604020202020204" pitchFamily="34" charset="0"/>
                  <a:buChar char="•"/>
                </a:pPr>
                <a:r>
                  <a:rPr lang="en-GB" dirty="0"/>
                  <a:t>Using a basic approach with an adjacency matrix: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𝑽</m:t>
                        </m:r>
                      </m:e>
                      <m:sup>
                        <m:r>
                          <a:rPr lang="en-US" b="1" i="1" dirty="0" smtClean="0">
                            <a:latin typeface="Cambria Math" panose="02040503050406030204" pitchFamily="18" charset="0"/>
                          </a:rPr>
                          <m:t>𝟐</m:t>
                        </m:r>
                      </m:sup>
                    </m:sSup>
                    <m:r>
                      <a:rPr lang="en-GB" b="1" i="1" dirty="0" smtClean="0">
                        <a:latin typeface="Cambria Math" panose="02040503050406030204" pitchFamily="18" charset="0"/>
                      </a:rPr>
                      <m:t>) </m:t>
                    </m:r>
                  </m:oMath>
                </a14:m>
                <a:endParaRPr lang="en-GB" b="1" dirty="0"/>
              </a:p>
              <a:p>
                <a:pPr marL="742950" lvl="1" indent="-285750">
                  <a:buFont typeface="Arial" panose="020B0604020202020204" pitchFamily="34" charset="0"/>
                  <a:buChar char="•"/>
                </a:pPr>
                <a:r>
                  <a:rPr lang="en-GB" dirty="0"/>
                  <a:t>Using a min-priority queue (e.g., binary heap or Fibonacci heap) with an adjacency list: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a:latin typeface="Cambria Math" panose="02040503050406030204" pitchFamily="18" charset="0"/>
                      </a:rPr>
                      <m:t>𝑬𝒍𝒐𝒈</m:t>
                    </m:r>
                    <m:r>
                      <a:rPr lang="en-GB" b="1" i="1" dirty="0" err="1">
                        <a:latin typeface="Cambria Math" panose="02040503050406030204" pitchFamily="18" charset="0"/>
                      </a:rPr>
                      <m:t>⁡</m:t>
                    </m:r>
                    <m:r>
                      <a:rPr lang="en-GB" b="1" i="1" dirty="0" err="1" smtClean="0">
                        <a:latin typeface="Cambria Math" panose="02040503050406030204" pitchFamily="18" charset="0"/>
                      </a:rPr>
                      <m:t>𝑽</m:t>
                    </m:r>
                    <m:r>
                      <a:rPr lang="en-GB" b="1" i="1" dirty="0" smtClean="0">
                        <a:latin typeface="Cambria Math" panose="02040503050406030204" pitchFamily="18" charset="0"/>
                      </a:rPr>
                      <m:t>), </m:t>
                    </m:r>
                  </m:oMath>
                </a14:m>
                <a:r>
                  <a:rPr lang="en-GB" dirty="0"/>
                  <a:t>where </a:t>
                </a:r>
                <a14:m>
                  <m:oMath xmlns:m="http://schemas.openxmlformats.org/officeDocument/2006/math">
                    <m:r>
                      <a:rPr lang="en-GB" b="1" i="1" dirty="0" smtClean="0">
                        <a:latin typeface="Cambria Math" panose="02040503050406030204" pitchFamily="18" charset="0"/>
                      </a:rPr>
                      <m:t>𝑽</m:t>
                    </m:r>
                  </m:oMath>
                </a14:m>
                <a:r>
                  <a:rPr lang="en-GB" dirty="0"/>
                  <a:t> is the number of vertices and EEE is the number of edges.</a:t>
                </a:r>
              </a:p>
              <a:p>
                <a:pPr>
                  <a:buFont typeface="Arial" panose="020B0604020202020204" pitchFamily="34" charset="0"/>
                  <a:buChar char="•"/>
                </a:pPr>
                <a:r>
                  <a:rPr lang="en-GB" b="1" dirty="0"/>
                  <a:t>Limitations</a:t>
                </a:r>
                <a:r>
                  <a:rPr lang="en-GB" dirty="0"/>
                  <a:t>:</a:t>
                </a:r>
              </a:p>
              <a:p>
                <a:pPr marL="742950" lvl="1" indent="-285750">
                  <a:buFont typeface="Arial" panose="020B0604020202020204" pitchFamily="34" charset="0"/>
                  <a:buChar char="•"/>
                </a:pPr>
                <a:r>
                  <a:rPr lang="en-GB" dirty="0"/>
                  <a:t>Dijkstra’s algorithm does not work with graphs that contain negative edge weights. For graphs with negative weights, </a:t>
                </a:r>
                <a:r>
                  <a:rPr lang="en-GB" b="1" dirty="0"/>
                  <a:t>Bellman-Ford</a:t>
                </a:r>
                <a:r>
                  <a:rPr lang="en-GB" dirty="0"/>
                  <a:t> or </a:t>
                </a:r>
                <a:r>
                  <a:rPr lang="en-GB" b="1" dirty="0"/>
                  <a:t>Floyd-</a:t>
                </a:r>
                <a:r>
                  <a:rPr lang="en-GB" b="1" dirty="0" err="1"/>
                  <a:t>Warshall</a:t>
                </a:r>
                <a:r>
                  <a:rPr lang="en-GB" dirty="0"/>
                  <a:t> algorithms are more suitable.</a:t>
                </a:r>
              </a:p>
            </p:txBody>
          </p:sp>
        </mc:Choice>
        <mc:Fallback>
          <p:sp>
            <p:nvSpPr>
              <p:cNvPr id="6" name="TextBox 5">
                <a:extLst>
                  <a:ext uri="{FF2B5EF4-FFF2-40B4-BE49-F238E27FC236}">
                    <a16:creationId xmlns:a16="http://schemas.microsoft.com/office/drawing/2014/main" id="{8D5B3324-C591-78A2-4865-1AE8AB56F8C3}"/>
                  </a:ext>
                </a:extLst>
              </p:cNvPr>
              <p:cNvSpPr txBox="1">
                <a:spLocks noRot="1" noChangeAspect="1" noMove="1" noResize="1" noEditPoints="1" noAdjustHandles="1" noChangeArrowheads="1" noChangeShapeType="1" noTextEdit="1"/>
              </p:cNvSpPr>
              <p:nvPr/>
            </p:nvSpPr>
            <p:spPr>
              <a:xfrm>
                <a:off x="855406" y="1443840"/>
                <a:ext cx="5368413" cy="3699539"/>
              </a:xfrm>
              <a:prstGeom prst="rect">
                <a:avLst/>
              </a:prstGeom>
              <a:blipFill>
                <a:blip r:embed="rId2"/>
                <a:stretch>
                  <a:fillRect l="-908" t="-988" r="-1249" b="-164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B7E616E-3507-5F27-59ED-B0DD05FA272C}"/>
              </a:ext>
            </a:extLst>
          </p:cNvPr>
          <p:cNvPicPr>
            <a:picLocks noChangeAspect="1"/>
          </p:cNvPicPr>
          <p:nvPr/>
        </p:nvPicPr>
        <p:blipFill>
          <a:blip r:embed="rId3"/>
          <a:stretch>
            <a:fillRect/>
          </a:stretch>
        </p:blipFill>
        <p:spPr>
          <a:xfrm>
            <a:off x="6223820" y="1360499"/>
            <a:ext cx="5920618" cy="4137001"/>
          </a:xfrm>
          <a:prstGeom prst="rect">
            <a:avLst/>
          </a:prstGeom>
        </p:spPr>
      </p:pic>
    </p:spTree>
    <p:extLst>
      <p:ext uri="{BB962C8B-B14F-4D97-AF65-F5344CB8AC3E}">
        <p14:creationId xmlns:p14="http://schemas.microsoft.com/office/powerpoint/2010/main" val="19023527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46FDA-6662-860A-947C-DE84B9D331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2ED955-938F-293A-9928-9B35FCCCA1C9}"/>
              </a:ext>
            </a:extLst>
          </p:cNvPr>
          <p:cNvSpPr txBox="1"/>
          <p:nvPr/>
        </p:nvSpPr>
        <p:spPr>
          <a:xfrm>
            <a:off x="776748" y="335844"/>
            <a:ext cx="4414684" cy="6186309"/>
          </a:xfrm>
          <a:prstGeom prst="rect">
            <a:avLst/>
          </a:prstGeom>
          <a:noFill/>
        </p:spPr>
        <p:txBody>
          <a:bodyPr wrap="square">
            <a:spAutoFit/>
          </a:bodyPr>
          <a:lstStyle/>
          <a:p>
            <a:r>
              <a:rPr lang="en-GB" b="1" dirty="0"/>
              <a:t>2. Prim’s Algorithm</a:t>
            </a:r>
          </a:p>
          <a:p>
            <a:pPr>
              <a:buFont typeface="Arial" panose="020B0604020202020204" pitchFamily="34" charset="0"/>
              <a:buChar char="•"/>
            </a:pPr>
            <a:r>
              <a:rPr lang="en-GB" b="1" dirty="0"/>
              <a:t>Purpose</a:t>
            </a:r>
            <a:r>
              <a:rPr lang="en-GB" dirty="0"/>
              <a:t>: Prim's algorithm is designed to find a </a:t>
            </a:r>
            <a:r>
              <a:rPr lang="en-GB" b="1" dirty="0"/>
              <a:t>minimum spanning tree (MST)</a:t>
            </a:r>
            <a:r>
              <a:rPr lang="en-GB" dirty="0"/>
              <a:t> for a weighted, connected graph. It minimizes the total weight of edges required to connect all vertices in the graph, without cycles.</a:t>
            </a:r>
          </a:p>
          <a:p>
            <a:pPr>
              <a:buFont typeface="Arial" panose="020B0604020202020204" pitchFamily="34" charset="0"/>
              <a:buChar char="•"/>
            </a:pPr>
            <a:r>
              <a:rPr lang="en-GB" b="1" dirty="0"/>
              <a:t>Use Case</a:t>
            </a:r>
            <a:r>
              <a:rPr lang="en-GB" dirty="0"/>
              <a:t>: Useful in network design, such as designing a telecommunication or electrical grid network, where you want to connect all nodes with minimal wiring or cabling cost.</a:t>
            </a:r>
          </a:p>
          <a:p>
            <a:pPr>
              <a:buFont typeface="Arial" panose="020B0604020202020204" pitchFamily="34" charset="0"/>
              <a:buChar char="•"/>
            </a:pPr>
            <a:r>
              <a:rPr lang="en-GB" b="1" dirty="0"/>
              <a:t>How It Works</a:t>
            </a:r>
            <a:r>
              <a:rPr lang="en-GB" dirty="0"/>
              <a:t>:</a:t>
            </a:r>
          </a:p>
          <a:p>
            <a:pPr marL="742950" lvl="1" indent="-285750">
              <a:buFont typeface="Arial" panose="020B0604020202020204" pitchFamily="34" charset="0"/>
              <a:buChar char="•"/>
            </a:pPr>
            <a:r>
              <a:rPr lang="en-GB" dirty="0"/>
              <a:t>Start from an arbitrary vertex and mark it as part of the MST.</a:t>
            </a:r>
          </a:p>
          <a:p>
            <a:pPr marL="742950" lvl="1" indent="-285750">
              <a:buFont typeface="Arial" panose="020B0604020202020204" pitchFamily="34" charset="0"/>
              <a:buChar char="•"/>
            </a:pPr>
            <a:r>
              <a:rPr lang="en-GB" dirty="0"/>
              <a:t>Select the smallest-weight edge that connects a vertex in the MST to a vertex outside the MST.</a:t>
            </a:r>
          </a:p>
          <a:p>
            <a:pPr marL="742950" lvl="1" indent="-285750">
              <a:buFont typeface="Arial" panose="020B0604020202020204" pitchFamily="34" charset="0"/>
              <a:buChar char="•"/>
            </a:pPr>
            <a:r>
              <a:rPr lang="en-GB" dirty="0"/>
              <a:t>Add this vertex and edge to the MST.</a:t>
            </a:r>
          </a:p>
          <a:p>
            <a:pPr marL="742950" lvl="1" indent="-285750">
              <a:buFont typeface="Arial" panose="020B0604020202020204" pitchFamily="34" charset="0"/>
              <a:buChar char="•"/>
            </a:pPr>
            <a:r>
              <a:rPr lang="en-GB" dirty="0"/>
              <a:t>Repeat steps 2-3 until all vertices are included in the MST.</a:t>
            </a:r>
          </a:p>
        </p:txBody>
      </p:sp>
      <p:pic>
        <p:nvPicPr>
          <p:cNvPr id="5" name="Picture 4">
            <a:extLst>
              <a:ext uri="{FF2B5EF4-FFF2-40B4-BE49-F238E27FC236}">
                <a16:creationId xmlns:a16="http://schemas.microsoft.com/office/drawing/2014/main" id="{7475D76D-1BCD-6263-05BC-3EF4574E33BC}"/>
              </a:ext>
            </a:extLst>
          </p:cNvPr>
          <p:cNvPicPr>
            <a:picLocks noChangeAspect="1"/>
          </p:cNvPicPr>
          <p:nvPr/>
        </p:nvPicPr>
        <p:blipFill>
          <a:blip r:embed="rId2"/>
          <a:stretch>
            <a:fillRect/>
          </a:stretch>
        </p:blipFill>
        <p:spPr>
          <a:xfrm>
            <a:off x="5432322" y="1976130"/>
            <a:ext cx="6641690" cy="2905739"/>
          </a:xfrm>
          <a:prstGeom prst="rect">
            <a:avLst/>
          </a:prstGeom>
        </p:spPr>
      </p:pic>
    </p:spTree>
    <p:extLst>
      <p:ext uri="{BB962C8B-B14F-4D97-AF65-F5344CB8AC3E}">
        <p14:creationId xmlns:p14="http://schemas.microsoft.com/office/powerpoint/2010/main" val="9312003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64908-6A8A-E9C6-2956-1EEFD3A7234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20903F-4FCD-DBE2-B964-17494943C299}"/>
                  </a:ext>
                </a:extLst>
              </p:cNvPr>
              <p:cNvSpPr txBox="1"/>
              <p:nvPr/>
            </p:nvSpPr>
            <p:spPr>
              <a:xfrm>
                <a:off x="776748" y="1443840"/>
                <a:ext cx="4414684" cy="3483133"/>
              </a:xfrm>
              <a:prstGeom prst="rect">
                <a:avLst/>
              </a:prstGeom>
              <a:noFill/>
            </p:spPr>
            <p:txBody>
              <a:bodyPr wrap="square">
                <a:spAutoFit/>
              </a:bodyPr>
              <a:lstStyle/>
              <a:p>
                <a:pPr>
                  <a:buFont typeface="Arial" panose="020B0604020202020204" pitchFamily="34" charset="0"/>
                  <a:buChar char="•"/>
                </a:pPr>
                <a:r>
                  <a:rPr lang="en-GB" b="1" dirty="0"/>
                  <a:t>Time Complexity</a:t>
                </a:r>
                <a:r>
                  <a:rPr lang="en-GB" dirty="0"/>
                  <a:t>:</a:t>
                </a:r>
              </a:p>
              <a:p>
                <a:pPr marL="742950" lvl="1" indent="-285750">
                  <a:buFont typeface="Arial" panose="020B0604020202020204" pitchFamily="34" charset="0"/>
                  <a:buChar char="•"/>
                </a:pPr>
                <a:r>
                  <a:rPr lang="en-GB" dirty="0"/>
                  <a:t>Using an adjacency matrix: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𝑽</m:t>
                        </m:r>
                      </m:e>
                      <m:sup>
                        <m:r>
                          <a:rPr lang="en-US" b="1" i="1" dirty="0" smtClean="0">
                            <a:latin typeface="Cambria Math" panose="02040503050406030204" pitchFamily="18" charset="0"/>
                          </a:rPr>
                          <m:t>𝟐</m:t>
                        </m:r>
                      </m:sup>
                    </m:sSup>
                    <m:r>
                      <a:rPr lang="en-GB" b="1" i="1" dirty="0" smtClean="0">
                        <a:latin typeface="Cambria Math" panose="02040503050406030204" pitchFamily="18" charset="0"/>
                      </a:rPr>
                      <m:t>)</m:t>
                    </m:r>
                  </m:oMath>
                </a14:m>
                <a:r>
                  <a:rPr lang="en-GB" dirty="0"/>
                  <a:t> Using a min-priority queue with an adjacency list: </a:t>
                </a:r>
                <a14:m>
                  <m:oMath xmlns:m="http://schemas.openxmlformats.org/officeDocument/2006/math">
                    <m:r>
                      <a:rPr lang="en-GB" b="1" i="1" dirty="0" smtClean="0">
                        <a:latin typeface="Cambria Math" panose="02040503050406030204" pitchFamily="18" charset="0"/>
                      </a:rPr>
                      <m:t>𝑶</m:t>
                    </m:r>
                    <m:r>
                      <a:rPr lang="en-GB" b="1" i="1" dirty="0" smtClean="0">
                        <a:latin typeface="Cambria Math" panose="02040503050406030204" pitchFamily="18" charset="0"/>
                      </a:rPr>
                      <m:t>(</m:t>
                    </m:r>
                    <m:r>
                      <a:rPr lang="en-GB" b="1" i="1" dirty="0" err="1">
                        <a:latin typeface="Cambria Math" panose="02040503050406030204" pitchFamily="18" charset="0"/>
                      </a:rPr>
                      <m:t>𝑬𝒍𝒐𝒈</m:t>
                    </m:r>
                    <m:r>
                      <a:rPr lang="en-GB" b="1" i="1" dirty="0" err="1">
                        <a:latin typeface="Cambria Math" panose="02040503050406030204" pitchFamily="18" charset="0"/>
                      </a:rPr>
                      <m:t>⁡</m:t>
                    </m:r>
                    <m:r>
                      <a:rPr lang="en-GB" b="1" i="1" dirty="0" err="1">
                        <a:latin typeface="Cambria Math" panose="02040503050406030204" pitchFamily="18" charset="0"/>
                      </a:rPr>
                      <m:t>𝑽</m:t>
                    </m:r>
                    <m:r>
                      <a:rPr lang="en-GB" b="1" i="1" dirty="0" smtClean="0">
                        <a:latin typeface="Cambria Math" panose="02040503050406030204" pitchFamily="18" charset="0"/>
                      </a:rPr>
                      <m:t>)</m:t>
                    </m:r>
                  </m:oMath>
                </a14:m>
                <a:endParaRPr lang="en-GB" b="1" dirty="0"/>
              </a:p>
              <a:p>
                <a:pPr>
                  <a:buFont typeface="Arial" panose="020B0604020202020204" pitchFamily="34" charset="0"/>
                  <a:buChar char="•"/>
                </a:pPr>
                <a:r>
                  <a:rPr lang="en-GB" b="1" dirty="0"/>
                  <a:t>Limitations</a:t>
                </a:r>
                <a:r>
                  <a:rPr lang="en-GB" dirty="0"/>
                  <a:t>:</a:t>
                </a:r>
              </a:p>
              <a:p>
                <a:pPr marL="742950" lvl="1" indent="-285750">
                  <a:buFont typeface="Arial" panose="020B0604020202020204" pitchFamily="34" charset="0"/>
                  <a:buChar char="•"/>
                </a:pPr>
                <a:r>
                  <a:rPr lang="en-GB" dirty="0"/>
                  <a:t>Prim’s algorithm only guarantees a minimum spanning tree for connected graphs. It cannot be used to find the shortest path between two nodes and does not account for multiple paths between nodes like Dijkstra's algorithm.</a:t>
                </a:r>
              </a:p>
            </p:txBody>
          </p:sp>
        </mc:Choice>
        <mc:Fallback>
          <p:sp>
            <p:nvSpPr>
              <p:cNvPr id="3" name="TextBox 2">
                <a:extLst>
                  <a:ext uri="{FF2B5EF4-FFF2-40B4-BE49-F238E27FC236}">
                    <a16:creationId xmlns:a16="http://schemas.microsoft.com/office/drawing/2014/main" id="{8620903F-4FCD-DBE2-B964-17494943C299}"/>
                  </a:ext>
                </a:extLst>
              </p:cNvPr>
              <p:cNvSpPr txBox="1">
                <a:spLocks noRot="1" noChangeAspect="1" noMove="1" noResize="1" noEditPoints="1" noAdjustHandles="1" noChangeArrowheads="1" noChangeShapeType="1" noTextEdit="1"/>
              </p:cNvSpPr>
              <p:nvPr/>
            </p:nvSpPr>
            <p:spPr>
              <a:xfrm>
                <a:off x="776748" y="1443840"/>
                <a:ext cx="4414684" cy="3483133"/>
              </a:xfrm>
              <a:prstGeom prst="rect">
                <a:avLst/>
              </a:prstGeom>
              <a:blipFill>
                <a:blip r:embed="rId2"/>
                <a:stretch>
                  <a:fillRect l="-828" t="-1051" r="-414" b="-175"/>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4804143-62CF-27A9-BF38-0AC37EA57BE8}"/>
              </a:ext>
            </a:extLst>
          </p:cNvPr>
          <p:cNvPicPr>
            <a:picLocks noChangeAspect="1"/>
          </p:cNvPicPr>
          <p:nvPr/>
        </p:nvPicPr>
        <p:blipFill>
          <a:blip r:embed="rId3"/>
          <a:stretch>
            <a:fillRect/>
          </a:stretch>
        </p:blipFill>
        <p:spPr>
          <a:xfrm>
            <a:off x="5432322" y="1976130"/>
            <a:ext cx="6641690" cy="2905739"/>
          </a:xfrm>
          <a:prstGeom prst="rect">
            <a:avLst/>
          </a:prstGeom>
        </p:spPr>
      </p:pic>
    </p:spTree>
    <p:extLst>
      <p:ext uri="{BB962C8B-B14F-4D97-AF65-F5344CB8AC3E}">
        <p14:creationId xmlns:p14="http://schemas.microsoft.com/office/powerpoint/2010/main" val="26273017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EDE19-136F-B812-A0E7-203E1DFB57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5A41D-704C-7F2B-6846-D24D64B7CBDF}"/>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27253E23-F495-C5C4-307D-D5B43A9F35C7}"/>
              </a:ext>
            </a:extLst>
          </p:cNvPr>
          <p:cNvSpPr>
            <a:spLocks noGrp="1"/>
          </p:cNvSpPr>
          <p:nvPr>
            <p:ph idx="1"/>
          </p:nvPr>
        </p:nvSpPr>
        <p:spPr>
          <a:xfrm>
            <a:off x="1371600" y="2286001"/>
            <a:ext cx="9316065" cy="496528"/>
          </a:xfrm>
        </p:spPr>
        <p:txBody>
          <a:bodyPr>
            <a:normAutofit/>
          </a:bodyPr>
          <a:lstStyle/>
          <a:p>
            <a:pPr marL="0" indent="0">
              <a:buNone/>
            </a:pPr>
            <a:r>
              <a:rPr lang="en-GB" b="1" dirty="0"/>
              <a:t>Examples</a:t>
            </a:r>
            <a:r>
              <a:rPr lang="en-GB" dirty="0"/>
              <a:t>: Common data structures include:</a:t>
            </a:r>
          </a:p>
          <a:p>
            <a:pPr marL="0" indent="0">
              <a:buNone/>
            </a:pPr>
            <a:endParaRPr lang="en-GB" dirty="0"/>
          </a:p>
        </p:txBody>
      </p:sp>
      <p:pic>
        <p:nvPicPr>
          <p:cNvPr id="1026" name="Picture 2" descr="What is an array? - Tutorial">
            <a:extLst>
              <a:ext uri="{FF2B5EF4-FFF2-40B4-BE49-F238E27FC236}">
                <a16:creationId xmlns:a16="http://schemas.microsoft.com/office/drawing/2014/main" id="{A1DF191F-9CB9-4447-7557-B981F3C2E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76" y="3543302"/>
            <a:ext cx="8008836" cy="292420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445217CC-21F0-F643-57CC-B05FE0EC9793}"/>
              </a:ext>
            </a:extLst>
          </p:cNvPr>
          <p:cNvSpPr txBox="1">
            <a:spLocks/>
          </p:cNvSpPr>
          <p:nvPr/>
        </p:nvSpPr>
        <p:spPr>
          <a:xfrm>
            <a:off x="1371600" y="2782528"/>
            <a:ext cx="9316065" cy="7607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0000"/>
              </a:lnSpc>
              <a:buFont typeface="Arial" panose="020B0604020202020204" pitchFamily="34" charset="0"/>
              <a:buChar char="•"/>
            </a:pPr>
            <a:r>
              <a:rPr lang="en-GB" b="1" dirty="0"/>
              <a:t>Arrays</a:t>
            </a:r>
            <a:r>
              <a:rPr lang="en-GB" dirty="0"/>
              <a:t>: A collection of elements identified by index, useful for storing a list of items of the same type.</a:t>
            </a:r>
          </a:p>
        </p:txBody>
      </p:sp>
    </p:spTree>
    <p:extLst>
      <p:ext uri="{BB962C8B-B14F-4D97-AF65-F5344CB8AC3E}">
        <p14:creationId xmlns:p14="http://schemas.microsoft.com/office/powerpoint/2010/main" val="409379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F1FC-2C83-E1B3-F5BB-4A9A5104B8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4CA4E6-60A1-266B-583A-EE8A7E97CAAB}"/>
              </a:ext>
            </a:extLst>
          </p:cNvPr>
          <p:cNvSpPr>
            <a:spLocks noGrp="1"/>
          </p:cNvSpPr>
          <p:nvPr>
            <p:ph type="title"/>
          </p:nvPr>
        </p:nvSpPr>
        <p:spPr>
          <a:xfrm>
            <a:off x="1371600" y="0"/>
            <a:ext cx="9601200" cy="1485900"/>
          </a:xfrm>
        </p:spPr>
        <p:txBody>
          <a:bodyPr/>
          <a:lstStyle/>
          <a:p>
            <a:pPr algn="ctr"/>
            <a:r>
              <a:rPr lang="en-GB" b="1" dirty="0"/>
              <a:t>Comparison of Dijkstra's and Prim’s Algorithms</a:t>
            </a:r>
          </a:p>
        </p:txBody>
      </p:sp>
      <p:graphicFrame>
        <p:nvGraphicFramePr>
          <p:cNvPr id="5" name="Table 4">
            <a:extLst>
              <a:ext uri="{FF2B5EF4-FFF2-40B4-BE49-F238E27FC236}">
                <a16:creationId xmlns:a16="http://schemas.microsoft.com/office/drawing/2014/main" id="{5DBF62B8-FB2B-3B09-DF81-E0ACDB552C61}"/>
              </a:ext>
            </a:extLst>
          </p:cNvPr>
          <p:cNvGraphicFramePr>
            <a:graphicFrameLocks noGrp="1"/>
          </p:cNvGraphicFramePr>
          <p:nvPr>
            <p:extLst>
              <p:ext uri="{D42A27DB-BD31-4B8C-83A1-F6EECF244321}">
                <p14:modId xmlns:p14="http://schemas.microsoft.com/office/powerpoint/2010/main" val="2835109289"/>
              </p:ext>
            </p:extLst>
          </p:nvPr>
        </p:nvGraphicFramePr>
        <p:xfrm>
          <a:off x="2032000" y="1354395"/>
          <a:ext cx="8127999" cy="54102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27558779"/>
                    </a:ext>
                  </a:extLst>
                </a:gridCol>
                <a:gridCol w="2709333">
                  <a:extLst>
                    <a:ext uri="{9D8B030D-6E8A-4147-A177-3AD203B41FA5}">
                      <a16:colId xmlns:a16="http://schemas.microsoft.com/office/drawing/2014/main" val="4032467118"/>
                    </a:ext>
                  </a:extLst>
                </a:gridCol>
                <a:gridCol w="2709333">
                  <a:extLst>
                    <a:ext uri="{9D8B030D-6E8A-4147-A177-3AD203B41FA5}">
                      <a16:colId xmlns:a16="http://schemas.microsoft.com/office/drawing/2014/main" val="1265985250"/>
                    </a:ext>
                  </a:extLst>
                </a:gridCol>
              </a:tblGrid>
              <a:tr h="370840">
                <a:tc>
                  <a:txBody>
                    <a:bodyPr/>
                    <a:lstStyle/>
                    <a:p>
                      <a:r>
                        <a:rPr lang="en-GB" dirty="0"/>
                        <a:t>Feature</a:t>
                      </a:r>
                    </a:p>
                  </a:txBody>
                  <a:tcPr anchor="ctr"/>
                </a:tc>
                <a:tc>
                  <a:txBody>
                    <a:bodyPr/>
                    <a:lstStyle/>
                    <a:p>
                      <a:r>
                        <a:rPr lang="en-GB"/>
                        <a:t>Dijkstra’s Algorithm</a:t>
                      </a:r>
                    </a:p>
                  </a:txBody>
                  <a:tcPr anchor="ctr"/>
                </a:tc>
                <a:tc>
                  <a:txBody>
                    <a:bodyPr/>
                    <a:lstStyle/>
                    <a:p>
                      <a:r>
                        <a:rPr lang="en-GB"/>
                        <a:t>Prim’s Algorithm</a:t>
                      </a:r>
                    </a:p>
                  </a:txBody>
                  <a:tcPr anchor="ctr"/>
                </a:tc>
                <a:extLst>
                  <a:ext uri="{0D108BD9-81ED-4DB2-BD59-A6C34878D82A}">
                    <a16:rowId xmlns:a16="http://schemas.microsoft.com/office/drawing/2014/main" val="265867234"/>
                  </a:ext>
                </a:extLst>
              </a:tr>
              <a:tr h="370840">
                <a:tc>
                  <a:txBody>
                    <a:bodyPr/>
                    <a:lstStyle/>
                    <a:p>
                      <a:r>
                        <a:rPr lang="en-GB" b="1"/>
                        <a:t>Goal</a:t>
                      </a:r>
                      <a:endParaRPr lang="en-GB"/>
                    </a:p>
                  </a:txBody>
                  <a:tcPr anchor="ctr"/>
                </a:tc>
                <a:tc>
                  <a:txBody>
                    <a:bodyPr/>
                    <a:lstStyle/>
                    <a:p>
                      <a:r>
                        <a:rPr lang="en-GB"/>
                        <a:t>Finds the shortest path from a source vertex to all other vertices in a weighted graph.</a:t>
                      </a:r>
                    </a:p>
                  </a:txBody>
                  <a:tcPr anchor="ctr"/>
                </a:tc>
                <a:tc>
                  <a:txBody>
                    <a:bodyPr/>
                    <a:lstStyle/>
                    <a:p>
                      <a:r>
                        <a:rPr lang="en-GB"/>
                        <a:t>Finds the minimum spanning tree for a weighted graph.</a:t>
                      </a:r>
                    </a:p>
                  </a:txBody>
                  <a:tcPr anchor="ctr"/>
                </a:tc>
                <a:extLst>
                  <a:ext uri="{0D108BD9-81ED-4DB2-BD59-A6C34878D82A}">
                    <a16:rowId xmlns:a16="http://schemas.microsoft.com/office/drawing/2014/main" val="3414262307"/>
                  </a:ext>
                </a:extLst>
              </a:tr>
              <a:tr h="370840">
                <a:tc>
                  <a:txBody>
                    <a:bodyPr/>
                    <a:lstStyle/>
                    <a:p>
                      <a:r>
                        <a:rPr lang="en-GB" b="1"/>
                        <a:t>Graph Type</a:t>
                      </a:r>
                      <a:endParaRPr lang="en-GB"/>
                    </a:p>
                  </a:txBody>
                  <a:tcPr anchor="ctr"/>
                </a:tc>
                <a:tc>
                  <a:txBody>
                    <a:bodyPr/>
                    <a:lstStyle/>
                    <a:p>
                      <a:r>
                        <a:rPr lang="en-GB"/>
                        <a:t>Works on directed or undirected graphs with non-negative weights.</a:t>
                      </a:r>
                    </a:p>
                  </a:txBody>
                  <a:tcPr anchor="ctr"/>
                </a:tc>
                <a:tc>
                  <a:txBody>
                    <a:bodyPr/>
                    <a:lstStyle/>
                    <a:p>
                      <a:r>
                        <a:rPr lang="en-GB"/>
                        <a:t>Works on undirected, connected graphs with weights.</a:t>
                      </a:r>
                    </a:p>
                  </a:txBody>
                  <a:tcPr anchor="ctr"/>
                </a:tc>
                <a:extLst>
                  <a:ext uri="{0D108BD9-81ED-4DB2-BD59-A6C34878D82A}">
                    <a16:rowId xmlns:a16="http://schemas.microsoft.com/office/drawing/2014/main" val="3420151426"/>
                  </a:ext>
                </a:extLst>
              </a:tr>
              <a:tr h="370840">
                <a:tc>
                  <a:txBody>
                    <a:bodyPr/>
                    <a:lstStyle/>
                    <a:p>
                      <a:r>
                        <a:rPr lang="en-GB" b="1"/>
                        <a:t>Output</a:t>
                      </a:r>
                      <a:endParaRPr lang="en-GB"/>
                    </a:p>
                  </a:txBody>
                  <a:tcPr anchor="ctr"/>
                </a:tc>
                <a:tc>
                  <a:txBody>
                    <a:bodyPr/>
                    <a:lstStyle/>
                    <a:p>
                      <a:r>
                        <a:rPr lang="en-GB"/>
                        <a:t>Shortest path from source to each vertex.</a:t>
                      </a:r>
                    </a:p>
                  </a:txBody>
                  <a:tcPr anchor="ctr"/>
                </a:tc>
                <a:tc>
                  <a:txBody>
                    <a:bodyPr/>
                    <a:lstStyle/>
                    <a:p>
                      <a:r>
                        <a:rPr lang="en-GB"/>
                        <a:t>Minimum spanning tree connecting all vertices.</a:t>
                      </a:r>
                    </a:p>
                  </a:txBody>
                  <a:tcPr anchor="ctr"/>
                </a:tc>
                <a:extLst>
                  <a:ext uri="{0D108BD9-81ED-4DB2-BD59-A6C34878D82A}">
                    <a16:rowId xmlns:a16="http://schemas.microsoft.com/office/drawing/2014/main" val="3673670701"/>
                  </a:ext>
                </a:extLst>
              </a:tr>
              <a:tr h="370840">
                <a:tc>
                  <a:txBody>
                    <a:bodyPr/>
                    <a:lstStyle/>
                    <a:p>
                      <a:r>
                        <a:rPr lang="en-GB" b="1"/>
                        <a:t>Algorithm Type</a:t>
                      </a:r>
                      <a:endParaRPr lang="en-GB"/>
                    </a:p>
                  </a:txBody>
                  <a:tcPr anchor="ctr"/>
                </a:tc>
                <a:tc>
                  <a:txBody>
                    <a:bodyPr/>
                    <a:lstStyle/>
                    <a:p>
                      <a:r>
                        <a:rPr lang="en-GB"/>
                        <a:t>Greedy</a:t>
                      </a:r>
                    </a:p>
                  </a:txBody>
                  <a:tcPr anchor="ctr"/>
                </a:tc>
                <a:tc>
                  <a:txBody>
                    <a:bodyPr/>
                    <a:lstStyle/>
                    <a:p>
                      <a:r>
                        <a:rPr lang="en-GB"/>
                        <a:t>Greedy</a:t>
                      </a:r>
                    </a:p>
                  </a:txBody>
                  <a:tcPr anchor="ctr"/>
                </a:tc>
                <a:extLst>
                  <a:ext uri="{0D108BD9-81ED-4DB2-BD59-A6C34878D82A}">
                    <a16:rowId xmlns:a16="http://schemas.microsoft.com/office/drawing/2014/main" val="3674663422"/>
                  </a:ext>
                </a:extLst>
              </a:tr>
              <a:tr h="370840">
                <a:tc>
                  <a:txBody>
                    <a:bodyPr/>
                    <a:lstStyle/>
                    <a:p>
                      <a:r>
                        <a:rPr lang="en-GB" b="1"/>
                        <a:t>Time Complexity</a:t>
                      </a:r>
                      <a:endParaRPr lang="en-GB"/>
                    </a:p>
                  </a:txBody>
                  <a:tcPr anchor="ctr"/>
                </a:tc>
                <a:tc>
                  <a:txBody>
                    <a:bodyPr/>
                    <a:lstStyle/>
                    <a:p>
                      <a:r>
                        <a:rPr lang="pt-BR"/>
                        <a:t>O(Elog⁡V)O(E \log V)O(ElogV) with priority queue</a:t>
                      </a:r>
                    </a:p>
                  </a:txBody>
                  <a:tcPr anchor="ctr"/>
                </a:tc>
                <a:tc>
                  <a:txBody>
                    <a:bodyPr/>
                    <a:lstStyle/>
                    <a:p>
                      <a:r>
                        <a:rPr lang="pt-BR"/>
                        <a:t>O(Elog⁡V)O(E \log V)O(ElogV) with priority queue</a:t>
                      </a:r>
                    </a:p>
                  </a:txBody>
                  <a:tcPr anchor="ctr"/>
                </a:tc>
                <a:extLst>
                  <a:ext uri="{0D108BD9-81ED-4DB2-BD59-A6C34878D82A}">
                    <a16:rowId xmlns:a16="http://schemas.microsoft.com/office/drawing/2014/main" val="2049693779"/>
                  </a:ext>
                </a:extLst>
              </a:tr>
              <a:tr h="370840">
                <a:tc>
                  <a:txBody>
                    <a:bodyPr/>
                    <a:lstStyle/>
                    <a:p>
                      <a:r>
                        <a:rPr lang="en-GB" b="1"/>
                        <a:t>Best Use Case</a:t>
                      </a:r>
                      <a:endParaRPr lang="en-GB"/>
                    </a:p>
                  </a:txBody>
                  <a:tcPr anchor="ctr"/>
                </a:tc>
                <a:tc>
                  <a:txBody>
                    <a:bodyPr/>
                    <a:lstStyle/>
                    <a:p>
                      <a:r>
                        <a:rPr lang="en-GB"/>
                        <a:t>Shortest route/navigation</a:t>
                      </a:r>
                    </a:p>
                  </a:txBody>
                  <a:tcPr anchor="ctr"/>
                </a:tc>
                <a:tc>
                  <a:txBody>
                    <a:bodyPr/>
                    <a:lstStyle/>
                    <a:p>
                      <a:r>
                        <a:rPr lang="en-GB"/>
                        <a:t>Network design (minimal connection cost)</a:t>
                      </a:r>
                    </a:p>
                  </a:txBody>
                  <a:tcPr anchor="ctr"/>
                </a:tc>
                <a:extLst>
                  <a:ext uri="{0D108BD9-81ED-4DB2-BD59-A6C34878D82A}">
                    <a16:rowId xmlns:a16="http://schemas.microsoft.com/office/drawing/2014/main" val="142955800"/>
                  </a:ext>
                </a:extLst>
              </a:tr>
              <a:tr h="370840">
                <a:tc>
                  <a:txBody>
                    <a:bodyPr/>
                    <a:lstStyle/>
                    <a:p>
                      <a:r>
                        <a:rPr lang="en-GB" b="1"/>
                        <a:t>Negative Weights</a:t>
                      </a:r>
                      <a:endParaRPr lang="en-GB"/>
                    </a:p>
                  </a:txBody>
                  <a:tcPr anchor="ctr"/>
                </a:tc>
                <a:tc>
                  <a:txBody>
                    <a:bodyPr/>
                    <a:lstStyle/>
                    <a:p>
                      <a:r>
                        <a:rPr lang="en-GB"/>
                        <a:t>Not supported</a:t>
                      </a:r>
                    </a:p>
                  </a:txBody>
                  <a:tcPr anchor="ctr"/>
                </a:tc>
                <a:tc>
                  <a:txBody>
                    <a:bodyPr/>
                    <a:lstStyle/>
                    <a:p>
                      <a:r>
                        <a:rPr lang="en-GB" dirty="0"/>
                        <a:t>Not applicable</a:t>
                      </a:r>
                    </a:p>
                  </a:txBody>
                  <a:tcPr anchor="ctr"/>
                </a:tc>
                <a:extLst>
                  <a:ext uri="{0D108BD9-81ED-4DB2-BD59-A6C34878D82A}">
                    <a16:rowId xmlns:a16="http://schemas.microsoft.com/office/drawing/2014/main" val="3578365950"/>
                  </a:ext>
                </a:extLst>
              </a:tr>
            </a:tbl>
          </a:graphicData>
        </a:graphic>
      </p:graphicFrame>
    </p:spTree>
    <p:extLst>
      <p:ext uri="{BB962C8B-B14F-4D97-AF65-F5344CB8AC3E}">
        <p14:creationId xmlns:p14="http://schemas.microsoft.com/office/powerpoint/2010/main" val="23312968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95BDD-6AF5-1F4A-0370-CDF5EBA52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BE34B-8A7F-CDB8-282A-37B51D13F1F1}"/>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198AD1D0-847A-FFD5-4C79-65505D42DD5E}"/>
              </a:ext>
            </a:extLst>
          </p:cNvPr>
          <p:cNvSpPr>
            <a:spLocks noGrp="1"/>
          </p:cNvSpPr>
          <p:nvPr>
            <p:ph idx="1"/>
          </p:nvPr>
        </p:nvSpPr>
        <p:spPr>
          <a:xfrm>
            <a:off x="1371600" y="2286001"/>
            <a:ext cx="9316065" cy="496528"/>
          </a:xfrm>
        </p:spPr>
        <p:txBody>
          <a:bodyPr>
            <a:normAutofit/>
          </a:bodyPr>
          <a:lstStyle/>
          <a:p>
            <a:pPr marL="0" indent="0">
              <a:buNone/>
            </a:pPr>
            <a:r>
              <a:rPr lang="en-GB" b="1" dirty="0"/>
              <a:t>Examples</a:t>
            </a:r>
            <a:r>
              <a:rPr lang="en-GB" dirty="0"/>
              <a:t>: Common data structures include:</a:t>
            </a:r>
          </a:p>
          <a:p>
            <a:pPr marL="0" indent="0">
              <a:buNone/>
            </a:pPr>
            <a:endParaRPr lang="en-GB" dirty="0"/>
          </a:p>
        </p:txBody>
      </p:sp>
      <p:sp>
        <p:nvSpPr>
          <p:cNvPr id="6" name="Content Placeholder 2">
            <a:extLst>
              <a:ext uri="{FF2B5EF4-FFF2-40B4-BE49-F238E27FC236}">
                <a16:creationId xmlns:a16="http://schemas.microsoft.com/office/drawing/2014/main" id="{08D945E7-C919-9D34-AA8B-32A0E4A8636B}"/>
              </a:ext>
            </a:extLst>
          </p:cNvPr>
          <p:cNvSpPr txBox="1">
            <a:spLocks/>
          </p:cNvSpPr>
          <p:nvPr/>
        </p:nvSpPr>
        <p:spPr>
          <a:xfrm>
            <a:off x="1371600" y="2782528"/>
            <a:ext cx="9316065" cy="7607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0000"/>
              </a:lnSpc>
              <a:buFont typeface="Arial" panose="020B0604020202020204" pitchFamily="34" charset="0"/>
              <a:buChar char="•"/>
            </a:pPr>
            <a:r>
              <a:rPr lang="en-GB" b="1" dirty="0"/>
              <a:t>Linked Lists: </a:t>
            </a:r>
            <a:r>
              <a:rPr lang="en-GB" dirty="0"/>
              <a:t>A sequence of nodes, where each node contains data and a pointer to the next node, useful for dynamic memory allocation.</a:t>
            </a:r>
          </a:p>
        </p:txBody>
      </p:sp>
      <p:pic>
        <p:nvPicPr>
          <p:cNvPr id="5" name="Picture 4">
            <a:extLst>
              <a:ext uri="{FF2B5EF4-FFF2-40B4-BE49-F238E27FC236}">
                <a16:creationId xmlns:a16="http://schemas.microsoft.com/office/drawing/2014/main" id="{EB8E159B-DDB4-676F-E589-A7A320DABC82}"/>
              </a:ext>
            </a:extLst>
          </p:cNvPr>
          <p:cNvPicPr>
            <a:picLocks noChangeAspect="1"/>
          </p:cNvPicPr>
          <p:nvPr/>
        </p:nvPicPr>
        <p:blipFill>
          <a:blip r:embed="rId2"/>
          <a:stretch>
            <a:fillRect/>
          </a:stretch>
        </p:blipFill>
        <p:spPr>
          <a:xfrm>
            <a:off x="2498008" y="3612127"/>
            <a:ext cx="7063248" cy="3034480"/>
          </a:xfrm>
          <a:prstGeom prst="rect">
            <a:avLst/>
          </a:prstGeom>
        </p:spPr>
      </p:pic>
    </p:spTree>
    <p:extLst>
      <p:ext uri="{BB962C8B-B14F-4D97-AF65-F5344CB8AC3E}">
        <p14:creationId xmlns:p14="http://schemas.microsoft.com/office/powerpoint/2010/main" val="4221507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A8C2B-A1D1-362B-6D94-DB3470FE2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53F9C-FC69-D750-D031-715ED610670D}"/>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30FFA4A5-7C46-E6A8-587C-782A33646CA9}"/>
              </a:ext>
            </a:extLst>
          </p:cNvPr>
          <p:cNvSpPr>
            <a:spLocks noGrp="1"/>
          </p:cNvSpPr>
          <p:nvPr>
            <p:ph idx="1"/>
          </p:nvPr>
        </p:nvSpPr>
        <p:spPr>
          <a:xfrm>
            <a:off x="1371600" y="2286001"/>
            <a:ext cx="9316065" cy="496528"/>
          </a:xfrm>
        </p:spPr>
        <p:txBody>
          <a:bodyPr>
            <a:normAutofit/>
          </a:bodyPr>
          <a:lstStyle/>
          <a:p>
            <a:pPr marL="0" indent="0">
              <a:buNone/>
            </a:pPr>
            <a:r>
              <a:rPr lang="en-GB" b="1" dirty="0"/>
              <a:t>Examples</a:t>
            </a:r>
            <a:r>
              <a:rPr lang="en-GB" dirty="0"/>
              <a:t>: Common data structures include:</a:t>
            </a:r>
          </a:p>
          <a:p>
            <a:pPr marL="0" indent="0">
              <a:buNone/>
            </a:pPr>
            <a:endParaRPr lang="en-GB" dirty="0"/>
          </a:p>
        </p:txBody>
      </p:sp>
      <p:sp>
        <p:nvSpPr>
          <p:cNvPr id="6" name="Content Placeholder 2">
            <a:extLst>
              <a:ext uri="{FF2B5EF4-FFF2-40B4-BE49-F238E27FC236}">
                <a16:creationId xmlns:a16="http://schemas.microsoft.com/office/drawing/2014/main" id="{7E70589A-502D-22DC-4F2E-DD56A44BD82A}"/>
              </a:ext>
            </a:extLst>
          </p:cNvPr>
          <p:cNvSpPr txBox="1">
            <a:spLocks/>
          </p:cNvSpPr>
          <p:nvPr/>
        </p:nvSpPr>
        <p:spPr>
          <a:xfrm>
            <a:off x="1371600" y="2782528"/>
            <a:ext cx="9316065" cy="7607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0000"/>
              </a:lnSpc>
              <a:buFont typeface="Arial" panose="020B0604020202020204" pitchFamily="34" charset="0"/>
              <a:buChar char="•"/>
            </a:pPr>
            <a:r>
              <a:rPr lang="en-GB" b="1" dirty="0"/>
              <a:t>Queues</a:t>
            </a:r>
            <a:r>
              <a:rPr lang="en-GB" dirty="0"/>
              <a:t>: A First In First Out (FIFO) data structure where elements are added at the end and removed from the front.</a:t>
            </a:r>
          </a:p>
        </p:txBody>
      </p:sp>
      <p:pic>
        <p:nvPicPr>
          <p:cNvPr id="3074" name="Picture 2" descr="Queue Data Structure : A Comprehensive Guide | by @Harsh | Medium">
            <a:extLst>
              <a:ext uri="{FF2B5EF4-FFF2-40B4-BE49-F238E27FC236}">
                <a16:creationId xmlns:a16="http://schemas.microsoft.com/office/drawing/2014/main" id="{75E1435D-475A-616C-4792-52184CE1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142" y="3543301"/>
            <a:ext cx="6124115" cy="306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313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FD2F-CD09-81B0-C465-218D86C0D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22608-3889-D778-D6CA-75996F377E13}"/>
              </a:ext>
            </a:extLst>
          </p:cNvPr>
          <p:cNvSpPr>
            <a:spLocks noGrp="1"/>
          </p:cNvSpPr>
          <p:nvPr>
            <p:ph type="title"/>
          </p:nvPr>
        </p:nvSpPr>
        <p:spPr/>
        <p:txBody>
          <a:bodyPr>
            <a:normAutofit/>
          </a:bodyPr>
          <a:lstStyle/>
          <a:p>
            <a:pPr>
              <a:lnSpc>
                <a:spcPct val="150000"/>
              </a:lnSpc>
            </a:pPr>
            <a:r>
              <a:rPr lang="en-GB" sz="3100" b="1" dirty="0">
                <a:solidFill>
                  <a:srgbClr val="000000"/>
                </a:solidFill>
                <a:effectLst/>
                <a:ea typeface="MS Gothic" panose="020B0609070205080204" pitchFamily="49" charset="-128"/>
                <a:cs typeface="Times New Roman" panose="02020603050405020304" pitchFamily="18" charset="0"/>
              </a:rPr>
              <a:t>1. A stack ADT, a concrete data structure for a First In First out (FIFO) queue. </a:t>
            </a:r>
          </a:p>
        </p:txBody>
      </p:sp>
      <p:sp>
        <p:nvSpPr>
          <p:cNvPr id="3" name="Content Placeholder 2">
            <a:extLst>
              <a:ext uri="{FF2B5EF4-FFF2-40B4-BE49-F238E27FC236}">
                <a16:creationId xmlns:a16="http://schemas.microsoft.com/office/drawing/2014/main" id="{74A92164-038A-DFE7-3731-B0D30ED385C6}"/>
              </a:ext>
            </a:extLst>
          </p:cNvPr>
          <p:cNvSpPr>
            <a:spLocks noGrp="1"/>
          </p:cNvSpPr>
          <p:nvPr>
            <p:ph idx="1"/>
          </p:nvPr>
        </p:nvSpPr>
        <p:spPr>
          <a:xfrm>
            <a:off x="1371600" y="2286001"/>
            <a:ext cx="9316065" cy="496528"/>
          </a:xfrm>
        </p:spPr>
        <p:txBody>
          <a:bodyPr>
            <a:normAutofit/>
          </a:bodyPr>
          <a:lstStyle/>
          <a:p>
            <a:pPr marL="0" indent="0">
              <a:buNone/>
            </a:pPr>
            <a:r>
              <a:rPr lang="en-GB" b="1" dirty="0"/>
              <a:t>Examples</a:t>
            </a:r>
            <a:r>
              <a:rPr lang="en-GB" dirty="0"/>
              <a:t>: Common data structures include:</a:t>
            </a:r>
          </a:p>
          <a:p>
            <a:pPr marL="0" indent="0">
              <a:buNone/>
            </a:pPr>
            <a:endParaRPr lang="en-GB" dirty="0"/>
          </a:p>
        </p:txBody>
      </p:sp>
      <p:sp>
        <p:nvSpPr>
          <p:cNvPr id="6" name="Content Placeholder 2">
            <a:extLst>
              <a:ext uri="{FF2B5EF4-FFF2-40B4-BE49-F238E27FC236}">
                <a16:creationId xmlns:a16="http://schemas.microsoft.com/office/drawing/2014/main" id="{66A38823-2AFD-8D1F-7F12-9A049CC1BABC}"/>
              </a:ext>
            </a:extLst>
          </p:cNvPr>
          <p:cNvSpPr txBox="1">
            <a:spLocks/>
          </p:cNvSpPr>
          <p:nvPr/>
        </p:nvSpPr>
        <p:spPr>
          <a:xfrm>
            <a:off x="1371600" y="2782528"/>
            <a:ext cx="9316065" cy="7607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0000"/>
              </a:lnSpc>
              <a:buFont typeface="Arial" panose="020B0604020202020204" pitchFamily="34" charset="0"/>
              <a:buChar char="•"/>
            </a:pPr>
            <a:r>
              <a:rPr lang="en-GB" b="1" dirty="0"/>
              <a:t>Trees: </a:t>
            </a:r>
            <a:r>
              <a:rPr lang="en-GB" dirty="0"/>
              <a:t>A hierarchical data structure consisting of nodes, useful for representing relationships and hierarchies.</a:t>
            </a:r>
          </a:p>
        </p:txBody>
      </p:sp>
      <p:pic>
        <p:nvPicPr>
          <p:cNvPr id="5" name="Picture 4">
            <a:extLst>
              <a:ext uri="{FF2B5EF4-FFF2-40B4-BE49-F238E27FC236}">
                <a16:creationId xmlns:a16="http://schemas.microsoft.com/office/drawing/2014/main" id="{B26FA615-D44A-D17F-5B74-B7C27A22ADA1}"/>
              </a:ext>
            </a:extLst>
          </p:cNvPr>
          <p:cNvPicPr>
            <a:picLocks noChangeAspect="1"/>
          </p:cNvPicPr>
          <p:nvPr/>
        </p:nvPicPr>
        <p:blipFill>
          <a:blip r:embed="rId2"/>
          <a:stretch>
            <a:fillRect/>
          </a:stretch>
        </p:blipFill>
        <p:spPr>
          <a:xfrm>
            <a:off x="2807240" y="3543301"/>
            <a:ext cx="6444783" cy="3026022"/>
          </a:xfrm>
          <a:prstGeom prst="rect">
            <a:avLst/>
          </a:prstGeom>
        </p:spPr>
      </p:pic>
      <p:sp>
        <p:nvSpPr>
          <p:cNvPr id="7" name="Rectangle 3">
            <a:extLst>
              <a:ext uri="{FF2B5EF4-FFF2-40B4-BE49-F238E27FC236}">
                <a16:creationId xmlns:a16="http://schemas.microsoft.com/office/drawing/2014/main" id="{DB1E469F-6A68-33E7-6AE9-90DC276DD8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Trees</a:t>
            </a:r>
            <a:r>
              <a:rPr kumimoji="0" lang="en-US" altLang="en-US" sz="1800" b="0" i="0" u="none" strike="noStrike" cap="none" normalizeH="0" baseline="0">
                <a:ln>
                  <a:noFill/>
                </a:ln>
                <a:solidFill>
                  <a:schemeClr val="tx1"/>
                </a:solidFill>
                <a:effectLst/>
                <a:latin typeface="Arial" panose="020B0604020202020204" pitchFamily="34" charset="0"/>
              </a:rPr>
              <a:t>: A hierarchical data structure consisting of nodes, useful for representing relationships and hierarchies.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2958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{4064BA53-F355-44C0-8E08-0498C4497D79}tf10001105</Template>
  <TotalTime>232</TotalTime>
  <Words>5974</Words>
  <Application>Microsoft Office PowerPoint</Application>
  <PresentationFormat>Widescreen</PresentationFormat>
  <Paragraphs>409</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MS Gothic</vt:lpstr>
      <vt:lpstr>Aptos</vt:lpstr>
      <vt:lpstr>Arial</vt:lpstr>
      <vt:lpstr>Cambria Math</vt:lpstr>
      <vt:lpstr>Consolas</vt:lpstr>
      <vt:lpstr>Franklin Gothic Book</vt:lpstr>
      <vt:lpstr>Crop</vt:lpstr>
      <vt:lpstr>ASM 1</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1. A stack ADT, a concrete data structure for a First In First out (FIFO) queue. </vt:lpstr>
      <vt:lpstr>Two sorting algorithms. </vt:lpstr>
      <vt:lpstr>QuickSort Description: QuickSort is a divide-and-conquer algorithm that selects a "pivot" element and partitions the array so that elements less than the pivot are on the left and elements greater than the pivot are on the right. It then recursively sorts the subarrays. Average Time Complexity: O(nlog⁡n)  Worst Time Complexity: O(n^2) — occurs when the pivot selection consistently results in unbalanced partitions, e.g., when the smallest or largest element is chosen as the pivot in an already sorted array. Best Time Complexity: O(nlog⁡n)  Space Complexity: O(log⁡n) on average for recursive stack space (assuming in-place sorting). Stability: Not stable (unless implemented with extra steps to handle equal elements properly). Use Cases: Often used for in-place sorting in scenarios where average-case performance is prioritized. Works well with large datasets, especially when elements are randomly distributed. </vt:lpstr>
      <vt:lpstr>MergeSort Description: MergeSort is a divide-and-conquer algorithm that recursively divides the array into two halves, sorts each half, and then merges them back together in sorted order. Average Time Complexity: O(nlog⁡n)  Worst Time Complexity: O(nlog⁡n)  Best Time Complexity: O(nlog⁡n) Space Complexity: O(n) due to the additional array required for merging. Stability: Stable (preserves the order of equal elements). Use Cases: Preferred in scenarios where consistent performance is required, especially when stability is important. It’s often used in external sorting (sorting very large datasets on disk) because of its predictable time complexity.</vt:lpstr>
      <vt:lpstr>Complexity Comparison </vt:lpstr>
      <vt:lpstr>Summary QuickSort is generally faster on average in practical applications, especially with large datasets, but it has a worst-case complexity of O(n2)O(n^2)O(n2). MergeSort offers guaranteed O(nlog⁡n)O(n \log n)O(nlogn) time complexity for all cases, making it reliable and consistent, though it requires additional space. Choosing between QuickSort and MergeSort depends on the use case: Use QuickSort for in-place, fast average-case performance, especially when memory usage is a concern. Use MergeSort when stability and guaranteed O(nlog⁡n)O(n \log n)O(nlogn) time complexity are more critical, especially in scenarios that involve large datasets or linked lists.</vt:lpstr>
      <vt:lpstr>Summary QuickSort is generally faster on average in practical applications, especially with large datasets, but it has a worst-case complexity of O(n2)O(n^2)O(n2). MergeSort offers guaranteed O(nlog⁡n)O(n \log n)O(nlogn) time complexity for all cases, making it reliable and consistent, though it requires additional space. Choosing between QuickSort and MergeSort depends on the use case: Use QuickSort for in-place, fast average-case performance, especially when memory usage is a concern. Use MergeSort when stability and guaranteed O(nlog⁡n)O(n \log n)O(nlogn) time complexity are more critical, especially in scenarios that involve large datasets or linked lists.</vt:lpstr>
      <vt:lpstr>Two network shortest path algorithms.</vt:lpstr>
      <vt:lpstr>PowerPoint Presentation</vt:lpstr>
      <vt:lpstr>PowerPoint Presentation</vt:lpstr>
      <vt:lpstr>PowerPoint Presentation</vt:lpstr>
      <vt:lpstr>PowerPoint Presentation</vt:lpstr>
      <vt:lpstr>Comparison of Dijkstra's and Prim’s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Puppy Sneaky</dc:creator>
  <cp:lastModifiedBy>Puppy Sneaky</cp:lastModifiedBy>
  <cp:revision>12</cp:revision>
  <dcterms:created xsi:type="dcterms:W3CDTF">2024-10-18T11:08:48Z</dcterms:created>
  <dcterms:modified xsi:type="dcterms:W3CDTF">2024-11-04T15:24:21Z</dcterms:modified>
</cp:coreProperties>
</file>