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60" r:id="rId5"/>
    <p:sldId id="261" r:id="rId6"/>
    <p:sldId id="262" r:id="rId7"/>
    <p:sldId id="263"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4A4C2-13A6-49F7-B6FA-4AF55642F2CB}" v="22" dt="2024-05-14T09:41:16.1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ab Vats" userId="9864e57d738c787c" providerId="LiveId" clId="{2984A4C2-13A6-49F7-B6FA-4AF55642F2CB}"/>
    <pc:docChg chg="undo custSel addSld delSld modSld sldOrd">
      <pc:chgData name="Purab Vats" userId="9864e57d738c787c" providerId="LiveId" clId="{2984A4C2-13A6-49F7-B6FA-4AF55642F2CB}" dt="2024-05-15T13:41:45.900" v="98" actId="122"/>
      <pc:docMkLst>
        <pc:docMk/>
      </pc:docMkLst>
      <pc:sldChg chg="addSp modSp mod ord">
        <pc:chgData name="Purab Vats" userId="9864e57d738c787c" providerId="LiveId" clId="{2984A4C2-13A6-49F7-B6FA-4AF55642F2CB}" dt="2024-05-15T13:41:45.900" v="98" actId="122"/>
        <pc:sldMkLst>
          <pc:docMk/>
          <pc:sldMk cId="0" sldId="256"/>
        </pc:sldMkLst>
        <pc:spChg chg="mod">
          <ac:chgData name="Purab Vats" userId="9864e57d738c787c" providerId="LiveId" clId="{2984A4C2-13A6-49F7-B6FA-4AF55642F2CB}" dt="2024-05-15T13:41:40.769" v="97" actId="1076"/>
          <ac:spMkLst>
            <pc:docMk/>
            <pc:sldMk cId="0" sldId="256"/>
            <ac:spMk id="3" creationId="{00000000-0000-0000-0000-000000000000}"/>
          </ac:spMkLst>
        </pc:spChg>
        <pc:spChg chg="mod">
          <ac:chgData name="Purab Vats" userId="9864e57d738c787c" providerId="LiveId" clId="{2984A4C2-13A6-49F7-B6FA-4AF55642F2CB}" dt="2024-05-14T09:41:44.838" v="37" actId="1076"/>
          <ac:spMkLst>
            <pc:docMk/>
            <pc:sldMk cId="0" sldId="256"/>
            <ac:spMk id="5" creationId="{00000000-0000-0000-0000-000000000000}"/>
          </ac:spMkLst>
        </pc:spChg>
        <pc:spChg chg="mod">
          <ac:chgData name="Purab Vats" userId="9864e57d738c787c" providerId="LiveId" clId="{2984A4C2-13A6-49F7-B6FA-4AF55642F2CB}" dt="2024-05-15T13:41:45.900" v="98" actId="122"/>
          <ac:spMkLst>
            <pc:docMk/>
            <pc:sldMk cId="0" sldId="256"/>
            <ac:spMk id="6" creationId="{00000000-0000-0000-0000-000000000000}"/>
          </ac:spMkLst>
        </pc:spChg>
        <pc:picChg chg="add mod">
          <ac:chgData name="Purab Vats" userId="9864e57d738c787c" providerId="LiveId" clId="{2984A4C2-13A6-49F7-B6FA-4AF55642F2CB}" dt="2024-05-14T09:38:53.421" v="10" actId="1076"/>
          <ac:picMkLst>
            <pc:docMk/>
            <pc:sldMk cId="0" sldId="256"/>
            <ac:picMk id="8" creationId="{85CED342-DDEF-52EA-ED7B-74C6BE80D637}"/>
          </ac:picMkLst>
        </pc:picChg>
      </pc:sldChg>
      <pc:sldChg chg="addSp modSp">
        <pc:chgData name="Purab Vats" userId="9864e57d738c787c" providerId="LiveId" clId="{2984A4C2-13A6-49F7-B6FA-4AF55642F2CB}" dt="2024-05-14T09:39:04.659" v="12" actId="1076"/>
        <pc:sldMkLst>
          <pc:docMk/>
          <pc:sldMk cId="0" sldId="257"/>
        </pc:sldMkLst>
        <pc:picChg chg="add mod">
          <ac:chgData name="Purab Vats" userId="9864e57d738c787c" providerId="LiveId" clId="{2984A4C2-13A6-49F7-B6FA-4AF55642F2CB}" dt="2024-05-14T09:39:04.659" v="12" actId="1076"/>
          <ac:picMkLst>
            <pc:docMk/>
            <pc:sldMk cId="0" sldId="257"/>
            <ac:picMk id="25" creationId="{4B9A758B-7416-8422-B985-C5CF36C843F0}"/>
          </ac:picMkLst>
        </pc:picChg>
      </pc:sldChg>
      <pc:sldChg chg="addSp modSp">
        <pc:chgData name="Purab Vats" userId="9864e57d738c787c" providerId="LiveId" clId="{2984A4C2-13A6-49F7-B6FA-4AF55642F2CB}" dt="2024-05-14T09:39:13.733" v="14" actId="1076"/>
        <pc:sldMkLst>
          <pc:docMk/>
          <pc:sldMk cId="0" sldId="258"/>
        </pc:sldMkLst>
        <pc:picChg chg="add mod">
          <ac:chgData name="Purab Vats" userId="9864e57d738c787c" providerId="LiveId" clId="{2984A4C2-13A6-49F7-B6FA-4AF55642F2CB}" dt="2024-05-14T09:39:13.733" v="14" actId="1076"/>
          <ac:picMkLst>
            <pc:docMk/>
            <pc:sldMk cId="0" sldId="258"/>
            <ac:picMk id="13" creationId="{B3E1398E-B589-A13B-6D5D-6AE4A5632EF3}"/>
          </ac:picMkLst>
        </pc:picChg>
      </pc:sldChg>
      <pc:sldChg chg="addSp modSp">
        <pc:chgData name="Purab Vats" userId="9864e57d738c787c" providerId="LiveId" clId="{2984A4C2-13A6-49F7-B6FA-4AF55642F2CB}" dt="2024-05-14T09:39:24.907" v="16" actId="1076"/>
        <pc:sldMkLst>
          <pc:docMk/>
          <pc:sldMk cId="0" sldId="259"/>
        </pc:sldMkLst>
        <pc:picChg chg="add mod">
          <ac:chgData name="Purab Vats" userId="9864e57d738c787c" providerId="LiveId" clId="{2984A4C2-13A6-49F7-B6FA-4AF55642F2CB}" dt="2024-05-14T09:39:24.907" v="16" actId="1076"/>
          <ac:picMkLst>
            <pc:docMk/>
            <pc:sldMk cId="0" sldId="259"/>
            <ac:picMk id="20" creationId="{AFD01B1E-F75C-DD2E-188F-2B58008139A5}"/>
          </ac:picMkLst>
        </pc:picChg>
      </pc:sldChg>
      <pc:sldChg chg="addSp modSp mod">
        <pc:chgData name="Purab Vats" userId="9864e57d738c787c" providerId="LiveId" clId="{2984A4C2-13A6-49F7-B6FA-4AF55642F2CB}" dt="2024-05-14T09:44:21.663" v="95" actId="1036"/>
        <pc:sldMkLst>
          <pc:docMk/>
          <pc:sldMk cId="0" sldId="260"/>
        </pc:sldMkLst>
        <pc:spChg chg="mod">
          <ac:chgData name="Purab Vats" userId="9864e57d738c787c" providerId="LiveId" clId="{2984A4C2-13A6-49F7-B6FA-4AF55642F2CB}" dt="2024-05-14T09:44:21.663" v="95" actId="1036"/>
          <ac:spMkLst>
            <pc:docMk/>
            <pc:sldMk cId="0" sldId="260"/>
            <ac:spMk id="3" creationId="{00000000-0000-0000-0000-000000000000}"/>
          </ac:spMkLst>
        </pc:spChg>
        <pc:spChg chg="mod">
          <ac:chgData name="Purab Vats" userId="9864e57d738c787c" providerId="LiveId" clId="{2984A4C2-13A6-49F7-B6FA-4AF55642F2CB}" dt="2024-05-14T09:44:17.330" v="94" actId="20577"/>
          <ac:spMkLst>
            <pc:docMk/>
            <pc:sldMk cId="0" sldId="260"/>
            <ac:spMk id="5" creationId="{00000000-0000-0000-0000-000000000000}"/>
          </ac:spMkLst>
        </pc:spChg>
        <pc:picChg chg="mod">
          <ac:chgData name="Purab Vats" userId="9864e57d738c787c" providerId="LiveId" clId="{2984A4C2-13A6-49F7-B6FA-4AF55642F2CB}" dt="2024-05-14T09:44:03.525" v="93" actId="14100"/>
          <ac:picMkLst>
            <pc:docMk/>
            <pc:sldMk cId="0" sldId="260"/>
            <ac:picMk id="7" creationId="{00000000-0000-0000-0000-000000000000}"/>
          </ac:picMkLst>
        </pc:picChg>
        <pc:picChg chg="add mod">
          <ac:chgData name="Purab Vats" userId="9864e57d738c787c" providerId="LiveId" clId="{2984A4C2-13A6-49F7-B6FA-4AF55642F2CB}" dt="2024-05-14T09:39:35.082" v="18" actId="1076"/>
          <ac:picMkLst>
            <pc:docMk/>
            <pc:sldMk cId="0" sldId="260"/>
            <ac:picMk id="15" creationId="{07F9DA65-2521-2664-8D21-353A62FADEE4}"/>
          </ac:picMkLst>
        </pc:picChg>
      </pc:sldChg>
      <pc:sldChg chg="addSp modSp">
        <pc:chgData name="Purab Vats" userId="9864e57d738c787c" providerId="LiveId" clId="{2984A4C2-13A6-49F7-B6FA-4AF55642F2CB}" dt="2024-05-14T09:39:47.172" v="20" actId="1076"/>
        <pc:sldMkLst>
          <pc:docMk/>
          <pc:sldMk cId="0" sldId="261"/>
        </pc:sldMkLst>
        <pc:picChg chg="add mod">
          <ac:chgData name="Purab Vats" userId="9864e57d738c787c" providerId="LiveId" clId="{2984A4C2-13A6-49F7-B6FA-4AF55642F2CB}" dt="2024-05-14T09:39:47.172" v="20" actId="1076"/>
          <ac:picMkLst>
            <pc:docMk/>
            <pc:sldMk cId="0" sldId="261"/>
            <ac:picMk id="17" creationId="{0BC15A87-28A7-8702-A673-D7C5E08AA910}"/>
          </ac:picMkLst>
        </pc:picChg>
      </pc:sldChg>
      <pc:sldChg chg="addSp modSp">
        <pc:chgData name="Purab Vats" userId="9864e57d738c787c" providerId="LiveId" clId="{2984A4C2-13A6-49F7-B6FA-4AF55642F2CB}" dt="2024-05-14T09:39:56.880" v="22" actId="1076"/>
        <pc:sldMkLst>
          <pc:docMk/>
          <pc:sldMk cId="0" sldId="262"/>
        </pc:sldMkLst>
        <pc:picChg chg="add mod">
          <ac:chgData name="Purab Vats" userId="9864e57d738c787c" providerId="LiveId" clId="{2984A4C2-13A6-49F7-B6FA-4AF55642F2CB}" dt="2024-05-14T09:39:56.880" v="22" actId="1076"/>
          <ac:picMkLst>
            <pc:docMk/>
            <pc:sldMk cId="0" sldId="262"/>
            <ac:picMk id="16" creationId="{44A4FECA-72E9-1E5C-210B-61EBBD56AC27}"/>
          </ac:picMkLst>
        </pc:picChg>
      </pc:sldChg>
      <pc:sldChg chg="addSp modSp">
        <pc:chgData name="Purab Vats" userId="9864e57d738c787c" providerId="LiveId" clId="{2984A4C2-13A6-49F7-B6FA-4AF55642F2CB}" dt="2024-05-14T09:40:02.862" v="24" actId="1076"/>
        <pc:sldMkLst>
          <pc:docMk/>
          <pc:sldMk cId="0" sldId="263"/>
        </pc:sldMkLst>
        <pc:picChg chg="add mod">
          <ac:chgData name="Purab Vats" userId="9864e57d738c787c" providerId="LiveId" clId="{2984A4C2-13A6-49F7-B6FA-4AF55642F2CB}" dt="2024-05-14T09:40:02.862" v="24" actId="1076"/>
          <ac:picMkLst>
            <pc:docMk/>
            <pc:sldMk cId="0" sldId="263"/>
            <ac:picMk id="8" creationId="{8813B849-E385-1EDD-83A9-9C80E4DCE1C9}"/>
          </ac:picMkLst>
        </pc:picChg>
      </pc:sldChg>
      <pc:sldChg chg="add del setBg">
        <pc:chgData name="Purab Vats" userId="9864e57d738c787c" providerId="LiveId" clId="{2984A4C2-13A6-49F7-B6FA-4AF55642F2CB}" dt="2024-05-14T09:38:29.600" v="8"/>
        <pc:sldMkLst>
          <pc:docMk/>
          <pc:sldMk cId="0" sldId="264"/>
        </pc:sldMkLst>
      </pc:sldChg>
      <pc:sldChg chg="add del">
        <pc:chgData name="Purab Vats" userId="9864e57d738c787c" providerId="LiveId" clId="{2984A4C2-13A6-49F7-B6FA-4AF55642F2CB}" dt="2024-05-14T09:41:16.118" v="33"/>
        <pc:sldMkLst>
          <pc:docMk/>
          <pc:sldMk cId="844311729" sldId="264"/>
        </pc:sldMkLst>
      </pc:sldChg>
      <pc:sldChg chg="new del">
        <pc:chgData name="Purab Vats" userId="9864e57d738c787c" providerId="LiveId" clId="{2984A4C2-13A6-49F7-B6FA-4AF55642F2CB}" dt="2024-05-14T09:37:40.775" v="3" actId="680"/>
        <pc:sldMkLst>
          <pc:docMk/>
          <pc:sldMk cId="1237170486" sldId="264"/>
        </pc:sldMkLst>
      </pc:sldChg>
      <pc:sldChg chg="new del">
        <pc:chgData name="Purab Vats" userId="9864e57d738c787c" providerId="LiveId" clId="{2984A4C2-13A6-49F7-B6FA-4AF55642F2CB}" dt="2024-05-14T09:40:24.180" v="26" actId="2696"/>
        <pc:sldMkLst>
          <pc:docMk/>
          <pc:sldMk cId="1984336595" sldId="264"/>
        </pc:sldMkLst>
      </pc:sldChg>
      <pc:sldChg chg="add del setBg">
        <pc:chgData name="Purab Vats" userId="9864e57d738c787c" providerId="LiveId" clId="{2984A4C2-13A6-49F7-B6FA-4AF55642F2CB}" dt="2024-05-14T09:37:40.025" v="2"/>
        <pc:sldMkLst>
          <pc:docMk/>
          <pc:sldMk cId="0"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1339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2302"/>
            <a:ext cx="14630400" cy="8229600"/>
          </a:xfrm>
          <a:prstGeom prst="rect">
            <a:avLst/>
          </a:prstGeom>
          <a:solidFill>
            <a:srgbClr val="F3F3FF">
              <a:alpha val="75000"/>
            </a:srgbClr>
          </a:solidFill>
          <a:ln/>
        </p:spPr>
      </p:sp>
      <p:sp>
        <p:nvSpPr>
          <p:cNvPr id="5" name="Text 1"/>
          <p:cNvSpPr/>
          <p:nvPr/>
        </p:nvSpPr>
        <p:spPr>
          <a:xfrm>
            <a:off x="3233497" y="0"/>
            <a:ext cx="7477601" cy="2874645"/>
          </a:xfrm>
          <a:prstGeom prst="rect">
            <a:avLst/>
          </a:prstGeom>
          <a:noFill/>
          <a:ln/>
        </p:spPr>
        <p:txBody>
          <a:bodyPr wrap="square" rtlCol="0" anchor="t"/>
          <a:lstStyle/>
          <a:p>
            <a:pPr marL="0" indent="0">
              <a:lnSpc>
                <a:spcPts val="7545"/>
              </a:lnSpc>
              <a:buNone/>
            </a:pPr>
            <a:r>
              <a:rPr lang="en-US" sz="2800" b="1" dirty="0">
                <a:solidFill>
                  <a:srgbClr val="00002E"/>
                </a:solidFill>
                <a:latin typeface="Nunito" pitchFamily="34" charset="0"/>
                <a:ea typeface="Nunito" pitchFamily="34" charset="-122"/>
                <a:cs typeface="Nunito" pitchFamily="34" charset="-120"/>
              </a:rPr>
              <a:t>Artificial Intelligence and Machine Learning</a:t>
            </a:r>
            <a:endParaRPr lang="en-US" sz="2800" dirty="0"/>
          </a:p>
        </p:txBody>
      </p:sp>
      <p:sp>
        <p:nvSpPr>
          <p:cNvPr id="6" name="Text 2"/>
          <p:cNvSpPr/>
          <p:nvPr/>
        </p:nvSpPr>
        <p:spPr>
          <a:xfrm>
            <a:off x="3233497" y="1437322"/>
            <a:ext cx="7477601" cy="2132409"/>
          </a:xfrm>
          <a:prstGeom prst="rect">
            <a:avLst/>
          </a:prstGeom>
          <a:noFill/>
          <a:ln/>
        </p:spPr>
        <p:txBody>
          <a:bodyPr wrap="square" rtlCol="0" anchor="t"/>
          <a:lstStyle/>
          <a:p>
            <a:pPr marL="0" indent="0">
              <a:lnSpc>
                <a:spcPts val="2799"/>
              </a:lnSpc>
              <a:buNone/>
            </a:pPr>
            <a:r>
              <a:rPr lang="en-US" b="1" dirty="0">
                <a:solidFill>
                  <a:srgbClr val="00002E"/>
                </a:solidFill>
                <a:latin typeface="PT Sans" pitchFamily="34" charset="0"/>
                <a:ea typeface="PT Sans" pitchFamily="34" charset="-122"/>
                <a:cs typeface="PT Sans" pitchFamily="34" charset="-120"/>
              </a:rPr>
              <a:t>                 </a:t>
            </a:r>
            <a:r>
              <a:rPr lang="en-US" sz="4000" b="1" dirty="0">
                <a:solidFill>
                  <a:srgbClr val="00002E"/>
                </a:solidFill>
                <a:latin typeface="PT Sans" pitchFamily="34" charset="0"/>
                <a:ea typeface="PT Sans" pitchFamily="34" charset="-122"/>
                <a:cs typeface="PT Sans" pitchFamily="34" charset="-120"/>
              </a:rPr>
              <a:t>Heart Disease Prediction</a:t>
            </a:r>
          </a:p>
          <a:p>
            <a:pPr marL="0" indent="0" algn="ctr">
              <a:lnSpc>
                <a:spcPts val="2799"/>
              </a:lnSpc>
              <a:buNone/>
            </a:pPr>
            <a:br>
              <a:rPr lang="en-IN" sz="1400" dirty="0"/>
            </a:br>
            <a:r>
              <a:rPr lang="en-IN" sz="1400" b="1" dirty="0">
                <a:solidFill>
                  <a:schemeClr val="accent1">
                    <a:lumMod val="50000"/>
                  </a:schemeClr>
                </a:solidFill>
              </a:rPr>
              <a:t>BY</a:t>
            </a:r>
            <a:br>
              <a:rPr lang="en-IN" sz="1400" dirty="0"/>
            </a:br>
            <a:r>
              <a:rPr lang="en-IN" sz="1400" dirty="0"/>
              <a:t>G-30</a:t>
            </a:r>
            <a:br>
              <a:rPr lang="en-IN" sz="1400" dirty="0"/>
            </a:br>
            <a:r>
              <a:rPr lang="en-IN" sz="1400" dirty="0"/>
              <a:t>PURAB VATS (2210990692)</a:t>
            </a:r>
            <a:br>
              <a:rPr lang="en-IN" sz="1400" dirty="0"/>
            </a:br>
            <a:r>
              <a:rPr lang="en-IN" sz="1400" dirty="0"/>
              <a:t>PRANAV KUMAR(2210990667)</a:t>
            </a:r>
            <a:br>
              <a:rPr lang="en-IN" sz="1400" dirty="0"/>
            </a:br>
            <a:r>
              <a:rPr lang="en-IN" sz="1400" dirty="0"/>
              <a:t>PRITAM KUMAR(2210990683)</a:t>
            </a:r>
          </a:p>
          <a:p>
            <a:pPr marL="0" indent="0" algn="ctr">
              <a:lnSpc>
                <a:spcPts val="2799"/>
              </a:lnSpc>
              <a:buNone/>
            </a:pPr>
            <a:r>
              <a:rPr lang="en-IN" sz="1400" dirty="0"/>
              <a:t>ARYAN(2210990174)</a:t>
            </a:r>
            <a:br>
              <a:rPr lang="en-IN" sz="1400" dirty="0"/>
            </a:br>
            <a:br>
              <a:rPr lang="en-IN" sz="1400" b="1" dirty="0"/>
            </a:br>
            <a:r>
              <a:rPr lang="en-IN" sz="1400" b="1" dirty="0">
                <a:solidFill>
                  <a:schemeClr val="accent1">
                    <a:lumMod val="50000"/>
                  </a:schemeClr>
                </a:solidFill>
              </a:rPr>
              <a:t>Supervisor</a:t>
            </a:r>
            <a:br>
              <a:rPr lang="en-IN" sz="1400" dirty="0"/>
            </a:br>
            <a:r>
              <a:rPr lang="en-IN" sz="1800" dirty="0"/>
              <a:t>Mr. </a:t>
            </a:r>
            <a:r>
              <a:rPr lang="en-IN" dirty="0"/>
              <a:t>Tushar </a:t>
            </a:r>
            <a:r>
              <a:rPr lang="en-IN" dirty="0" err="1"/>
              <a:t>Khitoliya</a:t>
            </a:r>
            <a:br>
              <a:rPr lang="en-IN" sz="1400" dirty="0"/>
            </a:br>
            <a:br>
              <a:rPr lang="en-IN" sz="1400" dirty="0"/>
            </a:br>
            <a:r>
              <a:rPr lang="en-IN" sz="1600" dirty="0"/>
              <a:t>Institute of Engineering &amp; Technology</a:t>
            </a:r>
            <a:br>
              <a:rPr lang="en-IN" sz="1600" dirty="0"/>
            </a:br>
            <a:r>
              <a:rPr lang="en-IN" sz="1600" dirty="0"/>
              <a:t>Department of computer Science and Engineering</a:t>
            </a:r>
            <a:br>
              <a:rPr lang="en-IN" sz="1400" dirty="0"/>
            </a:br>
            <a:r>
              <a:rPr lang="en-IN" sz="1400" b="1" dirty="0" err="1">
                <a:solidFill>
                  <a:srgbClr val="C00000"/>
                </a:solidFill>
                <a:latin typeface="+mn-lt"/>
              </a:rPr>
              <a:t>Chitkara</a:t>
            </a:r>
            <a:r>
              <a:rPr lang="en-IN" sz="1400" b="1" dirty="0">
                <a:solidFill>
                  <a:srgbClr val="C00000"/>
                </a:solidFill>
                <a:latin typeface="+mn-lt"/>
              </a:rPr>
              <a:t> University, Punjab, India</a:t>
            </a:r>
            <a:r>
              <a:rPr lang="en-US" sz="1400" dirty="0">
                <a:solidFill>
                  <a:srgbClr val="00002E"/>
                </a:solidFill>
                <a:latin typeface="PT Sans" pitchFamily="34" charset="0"/>
                <a:ea typeface="PT Sans" pitchFamily="34" charset="-122"/>
                <a:cs typeface="PT Sans" pitchFamily="34" charset="-120"/>
              </a:rPr>
              <a:t>.</a:t>
            </a:r>
            <a:endParaRPr lang="en-US" sz="1400" dirty="0"/>
          </a:p>
        </p:txBody>
      </p:sp>
      <p:pic>
        <p:nvPicPr>
          <p:cNvPr id="8" name="Picture 2" descr="CHITKARA UNIVERSITY - Best University in North India">
            <a:extLst>
              <a:ext uri="{FF2B5EF4-FFF2-40B4-BE49-F238E27FC236}">
                <a16:creationId xmlns:a16="http://schemas.microsoft.com/office/drawing/2014/main" id="{85CED342-DDEF-52EA-ED7B-74C6BE80D6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34999" y="118566"/>
            <a:ext cx="1219200" cy="11374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076"/>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0" y="0"/>
            <a:ext cx="14630400" cy="8230076"/>
          </a:xfrm>
          <a:prstGeom prst="rect">
            <a:avLst/>
          </a:prstGeom>
        </p:spPr>
      </p:pic>
      <p:sp>
        <p:nvSpPr>
          <p:cNvPr id="5" name="Shape 1"/>
          <p:cNvSpPr/>
          <p:nvPr/>
        </p:nvSpPr>
        <p:spPr>
          <a:xfrm>
            <a:off x="0" y="0"/>
            <a:ext cx="14630400" cy="8230076"/>
          </a:xfrm>
          <a:prstGeom prst="rect">
            <a:avLst/>
          </a:prstGeom>
          <a:solidFill>
            <a:srgbClr val="F3F3FF">
              <a:alpha val="85000"/>
            </a:srgbClr>
          </a:solidFill>
          <a:ln/>
        </p:spPr>
      </p:sp>
      <p:sp>
        <p:nvSpPr>
          <p:cNvPr id="6" name="Text 2"/>
          <p:cNvSpPr/>
          <p:nvPr/>
        </p:nvSpPr>
        <p:spPr>
          <a:xfrm>
            <a:off x="2780824" y="557808"/>
            <a:ext cx="7355324" cy="633770"/>
          </a:xfrm>
          <a:prstGeom prst="rect">
            <a:avLst/>
          </a:prstGeom>
          <a:noFill/>
          <a:ln/>
        </p:spPr>
        <p:txBody>
          <a:bodyPr wrap="none" rtlCol="0" anchor="t"/>
          <a:lstStyle/>
          <a:p>
            <a:pPr marL="0" indent="0">
              <a:lnSpc>
                <a:spcPts val="4991"/>
              </a:lnSpc>
              <a:buNone/>
            </a:pPr>
            <a:r>
              <a:rPr lang="en-US" sz="3993" b="1" dirty="0">
                <a:solidFill>
                  <a:srgbClr val="00002E"/>
                </a:solidFill>
                <a:latin typeface="Nunito" pitchFamily="34" charset="0"/>
                <a:ea typeface="Nunito" pitchFamily="34" charset="-122"/>
                <a:cs typeface="Nunito" pitchFamily="34" charset="-120"/>
              </a:rPr>
              <a:t>Data Collection and Exploration</a:t>
            </a:r>
            <a:endParaRPr lang="en-US" sz="3993" dirty="0"/>
          </a:p>
        </p:txBody>
      </p:sp>
      <p:sp>
        <p:nvSpPr>
          <p:cNvPr id="7" name="Text 3"/>
          <p:cNvSpPr/>
          <p:nvPr/>
        </p:nvSpPr>
        <p:spPr>
          <a:xfrm>
            <a:off x="2780824" y="1495782"/>
            <a:ext cx="9068633" cy="1947386"/>
          </a:xfrm>
          <a:prstGeom prst="rect">
            <a:avLst/>
          </a:prstGeom>
          <a:noFill/>
          <a:ln/>
        </p:spPr>
        <p:txBody>
          <a:bodyPr wrap="square" rtlCol="0" anchor="t"/>
          <a:lstStyle/>
          <a:p>
            <a:pPr marL="0" indent="0">
              <a:lnSpc>
                <a:spcPts val="2556"/>
              </a:lnSpc>
              <a:buNone/>
            </a:pPr>
            <a:r>
              <a:rPr lang="en-US" sz="1597" dirty="0">
                <a:solidFill>
                  <a:srgbClr val="00002E"/>
                </a:solidFill>
                <a:latin typeface="PT Sans" pitchFamily="34" charset="0"/>
                <a:ea typeface="PT Sans" pitchFamily="34" charset="-122"/>
                <a:cs typeface="PT Sans" pitchFamily="34" charset="-120"/>
              </a:rPr>
              <a:t>The project began with the collection of a comprehensive dataset containing health metrics such as age, sex, cholesterol levels, blood pressure, and presence of diabetes, along with a label indicating whether the person has heart disease or not. The dataset was sourced from reputable sources like Kaggle or UCI Machine Learning Repository. Exploratory data analysis was then conducted using pandas to load and explore the dataset, check for missing values, and visualize the distributions of features using matplotlib and seaborn.</a:t>
            </a:r>
            <a:endParaRPr lang="en-US" sz="1597" dirty="0"/>
          </a:p>
        </p:txBody>
      </p:sp>
      <p:sp>
        <p:nvSpPr>
          <p:cNvPr id="8" name="Shape 4"/>
          <p:cNvSpPr/>
          <p:nvPr/>
        </p:nvSpPr>
        <p:spPr>
          <a:xfrm>
            <a:off x="2780824" y="5671780"/>
            <a:ext cx="9068633" cy="25241"/>
          </a:xfrm>
          <a:prstGeom prst="rect">
            <a:avLst/>
          </a:prstGeom>
          <a:solidFill>
            <a:srgbClr val="DFDFEB"/>
          </a:solidFill>
          <a:ln/>
        </p:spPr>
      </p:sp>
      <p:sp>
        <p:nvSpPr>
          <p:cNvPr id="9" name="Shape 5"/>
          <p:cNvSpPr/>
          <p:nvPr/>
        </p:nvSpPr>
        <p:spPr>
          <a:xfrm>
            <a:off x="4984671" y="4961811"/>
            <a:ext cx="25241" cy="709970"/>
          </a:xfrm>
          <a:prstGeom prst="rect">
            <a:avLst/>
          </a:prstGeom>
          <a:solidFill>
            <a:srgbClr val="2D4DF2"/>
          </a:solidFill>
          <a:ln/>
        </p:spPr>
      </p:sp>
      <p:sp>
        <p:nvSpPr>
          <p:cNvPr id="10" name="Shape 6"/>
          <p:cNvSpPr/>
          <p:nvPr/>
        </p:nvSpPr>
        <p:spPr>
          <a:xfrm>
            <a:off x="4769168" y="5443657"/>
            <a:ext cx="456367" cy="456367"/>
          </a:xfrm>
          <a:prstGeom prst="roundRect">
            <a:avLst>
              <a:gd name="adj" fmla="val 80009"/>
            </a:avLst>
          </a:prstGeom>
          <a:solidFill>
            <a:srgbClr val="F3F3FF"/>
          </a:solidFill>
          <a:ln w="22860">
            <a:solidFill>
              <a:srgbClr val="00002E"/>
            </a:solidFill>
            <a:prstDash val="solid"/>
          </a:ln>
        </p:spPr>
      </p:sp>
      <p:sp>
        <p:nvSpPr>
          <p:cNvPr id="11" name="Text 7"/>
          <p:cNvSpPr/>
          <p:nvPr/>
        </p:nvSpPr>
        <p:spPr>
          <a:xfrm>
            <a:off x="4906089" y="5481638"/>
            <a:ext cx="182523" cy="380405"/>
          </a:xfrm>
          <a:prstGeom prst="rect">
            <a:avLst/>
          </a:prstGeom>
          <a:noFill/>
          <a:ln/>
        </p:spPr>
        <p:txBody>
          <a:bodyPr wrap="none" rtlCol="0" anchor="t"/>
          <a:lstStyle/>
          <a:p>
            <a:pPr marL="0" indent="0" algn="ctr">
              <a:lnSpc>
                <a:spcPts val="2995"/>
              </a:lnSpc>
              <a:buNone/>
            </a:pPr>
            <a:r>
              <a:rPr lang="en-US" sz="2396" b="1" dirty="0">
                <a:solidFill>
                  <a:srgbClr val="2D4DF2"/>
                </a:solidFill>
                <a:latin typeface="Nunito" pitchFamily="34" charset="0"/>
                <a:ea typeface="Nunito" pitchFamily="34" charset="-122"/>
                <a:cs typeface="Nunito" pitchFamily="34" charset="-120"/>
              </a:rPr>
              <a:t>1</a:t>
            </a:r>
            <a:endParaRPr lang="en-US" sz="2396" dirty="0"/>
          </a:p>
        </p:txBody>
      </p:sp>
      <p:sp>
        <p:nvSpPr>
          <p:cNvPr id="12" name="Text 8"/>
          <p:cNvSpPr/>
          <p:nvPr/>
        </p:nvSpPr>
        <p:spPr>
          <a:xfrm>
            <a:off x="3729514" y="3671292"/>
            <a:ext cx="2535555" cy="316944"/>
          </a:xfrm>
          <a:prstGeom prst="rect">
            <a:avLst/>
          </a:prstGeom>
          <a:noFill/>
          <a:ln/>
        </p:spPr>
        <p:txBody>
          <a:bodyPr wrap="none" rtlCol="0" anchor="t"/>
          <a:lstStyle/>
          <a:p>
            <a:pPr marL="0" indent="0" algn="ctr">
              <a:lnSpc>
                <a:spcPts val="2496"/>
              </a:lnSpc>
              <a:buNone/>
            </a:pPr>
            <a:r>
              <a:rPr lang="en-US" sz="1997" b="1" dirty="0">
                <a:solidFill>
                  <a:srgbClr val="2D4DF2"/>
                </a:solidFill>
                <a:latin typeface="Nunito" pitchFamily="34" charset="0"/>
                <a:ea typeface="Nunito" pitchFamily="34" charset="-122"/>
                <a:cs typeface="Nunito" pitchFamily="34" charset="-120"/>
              </a:rPr>
              <a:t>Data Collection</a:t>
            </a:r>
            <a:endParaRPr lang="en-US" sz="1997" dirty="0"/>
          </a:p>
        </p:txBody>
      </p:sp>
      <p:sp>
        <p:nvSpPr>
          <p:cNvPr id="13" name="Text 9"/>
          <p:cNvSpPr/>
          <p:nvPr/>
        </p:nvSpPr>
        <p:spPr>
          <a:xfrm>
            <a:off x="2983587" y="4109918"/>
            <a:ext cx="4027408" cy="649129"/>
          </a:xfrm>
          <a:prstGeom prst="rect">
            <a:avLst/>
          </a:prstGeom>
          <a:noFill/>
          <a:ln/>
        </p:spPr>
        <p:txBody>
          <a:bodyPr wrap="square" rtlCol="0" anchor="t"/>
          <a:lstStyle/>
          <a:p>
            <a:pPr marL="0" indent="0" algn="ctr">
              <a:lnSpc>
                <a:spcPts val="2556"/>
              </a:lnSpc>
              <a:buNone/>
            </a:pPr>
            <a:r>
              <a:rPr lang="en-US" sz="1597" dirty="0">
                <a:solidFill>
                  <a:srgbClr val="00002E"/>
                </a:solidFill>
                <a:latin typeface="PT Sans" pitchFamily="34" charset="0"/>
                <a:ea typeface="PT Sans" pitchFamily="34" charset="-122"/>
                <a:cs typeface="PT Sans" pitchFamily="34" charset="-120"/>
              </a:rPr>
              <a:t>Gathered a diverse dataset containing health metrics and heart disease labels.</a:t>
            </a:r>
            <a:endParaRPr lang="en-US" sz="1597" dirty="0"/>
          </a:p>
        </p:txBody>
      </p:sp>
      <p:sp>
        <p:nvSpPr>
          <p:cNvPr id="14" name="Shape 10"/>
          <p:cNvSpPr/>
          <p:nvPr/>
        </p:nvSpPr>
        <p:spPr>
          <a:xfrm>
            <a:off x="7302460" y="5671780"/>
            <a:ext cx="25241" cy="709970"/>
          </a:xfrm>
          <a:prstGeom prst="rect">
            <a:avLst/>
          </a:prstGeom>
          <a:solidFill>
            <a:srgbClr val="015F98"/>
          </a:solidFill>
          <a:ln/>
        </p:spPr>
      </p:sp>
      <p:sp>
        <p:nvSpPr>
          <p:cNvPr id="15" name="Shape 11"/>
          <p:cNvSpPr/>
          <p:nvPr/>
        </p:nvSpPr>
        <p:spPr>
          <a:xfrm>
            <a:off x="7086957" y="5443657"/>
            <a:ext cx="456367" cy="456367"/>
          </a:xfrm>
          <a:prstGeom prst="roundRect">
            <a:avLst>
              <a:gd name="adj" fmla="val 80009"/>
            </a:avLst>
          </a:prstGeom>
          <a:solidFill>
            <a:srgbClr val="F3F3FF"/>
          </a:solidFill>
          <a:ln w="22860">
            <a:solidFill>
              <a:srgbClr val="00002E"/>
            </a:solidFill>
            <a:prstDash val="solid"/>
          </a:ln>
        </p:spPr>
      </p:sp>
      <p:sp>
        <p:nvSpPr>
          <p:cNvPr id="16" name="Text 12"/>
          <p:cNvSpPr/>
          <p:nvPr/>
        </p:nvSpPr>
        <p:spPr>
          <a:xfrm>
            <a:off x="7223879" y="5481638"/>
            <a:ext cx="182523" cy="380405"/>
          </a:xfrm>
          <a:prstGeom prst="rect">
            <a:avLst/>
          </a:prstGeom>
          <a:noFill/>
          <a:ln/>
        </p:spPr>
        <p:txBody>
          <a:bodyPr wrap="none" rtlCol="0" anchor="t"/>
          <a:lstStyle/>
          <a:p>
            <a:pPr marL="0" indent="0" algn="ctr">
              <a:lnSpc>
                <a:spcPts val="2995"/>
              </a:lnSpc>
              <a:buNone/>
            </a:pPr>
            <a:r>
              <a:rPr lang="en-US" sz="2396" b="1" dirty="0">
                <a:solidFill>
                  <a:srgbClr val="015F98"/>
                </a:solidFill>
                <a:latin typeface="Nunito" pitchFamily="34" charset="0"/>
                <a:ea typeface="Nunito" pitchFamily="34" charset="-122"/>
                <a:cs typeface="Nunito" pitchFamily="34" charset="-120"/>
              </a:rPr>
              <a:t>2</a:t>
            </a:r>
            <a:endParaRPr lang="en-US" sz="2396" dirty="0"/>
          </a:p>
        </p:txBody>
      </p:sp>
      <p:sp>
        <p:nvSpPr>
          <p:cNvPr id="17" name="Text 13"/>
          <p:cNvSpPr/>
          <p:nvPr/>
        </p:nvSpPr>
        <p:spPr>
          <a:xfrm>
            <a:off x="5804892" y="6584513"/>
            <a:ext cx="3020258" cy="316944"/>
          </a:xfrm>
          <a:prstGeom prst="rect">
            <a:avLst/>
          </a:prstGeom>
          <a:noFill/>
          <a:ln/>
        </p:spPr>
        <p:txBody>
          <a:bodyPr wrap="none" rtlCol="0" anchor="t"/>
          <a:lstStyle/>
          <a:p>
            <a:pPr marL="0" indent="0" algn="ctr">
              <a:lnSpc>
                <a:spcPts val="2496"/>
              </a:lnSpc>
              <a:buNone/>
            </a:pPr>
            <a:r>
              <a:rPr lang="en-US" sz="1997" b="1" dirty="0">
                <a:solidFill>
                  <a:srgbClr val="015F98"/>
                </a:solidFill>
                <a:latin typeface="Nunito" pitchFamily="34" charset="0"/>
                <a:ea typeface="Nunito" pitchFamily="34" charset="-122"/>
                <a:cs typeface="Nunito" pitchFamily="34" charset="-120"/>
              </a:rPr>
              <a:t>Exploratory Data Analysis</a:t>
            </a:r>
            <a:endParaRPr lang="en-US" sz="1997" dirty="0"/>
          </a:p>
        </p:txBody>
      </p:sp>
      <p:sp>
        <p:nvSpPr>
          <p:cNvPr id="18" name="Text 14"/>
          <p:cNvSpPr/>
          <p:nvPr/>
        </p:nvSpPr>
        <p:spPr>
          <a:xfrm>
            <a:off x="5301377" y="7023140"/>
            <a:ext cx="4027408" cy="649129"/>
          </a:xfrm>
          <a:prstGeom prst="rect">
            <a:avLst/>
          </a:prstGeom>
          <a:noFill/>
          <a:ln/>
        </p:spPr>
        <p:txBody>
          <a:bodyPr wrap="square" rtlCol="0" anchor="t"/>
          <a:lstStyle/>
          <a:p>
            <a:pPr marL="0" indent="0" algn="ctr">
              <a:lnSpc>
                <a:spcPts val="2556"/>
              </a:lnSpc>
              <a:buNone/>
            </a:pPr>
            <a:r>
              <a:rPr lang="en-US" sz="1597" dirty="0">
                <a:solidFill>
                  <a:srgbClr val="00002E"/>
                </a:solidFill>
                <a:latin typeface="PT Sans" pitchFamily="34" charset="0"/>
                <a:ea typeface="PT Sans" pitchFamily="34" charset="-122"/>
                <a:cs typeface="PT Sans" pitchFamily="34" charset="-120"/>
              </a:rPr>
              <a:t>Loaded the dataset, checked for missing values, and visualized feature distributions.</a:t>
            </a:r>
            <a:endParaRPr lang="en-US" sz="1597" dirty="0"/>
          </a:p>
        </p:txBody>
      </p:sp>
      <p:sp>
        <p:nvSpPr>
          <p:cNvPr id="19" name="Shape 15"/>
          <p:cNvSpPr/>
          <p:nvPr/>
        </p:nvSpPr>
        <p:spPr>
          <a:xfrm>
            <a:off x="9620369" y="4961811"/>
            <a:ext cx="25241" cy="709970"/>
          </a:xfrm>
          <a:prstGeom prst="rect">
            <a:avLst/>
          </a:prstGeom>
          <a:solidFill>
            <a:srgbClr val="AD1F96"/>
          </a:solidFill>
          <a:ln/>
        </p:spPr>
      </p:sp>
      <p:sp>
        <p:nvSpPr>
          <p:cNvPr id="20" name="Shape 16"/>
          <p:cNvSpPr/>
          <p:nvPr/>
        </p:nvSpPr>
        <p:spPr>
          <a:xfrm>
            <a:off x="9404866" y="5443657"/>
            <a:ext cx="456367" cy="456367"/>
          </a:xfrm>
          <a:prstGeom prst="roundRect">
            <a:avLst>
              <a:gd name="adj" fmla="val 80009"/>
            </a:avLst>
          </a:prstGeom>
          <a:solidFill>
            <a:srgbClr val="F3F3FF"/>
          </a:solidFill>
          <a:ln w="22860">
            <a:solidFill>
              <a:srgbClr val="00002E"/>
            </a:solidFill>
            <a:prstDash val="solid"/>
          </a:ln>
        </p:spPr>
      </p:sp>
      <p:sp>
        <p:nvSpPr>
          <p:cNvPr id="21" name="Text 17"/>
          <p:cNvSpPr/>
          <p:nvPr/>
        </p:nvSpPr>
        <p:spPr>
          <a:xfrm>
            <a:off x="9541788" y="5481638"/>
            <a:ext cx="182523" cy="380405"/>
          </a:xfrm>
          <a:prstGeom prst="rect">
            <a:avLst/>
          </a:prstGeom>
          <a:noFill/>
          <a:ln/>
        </p:spPr>
        <p:txBody>
          <a:bodyPr wrap="none" rtlCol="0" anchor="t"/>
          <a:lstStyle/>
          <a:p>
            <a:pPr marL="0" indent="0" algn="ctr">
              <a:lnSpc>
                <a:spcPts val="2995"/>
              </a:lnSpc>
              <a:buNone/>
            </a:pPr>
            <a:r>
              <a:rPr lang="en-US" sz="2396" b="1" dirty="0">
                <a:solidFill>
                  <a:srgbClr val="AD1F96"/>
                </a:solidFill>
                <a:latin typeface="Nunito" pitchFamily="34" charset="0"/>
                <a:ea typeface="Nunito" pitchFamily="34" charset="-122"/>
                <a:cs typeface="Nunito" pitchFamily="34" charset="-120"/>
              </a:rPr>
              <a:t>3</a:t>
            </a:r>
            <a:endParaRPr lang="en-US" sz="2396" dirty="0"/>
          </a:p>
        </p:txBody>
      </p:sp>
      <p:sp>
        <p:nvSpPr>
          <p:cNvPr id="22" name="Text 18"/>
          <p:cNvSpPr/>
          <p:nvPr/>
        </p:nvSpPr>
        <p:spPr>
          <a:xfrm>
            <a:off x="8365212" y="3671292"/>
            <a:ext cx="2535555" cy="316944"/>
          </a:xfrm>
          <a:prstGeom prst="rect">
            <a:avLst/>
          </a:prstGeom>
          <a:noFill/>
          <a:ln/>
        </p:spPr>
        <p:txBody>
          <a:bodyPr wrap="none" rtlCol="0" anchor="t"/>
          <a:lstStyle/>
          <a:p>
            <a:pPr marL="0" indent="0" algn="ctr">
              <a:lnSpc>
                <a:spcPts val="2496"/>
              </a:lnSpc>
              <a:buNone/>
            </a:pPr>
            <a:r>
              <a:rPr lang="en-US" sz="1997" b="1" dirty="0">
                <a:solidFill>
                  <a:srgbClr val="AD1F96"/>
                </a:solidFill>
                <a:latin typeface="Nunito" pitchFamily="34" charset="0"/>
                <a:ea typeface="Nunito" pitchFamily="34" charset="-122"/>
                <a:cs typeface="Nunito" pitchFamily="34" charset="-120"/>
              </a:rPr>
              <a:t>Data Preprocessing</a:t>
            </a:r>
            <a:endParaRPr lang="en-US" sz="1997" dirty="0"/>
          </a:p>
        </p:txBody>
      </p:sp>
      <p:sp>
        <p:nvSpPr>
          <p:cNvPr id="23" name="Text 19"/>
          <p:cNvSpPr/>
          <p:nvPr/>
        </p:nvSpPr>
        <p:spPr>
          <a:xfrm>
            <a:off x="7619286" y="4109918"/>
            <a:ext cx="4027408" cy="649129"/>
          </a:xfrm>
          <a:prstGeom prst="rect">
            <a:avLst/>
          </a:prstGeom>
          <a:noFill/>
          <a:ln/>
        </p:spPr>
        <p:txBody>
          <a:bodyPr wrap="square" rtlCol="0" anchor="t"/>
          <a:lstStyle/>
          <a:p>
            <a:pPr marL="0" indent="0" algn="ctr">
              <a:lnSpc>
                <a:spcPts val="2556"/>
              </a:lnSpc>
              <a:buNone/>
            </a:pPr>
            <a:r>
              <a:rPr lang="en-US" sz="1597" dirty="0">
                <a:solidFill>
                  <a:srgbClr val="00002E"/>
                </a:solidFill>
                <a:latin typeface="PT Sans" pitchFamily="34" charset="0"/>
                <a:ea typeface="PT Sans" pitchFamily="34" charset="-122"/>
                <a:cs typeface="PT Sans" pitchFamily="34" charset="-120"/>
              </a:rPr>
              <a:t>Handled missing data, encoded categorical variables, and normalized features as needed.</a:t>
            </a:r>
            <a:endParaRPr lang="en-US" sz="1597" dirty="0"/>
          </a:p>
        </p:txBody>
      </p:sp>
      <p:pic>
        <p:nvPicPr>
          <p:cNvPr id="25" name="Picture 2" descr="CHITKARA UNIVERSITY - Best University in North India">
            <a:extLst>
              <a:ext uri="{FF2B5EF4-FFF2-40B4-BE49-F238E27FC236}">
                <a16:creationId xmlns:a16="http://schemas.microsoft.com/office/drawing/2014/main" id="{4B9A758B-7416-8422-B985-C5CF36C843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88537" y="54154"/>
            <a:ext cx="1219200" cy="11374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2348389" y="796409"/>
            <a:ext cx="7749302" cy="694373"/>
          </a:xfrm>
          <a:prstGeom prst="rect">
            <a:avLst/>
          </a:prstGeom>
          <a:noFill/>
          <a:ln/>
        </p:spPr>
        <p:txBody>
          <a:bodyPr wrap="non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Model Building and Evaluation</a:t>
            </a:r>
            <a:endParaRPr lang="en-US" sz="4374" dirty="0"/>
          </a:p>
        </p:txBody>
      </p:sp>
      <p:sp>
        <p:nvSpPr>
          <p:cNvPr id="5" name="Text 2"/>
          <p:cNvSpPr/>
          <p:nvPr/>
        </p:nvSpPr>
        <p:spPr>
          <a:xfrm>
            <a:off x="2348389" y="1935123"/>
            <a:ext cx="9933503" cy="2132409"/>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The project then implemented a range of machine learning algorithms, including Logistic Regression, Support Vector Machines (SVM), Decision Trees, and Random Forest Classifiers, using the scikit-learn library. Each model was trained on the preprocessed training data, and their performance was evaluated using metrics such as accuracy, precision, recall, and F1-score. Confusion matrices were plotted to visualize the models' performance, and the results were compared to identify the most effective approach for predicting heart disease.</a:t>
            </a:r>
            <a:endParaRPr lang="en-US" sz="1750" dirty="0"/>
          </a:p>
        </p:txBody>
      </p:sp>
      <p:sp>
        <p:nvSpPr>
          <p:cNvPr id="6" name="Text 3"/>
          <p:cNvSpPr/>
          <p:nvPr/>
        </p:nvSpPr>
        <p:spPr>
          <a:xfrm>
            <a:off x="2348389" y="4539615"/>
            <a:ext cx="2777490" cy="347186"/>
          </a:xfrm>
          <a:prstGeom prst="rect">
            <a:avLst/>
          </a:prstGeom>
          <a:noFill/>
          <a:ln/>
        </p:spPr>
        <p:txBody>
          <a:bodyPr wrap="non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Logistic Regression</a:t>
            </a:r>
            <a:endParaRPr lang="en-US" sz="2187" dirty="0"/>
          </a:p>
        </p:txBody>
      </p:sp>
      <p:sp>
        <p:nvSpPr>
          <p:cNvPr id="7" name="Text 4"/>
          <p:cNvSpPr/>
          <p:nvPr/>
        </p:nvSpPr>
        <p:spPr>
          <a:xfrm>
            <a:off x="2348389" y="5108972"/>
            <a:ext cx="2949416" cy="1421606"/>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Implemented a Logistic Regression model to predict heart disease based on the input features.</a:t>
            </a:r>
            <a:endParaRPr lang="en-US" sz="1750" dirty="0"/>
          </a:p>
        </p:txBody>
      </p:sp>
      <p:sp>
        <p:nvSpPr>
          <p:cNvPr id="8" name="Text 5"/>
          <p:cNvSpPr/>
          <p:nvPr/>
        </p:nvSpPr>
        <p:spPr>
          <a:xfrm>
            <a:off x="5847398" y="4539615"/>
            <a:ext cx="2949416" cy="694373"/>
          </a:xfrm>
          <a:prstGeom prst="rect">
            <a:avLst/>
          </a:prstGeom>
          <a:noFill/>
          <a:ln/>
        </p:spPr>
        <p:txBody>
          <a:bodyPr wrap="squar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Support Vector Machines (SVM)</a:t>
            </a:r>
            <a:endParaRPr lang="en-US" sz="2187" dirty="0"/>
          </a:p>
        </p:txBody>
      </p:sp>
      <p:sp>
        <p:nvSpPr>
          <p:cNvPr id="9" name="Text 6"/>
          <p:cNvSpPr/>
          <p:nvPr/>
        </p:nvSpPr>
        <p:spPr>
          <a:xfrm>
            <a:off x="5847398" y="5456158"/>
            <a:ext cx="2949416" cy="1421606"/>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Utilized SVM, a powerful algorithm for classification tasks, to identify individuals at risk of heart disease.</a:t>
            </a:r>
            <a:endParaRPr lang="en-US" sz="1750" dirty="0"/>
          </a:p>
        </p:txBody>
      </p:sp>
      <p:sp>
        <p:nvSpPr>
          <p:cNvPr id="10" name="Text 7"/>
          <p:cNvSpPr/>
          <p:nvPr/>
        </p:nvSpPr>
        <p:spPr>
          <a:xfrm>
            <a:off x="9346406" y="4539615"/>
            <a:ext cx="2949416" cy="694373"/>
          </a:xfrm>
          <a:prstGeom prst="rect">
            <a:avLst/>
          </a:prstGeom>
          <a:noFill/>
          <a:ln/>
        </p:spPr>
        <p:txBody>
          <a:bodyPr wrap="squar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Decision Trees and Random Forest</a:t>
            </a:r>
            <a:endParaRPr lang="en-US" sz="2187" dirty="0"/>
          </a:p>
        </p:txBody>
      </p:sp>
      <p:sp>
        <p:nvSpPr>
          <p:cNvPr id="11" name="Text 8"/>
          <p:cNvSpPr/>
          <p:nvPr/>
        </p:nvSpPr>
        <p:spPr>
          <a:xfrm>
            <a:off x="9346406" y="5456158"/>
            <a:ext cx="2949416" cy="1777008"/>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Explored Decision Trees and Random Forest Classifiers to capture complex relationships in the data and make accurate predictions.</a:t>
            </a:r>
            <a:endParaRPr lang="en-US" sz="1750" dirty="0"/>
          </a:p>
        </p:txBody>
      </p:sp>
      <p:pic>
        <p:nvPicPr>
          <p:cNvPr id="13" name="Picture 2" descr="CHITKARA UNIVERSITY - Best University in North India">
            <a:extLst>
              <a:ext uri="{FF2B5EF4-FFF2-40B4-BE49-F238E27FC236}">
                <a16:creationId xmlns:a16="http://schemas.microsoft.com/office/drawing/2014/main" id="{B3E1398E-B589-A13B-6D5D-6AE4A5632E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88537" y="89210"/>
            <a:ext cx="1219200" cy="11374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1151"/>
            <a:ext cx="14630400" cy="8229600"/>
          </a:xfrm>
          <a:prstGeom prst="rect">
            <a:avLst/>
          </a:prstGeom>
          <a:solidFill>
            <a:srgbClr val="F3F3FF">
              <a:alpha val="75000"/>
            </a:srgbClr>
          </a:solidFill>
          <a:ln/>
        </p:spPr>
      </p:sp>
      <p:sp>
        <p:nvSpPr>
          <p:cNvPr id="4" name="Text 1"/>
          <p:cNvSpPr/>
          <p:nvPr/>
        </p:nvSpPr>
        <p:spPr>
          <a:xfrm>
            <a:off x="3182541" y="508754"/>
            <a:ext cx="4622006" cy="577691"/>
          </a:xfrm>
          <a:prstGeom prst="rect">
            <a:avLst/>
          </a:prstGeom>
          <a:noFill/>
          <a:ln/>
        </p:spPr>
        <p:txBody>
          <a:bodyPr wrap="none" rtlCol="0" anchor="t"/>
          <a:lstStyle/>
          <a:p>
            <a:pPr marL="0" indent="0">
              <a:lnSpc>
                <a:spcPts val="4549"/>
              </a:lnSpc>
              <a:buNone/>
            </a:pPr>
            <a:r>
              <a:rPr lang="en-US" sz="3639" b="1" dirty="0">
                <a:solidFill>
                  <a:srgbClr val="00002E"/>
                </a:solidFill>
                <a:latin typeface="Nunito" pitchFamily="34" charset="0"/>
                <a:ea typeface="Nunito" pitchFamily="34" charset="-122"/>
                <a:cs typeface="Nunito" pitchFamily="34" charset="-120"/>
              </a:rPr>
              <a:t>Results Visualization</a:t>
            </a:r>
            <a:endParaRPr lang="en-US" sz="3639" dirty="0"/>
          </a:p>
        </p:txBody>
      </p:sp>
      <p:sp>
        <p:nvSpPr>
          <p:cNvPr id="5" name="Text 2"/>
          <p:cNvSpPr/>
          <p:nvPr/>
        </p:nvSpPr>
        <p:spPr>
          <a:xfrm>
            <a:off x="3182541" y="1456134"/>
            <a:ext cx="8265200" cy="2070259"/>
          </a:xfrm>
          <a:prstGeom prst="rect">
            <a:avLst/>
          </a:prstGeom>
          <a:noFill/>
          <a:ln/>
        </p:spPr>
        <p:txBody>
          <a:bodyPr wrap="square" rtlCol="0" anchor="t"/>
          <a:lstStyle/>
          <a:p>
            <a:pPr marL="0" indent="0">
              <a:lnSpc>
                <a:spcPts val="2329"/>
              </a:lnSpc>
              <a:buNone/>
            </a:pPr>
            <a:r>
              <a:rPr lang="en-US" sz="1456" dirty="0">
                <a:solidFill>
                  <a:srgbClr val="00002E"/>
                </a:solidFill>
                <a:latin typeface="PT Sans" pitchFamily="34" charset="0"/>
                <a:ea typeface="PT Sans" pitchFamily="34" charset="-122"/>
                <a:cs typeface="PT Sans" pitchFamily="34" charset="-120"/>
              </a:rPr>
              <a:t>The project culminated in the visualization of the machine learning models' performance, leveraging tools like matplotlib and seaborn. This included plotting confusion matrices to assess the models' accuracy, precision, recall, and F1-score. Additionally, the team generated ROC (Receiver Operating Characteristic) curves and calculated the AUC (Area Under the Curve) scores to provide a comprehensive evaluation of the models' ability to distinguish between individuals with and without heart disease. </a:t>
            </a:r>
            <a:endParaRPr lang="en-US" sz="1456" dirty="0"/>
          </a:p>
        </p:txBody>
      </p:sp>
      <p:sp>
        <p:nvSpPr>
          <p:cNvPr id="6" name="Shape 3"/>
          <p:cNvSpPr/>
          <p:nvPr/>
        </p:nvSpPr>
        <p:spPr>
          <a:xfrm>
            <a:off x="3182541" y="3734276"/>
            <a:ext cx="3993952" cy="2468404"/>
          </a:xfrm>
          <a:prstGeom prst="roundRect">
            <a:avLst>
              <a:gd name="adj" fmla="val 13482"/>
            </a:avLst>
          </a:prstGeom>
          <a:noFill/>
          <a:ln w="22860">
            <a:solidFill>
              <a:srgbClr val="2D4DF2"/>
            </a:solidFill>
            <a:prstDash val="solid"/>
          </a:ln>
        </p:spPr>
      </p:sp>
      <p:pic>
        <p:nvPicPr>
          <p:cNvPr id="7" name="Image 1" descr="preencoded.png"/>
          <p:cNvPicPr>
            <a:picLocks noChangeAspect="1"/>
          </p:cNvPicPr>
          <p:nvPr/>
        </p:nvPicPr>
        <p:blipFill>
          <a:blip r:embed="rId4"/>
          <a:stretch>
            <a:fillRect/>
          </a:stretch>
        </p:blipFill>
        <p:spPr>
          <a:xfrm>
            <a:off x="3205401" y="3757136"/>
            <a:ext cx="3948232" cy="2422684"/>
          </a:xfrm>
          <a:prstGeom prst="rect">
            <a:avLst/>
          </a:prstGeom>
        </p:spPr>
      </p:pic>
      <p:sp>
        <p:nvSpPr>
          <p:cNvPr id="8" name="Text 4"/>
          <p:cNvSpPr/>
          <p:nvPr/>
        </p:nvSpPr>
        <p:spPr>
          <a:xfrm>
            <a:off x="3182541" y="6433780"/>
            <a:ext cx="2311003" cy="288846"/>
          </a:xfrm>
          <a:prstGeom prst="rect">
            <a:avLst/>
          </a:prstGeom>
          <a:noFill/>
          <a:ln/>
        </p:spPr>
        <p:txBody>
          <a:bodyPr wrap="none" rtlCol="0" anchor="t"/>
          <a:lstStyle/>
          <a:p>
            <a:pPr marL="0" indent="0" algn="l">
              <a:lnSpc>
                <a:spcPts val="2275"/>
              </a:lnSpc>
              <a:buNone/>
            </a:pPr>
            <a:r>
              <a:rPr lang="en-US" sz="1820" b="1" dirty="0">
                <a:solidFill>
                  <a:srgbClr val="2D4DF2"/>
                </a:solidFill>
                <a:latin typeface="Nunito" pitchFamily="34" charset="0"/>
                <a:ea typeface="Nunito" pitchFamily="34" charset="-122"/>
                <a:cs typeface="Nunito" pitchFamily="34" charset="-120"/>
              </a:rPr>
              <a:t>Confusion Matrix</a:t>
            </a:r>
            <a:endParaRPr lang="en-US" sz="1820" dirty="0"/>
          </a:p>
        </p:txBody>
      </p:sp>
      <p:sp>
        <p:nvSpPr>
          <p:cNvPr id="9" name="Text 5"/>
          <p:cNvSpPr/>
          <p:nvPr/>
        </p:nvSpPr>
        <p:spPr>
          <a:xfrm>
            <a:off x="3182541" y="6833473"/>
            <a:ext cx="3993952" cy="591503"/>
          </a:xfrm>
          <a:prstGeom prst="rect">
            <a:avLst/>
          </a:prstGeom>
          <a:noFill/>
          <a:ln/>
        </p:spPr>
        <p:txBody>
          <a:bodyPr wrap="square" rtlCol="0" anchor="t"/>
          <a:lstStyle/>
          <a:p>
            <a:pPr marL="0" indent="0" algn="l">
              <a:lnSpc>
                <a:spcPts val="2329"/>
              </a:lnSpc>
              <a:buNone/>
            </a:pPr>
            <a:r>
              <a:rPr lang="en-US" sz="1456" dirty="0">
                <a:solidFill>
                  <a:srgbClr val="00002E"/>
                </a:solidFill>
                <a:latin typeface="PT Sans" pitchFamily="34" charset="0"/>
                <a:ea typeface="PT Sans" pitchFamily="34" charset="-122"/>
                <a:cs typeface="PT Sans" pitchFamily="34" charset="-120"/>
              </a:rPr>
              <a:t>Visualized the models' accuracy, precision, recall, and F1-score using confusion matrices.</a:t>
            </a:r>
            <a:endParaRPr lang="en-US" sz="1456" dirty="0"/>
          </a:p>
        </p:txBody>
      </p:sp>
      <p:sp>
        <p:nvSpPr>
          <p:cNvPr id="10" name="Shape 6"/>
          <p:cNvSpPr/>
          <p:nvPr/>
        </p:nvSpPr>
        <p:spPr>
          <a:xfrm>
            <a:off x="7453789" y="3734276"/>
            <a:ext cx="3993952" cy="2468404"/>
          </a:xfrm>
          <a:prstGeom prst="roundRect">
            <a:avLst>
              <a:gd name="adj" fmla="val 13482"/>
            </a:avLst>
          </a:prstGeom>
          <a:noFill/>
          <a:ln w="22860">
            <a:solidFill>
              <a:srgbClr val="015F98"/>
            </a:solidFill>
            <a:prstDash val="solid"/>
          </a:ln>
        </p:spPr>
      </p:sp>
      <p:pic>
        <p:nvPicPr>
          <p:cNvPr id="11" name="Image 2" descr="preencoded.png"/>
          <p:cNvPicPr>
            <a:picLocks noChangeAspect="1"/>
          </p:cNvPicPr>
          <p:nvPr/>
        </p:nvPicPr>
        <p:blipFill>
          <a:blip r:embed="rId5"/>
          <a:stretch>
            <a:fillRect/>
          </a:stretch>
        </p:blipFill>
        <p:spPr>
          <a:xfrm>
            <a:off x="7476649" y="3757136"/>
            <a:ext cx="3948232" cy="2422684"/>
          </a:xfrm>
          <a:prstGeom prst="rect">
            <a:avLst/>
          </a:prstGeom>
        </p:spPr>
      </p:pic>
      <p:sp>
        <p:nvSpPr>
          <p:cNvPr id="12" name="Text 7"/>
          <p:cNvSpPr/>
          <p:nvPr/>
        </p:nvSpPr>
        <p:spPr>
          <a:xfrm>
            <a:off x="7453789" y="6433780"/>
            <a:ext cx="2311003" cy="288846"/>
          </a:xfrm>
          <a:prstGeom prst="rect">
            <a:avLst/>
          </a:prstGeom>
          <a:noFill/>
          <a:ln/>
        </p:spPr>
        <p:txBody>
          <a:bodyPr wrap="none" rtlCol="0" anchor="t"/>
          <a:lstStyle/>
          <a:p>
            <a:pPr marL="0" indent="0" algn="l">
              <a:lnSpc>
                <a:spcPts val="2275"/>
              </a:lnSpc>
              <a:buNone/>
            </a:pPr>
            <a:r>
              <a:rPr lang="en-US" sz="1820" b="1" dirty="0">
                <a:solidFill>
                  <a:srgbClr val="015F98"/>
                </a:solidFill>
                <a:latin typeface="Nunito" pitchFamily="34" charset="0"/>
                <a:ea typeface="Nunito" pitchFamily="34" charset="-122"/>
                <a:cs typeface="Nunito" pitchFamily="34" charset="-120"/>
              </a:rPr>
              <a:t>ROC Curve and AUC</a:t>
            </a:r>
            <a:endParaRPr lang="en-US" sz="1820" dirty="0"/>
          </a:p>
        </p:txBody>
      </p:sp>
      <p:sp>
        <p:nvSpPr>
          <p:cNvPr id="13" name="Text 8"/>
          <p:cNvSpPr/>
          <p:nvPr/>
        </p:nvSpPr>
        <p:spPr>
          <a:xfrm>
            <a:off x="7453789" y="6833473"/>
            <a:ext cx="3993952" cy="887254"/>
          </a:xfrm>
          <a:prstGeom prst="rect">
            <a:avLst/>
          </a:prstGeom>
          <a:noFill/>
          <a:ln/>
        </p:spPr>
        <p:txBody>
          <a:bodyPr wrap="square" rtlCol="0" anchor="t"/>
          <a:lstStyle/>
          <a:p>
            <a:pPr marL="0" indent="0" algn="l">
              <a:lnSpc>
                <a:spcPts val="2329"/>
              </a:lnSpc>
              <a:buNone/>
            </a:pPr>
            <a:r>
              <a:rPr lang="en-US" sz="1456" dirty="0">
                <a:solidFill>
                  <a:srgbClr val="00002E"/>
                </a:solidFill>
                <a:latin typeface="PT Sans" pitchFamily="34" charset="0"/>
                <a:ea typeface="PT Sans" pitchFamily="34" charset="-122"/>
                <a:cs typeface="PT Sans" pitchFamily="34" charset="-120"/>
              </a:rPr>
              <a:t>Plotted ROC curves and calculated AUC scores to evaluate the models' ability to distinguish heart disease cases.</a:t>
            </a:r>
            <a:endParaRPr lang="en-US" sz="1456" dirty="0"/>
          </a:p>
        </p:txBody>
      </p:sp>
      <p:pic>
        <p:nvPicPr>
          <p:cNvPr id="15" name="Picture 2" descr="CHITKARA UNIVERSITY - Best University in North India">
            <a:extLst>
              <a:ext uri="{FF2B5EF4-FFF2-40B4-BE49-F238E27FC236}">
                <a16:creationId xmlns:a16="http://schemas.microsoft.com/office/drawing/2014/main" id="{07F9DA65-2521-2664-8D21-353A62FADE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0839" y="133815"/>
            <a:ext cx="1219200" cy="11374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10980420" y="0"/>
            <a:ext cx="3657600" cy="8229600"/>
          </a:xfrm>
          <a:prstGeom prst="rect">
            <a:avLst/>
          </a:prstGeom>
        </p:spPr>
      </p:pic>
      <p:sp>
        <p:nvSpPr>
          <p:cNvPr id="5" name="Text 1"/>
          <p:cNvSpPr/>
          <p:nvPr/>
        </p:nvSpPr>
        <p:spPr>
          <a:xfrm>
            <a:off x="1397913" y="642818"/>
            <a:ext cx="5183743" cy="571619"/>
          </a:xfrm>
          <a:prstGeom prst="rect">
            <a:avLst/>
          </a:prstGeom>
          <a:noFill/>
          <a:ln/>
        </p:spPr>
        <p:txBody>
          <a:bodyPr wrap="none" rtlCol="0" anchor="t"/>
          <a:lstStyle/>
          <a:p>
            <a:pPr marL="0" indent="0">
              <a:lnSpc>
                <a:spcPts val="4501"/>
              </a:lnSpc>
              <a:buNone/>
            </a:pPr>
            <a:r>
              <a:rPr lang="en-US" sz="3601" b="1" dirty="0">
                <a:solidFill>
                  <a:srgbClr val="00002E"/>
                </a:solidFill>
                <a:latin typeface="Nunito" pitchFamily="34" charset="0"/>
                <a:ea typeface="Nunito" pitchFamily="34" charset="-122"/>
                <a:cs typeface="Nunito" pitchFamily="34" charset="-120"/>
              </a:rPr>
              <a:t>Insights and Implications</a:t>
            </a:r>
            <a:endParaRPr lang="en-US" sz="3601" dirty="0"/>
          </a:p>
        </p:txBody>
      </p:sp>
      <p:sp>
        <p:nvSpPr>
          <p:cNvPr id="6" name="Text 2"/>
          <p:cNvSpPr/>
          <p:nvPr/>
        </p:nvSpPr>
        <p:spPr>
          <a:xfrm>
            <a:off x="1397913" y="1488758"/>
            <a:ext cx="8176974" cy="2047756"/>
          </a:xfrm>
          <a:prstGeom prst="rect">
            <a:avLst/>
          </a:prstGeom>
          <a:noFill/>
          <a:ln/>
        </p:spPr>
        <p:txBody>
          <a:bodyPr wrap="square" rtlCol="0" anchor="t"/>
          <a:lstStyle/>
          <a:p>
            <a:pPr marL="0" indent="0">
              <a:lnSpc>
                <a:spcPts val="2304"/>
              </a:lnSpc>
              <a:buNone/>
            </a:pPr>
            <a:r>
              <a:rPr lang="en-US" sz="1440" dirty="0">
                <a:solidFill>
                  <a:srgbClr val="00002E"/>
                </a:solidFill>
                <a:latin typeface="PT Sans" pitchFamily="34" charset="0"/>
                <a:ea typeface="PT Sans" pitchFamily="34" charset="-122"/>
                <a:cs typeface="PT Sans" pitchFamily="34" charset="-120"/>
              </a:rPr>
              <a:t>The heart disease prediction project not only developed accurate machine learning models but also provided valuable insights into the key factors contributing to the onset of heart disease. By analyzing the feature importance and the relationships between various health metrics and heart disease, the team was able to identify the most influential variables, such as age, cholesterol levels, and the presence of diabetes. These insights can inform healthcare professionals and policymakers in developing targeted prevention and intervention strategies, ultimately leading to improved patient outcomes and a reduction in the global burden of heart disease.</a:t>
            </a:r>
            <a:endParaRPr lang="en-US" sz="1440" dirty="0"/>
          </a:p>
        </p:txBody>
      </p:sp>
      <p:sp>
        <p:nvSpPr>
          <p:cNvPr id="7" name="Shape 3"/>
          <p:cNvSpPr/>
          <p:nvPr/>
        </p:nvSpPr>
        <p:spPr>
          <a:xfrm>
            <a:off x="1397913" y="3742253"/>
            <a:ext cx="3997047" cy="2269569"/>
          </a:xfrm>
          <a:prstGeom prst="roundRect">
            <a:avLst>
              <a:gd name="adj" fmla="val 14506"/>
            </a:avLst>
          </a:prstGeom>
          <a:solidFill>
            <a:srgbClr val="F3F3FF"/>
          </a:solidFill>
          <a:ln w="22860">
            <a:solidFill>
              <a:srgbClr val="00002E"/>
            </a:solidFill>
            <a:prstDash val="solid"/>
          </a:ln>
        </p:spPr>
      </p:sp>
      <p:sp>
        <p:nvSpPr>
          <p:cNvPr id="8" name="Text 4"/>
          <p:cNvSpPr/>
          <p:nvPr/>
        </p:nvSpPr>
        <p:spPr>
          <a:xfrm>
            <a:off x="1603653" y="3947993"/>
            <a:ext cx="2286238" cy="285750"/>
          </a:xfrm>
          <a:prstGeom prst="rect">
            <a:avLst/>
          </a:prstGeom>
          <a:noFill/>
          <a:ln/>
        </p:spPr>
        <p:txBody>
          <a:bodyPr wrap="none" rtlCol="0" anchor="t"/>
          <a:lstStyle/>
          <a:p>
            <a:pPr marL="0" indent="0">
              <a:lnSpc>
                <a:spcPts val="2250"/>
              </a:lnSpc>
              <a:buNone/>
            </a:pPr>
            <a:r>
              <a:rPr lang="en-US" sz="1800" b="1" dirty="0">
                <a:solidFill>
                  <a:srgbClr val="2D4DF2"/>
                </a:solidFill>
                <a:latin typeface="Nunito" pitchFamily="34" charset="0"/>
                <a:ea typeface="Nunito" pitchFamily="34" charset="-122"/>
                <a:cs typeface="Nunito" pitchFamily="34" charset="-120"/>
              </a:rPr>
              <a:t>Age</a:t>
            </a:r>
            <a:endParaRPr lang="en-US" sz="1800" dirty="0"/>
          </a:p>
        </p:txBody>
      </p:sp>
      <p:sp>
        <p:nvSpPr>
          <p:cNvPr id="9" name="Text 5"/>
          <p:cNvSpPr/>
          <p:nvPr/>
        </p:nvSpPr>
        <p:spPr>
          <a:xfrm>
            <a:off x="1603653" y="4343400"/>
            <a:ext cx="3585567" cy="1462683"/>
          </a:xfrm>
          <a:prstGeom prst="rect">
            <a:avLst/>
          </a:prstGeom>
          <a:noFill/>
          <a:ln/>
        </p:spPr>
        <p:txBody>
          <a:bodyPr wrap="square" rtlCol="0" anchor="t"/>
          <a:lstStyle/>
          <a:p>
            <a:pPr marL="0" indent="0">
              <a:lnSpc>
                <a:spcPts val="2304"/>
              </a:lnSpc>
              <a:buNone/>
            </a:pPr>
            <a:r>
              <a:rPr lang="en-US" sz="1440" dirty="0">
                <a:solidFill>
                  <a:srgbClr val="00002E"/>
                </a:solidFill>
                <a:latin typeface="PT Sans" pitchFamily="34" charset="0"/>
                <a:ea typeface="PT Sans" pitchFamily="34" charset="-122"/>
                <a:cs typeface="PT Sans" pitchFamily="34" charset="-120"/>
              </a:rPr>
              <a:t>Older age was identified as a significant risk factor for heart disease, highlighting the importance of targeted screening and preventive measures for the elderly population.</a:t>
            </a:r>
            <a:endParaRPr lang="en-US" sz="1440" dirty="0"/>
          </a:p>
        </p:txBody>
      </p:sp>
      <p:sp>
        <p:nvSpPr>
          <p:cNvPr id="10" name="Shape 6"/>
          <p:cNvSpPr/>
          <p:nvPr/>
        </p:nvSpPr>
        <p:spPr>
          <a:xfrm>
            <a:off x="5577840" y="3742253"/>
            <a:ext cx="3997047" cy="2269569"/>
          </a:xfrm>
          <a:prstGeom prst="roundRect">
            <a:avLst>
              <a:gd name="adj" fmla="val 14506"/>
            </a:avLst>
          </a:prstGeom>
          <a:solidFill>
            <a:srgbClr val="F3F3FF"/>
          </a:solidFill>
          <a:ln w="22860">
            <a:solidFill>
              <a:srgbClr val="00002E"/>
            </a:solidFill>
            <a:prstDash val="solid"/>
          </a:ln>
        </p:spPr>
      </p:sp>
      <p:sp>
        <p:nvSpPr>
          <p:cNvPr id="11" name="Text 7"/>
          <p:cNvSpPr/>
          <p:nvPr/>
        </p:nvSpPr>
        <p:spPr>
          <a:xfrm>
            <a:off x="5783580" y="3947993"/>
            <a:ext cx="2286238" cy="285750"/>
          </a:xfrm>
          <a:prstGeom prst="rect">
            <a:avLst/>
          </a:prstGeom>
          <a:noFill/>
          <a:ln/>
        </p:spPr>
        <p:txBody>
          <a:bodyPr wrap="none" rtlCol="0" anchor="t"/>
          <a:lstStyle/>
          <a:p>
            <a:pPr marL="0" indent="0">
              <a:lnSpc>
                <a:spcPts val="2250"/>
              </a:lnSpc>
              <a:buNone/>
            </a:pPr>
            <a:r>
              <a:rPr lang="en-US" sz="1800" b="1" dirty="0">
                <a:solidFill>
                  <a:srgbClr val="015F98"/>
                </a:solidFill>
                <a:latin typeface="Nunito" pitchFamily="34" charset="0"/>
                <a:ea typeface="Nunito" pitchFamily="34" charset="-122"/>
                <a:cs typeface="Nunito" pitchFamily="34" charset="-120"/>
              </a:rPr>
              <a:t>Cholesterol Levels</a:t>
            </a:r>
            <a:endParaRPr lang="en-US" sz="1800" dirty="0"/>
          </a:p>
        </p:txBody>
      </p:sp>
      <p:sp>
        <p:nvSpPr>
          <p:cNvPr id="12" name="Text 8"/>
          <p:cNvSpPr/>
          <p:nvPr/>
        </p:nvSpPr>
        <p:spPr>
          <a:xfrm>
            <a:off x="5783580" y="4343400"/>
            <a:ext cx="3585567" cy="1170146"/>
          </a:xfrm>
          <a:prstGeom prst="rect">
            <a:avLst/>
          </a:prstGeom>
          <a:noFill/>
          <a:ln/>
        </p:spPr>
        <p:txBody>
          <a:bodyPr wrap="square" rtlCol="0" anchor="t"/>
          <a:lstStyle/>
          <a:p>
            <a:pPr marL="0" indent="0">
              <a:lnSpc>
                <a:spcPts val="2304"/>
              </a:lnSpc>
              <a:buNone/>
            </a:pPr>
            <a:r>
              <a:rPr lang="en-US" sz="1440" dirty="0">
                <a:solidFill>
                  <a:srgbClr val="00002E"/>
                </a:solidFill>
                <a:latin typeface="PT Sans" pitchFamily="34" charset="0"/>
                <a:ea typeface="PT Sans" pitchFamily="34" charset="-122"/>
                <a:cs typeface="PT Sans" pitchFamily="34" charset="-120"/>
              </a:rPr>
              <a:t>High cholesterol levels were found to be a strong predictor of heart disease, emphasizing the need for regular cholesterol monitoring and management.</a:t>
            </a:r>
            <a:endParaRPr lang="en-US" sz="1440" dirty="0"/>
          </a:p>
        </p:txBody>
      </p:sp>
      <p:sp>
        <p:nvSpPr>
          <p:cNvPr id="13" name="Shape 9"/>
          <p:cNvSpPr/>
          <p:nvPr/>
        </p:nvSpPr>
        <p:spPr>
          <a:xfrm>
            <a:off x="1397913" y="6194703"/>
            <a:ext cx="8176974" cy="1391960"/>
          </a:xfrm>
          <a:prstGeom prst="roundRect">
            <a:avLst>
              <a:gd name="adj" fmla="val 23653"/>
            </a:avLst>
          </a:prstGeom>
          <a:solidFill>
            <a:srgbClr val="F3F3FF"/>
          </a:solidFill>
          <a:ln w="22860">
            <a:solidFill>
              <a:srgbClr val="00002E"/>
            </a:solidFill>
            <a:prstDash val="solid"/>
          </a:ln>
        </p:spPr>
      </p:sp>
      <p:sp>
        <p:nvSpPr>
          <p:cNvPr id="14" name="Text 10"/>
          <p:cNvSpPr/>
          <p:nvPr/>
        </p:nvSpPr>
        <p:spPr>
          <a:xfrm>
            <a:off x="1603653" y="6400443"/>
            <a:ext cx="2286238" cy="285750"/>
          </a:xfrm>
          <a:prstGeom prst="rect">
            <a:avLst/>
          </a:prstGeom>
          <a:noFill/>
          <a:ln/>
        </p:spPr>
        <p:txBody>
          <a:bodyPr wrap="none" rtlCol="0" anchor="t"/>
          <a:lstStyle/>
          <a:p>
            <a:pPr marL="0" indent="0">
              <a:lnSpc>
                <a:spcPts val="2250"/>
              </a:lnSpc>
              <a:buNone/>
            </a:pPr>
            <a:r>
              <a:rPr lang="en-US" sz="1800" b="1" dirty="0">
                <a:solidFill>
                  <a:srgbClr val="AD1F96"/>
                </a:solidFill>
                <a:latin typeface="Nunito" pitchFamily="34" charset="0"/>
                <a:ea typeface="Nunito" pitchFamily="34" charset="-122"/>
                <a:cs typeface="Nunito" pitchFamily="34" charset="-120"/>
              </a:rPr>
              <a:t>Diabetes</a:t>
            </a:r>
            <a:endParaRPr lang="en-US" sz="1800" dirty="0"/>
          </a:p>
        </p:txBody>
      </p:sp>
      <p:sp>
        <p:nvSpPr>
          <p:cNvPr id="15" name="Text 11"/>
          <p:cNvSpPr/>
          <p:nvPr/>
        </p:nvSpPr>
        <p:spPr>
          <a:xfrm>
            <a:off x="1603653" y="6795849"/>
            <a:ext cx="7765494" cy="585073"/>
          </a:xfrm>
          <a:prstGeom prst="rect">
            <a:avLst/>
          </a:prstGeom>
          <a:noFill/>
          <a:ln/>
        </p:spPr>
        <p:txBody>
          <a:bodyPr wrap="square" rtlCol="0" anchor="t"/>
          <a:lstStyle/>
          <a:p>
            <a:pPr marL="0" indent="0">
              <a:lnSpc>
                <a:spcPts val="2304"/>
              </a:lnSpc>
              <a:buNone/>
            </a:pPr>
            <a:r>
              <a:rPr lang="en-US" sz="1440" dirty="0">
                <a:solidFill>
                  <a:srgbClr val="00002E"/>
                </a:solidFill>
                <a:latin typeface="PT Sans" pitchFamily="34" charset="0"/>
                <a:ea typeface="PT Sans" pitchFamily="34" charset="-122"/>
                <a:cs typeface="PT Sans" pitchFamily="34" charset="-120"/>
              </a:rPr>
              <a:t>The presence of diabetes was a strong indicator of increased heart disease risk, underscoring the importance of comprehensive diabetes management and its impact on cardiovascular health.</a:t>
            </a:r>
            <a:endParaRPr lang="en-US" sz="1440" dirty="0"/>
          </a:p>
        </p:txBody>
      </p:sp>
      <p:pic>
        <p:nvPicPr>
          <p:cNvPr id="17" name="Picture 2" descr="CHITKARA UNIVERSITY - Best University in North India">
            <a:extLst>
              <a:ext uri="{FF2B5EF4-FFF2-40B4-BE49-F238E27FC236}">
                <a16:creationId xmlns:a16="http://schemas.microsoft.com/office/drawing/2014/main" id="{0BC15A87-28A7-8702-A673-D7C5E08AA9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68054" y="77013"/>
            <a:ext cx="1219200" cy="11374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3410"/>
          </a:xfrm>
          <a:prstGeom prst="rect">
            <a:avLst/>
          </a:prstGeom>
          <a:solidFill>
            <a:srgbClr val="F3F3FF">
              <a:alpha val="75000"/>
            </a:srgbClr>
          </a:solidFill>
          <a:ln/>
        </p:spPr>
      </p:sp>
      <p:sp>
        <p:nvSpPr>
          <p:cNvPr id="4" name="Text 1"/>
          <p:cNvSpPr/>
          <p:nvPr/>
        </p:nvSpPr>
        <p:spPr>
          <a:xfrm>
            <a:off x="2678906" y="570309"/>
            <a:ext cx="9272468" cy="1296114"/>
          </a:xfrm>
          <a:prstGeom prst="rect">
            <a:avLst/>
          </a:prstGeom>
          <a:noFill/>
          <a:ln/>
        </p:spPr>
        <p:txBody>
          <a:bodyPr wrap="square" rtlCol="0" anchor="t"/>
          <a:lstStyle/>
          <a:p>
            <a:pPr marL="0" indent="0">
              <a:lnSpc>
                <a:spcPts val="5104"/>
              </a:lnSpc>
              <a:buNone/>
            </a:pPr>
            <a:r>
              <a:rPr lang="en-US" sz="4083" b="1" dirty="0">
                <a:solidFill>
                  <a:srgbClr val="00002E"/>
                </a:solidFill>
                <a:latin typeface="Nunito" pitchFamily="34" charset="0"/>
                <a:ea typeface="Nunito" pitchFamily="34" charset="-122"/>
                <a:cs typeface="Nunito" pitchFamily="34" charset="-120"/>
              </a:rPr>
              <a:t>Potential Applications and Future Directions</a:t>
            </a:r>
            <a:endParaRPr lang="en-US" sz="4083" dirty="0"/>
          </a:p>
        </p:txBody>
      </p:sp>
      <p:sp>
        <p:nvSpPr>
          <p:cNvPr id="5" name="Text 2"/>
          <p:cNvSpPr/>
          <p:nvPr/>
        </p:nvSpPr>
        <p:spPr>
          <a:xfrm>
            <a:off x="2678906" y="2281238"/>
            <a:ext cx="9272468" cy="1990963"/>
          </a:xfrm>
          <a:prstGeom prst="rect">
            <a:avLst/>
          </a:prstGeom>
          <a:noFill/>
          <a:ln/>
        </p:spPr>
        <p:txBody>
          <a:bodyPr wrap="square" rtlCol="0" anchor="t"/>
          <a:lstStyle/>
          <a:p>
            <a:pPr marL="0" indent="0">
              <a:lnSpc>
                <a:spcPts val="2613"/>
              </a:lnSpc>
              <a:buNone/>
            </a:pPr>
            <a:r>
              <a:rPr lang="en-US" sz="1633" dirty="0">
                <a:solidFill>
                  <a:srgbClr val="00002E"/>
                </a:solidFill>
                <a:latin typeface="PT Sans" pitchFamily="34" charset="0"/>
                <a:ea typeface="PT Sans" pitchFamily="34" charset="-122"/>
                <a:cs typeface="PT Sans" pitchFamily="34" charset="-120"/>
              </a:rPr>
              <a:t>The heart disease prediction project holds immense potential for real-world applications in the healthcare sector. The developed machine learning models can be integrated into clinical decision support systems, enabling healthcare professionals to quickly and accurately identify individuals at risk of heart disease. This early detection can lead to timely interventions, such as lifestyle modifications, medication management, or referrals to specialists, ultimately improving patient outcomes and reducing the burden on healthcare systems.</a:t>
            </a:r>
            <a:endParaRPr lang="en-US" sz="1633" dirty="0"/>
          </a:p>
        </p:txBody>
      </p:sp>
      <p:pic>
        <p:nvPicPr>
          <p:cNvPr id="6" name="Image 1" descr="preencoded.png"/>
          <p:cNvPicPr>
            <a:picLocks noChangeAspect="1"/>
          </p:cNvPicPr>
          <p:nvPr/>
        </p:nvPicPr>
        <p:blipFill>
          <a:blip r:embed="rId4"/>
          <a:stretch>
            <a:fillRect/>
          </a:stretch>
        </p:blipFill>
        <p:spPr>
          <a:xfrm>
            <a:off x="2678906" y="4505444"/>
            <a:ext cx="518517" cy="518517"/>
          </a:xfrm>
          <a:prstGeom prst="rect">
            <a:avLst/>
          </a:prstGeom>
        </p:spPr>
      </p:pic>
      <p:sp>
        <p:nvSpPr>
          <p:cNvPr id="7" name="Text 3"/>
          <p:cNvSpPr/>
          <p:nvPr/>
        </p:nvSpPr>
        <p:spPr>
          <a:xfrm>
            <a:off x="2678906" y="5231368"/>
            <a:ext cx="2883337" cy="648176"/>
          </a:xfrm>
          <a:prstGeom prst="rect">
            <a:avLst/>
          </a:prstGeom>
          <a:noFill/>
          <a:ln/>
        </p:spPr>
        <p:txBody>
          <a:bodyPr wrap="square" rtlCol="0" anchor="t"/>
          <a:lstStyle/>
          <a:p>
            <a:pPr marL="0" indent="0" algn="l">
              <a:lnSpc>
                <a:spcPts val="2552"/>
              </a:lnSpc>
              <a:buNone/>
            </a:pPr>
            <a:r>
              <a:rPr lang="en-US" sz="2041" b="1" dirty="0">
                <a:solidFill>
                  <a:srgbClr val="2D4DF2"/>
                </a:solidFill>
                <a:latin typeface="Nunito" pitchFamily="34" charset="0"/>
                <a:ea typeface="Nunito" pitchFamily="34" charset="-122"/>
                <a:cs typeface="Nunito" pitchFamily="34" charset="-120"/>
              </a:rPr>
              <a:t>Clinical Decision Support</a:t>
            </a:r>
            <a:endParaRPr lang="en-US" sz="2041" dirty="0"/>
          </a:p>
        </p:txBody>
      </p:sp>
      <p:sp>
        <p:nvSpPr>
          <p:cNvPr id="8" name="Text 4"/>
          <p:cNvSpPr/>
          <p:nvPr/>
        </p:nvSpPr>
        <p:spPr>
          <a:xfrm>
            <a:off x="2678906" y="6003965"/>
            <a:ext cx="2883337" cy="1659136"/>
          </a:xfrm>
          <a:prstGeom prst="rect">
            <a:avLst/>
          </a:prstGeom>
          <a:noFill/>
          <a:ln/>
        </p:spPr>
        <p:txBody>
          <a:bodyPr wrap="square" rtlCol="0" anchor="t"/>
          <a:lstStyle/>
          <a:p>
            <a:pPr marL="0" indent="0" algn="l">
              <a:lnSpc>
                <a:spcPts val="2613"/>
              </a:lnSpc>
              <a:buNone/>
            </a:pPr>
            <a:r>
              <a:rPr lang="en-US" sz="1633" dirty="0">
                <a:solidFill>
                  <a:srgbClr val="00002E"/>
                </a:solidFill>
                <a:latin typeface="PT Sans" pitchFamily="34" charset="0"/>
                <a:ea typeface="PT Sans" pitchFamily="34" charset="-122"/>
                <a:cs typeface="PT Sans" pitchFamily="34" charset="-120"/>
              </a:rPr>
              <a:t>Integrate the predictive models into clinical decision support systems to aid healthcare professionals in identifying high-risk individuals.</a:t>
            </a:r>
            <a:endParaRPr lang="en-US" sz="1633" dirty="0"/>
          </a:p>
        </p:txBody>
      </p:sp>
      <p:pic>
        <p:nvPicPr>
          <p:cNvPr id="9" name="Image 2" descr="preencoded.png"/>
          <p:cNvPicPr>
            <a:picLocks noChangeAspect="1"/>
          </p:cNvPicPr>
          <p:nvPr/>
        </p:nvPicPr>
        <p:blipFill>
          <a:blip r:embed="rId5"/>
          <a:stretch>
            <a:fillRect/>
          </a:stretch>
        </p:blipFill>
        <p:spPr>
          <a:xfrm>
            <a:off x="5873353" y="4505444"/>
            <a:ext cx="518517" cy="518517"/>
          </a:xfrm>
          <a:prstGeom prst="rect">
            <a:avLst/>
          </a:prstGeom>
        </p:spPr>
      </p:pic>
      <p:sp>
        <p:nvSpPr>
          <p:cNvPr id="10" name="Text 5"/>
          <p:cNvSpPr/>
          <p:nvPr/>
        </p:nvSpPr>
        <p:spPr>
          <a:xfrm>
            <a:off x="5873353" y="5231368"/>
            <a:ext cx="2592586" cy="324088"/>
          </a:xfrm>
          <a:prstGeom prst="rect">
            <a:avLst/>
          </a:prstGeom>
          <a:noFill/>
          <a:ln/>
        </p:spPr>
        <p:txBody>
          <a:bodyPr wrap="none" rtlCol="0" anchor="t"/>
          <a:lstStyle/>
          <a:p>
            <a:pPr marL="0" indent="0" algn="l">
              <a:lnSpc>
                <a:spcPts val="2552"/>
              </a:lnSpc>
              <a:buNone/>
            </a:pPr>
            <a:r>
              <a:rPr lang="en-US" sz="2041" b="1" dirty="0">
                <a:solidFill>
                  <a:srgbClr val="015F98"/>
                </a:solidFill>
                <a:latin typeface="Nunito" pitchFamily="34" charset="0"/>
                <a:ea typeface="Nunito" pitchFamily="34" charset="-122"/>
                <a:cs typeface="Nunito" pitchFamily="34" charset="-120"/>
              </a:rPr>
              <a:t>Early Intervention</a:t>
            </a:r>
            <a:endParaRPr lang="en-US" sz="2041" dirty="0"/>
          </a:p>
        </p:txBody>
      </p:sp>
      <p:sp>
        <p:nvSpPr>
          <p:cNvPr id="11" name="Text 6"/>
          <p:cNvSpPr/>
          <p:nvPr/>
        </p:nvSpPr>
        <p:spPr>
          <a:xfrm>
            <a:off x="5873353" y="5679877"/>
            <a:ext cx="2883456" cy="1659136"/>
          </a:xfrm>
          <a:prstGeom prst="rect">
            <a:avLst/>
          </a:prstGeom>
          <a:noFill/>
          <a:ln/>
        </p:spPr>
        <p:txBody>
          <a:bodyPr wrap="square" rtlCol="0" anchor="t"/>
          <a:lstStyle/>
          <a:p>
            <a:pPr marL="0" indent="0" algn="l">
              <a:lnSpc>
                <a:spcPts val="2613"/>
              </a:lnSpc>
              <a:buNone/>
            </a:pPr>
            <a:r>
              <a:rPr lang="en-US" sz="1633" dirty="0">
                <a:solidFill>
                  <a:srgbClr val="00002E"/>
                </a:solidFill>
                <a:latin typeface="PT Sans" pitchFamily="34" charset="0"/>
                <a:ea typeface="PT Sans" pitchFamily="34" charset="-122"/>
                <a:cs typeface="PT Sans" pitchFamily="34" charset="-120"/>
              </a:rPr>
              <a:t>Enable timely interventions, such as lifestyle modifications or medication management, to mitigate the risk of heart disease.</a:t>
            </a:r>
            <a:endParaRPr lang="en-US" sz="1633" dirty="0"/>
          </a:p>
        </p:txBody>
      </p:sp>
      <p:pic>
        <p:nvPicPr>
          <p:cNvPr id="12" name="Image 3" descr="preencoded.png"/>
          <p:cNvPicPr>
            <a:picLocks noChangeAspect="1"/>
          </p:cNvPicPr>
          <p:nvPr/>
        </p:nvPicPr>
        <p:blipFill>
          <a:blip r:embed="rId6"/>
          <a:stretch>
            <a:fillRect/>
          </a:stretch>
        </p:blipFill>
        <p:spPr>
          <a:xfrm>
            <a:off x="9067919" y="4505444"/>
            <a:ext cx="518517" cy="518517"/>
          </a:xfrm>
          <a:prstGeom prst="rect">
            <a:avLst/>
          </a:prstGeom>
        </p:spPr>
      </p:pic>
      <p:sp>
        <p:nvSpPr>
          <p:cNvPr id="13" name="Text 7"/>
          <p:cNvSpPr/>
          <p:nvPr/>
        </p:nvSpPr>
        <p:spPr>
          <a:xfrm>
            <a:off x="9067919" y="5231368"/>
            <a:ext cx="2883456" cy="648176"/>
          </a:xfrm>
          <a:prstGeom prst="rect">
            <a:avLst/>
          </a:prstGeom>
          <a:noFill/>
          <a:ln/>
        </p:spPr>
        <p:txBody>
          <a:bodyPr wrap="square" rtlCol="0" anchor="t"/>
          <a:lstStyle/>
          <a:p>
            <a:pPr marL="0" indent="0" algn="l">
              <a:lnSpc>
                <a:spcPts val="2552"/>
              </a:lnSpc>
              <a:buNone/>
            </a:pPr>
            <a:r>
              <a:rPr lang="en-US" sz="2041" b="1" dirty="0">
                <a:solidFill>
                  <a:srgbClr val="AD1F96"/>
                </a:solidFill>
                <a:latin typeface="Nunito" pitchFamily="34" charset="0"/>
                <a:ea typeface="Nunito" pitchFamily="34" charset="-122"/>
                <a:cs typeface="Nunito" pitchFamily="34" charset="-120"/>
              </a:rPr>
              <a:t>Healthcare System Efficiency</a:t>
            </a:r>
            <a:endParaRPr lang="en-US" sz="2041" dirty="0"/>
          </a:p>
        </p:txBody>
      </p:sp>
      <p:sp>
        <p:nvSpPr>
          <p:cNvPr id="14" name="Text 8"/>
          <p:cNvSpPr/>
          <p:nvPr/>
        </p:nvSpPr>
        <p:spPr>
          <a:xfrm>
            <a:off x="9067919" y="6003965"/>
            <a:ext cx="2883456" cy="1659136"/>
          </a:xfrm>
          <a:prstGeom prst="rect">
            <a:avLst/>
          </a:prstGeom>
          <a:noFill/>
          <a:ln/>
        </p:spPr>
        <p:txBody>
          <a:bodyPr wrap="square" rtlCol="0" anchor="t"/>
          <a:lstStyle/>
          <a:p>
            <a:pPr marL="0" indent="0" algn="l">
              <a:lnSpc>
                <a:spcPts val="2613"/>
              </a:lnSpc>
              <a:buNone/>
            </a:pPr>
            <a:r>
              <a:rPr lang="en-US" sz="1633" dirty="0">
                <a:solidFill>
                  <a:srgbClr val="00002E"/>
                </a:solidFill>
                <a:latin typeface="PT Sans" pitchFamily="34" charset="0"/>
                <a:ea typeface="PT Sans" pitchFamily="34" charset="-122"/>
                <a:cs typeface="PT Sans" pitchFamily="34" charset="-120"/>
              </a:rPr>
              <a:t>Improve the overall efficiency of healthcare systems by optimizing resource allocation and reducing the burden of heart disease.</a:t>
            </a:r>
            <a:endParaRPr lang="en-US" sz="1633" dirty="0"/>
          </a:p>
        </p:txBody>
      </p:sp>
      <p:pic>
        <p:nvPicPr>
          <p:cNvPr id="16" name="Picture 2" descr="CHITKARA UNIVERSITY - Best University in North India">
            <a:extLst>
              <a:ext uri="{FF2B5EF4-FFF2-40B4-BE49-F238E27FC236}">
                <a16:creationId xmlns:a16="http://schemas.microsoft.com/office/drawing/2014/main" id="{44A4FECA-72E9-1E5C-210B-61EBBD56AC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77386" y="200722"/>
            <a:ext cx="1219200" cy="11374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5" name="Text 1"/>
          <p:cNvSpPr/>
          <p:nvPr/>
        </p:nvSpPr>
        <p:spPr>
          <a:xfrm>
            <a:off x="4537710" y="774144"/>
            <a:ext cx="5554980" cy="694373"/>
          </a:xfrm>
          <a:prstGeom prst="rect">
            <a:avLst/>
          </a:prstGeom>
          <a:noFill/>
          <a:ln/>
        </p:spPr>
        <p:txBody>
          <a:bodyPr wrap="non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Conclusion</a:t>
            </a:r>
            <a:endParaRPr lang="en-US" sz="4374" dirty="0"/>
          </a:p>
        </p:txBody>
      </p:sp>
      <p:sp>
        <p:nvSpPr>
          <p:cNvPr id="6" name="Text 2"/>
          <p:cNvSpPr/>
          <p:nvPr/>
        </p:nvSpPr>
        <p:spPr>
          <a:xfrm>
            <a:off x="3119199" y="2505568"/>
            <a:ext cx="7477601" cy="4264819"/>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In conclusion, the heart disease prediction project has demonstrated the immense potential of artificial intelligence and machine learning in the field of healthcare. By developing accurate predictive models and gaining valuable insights into the key risk factors for heart disease, this endeavor has laid the foundation for a more proactive and personalized approach to cardiovascular health management. The project's findings can empower healthcare professionals, policymakers, and individuals to take informed actions, ultimately leading to improved patient outcomes and a reduction in the global burden of heart disease. As the field of AI and machine learning continues to evolve, the team remains committed to exploring new frontiers and pushing the boundaries of what is possible in the pursuit of a healthier and more resilient future.</a:t>
            </a:r>
            <a:endParaRPr lang="en-US" sz="1750" dirty="0"/>
          </a:p>
        </p:txBody>
      </p:sp>
      <p:pic>
        <p:nvPicPr>
          <p:cNvPr id="8" name="Picture 2" descr="CHITKARA UNIVERSITY - Best University in North India">
            <a:extLst>
              <a:ext uri="{FF2B5EF4-FFF2-40B4-BE49-F238E27FC236}">
                <a16:creationId xmlns:a16="http://schemas.microsoft.com/office/drawing/2014/main" id="{8813B849-E385-1EDD-83A9-9C80E4DCE1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0839" y="78059"/>
            <a:ext cx="1219200" cy="11374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973</Words>
  <Application>Microsoft Office PowerPoint</Application>
  <PresentationFormat>Custom</PresentationFormat>
  <Paragraphs>54</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Purab Vats</cp:lastModifiedBy>
  <cp:revision>3</cp:revision>
  <dcterms:created xsi:type="dcterms:W3CDTF">2024-05-14T09:32:14Z</dcterms:created>
  <dcterms:modified xsi:type="dcterms:W3CDTF">2024-05-15T13:41:55Z</dcterms:modified>
</cp:coreProperties>
</file>