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9BCF3-259F-40AF-8152-56464DDAC54E}" v="9" dt="2021-09-01T04:26:05.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837" autoAdjust="0"/>
  </p:normalViewPr>
  <p:slideViewPr>
    <p:cSldViewPr snapToGrid="0">
      <p:cViewPr varScale="1">
        <p:scale>
          <a:sx n="79" d="100"/>
          <a:sy n="79" d="100"/>
        </p:scale>
        <p:origin x="117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C99448-8A9A-45E4-9E97-052AD090D3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B2E8B4-1423-461F-A445-2E3EF3936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7A0C6D-FD53-47B0-A5A2-F53E6EC98BA9}" type="datetimeFigureOut">
              <a:rPr lang="en-US" smtClean="0"/>
              <a:t>9/8/2021</a:t>
            </a:fld>
            <a:endParaRPr lang="en-US"/>
          </a:p>
        </p:txBody>
      </p:sp>
      <p:sp>
        <p:nvSpPr>
          <p:cNvPr id="4" name="Footer Placeholder 3">
            <a:extLst>
              <a:ext uri="{FF2B5EF4-FFF2-40B4-BE49-F238E27FC236}">
                <a16:creationId xmlns:a16="http://schemas.microsoft.com/office/drawing/2014/main" id="{A768E15C-8287-42C5-8992-567C01B525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11EF104-037B-478D-BE70-E94AF13B00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D0E6BB-61B7-4B97-A6C8-B57170808A9E}" type="slidenum">
              <a:rPr lang="en-US" smtClean="0"/>
              <a:t>‹#›</a:t>
            </a:fld>
            <a:endParaRPr lang="en-US"/>
          </a:p>
        </p:txBody>
      </p:sp>
    </p:spTree>
    <p:extLst>
      <p:ext uri="{BB962C8B-B14F-4D97-AF65-F5344CB8AC3E}">
        <p14:creationId xmlns:p14="http://schemas.microsoft.com/office/powerpoint/2010/main" val="1486133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EDB58-B92A-4FA9-9A2A-884DFB66015F}"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F1E17-0822-4B59-874B-EAA1C3CCE718}" type="slidenum">
              <a:rPr lang="en-US" smtClean="0"/>
              <a:t>‹#›</a:t>
            </a:fld>
            <a:endParaRPr lang="en-US"/>
          </a:p>
        </p:txBody>
      </p:sp>
    </p:spTree>
    <p:extLst>
      <p:ext uri="{BB962C8B-B14F-4D97-AF65-F5344CB8AC3E}">
        <p14:creationId xmlns:p14="http://schemas.microsoft.com/office/powerpoint/2010/main" val="1732730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of this language started as a hobby by its creator Guido Van Rossum because he wanted to build up a language that was easy to develop and easy for everyone who reads it.</a:t>
            </a:r>
          </a:p>
          <a:p>
            <a:r>
              <a:rPr lang="en-US" dirty="0"/>
              <a:t>The main difference between python and other languages at that time was the difference in its layout. While other languages made use of certain block of codes written in curly brackets while python was developed taking indentations  into consideration</a:t>
            </a:r>
          </a:p>
          <a:p>
            <a:r>
              <a:rPr lang="en-US" dirty="0"/>
              <a:t>It did not gain much popularity at that time due to its new approach but with the emerging era and rise of ML and AI, python has come to the spotlight and its usage in industry and research has outperformed other languages because it makes work much easier and more productive</a:t>
            </a:r>
          </a:p>
        </p:txBody>
      </p:sp>
      <p:sp>
        <p:nvSpPr>
          <p:cNvPr id="4" name="Slide Number Placeholder 3"/>
          <p:cNvSpPr>
            <a:spLocks noGrp="1"/>
          </p:cNvSpPr>
          <p:nvPr>
            <p:ph type="sldNum" sz="quarter" idx="5"/>
          </p:nvPr>
        </p:nvSpPr>
        <p:spPr/>
        <p:txBody>
          <a:bodyPr/>
          <a:lstStyle/>
          <a:p>
            <a:fld id="{A77F1E17-0822-4B59-874B-EAA1C3CCE718}" type="slidenum">
              <a:rPr lang="en-US" smtClean="0"/>
              <a:t>2</a:t>
            </a:fld>
            <a:endParaRPr lang="en-US"/>
          </a:p>
        </p:txBody>
      </p:sp>
    </p:spTree>
    <p:extLst>
      <p:ext uri="{BB962C8B-B14F-4D97-AF65-F5344CB8AC3E}">
        <p14:creationId xmlns:p14="http://schemas.microsoft.com/office/powerpoint/2010/main" val="293298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 easy syntax and high-level features and is usually the best language for one to get started for everybody</a:t>
            </a:r>
          </a:p>
          <a:p>
            <a:r>
              <a:rPr lang="en-US" dirty="0"/>
              <a:t>Free – It is free and open-source language, and anybody can access and use this language for everybody</a:t>
            </a:r>
          </a:p>
          <a:p>
            <a:r>
              <a:rPr lang="en-US" dirty="0"/>
              <a:t>Applications – Python has a vast area of applications including desktop, web, mobile application development. Also it is used in building up GUI’s, building ML algo’s, run applications of AI</a:t>
            </a:r>
          </a:p>
          <a:p>
            <a:r>
              <a:rPr lang="en-US" dirty="0"/>
              <a:t>Library and support – Python has a great community who constantly make libraries and help those in need. For e.g. – ML algo’s are already available on internet and can be used to develop certain models as demand by the user.</a:t>
            </a:r>
          </a:p>
          <a:p>
            <a:endParaRPr lang="en-US" dirty="0"/>
          </a:p>
        </p:txBody>
      </p:sp>
      <p:sp>
        <p:nvSpPr>
          <p:cNvPr id="4" name="Slide Number Placeholder 3"/>
          <p:cNvSpPr>
            <a:spLocks noGrp="1"/>
          </p:cNvSpPr>
          <p:nvPr>
            <p:ph type="sldNum" sz="quarter" idx="5"/>
          </p:nvPr>
        </p:nvSpPr>
        <p:spPr/>
        <p:txBody>
          <a:bodyPr/>
          <a:lstStyle/>
          <a:p>
            <a:fld id="{A77F1E17-0822-4B59-874B-EAA1C3CCE718}" type="slidenum">
              <a:rPr lang="en-US" smtClean="0"/>
              <a:t>3</a:t>
            </a:fld>
            <a:endParaRPr lang="en-US"/>
          </a:p>
        </p:txBody>
      </p:sp>
    </p:spTree>
    <p:extLst>
      <p:ext uri="{BB962C8B-B14F-4D97-AF65-F5344CB8AC3E}">
        <p14:creationId xmlns:p14="http://schemas.microsoft.com/office/powerpoint/2010/main" val="49377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Simplicity – It helps you move towards solutions rather than working on syntax resolving issues</a:t>
            </a:r>
          </a:p>
          <a:p>
            <a:r>
              <a:rPr lang="en-US" b="0" i="0" dirty="0">
                <a:solidFill>
                  <a:srgbClr val="444444"/>
                </a:solidFill>
                <a:effectLst/>
                <a:latin typeface="Times New Roman" panose="02020603050405020304" pitchFamily="18" charset="0"/>
                <a:cs typeface="Times New Roman" panose="02020603050405020304" pitchFamily="18" charset="0"/>
              </a:rPr>
              <a:t>Dynamically typed language - Python is not statically-typed like Java. You don’t need to declare data type while defining a variable. The interpreter determines this at runtime based on the types of the parts of the expression. This is easy for programmers but can create runtime errors.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Open-source – free for anyone to use and modifications in python are also allowed without any problems</a:t>
            </a:r>
          </a:p>
          <a:p>
            <a:r>
              <a:rPr lang="en-US" b="0" i="0" dirty="0">
                <a:solidFill>
                  <a:srgbClr val="444444"/>
                </a:solidFill>
                <a:effectLst/>
                <a:latin typeface="Times New Roman" panose="02020603050405020304" pitchFamily="18" charset="0"/>
                <a:cs typeface="Times New Roman" panose="02020603050405020304" pitchFamily="18" charset="0"/>
              </a:rPr>
              <a:t>Platform independent - Python is platform-independent. If you write a program, it will run on different platforms like </a:t>
            </a:r>
            <a:r>
              <a:rPr lang="en-US" b="1" i="0" dirty="0">
                <a:solidFill>
                  <a:srgbClr val="444444"/>
                </a:solidFill>
                <a:effectLst/>
                <a:latin typeface="Times New Roman" panose="02020603050405020304" pitchFamily="18" charset="0"/>
                <a:cs typeface="Times New Roman" panose="02020603050405020304" pitchFamily="18" charset="0"/>
              </a:rPr>
              <a:t>Windows</a:t>
            </a:r>
            <a:r>
              <a:rPr lang="en-US" b="0" i="0" dirty="0">
                <a:solidFill>
                  <a:srgbClr val="444444"/>
                </a:solidFill>
                <a:effectLst/>
                <a:latin typeface="Times New Roman" panose="02020603050405020304" pitchFamily="18" charset="0"/>
                <a:cs typeface="Times New Roman" panose="02020603050405020304" pitchFamily="18" charset="0"/>
              </a:rPr>
              <a:t>, </a:t>
            </a:r>
            <a:r>
              <a:rPr lang="en-US" b="1" i="0" dirty="0">
                <a:solidFill>
                  <a:srgbClr val="444444"/>
                </a:solidFill>
                <a:effectLst/>
                <a:latin typeface="Times New Roman" panose="02020603050405020304" pitchFamily="18" charset="0"/>
                <a:cs typeface="Times New Roman" panose="02020603050405020304" pitchFamily="18" charset="0"/>
              </a:rPr>
              <a:t>Mac</a:t>
            </a:r>
            <a:r>
              <a:rPr lang="en-US" b="0" i="0" dirty="0">
                <a:solidFill>
                  <a:srgbClr val="444444"/>
                </a:solidFill>
                <a:effectLst/>
                <a:latin typeface="Times New Roman" panose="02020603050405020304" pitchFamily="18" charset="0"/>
                <a:cs typeface="Times New Roman" panose="02020603050405020304" pitchFamily="18" charset="0"/>
              </a:rPr>
              <a:t> and </a:t>
            </a:r>
            <a:r>
              <a:rPr lang="en-US" b="1" i="0" dirty="0">
                <a:solidFill>
                  <a:srgbClr val="444444"/>
                </a:solidFill>
                <a:effectLst/>
                <a:latin typeface="Times New Roman" panose="02020603050405020304" pitchFamily="18" charset="0"/>
                <a:cs typeface="Times New Roman" panose="02020603050405020304" pitchFamily="18" charset="0"/>
              </a:rPr>
              <a:t>Linux</a:t>
            </a:r>
            <a:r>
              <a:rPr lang="en-US" b="0" i="0" dirty="0">
                <a:solidFill>
                  <a:srgbClr val="444444"/>
                </a:solidFill>
                <a:effectLst/>
                <a:latin typeface="Times New Roman" panose="02020603050405020304" pitchFamily="18" charset="0"/>
                <a:cs typeface="Times New Roman" panose="02020603050405020304" pitchFamily="18" charset="0"/>
              </a:rPr>
              <a:t>. You don’t need to write them separately for each platform.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Embeddable and extensible – It is quite convenient to import code written in different languages in python which increases its usability and more extensible</a:t>
            </a:r>
          </a:p>
          <a:p>
            <a:r>
              <a:rPr lang="en-US" dirty="0">
                <a:latin typeface="Times New Roman" panose="02020603050405020304" pitchFamily="18" charset="0"/>
                <a:cs typeface="Times New Roman" panose="02020603050405020304" pitchFamily="18" charset="0"/>
              </a:rPr>
              <a:t>Interpreted – Python is a language that is interpreted line by line which means the management of CPU for execution and debugging of code much easier</a:t>
            </a:r>
          </a:p>
          <a:p>
            <a:r>
              <a:rPr lang="en-US" dirty="0">
                <a:latin typeface="Times New Roman" panose="02020603050405020304" pitchFamily="18" charset="0"/>
                <a:cs typeface="Times New Roman" panose="02020603050405020304" pitchFamily="18" charset="0"/>
              </a:rPr>
              <a:t>Huge library – Python has a huge dataset of libraries that can be used for web, mobile development and other ML models</a:t>
            </a:r>
          </a:p>
          <a:p>
            <a:r>
              <a:rPr lang="en-US" dirty="0">
                <a:latin typeface="Times New Roman" panose="02020603050405020304" pitchFamily="18" charset="0"/>
                <a:cs typeface="Times New Roman" panose="02020603050405020304" pitchFamily="18" charset="0"/>
              </a:rPr>
              <a:t>Object orientation – Python is an object-oriented programming language as we can code a real-world problem through our code and prevent its access to others and help make data secure and </a:t>
            </a:r>
            <a:r>
              <a:rPr lang="en-US" dirty="0" err="1">
                <a:latin typeface="Times New Roman" panose="02020603050405020304" pitchFamily="18" charset="0"/>
                <a:cs typeface="Times New Roman" panose="02020603050405020304" pitchFamily="18" charset="0"/>
              </a:rPr>
              <a:t>confidfential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Other features - </a:t>
            </a:r>
          </a:p>
          <a:p>
            <a:r>
              <a:rPr lang="en-US" dirty="0">
                <a:latin typeface="Times New Roman" panose="02020603050405020304" pitchFamily="18" charset="0"/>
                <a:cs typeface="Times New Roman" panose="02020603050405020304" pitchFamily="18" charset="0"/>
              </a:rPr>
              <a:t>	GUI programming – You can use python to create GUI’s. Python offers multiple frameworks to develop GUI’s like </a:t>
            </a:r>
            <a:r>
              <a:rPr lang="en-US" dirty="0" err="1">
                <a:latin typeface="Times New Roman" panose="02020603050405020304" pitchFamily="18" charset="0"/>
                <a:cs typeface="Times New Roman" panose="02020603050405020304" pitchFamily="18" charset="0"/>
              </a:rPr>
              <a:t>Tkinter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77F1E17-0822-4B59-874B-EAA1C3CCE718}" type="slidenum">
              <a:rPr lang="en-US" smtClean="0"/>
              <a:t>4</a:t>
            </a:fld>
            <a:endParaRPr lang="en-US"/>
          </a:p>
        </p:txBody>
      </p:sp>
    </p:spTree>
    <p:extLst>
      <p:ext uri="{BB962C8B-B14F-4D97-AF65-F5344CB8AC3E}">
        <p14:creationId xmlns:p14="http://schemas.microsoft.com/office/powerpoint/2010/main" val="386949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offers many choices for web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SourceSansProRegular"/>
              </a:rPr>
              <a:t>Python is often used as a support language for software developers, for build control and management, testing, and in many other ways.</a:t>
            </a:r>
          </a:p>
          <a:p>
            <a:r>
              <a:rPr lang="en-US" b="0" i="0" dirty="0">
                <a:solidFill>
                  <a:srgbClr val="444444"/>
                </a:solidFill>
                <a:effectLst/>
                <a:latin typeface="SourceSansProRegular"/>
              </a:rPr>
              <a:t>Python is a superb language for teaching programming, both at the introductory level and in more advanced courses.</a:t>
            </a:r>
          </a:p>
          <a:p>
            <a:r>
              <a:rPr lang="en-US" b="0" i="0" dirty="0">
                <a:solidFill>
                  <a:srgbClr val="444444"/>
                </a:solidFill>
                <a:effectLst/>
                <a:latin typeface="SourceSansProRegular"/>
              </a:rPr>
              <a:t>Python is also used to build ERP and e-commerce systems:</a:t>
            </a:r>
          </a:p>
        </p:txBody>
      </p:sp>
      <p:sp>
        <p:nvSpPr>
          <p:cNvPr id="4" name="Slide Number Placeholder 3"/>
          <p:cNvSpPr>
            <a:spLocks noGrp="1"/>
          </p:cNvSpPr>
          <p:nvPr>
            <p:ph type="sldNum" sz="quarter" idx="5"/>
          </p:nvPr>
        </p:nvSpPr>
        <p:spPr/>
        <p:txBody>
          <a:bodyPr/>
          <a:lstStyle/>
          <a:p>
            <a:fld id="{A77F1E17-0822-4B59-874B-EAA1C3CCE718}" type="slidenum">
              <a:rPr lang="en-US" smtClean="0"/>
              <a:t>5</a:t>
            </a:fld>
            <a:endParaRPr lang="en-US"/>
          </a:p>
        </p:txBody>
      </p:sp>
    </p:spTree>
    <p:extLst>
      <p:ext uri="{BB962C8B-B14F-4D97-AF65-F5344CB8AC3E}">
        <p14:creationId xmlns:p14="http://schemas.microsoft.com/office/powerpoint/2010/main" val="3384552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 to provide better search features (core search algorithms are mainly written in Python and C++)</a:t>
            </a:r>
          </a:p>
          <a:p>
            <a:r>
              <a:rPr lang="en-US" dirty="0"/>
              <a:t>Dropbox – is a cloud platform that helps sharing data between server and clients</a:t>
            </a:r>
          </a:p>
          <a:p>
            <a:r>
              <a:rPr lang="en-US" dirty="0"/>
              <a:t>Netflix – uses ML algo build in python to find interests of its users and recommend them with suggestions to retain them longer</a:t>
            </a:r>
          </a:p>
          <a:p>
            <a:r>
              <a:rPr lang="en-US" dirty="0"/>
              <a:t>Quora – uses ML algo’s to find related questions searched by a user to provide a better information and user-friendly platform</a:t>
            </a:r>
          </a:p>
          <a:p>
            <a:r>
              <a:rPr lang="en-US" dirty="0"/>
              <a:t>NASA – scientific calculations are computed using python (Also, WAS – Workflow automations system for NASA which is fast, cheap and right is build up in Python and it helps them to tackle the complexity of programs within WAS)</a:t>
            </a:r>
          </a:p>
          <a:p>
            <a:endParaRPr lang="en-US" dirty="0"/>
          </a:p>
        </p:txBody>
      </p:sp>
      <p:sp>
        <p:nvSpPr>
          <p:cNvPr id="4" name="Slide Number Placeholder 3"/>
          <p:cNvSpPr>
            <a:spLocks noGrp="1"/>
          </p:cNvSpPr>
          <p:nvPr>
            <p:ph type="sldNum" sz="quarter" idx="5"/>
          </p:nvPr>
        </p:nvSpPr>
        <p:spPr/>
        <p:txBody>
          <a:bodyPr/>
          <a:lstStyle/>
          <a:p>
            <a:fld id="{A77F1E17-0822-4B59-874B-EAA1C3CCE718}" type="slidenum">
              <a:rPr lang="en-US" smtClean="0"/>
              <a:t>6</a:t>
            </a:fld>
            <a:endParaRPr lang="en-US"/>
          </a:p>
        </p:txBody>
      </p:sp>
    </p:spTree>
    <p:extLst>
      <p:ext uri="{BB962C8B-B14F-4D97-AF65-F5344CB8AC3E}">
        <p14:creationId xmlns:p14="http://schemas.microsoft.com/office/powerpoint/2010/main" val="223719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133898"/>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97CF9C-AE19-4D68-9776-4C1FCA70E509}" type="datetime1">
              <a:rPr lang="en-US" smtClean="0"/>
              <a:t>9/8/2021</a:t>
            </a:fld>
            <a:endParaRPr lang="en-US"/>
          </a:p>
        </p:txBody>
      </p:sp>
      <p:sp>
        <p:nvSpPr>
          <p:cNvPr id="5" name="Footer Placeholder 4"/>
          <p:cNvSpPr>
            <a:spLocks noGrp="1"/>
          </p:cNvSpPr>
          <p:nvPr>
            <p:ph type="ftr" sz="quarter" idx="11"/>
          </p:nvPr>
        </p:nvSpPr>
        <p:spPr/>
        <p:txBody>
          <a:bodyPr/>
          <a:lstStyle/>
          <a:p>
            <a:r>
              <a:rPr lang="en-US"/>
              <a:t>AGEN896</a:t>
            </a:r>
          </a:p>
        </p:txBody>
      </p:sp>
      <p:sp>
        <p:nvSpPr>
          <p:cNvPr id="6" name="Slide Number Placeholder 5"/>
          <p:cNvSpPr>
            <a:spLocks noGrp="1"/>
          </p:cNvSpPr>
          <p:nvPr>
            <p:ph type="sldNum" sz="quarter" idx="12"/>
          </p:nvPr>
        </p:nvSpPr>
        <p:spPr/>
        <p:txBody>
          <a:bodyPr/>
          <a:lstStyle/>
          <a:p>
            <a:fld id="{00F51732-021B-4AA4-BE31-D7FFE717FB71}" type="slidenum">
              <a:rPr lang="en-US" smtClean="0"/>
              <a:t>‹#›</a:t>
            </a:fld>
            <a:endParaRPr lang="en-US"/>
          </a:p>
        </p:txBody>
      </p:sp>
    </p:spTree>
    <p:extLst>
      <p:ext uri="{BB962C8B-B14F-4D97-AF65-F5344CB8AC3E}">
        <p14:creationId xmlns:p14="http://schemas.microsoft.com/office/powerpoint/2010/main" val="28754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76437"/>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945178"/>
            <a:ext cx="10058400" cy="3923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4B545-9B05-42DA-8ABC-D56ABD714510}" type="datetime1">
              <a:rPr lang="en-US" smtClean="0"/>
              <a:t>9/8/2021</a:t>
            </a:fld>
            <a:endParaRPr lang="en-US"/>
          </a:p>
        </p:txBody>
      </p:sp>
      <p:sp>
        <p:nvSpPr>
          <p:cNvPr id="5" name="Footer Placeholder 4"/>
          <p:cNvSpPr>
            <a:spLocks noGrp="1"/>
          </p:cNvSpPr>
          <p:nvPr>
            <p:ph type="ftr" sz="quarter" idx="11"/>
          </p:nvPr>
        </p:nvSpPr>
        <p:spPr/>
        <p:txBody>
          <a:bodyPr/>
          <a:lstStyle/>
          <a:p>
            <a:r>
              <a:rPr lang="en-US"/>
              <a:t>AGEN896</a:t>
            </a:r>
          </a:p>
        </p:txBody>
      </p:sp>
      <p:sp>
        <p:nvSpPr>
          <p:cNvPr id="6" name="Slide Number Placeholder 5"/>
          <p:cNvSpPr>
            <a:spLocks noGrp="1"/>
          </p:cNvSpPr>
          <p:nvPr>
            <p:ph type="sldNum" sz="quarter" idx="12"/>
          </p:nvPr>
        </p:nvSpPr>
        <p:spPr/>
        <p:txBody>
          <a:bodyPr/>
          <a:lstStyle/>
          <a:p>
            <a:fld id="{00F51732-021B-4AA4-BE31-D7FFE717FB71}" type="slidenum">
              <a:rPr lang="en-US" smtClean="0"/>
              <a:t>‹#›</a:t>
            </a:fld>
            <a:endParaRPr lang="en-US"/>
          </a:p>
        </p:txBody>
      </p:sp>
    </p:spTree>
    <p:extLst>
      <p:ext uri="{BB962C8B-B14F-4D97-AF65-F5344CB8AC3E}">
        <p14:creationId xmlns:p14="http://schemas.microsoft.com/office/powerpoint/2010/main" val="21102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F0C24-2AB3-4D2F-832D-9DB728F0386F}" type="datetime1">
              <a:rPr lang="en-US" smtClean="0"/>
              <a:t>9/8/2021</a:t>
            </a:fld>
            <a:endParaRPr lang="en-US"/>
          </a:p>
        </p:txBody>
      </p:sp>
      <p:sp>
        <p:nvSpPr>
          <p:cNvPr id="4" name="Footer Placeholder 3"/>
          <p:cNvSpPr>
            <a:spLocks noGrp="1"/>
          </p:cNvSpPr>
          <p:nvPr>
            <p:ph type="ftr" sz="quarter" idx="11"/>
          </p:nvPr>
        </p:nvSpPr>
        <p:spPr/>
        <p:txBody>
          <a:bodyPr/>
          <a:lstStyle/>
          <a:p>
            <a:r>
              <a:rPr lang="en-US"/>
              <a:t>AGEN896</a:t>
            </a:r>
          </a:p>
        </p:txBody>
      </p:sp>
      <p:sp>
        <p:nvSpPr>
          <p:cNvPr id="5" name="Slide Number Placeholder 4"/>
          <p:cNvSpPr>
            <a:spLocks noGrp="1"/>
          </p:cNvSpPr>
          <p:nvPr>
            <p:ph type="sldNum" sz="quarter" idx="12"/>
          </p:nvPr>
        </p:nvSpPr>
        <p:spPr/>
        <p:txBody>
          <a:bodyPr/>
          <a:lstStyle/>
          <a:p>
            <a:fld id="{00F51732-021B-4AA4-BE31-D7FFE717FB71}" type="slidenum">
              <a:rPr lang="en-US" smtClean="0"/>
              <a:t>‹#›</a:t>
            </a:fld>
            <a:endParaRPr lang="en-US"/>
          </a:p>
        </p:txBody>
      </p:sp>
    </p:spTree>
    <p:extLst>
      <p:ext uri="{BB962C8B-B14F-4D97-AF65-F5344CB8AC3E}">
        <p14:creationId xmlns:p14="http://schemas.microsoft.com/office/powerpoint/2010/main" val="166893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E4DB05-3884-401B-BEB6-DA19FDA02D81}" type="datetime1">
              <a:rPr lang="en-US" smtClean="0"/>
              <a:t>9/8/2021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AGEN896</a:t>
            </a:r>
          </a:p>
        </p:txBody>
      </p:sp>
      <p:sp>
        <p:nvSpPr>
          <p:cNvPr id="9" name="Slide Number Placeholder 8"/>
          <p:cNvSpPr>
            <a:spLocks noGrp="1"/>
          </p:cNvSpPr>
          <p:nvPr>
            <p:ph type="sldNum" sz="quarter" idx="12"/>
          </p:nvPr>
        </p:nvSpPr>
        <p:spPr/>
        <p:txBody>
          <a:bodyPr/>
          <a:lstStyle/>
          <a:p>
            <a:fld id="{00F51732-021B-4AA4-BE31-D7FFE717FB71}" type="slidenum">
              <a:rPr lang="en-US" smtClean="0"/>
              <a:t>‹#›</a:t>
            </a:fld>
            <a:endParaRPr lang="en-US"/>
          </a:p>
        </p:txBody>
      </p:sp>
    </p:spTree>
    <p:extLst>
      <p:ext uri="{BB962C8B-B14F-4D97-AF65-F5344CB8AC3E}">
        <p14:creationId xmlns:p14="http://schemas.microsoft.com/office/powerpoint/2010/main" val="162645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3676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664958-75BF-4ECD-B7AD-C05279E38E36}" type="datetime1">
              <a:rPr lang="en-US" smtClean="0"/>
              <a:t>9/8/2021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AGEN896</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F51732-021B-4AA4-BE31-D7FFE717FB71}" type="slidenum">
              <a:rPr lang="en-US" smtClean="0"/>
              <a:t>‹#›</a:t>
            </a:fld>
            <a:endParaRPr lang="en-US"/>
          </a:p>
        </p:txBody>
      </p:sp>
    </p:spTree>
    <p:extLst>
      <p:ext uri="{BB962C8B-B14F-4D97-AF65-F5344CB8AC3E}">
        <p14:creationId xmlns:p14="http://schemas.microsoft.com/office/powerpoint/2010/main" val="338721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8996-5251-446E-9674-08DD39B0C9CD}"/>
              </a:ext>
            </a:extLst>
          </p:cNvPr>
          <p:cNvSpPr>
            <a:spLocks noGrp="1"/>
          </p:cNvSpPr>
          <p:nvPr>
            <p:ph type="ctrTitle"/>
          </p:nvPr>
        </p:nvSpPr>
        <p:spPr>
          <a:xfrm>
            <a:off x="573405" y="3163987"/>
            <a:ext cx="6142984" cy="1229930"/>
          </a:xfrm>
        </p:spPr>
        <p:txBody>
          <a:bodyPr>
            <a:normAutofit/>
          </a:bodyPr>
          <a:lstStyle/>
          <a:p>
            <a:r>
              <a:rPr lang="en-US" sz="5400" b="1" dirty="0">
                <a:latin typeface="Times New Roman" panose="02020603050405020304" pitchFamily="18" charset="0"/>
                <a:cs typeface="Times New Roman" panose="02020603050405020304" pitchFamily="18" charset="0"/>
              </a:rPr>
              <a:t>Data Science Class 1</a:t>
            </a:r>
          </a:p>
        </p:txBody>
      </p:sp>
      <p:sp>
        <p:nvSpPr>
          <p:cNvPr id="3" name="Subtitle 2">
            <a:extLst>
              <a:ext uri="{FF2B5EF4-FFF2-40B4-BE49-F238E27FC236}">
                <a16:creationId xmlns:a16="http://schemas.microsoft.com/office/drawing/2014/main" id="{284F2B46-95A3-4FB5-AC82-54728B88DB11}"/>
              </a:ext>
            </a:extLst>
          </p:cNvPr>
          <p:cNvSpPr>
            <a:spLocks noGrp="1"/>
          </p:cNvSpPr>
          <p:nvPr>
            <p:ph type="subTitle" idx="1"/>
          </p:nvPr>
        </p:nvSpPr>
        <p:spPr>
          <a:xfrm>
            <a:off x="573405" y="4393916"/>
            <a:ext cx="10058400" cy="989544"/>
          </a:xfrm>
        </p:spPr>
        <p:txBody>
          <a:bodyPr/>
          <a:lstStyle/>
          <a:p>
            <a:r>
              <a:rPr lang="en-US" dirty="0">
                <a:solidFill>
                  <a:schemeClr val="tx1"/>
                </a:solidFill>
                <a:latin typeface="Times New Roman" panose="02020603050405020304" pitchFamily="18" charset="0"/>
                <a:cs typeface="Times New Roman" panose="02020603050405020304" pitchFamily="18" charset="0"/>
              </a:rPr>
              <a:t>Puranjit Singh</a:t>
            </a:r>
          </a:p>
          <a:p>
            <a:r>
              <a:rPr lang="en-US" dirty="0">
                <a:solidFill>
                  <a:schemeClr val="tx1"/>
                </a:solidFill>
                <a:latin typeface="Times New Roman" panose="02020603050405020304" pitchFamily="18" charset="0"/>
                <a:cs typeface="Times New Roman" panose="02020603050405020304" pitchFamily="18" charset="0"/>
              </a:rPr>
              <a:t>09/01/2021</a:t>
            </a:r>
          </a:p>
        </p:txBody>
      </p:sp>
      <p:sp>
        <p:nvSpPr>
          <p:cNvPr id="4" name="Date Placeholder 3">
            <a:extLst>
              <a:ext uri="{FF2B5EF4-FFF2-40B4-BE49-F238E27FC236}">
                <a16:creationId xmlns:a16="http://schemas.microsoft.com/office/drawing/2014/main" id="{7FD62F01-B65F-4727-9BBF-6C5A98FFBFCB}"/>
              </a:ext>
            </a:extLst>
          </p:cNvPr>
          <p:cNvSpPr>
            <a:spLocks noGrp="1"/>
          </p:cNvSpPr>
          <p:nvPr>
            <p:ph type="dt" sz="half" idx="10"/>
          </p:nvPr>
        </p:nvSpPr>
        <p:spPr/>
        <p:txBody>
          <a:bodyPr/>
          <a:lstStyle/>
          <a:p>
            <a:r>
              <a:rPr lang="en-US" sz="1400" b="1" dirty="0">
                <a:latin typeface="Times New Roman" panose="02020603050405020304" pitchFamily="18" charset="0"/>
                <a:cs typeface="Times New Roman" panose="02020603050405020304" pitchFamily="18" charset="0"/>
              </a:rPr>
              <a:t>0</a:t>
            </a:r>
            <a:fld id="{E1886E01-7939-4836-84A8-F2F0FBBD2678}" type="datetime1">
              <a:rPr lang="en-US" sz="1400" b="1" smtClean="0">
                <a:latin typeface="Times New Roman" panose="02020603050405020304" pitchFamily="18" charset="0"/>
                <a:cs typeface="Times New Roman" panose="02020603050405020304" pitchFamily="18" charset="0"/>
              </a:rPr>
              <a:t>9/8/2021</a:t>
            </a:fld>
            <a:endParaRPr lang="en-US" sz="14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A9775AE-B4D3-4CC3-A511-932CE9EBF378}"/>
              </a:ext>
            </a:extLst>
          </p:cNvPr>
          <p:cNvSpPr>
            <a:spLocks noGrp="1"/>
          </p:cNvSpPr>
          <p:nvPr>
            <p:ph type="ftr" sz="quarter" idx="11"/>
          </p:nvPr>
        </p:nvSpPr>
        <p:spPr/>
        <p:txBody>
          <a:bodyPr/>
          <a:lstStyle/>
          <a:p>
            <a:r>
              <a:rPr lang="en-US" sz="1400" b="1" dirty="0">
                <a:latin typeface="Times New Roman" panose="02020603050405020304" pitchFamily="18" charset="0"/>
                <a:cs typeface="Times New Roman" panose="02020603050405020304" pitchFamily="18" charset="0"/>
              </a:rPr>
              <a:t>AGEN896</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ADDB6DA-43BC-4312-980B-EFFD29065847}"/>
              </a:ext>
            </a:extLst>
          </p:cNvPr>
          <p:cNvSpPr>
            <a:spLocks noGrp="1"/>
          </p:cNvSpPr>
          <p:nvPr>
            <p:ph type="sldNum" sz="quarter" idx="12"/>
          </p:nvPr>
        </p:nvSpPr>
        <p:spPr/>
        <p:txBody>
          <a:bodyPr/>
          <a:lstStyle/>
          <a:p>
            <a:fld id="{00F51732-021B-4AA4-BE31-D7FFE717FB71}" type="slidenum">
              <a:rPr lang="en-US" sz="1600" b="1" smtClean="0"/>
              <a:t>1</a:t>
            </a:fld>
            <a:endParaRPr lang="en-US" b="1" dirty="0"/>
          </a:p>
        </p:txBody>
      </p:sp>
    </p:spTree>
    <p:extLst>
      <p:ext uri="{BB962C8B-B14F-4D97-AF65-F5344CB8AC3E}">
        <p14:creationId xmlns:p14="http://schemas.microsoft.com/office/powerpoint/2010/main" val="383024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4F0A-85AC-47F2-B6FC-C17F2BDC6EC7}"/>
              </a:ext>
            </a:extLst>
          </p:cNvPr>
          <p:cNvSpPr>
            <a:spLocks noGrp="1"/>
          </p:cNvSpPr>
          <p:nvPr>
            <p:ph type="title"/>
          </p:nvPr>
        </p:nvSpPr>
        <p:spPr>
          <a:xfrm>
            <a:off x="826983" y="400689"/>
            <a:ext cx="10058400" cy="89471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What is Python</a:t>
            </a:r>
          </a:p>
        </p:txBody>
      </p:sp>
      <p:sp>
        <p:nvSpPr>
          <p:cNvPr id="3" name="Content Placeholder 2">
            <a:extLst>
              <a:ext uri="{FF2B5EF4-FFF2-40B4-BE49-F238E27FC236}">
                <a16:creationId xmlns:a16="http://schemas.microsoft.com/office/drawing/2014/main" id="{34A7E78F-009B-43E1-ADCF-68DEA73CC93E}"/>
              </a:ext>
            </a:extLst>
          </p:cNvPr>
          <p:cNvSpPr>
            <a:spLocks noGrp="1"/>
          </p:cNvSpPr>
          <p:nvPr>
            <p:ph idx="1"/>
          </p:nvPr>
        </p:nvSpPr>
        <p:spPr>
          <a:xfrm>
            <a:off x="5258436" y="2160480"/>
            <a:ext cx="6190614" cy="3687868"/>
          </a:xfrm>
        </p:spPr>
        <p:txBody>
          <a:bodyPr>
            <a:normAutofit lnSpcReduction="10000"/>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Python is a general purpose, high level, interpreted language with easy syntax and dynamic semantics</a:t>
            </a:r>
          </a:p>
          <a:p>
            <a:pPr>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Created by Guido Van Rossum in 1989</a:t>
            </a:r>
          </a:p>
          <a:p>
            <a:pPr>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Python's simple, easy to learn syntax emphasizes readability and therefore reduces the cost of program maintenance.</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41583-D6E0-40AD-869F-A151ABD33523}"/>
              </a:ext>
            </a:extLst>
          </p:cNvPr>
          <p:cNvPicPr>
            <a:picLocks noChangeAspect="1"/>
          </p:cNvPicPr>
          <p:nvPr/>
        </p:nvPicPr>
        <p:blipFill>
          <a:blip r:embed="rId3"/>
          <a:stretch>
            <a:fillRect/>
          </a:stretch>
        </p:blipFill>
        <p:spPr>
          <a:xfrm>
            <a:off x="742950" y="1585066"/>
            <a:ext cx="3687868" cy="3687868"/>
          </a:xfrm>
          <a:prstGeom prst="rect">
            <a:avLst/>
          </a:prstGeom>
        </p:spPr>
      </p:pic>
      <p:sp>
        <p:nvSpPr>
          <p:cNvPr id="5" name="Date Placeholder 4">
            <a:extLst>
              <a:ext uri="{FF2B5EF4-FFF2-40B4-BE49-F238E27FC236}">
                <a16:creationId xmlns:a16="http://schemas.microsoft.com/office/drawing/2014/main" id="{B2009FFA-114C-4328-8868-CE279873F80F}"/>
              </a:ext>
            </a:extLst>
          </p:cNvPr>
          <p:cNvSpPr>
            <a:spLocks noGrp="1"/>
          </p:cNvSpPr>
          <p:nvPr>
            <p:ph type="dt" sz="half" idx="10"/>
          </p:nvPr>
        </p:nvSpPr>
        <p:spPr/>
        <p:txBody>
          <a:bodyPr/>
          <a:lstStyle/>
          <a:p>
            <a:r>
              <a:rPr lang="en-US" sz="1400" b="1"/>
              <a:t>0</a:t>
            </a:r>
            <a:fld id="{79A27C61-6B94-4394-A27D-99217504AD6C}" type="datetime1">
              <a:rPr lang="en-US" sz="1400" b="1" smtClean="0"/>
              <a:t>9/8/2021</a:t>
            </a:fld>
            <a:endParaRPr lang="en-US" b="1" dirty="0"/>
          </a:p>
        </p:txBody>
      </p:sp>
      <p:sp>
        <p:nvSpPr>
          <p:cNvPr id="6" name="Footer Placeholder 5">
            <a:extLst>
              <a:ext uri="{FF2B5EF4-FFF2-40B4-BE49-F238E27FC236}">
                <a16:creationId xmlns:a16="http://schemas.microsoft.com/office/drawing/2014/main" id="{BCB15BC0-DBD6-44AF-838E-08D8906D75F6}"/>
              </a:ext>
            </a:extLst>
          </p:cNvPr>
          <p:cNvSpPr>
            <a:spLocks noGrp="1"/>
          </p:cNvSpPr>
          <p:nvPr>
            <p:ph type="ftr" sz="quarter" idx="11"/>
          </p:nvPr>
        </p:nvSpPr>
        <p:spPr>
          <a:xfrm>
            <a:off x="3684598" y="6457311"/>
            <a:ext cx="4822804" cy="365125"/>
          </a:xfrm>
        </p:spPr>
        <p:txBody>
          <a:bodyPr/>
          <a:lstStyle/>
          <a:p>
            <a:r>
              <a:rPr lang="en-US" sz="1400" b="1" dirty="0"/>
              <a:t>AGEN896</a:t>
            </a:r>
            <a:endParaRPr lang="en-US" b="1" dirty="0"/>
          </a:p>
        </p:txBody>
      </p:sp>
      <p:sp>
        <p:nvSpPr>
          <p:cNvPr id="7" name="Slide Number Placeholder 6">
            <a:extLst>
              <a:ext uri="{FF2B5EF4-FFF2-40B4-BE49-F238E27FC236}">
                <a16:creationId xmlns:a16="http://schemas.microsoft.com/office/drawing/2014/main" id="{62579858-E0EC-4A11-81E1-F96B9DD02258}"/>
              </a:ext>
            </a:extLst>
          </p:cNvPr>
          <p:cNvSpPr>
            <a:spLocks noGrp="1"/>
          </p:cNvSpPr>
          <p:nvPr>
            <p:ph type="sldNum" sz="quarter" idx="12"/>
          </p:nvPr>
        </p:nvSpPr>
        <p:spPr/>
        <p:txBody>
          <a:bodyPr/>
          <a:lstStyle/>
          <a:p>
            <a:fld id="{00F51732-021B-4AA4-BE31-D7FFE717FB71}" type="slidenum">
              <a:rPr lang="en-US" sz="1400" b="1" smtClean="0"/>
              <a:t>2</a:t>
            </a:fld>
            <a:endParaRPr lang="en-US" b="1" dirty="0"/>
          </a:p>
        </p:txBody>
      </p:sp>
      <p:sp>
        <p:nvSpPr>
          <p:cNvPr id="8" name="TextBox 7">
            <a:extLst>
              <a:ext uri="{FF2B5EF4-FFF2-40B4-BE49-F238E27FC236}">
                <a16:creationId xmlns:a16="http://schemas.microsoft.com/office/drawing/2014/main" id="{A28E2046-AB8B-448F-916C-39AB82EE5C3F}"/>
              </a:ext>
            </a:extLst>
          </p:cNvPr>
          <p:cNvSpPr txBox="1"/>
          <p:nvPr/>
        </p:nvSpPr>
        <p:spPr>
          <a:xfrm>
            <a:off x="742950" y="5424099"/>
            <a:ext cx="4200525" cy="276999"/>
          </a:xfrm>
          <a:prstGeom prst="rect">
            <a:avLst/>
          </a:prstGeom>
          <a:noFill/>
        </p:spPr>
        <p:txBody>
          <a:bodyPr wrap="square" rtlCol="0">
            <a:spAutoFit/>
          </a:bodyPr>
          <a:lstStyle/>
          <a:p>
            <a:r>
              <a:rPr lang="en-US" baseline="30000" dirty="0">
                <a:latin typeface="Times New Roman" panose="02020603050405020304" pitchFamily="18" charset="0"/>
                <a:cs typeface="Times New Roman" panose="02020603050405020304" pitchFamily="18" charset="0"/>
              </a:rPr>
              <a:t>https://www.iconfinder.com/icons/4375050/logo_python_icon</a:t>
            </a:r>
          </a:p>
        </p:txBody>
      </p:sp>
    </p:spTree>
    <p:extLst>
      <p:ext uri="{BB962C8B-B14F-4D97-AF65-F5344CB8AC3E}">
        <p14:creationId xmlns:p14="http://schemas.microsoft.com/office/powerpoint/2010/main" val="181619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29DB56A-9AB6-4BE7-B1B3-7F661BE3D83F}"/>
              </a:ext>
            </a:extLst>
          </p:cNvPr>
          <p:cNvSpPr>
            <a:spLocks noGrp="1"/>
          </p:cNvSpPr>
          <p:nvPr>
            <p:ph type="title"/>
          </p:nvPr>
        </p:nvSpPr>
        <p:spPr>
          <a:xfrm>
            <a:off x="1066800" y="238125"/>
            <a:ext cx="10058400" cy="750782"/>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Why is Python popular?</a:t>
            </a:r>
          </a:p>
        </p:txBody>
      </p:sp>
      <p:sp>
        <p:nvSpPr>
          <p:cNvPr id="4" name="Date Placeholder 3">
            <a:extLst>
              <a:ext uri="{FF2B5EF4-FFF2-40B4-BE49-F238E27FC236}">
                <a16:creationId xmlns:a16="http://schemas.microsoft.com/office/drawing/2014/main" id="{45DF4717-0680-4561-9EE5-107499A1E0F0}"/>
              </a:ext>
            </a:extLst>
          </p:cNvPr>
          <p:cNvSpPr>
            <a:spLocks noGrp="1"/>
          </p:cNvSpPr>
          <p:nvPr>
            <p:ph type="dt" sz="half" idx="10"/>
          </p:nvPr>
        </p:nvSpPr>
        <p:spPr>
          <a:xfrm>
            <a:off x="1097280" y="6459785"/>
            <a:ext cx="2472271" cy="365125"/>
          </a:xfrm>
        </p:spPr>
        <p:txBody>
          <a:bodyPr anchor="ctr">
            <a:normAutofit/>
          </a:bodyPr>
          <a:lstStyle/>
          <a:p>
            <a:pPr>
              <a:spcAft>
                <a:spcPts val="600"/>
              </a:spcAft>
            </a:pPr>
            <a:r>
              <a:rPr lang="en-US" sz="1400" b="1" dirty="0"/>
              <a:t>0</a:t>
            </a:r>
            <a:fld id="{ACB4B545-9B05-42DA-8ABC-D56ABD714510}" type="datetime1">
              <a:rPr lang="en-US" sz="1400" b="1" smtClean="0"/>
              <a:pPr>
                <a:spcAft>
                  <a:spcPts val="600"/>
                </a:spcAft>
              </a:pPr>
              <a:t>9/8/2021</a:t>
            </a:fld>
            <a:endParaRPr lang="en-US" sz="1400" b="1" dirty="0"/>
          </a:p>
        </p:txBody>
      </p:sp>
      <p:sp>
        <p:nvSpPr>
          <p:cNvPr id="5" name="Footer Placeholder 4">
            <a:extLst>
              <a:ext uri="{FF2B5EF4-FFF2-40B4-BE49-F238E27FC236}">
                <a16:creationId xmlns:a16="http://schemas.microsoft.com/office/drawing/2014/main" id="{FB347C23-5DE4-4C5C-BC2A-2594CD3F452B}"/>
              </a:ext>
            </a:extLst>
          </p:cNvPr>
          <p:cNvSpPr>
            <a:spLocks noGrp="1"/>
          </p:cNvSpPr>
          <p:nvPr>
            <p:ph type="ftr" sz="quarter" idx="11"/>
          </p:nvPr>
        </p:nvSpPr>
        <p:spPr>
          <a:xfrm>
            <a:off x="3686185" y="6459785"/>
            <a:ext cx="4822804" cy="365125"/>
          </a:xfrm>
        </p:spPr>
        <p:txBody>
          <a:bodyPr anchor="ctr">
            <a:normAutofit/>
          </a:bodyPr>
          <a:lstStyle/>
          <a:p>
            <a:pPr>
              <a:spcAft>
                <a:spcPts val="600"/>
              </a:spcAft>
            </a:pPr>
            <a:r>
              <a:rPr lang="en-US" sz="1400" b="1" dirty="0"/>
              <a:t>AGEN896</a:t>
            </a:r>
            <a:endParaRPr lang="en-US" b="1" dirty="0"/>
          </a:p>
        </p:txBody>
      </p:sp>
      <p:sp>
        <p:nvSpPr>
          <p:cNvPr id="6" name="Slide Number Placeholder 5">
            <a:extLst>
              <a:ext uri="{FF2B5EF4-FFF2-40B4-BE49-F238E27FC236}">
                <a16:creationId xmlns:a16="http://schemas.microsoft.com/office/drawing/2014/main" id="{A581082B-188D-49A1-A557-B3DB473ACCEC}"/>
              </a:ext>
            </a:extLst>
          </p:cNvPr>
          <p:cNvSpPr>
            <a:spLocks noGrp="1"/>
          </p:cNvSpPr>
          <p:nvPr>
            <p:ph type="sldNum" sz="quarter" idx="12"/>
          </p:nvPr>
        </p:nvSpPr>
        <p:spPr>
          <a:xfrm>
            <a:off x="9900458" y="6459785"/>
            <a:ext cx="1312025" cy="365125"/>
          </a:xfrm>
        </p:spPr>
        <p:txBody>
          <a:bodyPr anchor="ctr">
            <a:normAutofit/>
          </a:bodyPr>
          <a:lstStyle/>
          <a:p>
            <a:pPr>
              <a:spcAft>
                <a:spcPts val="600"/>
              </a:spcAft>
            </a:pPr>
            <a:fld id="{00F51732-021B-4AA4-BE31-D7FFE717FB71}" type="slidenum">
              <a:rPr lang="en-US" sz="1400" b="1" smtClean="0"/>
              <a:pPr>
                <a:spcAft>
                  <a:spcPts val="600"/>
                </a:spcAft>
              </a:pPr>
              <a:t>3</a:t>
            </a:fld>
            <a:endParaRPr lang="en-US" b="1" dirty="0"/>
          </a:p>
        </p:txBody>
      </p:sp>
      <p:sp>
        <p:nvSpPr>
          <p:cNvPr id="8" name="TextBox 7">
            <a:extLst>
              <a:ext uri="{FF2B5EF4-FFF2-40B4-BE49-F238E27FC236}">
                <a16:creationId xmlns:a16="http://schemas.microsoft.com/office/drawing/2014/main" id="{D13D558A-6D6B-4F26-8707-C585D4025A1F}"/>
              </a:ext>
            </a:extLst>
          </p:cNvPr>
          <p:cNvSpPr txBox="1"/>
          <p:nvPr/>
        </p:nvSpPr>
        <p:spPr>
          <a:xfrm>
            <a:off x="642937" y="5713004"/>
            <a:ext cx="1090612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Python is the language preferred by beginners and pros alike</a:t>
            </a:r>
          </a:p>
        </p:txBody>
      </p:sp>
      <p:cxnSp>
        <p:nvCxnSpPr>
          <p:cNvPr id="10" name="Connector: Elbow 9">
            <a:extLst>
              <a:ext uri="{FF2B5EF4-FFF2-40B4-BE49-F238E27FC236}">
                <a16:creationId xmlns:a16="http://schemas.microsoft.com/office/drawing/2014/main" id="{C9767908-298B-4836-BE26-004378E886CF}"/>
              </a:ext>
            </a:extLst>
          </p:cNvPr>
          <p:cNvCxnSpPr>
            <a:cxnSpLocks/>
          </p:cNvCxnSpPr>
          <p:nvPr/>
        </p:nvCxnSpPr>
        <p:spPr>
          <a:xfrm rot="10800000">
            <a:off x="1506697" y="1810413"/>
            <a:ext cx="3012662" cy="93554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978F6D-C59F-4CE7-9A14-4FAFCA26FDCD}"/>
              </a:ext>
            </a:extLst>
          </p:cNvPr>
          <p:cNvCxnSpPr>
            <a:cxnSpLocks/>
            <a:endCxn id="26" idx="3"/>
          </p:cNvCxnSpPr>
          <p:nvPr/>
        </p:nvCxnSpPr>
        <p:spPr>
          <a:xfrm rot="10800000" flipV="1">
            <a:off x="1609832" y="4280452"/>
            <a:ext cx="2679288" cy="100749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3FA0183-03DE-44A3-9BF7-D5D59A3A387D}"/>
              </a:ext>
            </a:extLst>
          </p:cNvPr>
          <p:cNvSpPr/>
          <p:nvPr/>
        </p:nvSpPr>
        <p:spPr>
          <a:xfrm>
            <a:off x="3903907" y="1594268"/>
            <a:ext cx="4029075" cy="3654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BC47475-6611-4E77-A93F-F898D98F74BB}"/>
              </a:ext>
            </a:extLst>
          </p:cNvPr>
          <p:cNvPicPr>
            <a:picLocks noChangeAspect="1"/>
          </p:cNvPicPr>
          <p:nvPr/>
        </p:nvPicPr>
        <p:blipFill>
          <a:blip r:embed="rId3"/>
          <a:stretch>
            <a:fillRect/>
          </a:stretch>
        </p:blipFill>
        <p:spPr>
          <a:xfrm>
            <a:off x="4391263" y="1901819"/>
            <a:ext cx="3054361" cy="3054361"/>
          </a:xfrm>
          <a:prstGeom prst="rect">
            <a:avLst/>
          </a:prstGeom>
        </p:spPr>
      </p:pic>
      <p:cxnSp>
        <p:nvCxnSpPr>
          <p:cNvPr id="24" name="Connector: Elbow 23">
            <a:extLst>
              <a:ext uri="{FF2B5EF4-FFF2-40B4-BE49-F238E27FC236}">
                <a16:creationId xmlns:a16="http://schemas.microsoft.com/office/drawing/2014/main" id="{FAA4862F-1D49-40C0-B45B-783E09866333}"/>
              </a:ext>
            </a:extLst>
          </p:cNvPr>
          <p:cNvCxnSpPr>
            <a:cxnSpLocks/>
          </p:cNvCxnSpPr>
          <p:nvPr/>
        </p:nvCxnSpPr>
        <p:spPr>
          <a:xfrm>
            <a:off x="7798206" y="4095750"/>
            <a:ext cx="2548274" cy="103382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C51A63-A30F-4163-8DA2-A23E6343FC34}"/>
              </a:ext>
            </a:extLst>
          </p:cNvPr>
          <p:cNvSpPr txBox="1"/>
          <p:nvPr/>
        </p:nvSpPr>
        <p:spPr>
          <a:xfrm>
            <a:off x="584728" y="1548803"/>
            <a:ext cx="9413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Easy</a:t>
            </a:r>
            <a:endParaRPr lang="en-US" sz="24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0610B77-55CA-4DA2-AB41-985D6B46DF61}"/>
              </a:ext>
            </a:extLst>
          </p:cNvPr>
          <p:cNvSpPr txBox="1"/>
          <p:nvPr/>
        </p:nvSpPr>
        <p:spPr>
          <a:xfrm>
            <a:off x="668446" y="5026336"/>
            <a:ext cx="9413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Free</a:t>
            </a:r>
            <a:endParaRPr lang="en-US" sz="24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136C044-78CC-4297-A6AB-8A1021CCEA59}"/>
              </a:ext>
            </a:extLst>
          </p:cNvPr>
          <p:cNvSpPr txBox="1"/>
          <p:nvPr/>
        </p:nvSpPr>
        <p:spPr>
          <a:xfrm>
            <a:off x="10346480" y="1407361"/>
            <a:ext cx="18455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Applications</a:t>
            </a:r>
          </a:p>
        </p:txBody>
      </p:sp>
      <p:sp>
        <p:nvSpPr>
          <p:cNvPr id="28" name="TextBox 27">
            <a:extLst>
              <a:ext uri="{FF2B5EF4-FFF2-40B4-BE49-F238E27FC236}">
                <a16:creationId xmlns:a16="http://schemas.microsoft.com/office/drawing/2014/main" id="{B99EBA81-E037-4959-99E7-89247ADAB0B1}"/>
              </a:ext>
            </a:extLst>
          </p:cNvPr>
          <p:cNvSpPr txBox="1"/>
          <p:nvPr/>
        </p:nvSpPr>
        <p:spPr>
          <a:xfrm>
            <a:off x="10330192" y="4676024"/>
            <a:ext cx="184552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Library and      support</a:t>
            </a:r>
          </a:p>
        </p:txBody>
      </p:sp>
      <p:cxnSp>
        <p:nvCxnSpPr>
          <p:cNvPr id="36" name="Connector: Elbow 35">
            <a:extLst>
              <a:ext uri="{FF2B5EF4-FFF2-40B4-BE49-F238E27FC236}">
                <a16:creationId xmlns:a16="http://schemas.microsoft.com/office/drawing/2014/main" id="{79B0DE93-42A0-4E49-AB5B-266409F31FCC}"/>
              </a:ext>
            </a:extLst>
          </p:cNvPr>
          <p:cNvCxnSpPr>
            <a:cxnSpLocks/>
            <a:endCxn id="27" idx="1"/>
          </p:cNvCxnSpPr>
          <p:nvPr/>
        </p:nvCxnSpPr>
        <p:spPr>
          <a:xfrm flipV="1">
            <a:off x="7752116" y="1638194"/>
            <a:ext cx="2594364" cy="99070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01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8939-F0B5-4BEF-A975-A77D71862842}"/>
              </a:ext>
            </a:extLst>
          </p:cNvPr>
          <p:cNvSpPr>
            <a:spLocks noGrp="1"/>
          </p:cNvSpPr>
          <p:nvPr>
            <p:ph type="title"/>
          </p:nvPr>
        </p:nvSpPr>
        <p:spPr>
          <a:xfrm>
            <a:off x="1066800" y="288372"/>
            <a:ext cx="10058400" cy="8343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Features of Python</a:t>
            </a:r>
          </a:p>
        </p:txBody>
      </p:sp>
      <p:sp>
        <p:nvSpPr>
          <p:cNvPr id="3" name="Content Placeholder 2">
            <a:extLst>
              <a:ext uri="{FF2B5EF4-FFF2-40B4-BE49-F238E27FC236}">
                <a16:creationId xmlns:a16="http://schemas.microsoft.com/office/drawing/2014/main" id="{4F0208C0-7165-41DA-831B-A565FADE24A5}"/>
              </a:ext>
            </a:extLst>
          </p:cNvPr>
          <p:cNvSpPr>
            <a:spLocks noGrp="1"/>
          </p:cNvSpPr>
          <p:nvPr>
            <p:ph idx="1"/>
          </p:nvPr>
        </p:nvSpPr>
        <p:spPr>
          <a:xfrm>
            <a:off x="5816606" y="5639084"/>
            <a:ext cx="5944442" cy="365125"/>
          </a:xfrm>
        </p:spPr>
        <p:txBody>
          <a:bodyPr>
            <a:normAutofit/>
          </a:bodyPr>
          <a:lstStyle/>
          <a:p>
            <a:pPr marL="0" indent="0" algn="ctr">
              <a:buNone/>
            </a:pPr>
            <a:r>
              <a:rPr lang="en-US" sz="1800" baseline="30000" dirty="0">
                <a:solidFill>
                  <a:schemeClr val="tx1"/>
                </a:solidFill>
                <a:latin typeface="Times New Roman" panose="02020603050405020304" pitchFamily="18" charset="0"/>
                <a:cs typeface="Times New Roman" panose="02020603050405020304" pitchFamily="18" charset="0"/>
              </a:rPr>
              <a:t>https://www.ubuntupit.com/frequently-asked-python-interview-questions-and-answers/</a:t>
            </a:r>
          </a:p>
        </p:txBody>
      </p:sp>
      <p:sp>
        <p:nvSpPr>
          <p:cNvPr id="4" name="Date Placeholder 3">
            <a:extLst>
              <a:ext uri="{FF2B5EF4-FFF2-40B4-BE49-F238E27FC236}">
                <a16:creationId xmlns:a16="http://schemas.microsoft.com/office/drawing/2014/main" id="{8F44AB28-ADA8-4B5E-AA5A-80DBC232B4DE}"/>
              </a:ext>
            </a:extLst>
          </p:cNvPr>
          <p:cNvSpPr>
            <a:spLocks noGrp="1"/>
          </p:cNvSpPr>
          <p:nvPr>
            <p:ph type="dt" sz="half" idx="10"/>
          </p:nvPr>
        </p:nvSpPr>
        <p:spPr/>
        <p:txBody>
          <a:bodyPr/>
          <a:lstStyle/>
          <a:p>
            <a:r>
              <a:rPr lang="en-US" sz="1400" b="1" dirty="0"/>
              <a:t>0</a:t>
            </a:r>
            <a:fld id="{ACB4B545-9B05-42DA-8ABC-D56ABD714510}" type="datetime1">
              <a:rPr lang="en-US" sz="1400" b="1" smtClean="0"/>
              <a:t>9/8/2021</a:t>
            </a:fld>
            <a:endParaRPr lang="en-US" sz="1400" b="1" dirty="0"/>
          </a:p>
        </p:txBody>
      </p:sp>
      <p:sp>
        <p:nvSpPr>
          <p:cNvPr id="5" name="Footer Placeholder 4">
            <a:extLst>
              <a:ext uri="{FF2B5EF4-FFF2-40B4-BE49-F238E27FC236}">
                <a16:creationId xmlns:a16="http://schemas.microsoft.com/office/drawing/2014/main" id="{92952F03-7C5F-4A04-8B8D-492CCC5551E3}"/>
              </a:ext>
            </a:extLst>
          </p:cNvPr>
          <p:cNvSpPr>
            <a:spLocks noGrp="1"/>
          </p:cNvSpPr>
          <p:nvPr>
            <p:ph type="ftr" sz="quarter" idx="11"/>
          </p:nvPr>
        </p:nvSpPr>
        <p:spPr/>
        <p:txBody>
          <a:bodyPr/>
          <a:lstStyle/>
          <a:p>
            <a:r>
              <a:rPr lang="en-US" sz="1400" b="1" dirty="0"/>
              <a:t>AGEN896</a:t>
            </a:r>
            <a:endParaRPr lang="en-US" b="1" dirty="0"/>
          </a:p>
        </p:txBody>
      </p:sp>
      <p:sp>
        <p:nvSpPr>
          <p:cNvPr id="6" name="Slide Number Placeholder 5">
            <a:extLst>
              <a:ext uri="{FF2B5EF4-FFF2-40B4-BE49-F238E27FC236}">
                <a16:creationId xmlns:a16="http://schemas.microsoft.com/office/drawing/2014/main" id="{11DC6025-2893-4B82-9E28-B9667941FC01}"/>
              </a:ext>
            </a:extLst>
          </p:cNvPr>
          <p:cNvSpPr>
            <a:spLocks noGrp="1"/>
          </p:cNvSpPr>
          <p:nvPr>
            <p:ph type="sldNum" sz="quarter" idx="12"/>
          </p:nvPr>
        </p:nvSpPr>
        <p:spPr/>
        <p:txBody>
          <a:bodyPr/>
          <a:lstStyle/>
          <a:p>
            <a:fld id="{00F51732-021B-4AA4-BE31-D7FFE717FB71}" type="slidenum">
              <a:rPr lang="en-US" sz="1400" b="1" smtClean="0"/>
              <a:t>4</a:t>
            </a:fld>
            <a:endParaRPr lang="en-US" b="1" dirty="0"/>
          </a:p>
        </p:txBody>
      </p:sp>
      <p:pic>
        <p:nvPicPr>
          <p:cNvPr id="1026" name="Picture 2" descr="50 Frequently Asked Python Interview Questions and Answers">
            <a:extLst>
              <a:ext uri="{FF2B5EF4-FFF2-40B4-BE49-F238E27FC236}">
                <a16:creationId xmlns:a16="http://schemas.microsoft.com/office/drawing/2014/main" id="{276DAC8D-3149-4EC9-BFF5-AC0CAEB31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468" y="1449315"/>
            <a:ext cx="5996718" cy="40993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ABD7825-2747-4852-B131-237E09B5519F}"/>
              </a:ext>
            </a:extLst>
          </p:cNvPr>
          <p:cNvSpPr txBox="1"/>
          <p:nvPr/>
        </p:nvSpPr>
        <p:spPr>
          <a:xfrm>
            <a:off x="850105" y="1850231"/>
            <a:ext cx="437911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Easy language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Dynamically-Typed language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Object-Oriented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Popular and large source community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Open-source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Large standard library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Platform independent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level language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77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9D0A-9912-4977-89C0-037E157F3DFE}"/>
              </a:ext>
            </a:extLst>
          </p:cNvPr>
          <p:cNvSpPr>
            <a:spLocks noGrp="1"/>
          </p:cNvSpPr>
          <p:nvPr>
            <p:ph type="title"/>
          </p:nvPr>
        </p:nvSpPr>
        <p:spPr>
          <a:xfrm>
            <a:off x="1066800" y="211394"/>
            <a:ext cx="10058400" cy="864230"/>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Applications of Python</a:t>
            </a:r>
          </a:p>
        </p:txBody>
      </p:sp>
      <p:sp>
        <p:nvSpPr>
          <p:cNvPr id="4" name="Date Placeholder 3">
            <a:extLst>
              <a:ext uri="{FF2B5EF4-FFF2-40B4-BE49-F238E27FC236}">
                <a16:creationId xmlns:a16="http://schemas.microsoft.com/office/drawing/2014/main" id="{4DD31238-AA5E-4FF8-A33A-4A8B9E27E426}"/>
              </a:ext>
            </a:extLst>
          </p:cNvPr>
          <p:cNvSpPr>
            <a:spLocks noGrp="1"/>
          </p:cNvSpPr>
          <p:nvPr>
            <p:ph type="dt" sz="half" idx="10"/>
          </p:nvPr>
        </p:nvSpPr>
        <p:spPr/>
        <p:txBody>
          <a:bodyPr/>
          <a:lstStyle/>
          <a:p>
            <a:fld id="{ACB4B545-9B05-42DA-8ABC-D56ABD714510}" type="datetime1">
              <a:rPr lang="en-US" sz="1400" b="1" smtClean="0"/>
              <a:t>9/8/2021</a:t>
            </a:fld>
            <a:endParaRPr lang="en-US" b="1" dirty="0"/>
          </a:p>
        </p:txBody>
      </p:sp>
      <p:sp>
        <p:nvSpPr>
          <p:cNvPr id="5" name="Footer Placeholder 4">
            <a:extLst>
              <a:ext uri="{FF2B5EF4-FFF2-40B4-BE49-F238E27FC236}">
                <a16:creationId xmlns:a16="http://schemas.microsoft.com/office/drawing/2014/main" id="{3A53C9D4-E264-4F6A-B08D-67E4D5ED6854}"/>
              </a:ext>
            </a:extLst>
          </p:cNvPr>
          <p:cNvSpPr>
            <a:spLocks noGrp="1"/>
          </p:cNvSpPr>
          <p:nvPr>
            <p:ph type="ftr" sz="quarter" idx="11"/>
          </p:nvPr>
        </p:nvSpPr>
        <p:spPr/>
        <p:txBody>
          <a:bodyPr/>
          <a:lstStyle/>
          <a:p>
            <a:r>
              <a:rPr lang="en-US" sz="1400" b="1" dirty="0"/>
              <a:t>AGEN896</a:t>
            </a:r>
            <a:endParaRPr lang="en-US" b="1" dirty="0"/>
          </a:p>
        </p:txBody>
      </p:sp>
      <p:sp>
        <p:nvSpPr>
          <p:cNvPr id="6" name="Slide Number Placeholder 5">
            <a:extLst>
              <a:ext uri="{FF2B5EF4-FFF2-40B4-BE49-F238E27FC236}">
                <a16:creationId xmlns:a16="http://schemas.microsoft.com/office/drawing/2014/main" id="{81254734-68B3-4306-B7B8-2143375BAF52}"/>
              </a:ext>
            </a:extLst>
          </p:cNvPr>
          <p:cNvSpPr>
            <a:spLocks noGrp="1"/>
          </p:cNvSpPr>
          <p:nvPr>
            <p:ph type="sldNum" sz="quarter" idx="12"/>
          </p:nvPr>
        </p:nvSpPr>
        <p:spPr/>
        <p:txBody>
          <a:bodyPr/>
          <a:lstStyle/>
          <a:p>
            <a:fld id="{00F51732-021B-4AA4-BE31-D7FFE717FB71}" type="slidenum">
              <a:rPr lang="en-US" sz="1600" b="1" smtClean="0"/>
              <a:t>5</a:t>
            </a:fld>
            <a:endParaRPr lang="en-US" b="1" dirty="0"/>
          </a:p>
        </p:txBody>
      </p:sp>
      <p:pic>
        <p:nvPicPr>
          <p:cNvPr id="7" name="Picture 6">
            <a:extLst>
              <a:ext uri="{FF2B5EF4-FFF2-40B4-BE49-F238E27FC236}">
                <a16:creationId xmlns:a16="http://schemas.microsoft.com/office/drawing/2014/main" id="{D605DC0E-8557-4057-B283-81BFD7B37614}"/>
              </a:ext>
            </a:extLst>
          </p:cNvPr>
          <p:cNvPicPr>
            <a:picLocks noChangeAspect="1"/>
          </p:cNvPicPr>
          <p:nvPr/>
        </p:nvPicPr>
        <p:blipFill>
          <a:blip r:embed="rId3"/>
          <a:stretch>
            <a:fillRect/>
          </a:stretch>
        </p:blipFill>
        <p:spPr>
          <a:xfrm>
            <a:off x="4568817" y="2186374"/>
            <a:ext cx="3054361" cy="3054361"/>
          </a:xfrm>
          <a:prstGeom prst="rect">
            <a:avLst/>
          </a:prstGeom>
        </p:spPr>
      </p:pic>
      <p:sp>
        <p:nvSpPr>
          <p:cNvPr id="8" name="Oval 7">
            <a:extLst>
              <a:ext uri="{FF2B5EF4-FFF2-40B4-BE49-F238E27FC236}">
                <a16:creationId xmlns:a16="http://schemas.microsoft.com/office/drawing/2014/main" id="{F4683E9E-5533-41F3-8928-20106AEE13A5}"/>
              </a:ext>
            </a:extLst>
          </p:cNvPr>
          <p:cNvSpPr/>
          <p:nvPr/>
        </p:nvSpPr>
        <p:spPr>
          <a:xfrm>
            <a:off x="4081459" y="1886550"/>
            <a:ext cx="4029075" cy="3654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FFD5A30-468C-49B6-9ECF-0A9568FF57A5}"/>
              </a:ext>
            </a:extLst>
          </p:cNvPr>
          <p:cNvCxnSpPr>
            <a:cxnSpLocks/>
          </p:cNvCxnSpPr>
          <p:nvPr/>
        </p:nvCxnSpPr>
        <p:spPr>
          <a:xfrm flipH="1" flipV="1">
            <a:off x="2816028" y="1994852"/>
            <a:ext cx="1539650" cy="7535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2BE3B97-4FB9-4D48-89AF-7293E8820741}"/>
              </a:ext>
            </a:extLst>
          </p:cNvPr>
          <p:cNvCxnSpPr>
            <a:cxnSpLocks/>
          </p:cNvCxnSpPr>
          <p:nvPr/>
        </p:nvCxnSpPr>
        <p:spPr>
          <a:xfrm>
            <a:off x="8110534" y="3654344"/>
            <a:ext cx="16727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D50D5E-A26A-4F21-8A9D-42686A754E67}"/>
              </a:ext>
            </a:extLst>
          </p:cNvPr>
          <p:cNvCxnSpPr>
            <a:cxnSpLocks/>
          </p:cNvCxnSpPr>
          <p:nvPr/>
        </p:nvCxnSpPr>
        <p:spPr>
          <a:xfrm flipH="1">
            <a:off x="2333415" y="3656640"/>
            <a:ext cx="1748044" cy="10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D61D85-19E5-48E1-AB12-B4F9F23918F8}"/>
              </a:ext>
            </a:extLst>
          </p:cNvPr>
          <p:cNvCxnSpPr>
            <a:cxnSpLocks/>
          </p:cNvCxnSpPr>
          <p:nvPr/>
        </p:nvCxnSpPr>
        <p:spPr>
          <a:xfrm flipV="1">
            <a:off x="7866856" y="1994852"/>
            <a:ext cx="1509109" cy="9059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D823600-A9E7-4611-83BC-5E55D2D76A8F}"/>
              </a:ext>
            </a:extLst>
          </p:cNvPr>
          <p:cNvCxnSpPr>
            <a:cxnSpLocks/>
          </p:cNvCxnSpPr>
          <p:nvPr/>
        </p:nvCxnSpPr>
        <p:spPr>
          <a:xfrm>
            <a:off x="7866856" y="4634610"/>
            <a:ext cx="1649378" cy="943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F14CDCD-F51A-4D33-AAE9-CA6183B5B4E2}"/>
              </a:ext>
            </a:extLst>
          </p:cNvPr>
          <p:cNvCxnSpPr>
            <a:cxnSpLocks/>
          </p:cNvCxnSpPr>
          <p:nvPr/>
        </p:nvCxnSpPr>
        <p:spPr>
          <a:xfrm flipH="1">
            <a:off x="3074973" y="4800241"/>
            <a:ext cx="1381037" cy="817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FA3ABDE-031A-492D-ADA1-B468C9FD3337}"/>
              </a:ext>
            </a:extLst>
          </p:cNvPr>
          <p:cNvSpPr/>
          <p:nvPr/>
        </p:nvSpPr>
        <p:spPr>
          <a:xfrm>
            <a:off x="1066800" y="1469113"/>
            <a:ext cx="1749228" cy="81451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C53A12-7820-4C3D-9F12-99F1545993AC}"/>
              </a:ext>
            </a:extLst>
          </p:cNvPr>
          <p:cNvSpPr/>
          <p:nvPr/>
        </p:nvSpPr>
        <p:spPr>
          <a:xfrm>
            <a:off x="9516235" y="5136158"/>
            <a:ext cx="1608966" cy="84406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83D16BE-3567-4830-A983-B6D9FA7647C1}"/>
              </a:ext>
            </a:extLst>
          </p:cNvPr>
          <p:cNvSpPr/>
          <p:nvPr/>
        </p:nvSpPr>
        <p:spPr>
          <a:xfrm>
            <a:off x="9370662" y="1469113"/>
            <a:ext cx="1688538" cy="75011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F94D5-3505-4034-889B-0D93BDD897AF}"/>
              </a:ext>
            </a:extLst>
          </p:cNvPr>
          <p:cNvSpPr/>
          <p:nvPr/>
        </p:nvSpPr>
        <p:spPr>
          <a:xfrm>
            <a:off x="9783272" y="3329583"/>
            <a:ext cx="1396820" cy="59668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75BDE44-2D0C-45F3-B43C-2AEFCACEE875}"/>
              </a:ext>
            </a:extLst>
          </p:cNvPr>
          <p:cNvSpPr/>
          <p:nvPr/>
        </p:nvSpPr>
        <p:spPr>
          <a:xfrm>
            <a:off x="1427459" y="5271236"/>
            <a:ext cx="1647513" cy="71108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9A2C4D9-2D35-4A66-9F80-6BB1119180AB}"/>
              </a:ext>
            </a:extLst>
          </p:cNvPr>
          <p:cNvSpPr/>
          <p:nvPr/>
        </p:nvSpPr>
        <p:spPr>
          <a:xfrm>
            <a:off x="685901" y="3429000"/>
            <a:ext cx="1647513" cy="62520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53C0702-560F-4AAB-8D3E-D3117E8C65A4}"/>
              </a:ext>
            </a:extLst>
          </p:cNvPr>
          <p:cNvSpPr txBox="1"/>
          <p:nvPr/>
        </p:nvSpPr>
        <p:spPr>
          <a:xfrm>
            <a:off x="1082040" y="1555751"/>
            <a:ext cx="171874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Web development</a:t>
            </a:r>
          </a:p>
        </p:txBody>
      </p:sp>
      <p:sp>
        <p:nvSpPr>
          <p:cNvPr id="41" name="TextBox 40">
            <a:extLst>
              <a:ext uri="{FF2B5EF4-FFF2-40B4-BE49-F238E27FC236}">
                <a16:creationId xmlns:a16="http://schemas.microsoft.com/office/drawing/2014/main" id="{D588D6C0-8A28-4857-B8C8-4729CCF98A87}"/>
              </a:ext>
            </a:extLst>
          </p:cNvPr>
          <p:cNvSpPr txBox="1"/>
          <p:nvPr/>
        </p:nvSpPr>
        <p:spPr>
          <a:xfrm>
            <a:off x="650284" y="3556937"/>
            <a:ext cx="171874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Big data</a:t>
            </a:r>
          </a:p>
        </p:txBody>
      </p:sp>
      <p:sp>
        <p:nvSpPr>
          <p:cNvPr id="42" name="TextBox 41">
            <a:extLst>
              <a:ext uri="{FF2B5EF4-FFF2-40B4-BE49-F238E27FC236}">
                <a16:creationId xmlns:a16="http://schemas.microsoft.com/office/drawing/2014/main" id="{99B93305-2C29-4A60-A9A3-1420CFECDA11}"/>
              </a:ext>
            </a:extLst>
          </p:cNvPr>
          <p:cNvSpPr txBox="1"/>
          <p:nvPr/>
        </p:nvSpPr>
        <p:spPr>
          <a:xfrm>
            <a:off x="9461344" y="5393121"/>
            <a:ext cx="171874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Prototyping</a:t>
            </a:r>
          </a:p>
        </p:txBody>
      </p:sp>
      <p:sp>
        <p:nvSpPr>
          <p:cNvPr id="43" name="TextBox 42">
            <a:extLst>
              <a:ext uri="{FF2B5EF4-FFF2-40B4-BE49-F238E27FC236}">
                <a16:creationId xmlns:a16="http://schemas.microsoft.com/office/drawing/2014/main" id="{850D7709-0AF4-4D6C-87DB-0A734471A9B4}"/>
              </a:ext>
            </a:extLst>
          </p:cNvPr>
          <p:cNvSpPr txBox="1"/>
          <p:nvPr/>
        </p:nvSpPr>
        <p:spPr>
          <a:xfrm>
            <a:off x="1391841" y="5442111"/>
            <a:ext cx="171874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Database</a:t>
            </a:r>
          </a:p>
        </p:txBody>
      </p:sp>
      <p:sp>
        <p:nvSpPr>
          <p:cNvPr id="44" name="TextBox 43">
            <a:extLst>
              <a:ext uri="{FF2B5EF4-FFF2-40B4-BE49-F238E27FC236}">
                <a16:creationId xmlns:a16="http://schemas.microsoft.com/office/drawing/2014/main" id="{86CC906C-7F80-45EC-8C33-8EB737188AB7}"/>
              </a:ext>
            </a:extLst>
          </p:cNvPr>
          <p:cNvSpPr txBox="1"/>
          <p:nvPr/>
        </p:nvSpPr>
        <p:spPr>
          <a:xfrm>
            <a:off x="9358209" y="1563384"/>
            <a:ext cx="171874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Software development</a:t>
            </a:r>
          </a:p>
        </p:txBody>
      </p:sp>
      <p:sp>
        <p:nvSpPr>
          <p:cNvPr id="45" name="TextBox 44">
            <a:extLst>
              <a:ext uri="{FF2B5EF4-FFF2-40B4-BE49-F238E27FC236}">
                <a16:creationId xmlns:a16="http://schemas.microsoft.com/office/drawing/2014/main" id="{645728FB-D1E6-4319-851A-516FDFF97B45}"/>
              </a:ext>
            </a:extLst>
          </p:cNvPr>
          <p:cNvSpPr txBox="1"/>
          <p:nvPr/>
        </p:nvSpPr>
        <p:spPr>
          <a:xfrm>
            <a:off x="9638504" y="3455714"/>
            <a:ext cx="171874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Education</a:t>
            </a:r>
          </a:p>
        </p:txBody>
      </p:sp>
    </p:spTree>
    <p:extLst>
      <p:ext uri="{BB962C8B-B14F-4D97-AF65-F5344CB8AC3E}">
        <p14:creationId xmlns:p14="http://schemas.microsoft.com/office/powerpoint/2010/main" val="21000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EB5B-1C81-4C8B-B578-033894D4A8F9}"/>
              </a:ext>
            </a:extLst>
          </p:cNvPr>
          <p:cNvSpPr>
            <a:spLocks noGrp="1"/>
          </p:cNvSpPr>
          <p:nvPr>
            <p:ph type="title"/>
          </p:nvPr>
        </p:nvSpPr>
        <p:spPr>
          <a:xfrm>
            <a:off x="1066800" y="246492"/>
            <a:ext cx="10058400" cy="729615"/>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Where is Python used in Industry?</a:t>
            </a:r>
          </a:p>
        </p:txBody>
      </p:sp>
      <p:sp>
        <p:nvSpPr>
          <p:cNvPr id="4" name="Date Placeholder 3">
            <a:extLst>
              <a:ext uri="{FF2B5EF4-FFF2-40B4-BE49-F238E27FC236}">
                <a16:creationId xmlns:a16="http://schemas.microsoft.com/office/drawing/2014/main" id="{0D7947B1-9B30-4788-A88E-32B496AAB079}"/>
              </a:ext>
            </a:extLst>
          </p:cNvPr>
          <p:cNvSpPr>
            <a:spLocks noGrp="1"/>
          </p:cNvSpPr>
          <p:nvPr>
            <p:ph type="dt" sz="half" idx="10"/>
          </p:nvPr>
        </p:nvSpPr>
        <p:spPr/>
        <p:txBody>
          <a:bodyPr/>
          <a:lstStyle/>
          <a:p>
            <a:r>
              <a:rPr lang="en-US" sz="1400" b="1" dirty="0"/>
              <a:t>0</a:t>
            </a:r>
            <a:fld id="{ACB4B545-9B05-42DA-8ABC-D56ABD714510}" type="datetime1">
              <a:rPr lang="en-US" sz="1400" b="1" smtClean="0"/>
              <a:t>9/8/2021</a:t>
            </a:fld>
            <a:endParaRPr lang="en-US" b="1" dirty="0"/>
          </a:p>
        </p:txBody>
      </p:sp>
      <p:sp>
        <p:nvSpPr>
          <p:cNvPr id="5" name="Footer Placeholder 4">
            <a:extLst>
              <a:ext uri="{FF2B5EF4-FFF2-40B4-BE49-F238E27FC236}">
                <a16:creationId xmlns:a16="http://schemas.microsoft.com/office/drawing/2014/main" id="{2FDFC013-6A18-4F41-8265-FA31E93060FD}"/>
              </a:ext>
            </a:extLst>
          </p:cNvPr>
          <p:cNvSpPr>
            <a:spLocks noGrp="1"/>
          </p:cNvSpPr>
          <p:nvPr>
            <p:ph type="ftr" sz="quarter" idx="11"/>
          </p:nvPr>
        </p:nvSpPr>
        <p:spPr/>
        <p:txBody>
          <a:bodyPr/>
          <a:lstStyle/>
          <a:p>
            <a:r>
              <a:rPr lang="en-US" sz="1400" b="1" dirty="0"/>
              <a:t>AGEN896</a:t>
            </a:r>
            <a:endParaRPr lang="en-US" b="1" dirty="0"/>
          </a:p>
        </p:txBody>
      </p:sp>
      <p:sp>
        <p:nvSpPr>
          <p:cNvPr id="6" name="Slide Number Placeholder 5">
            <a:extLst>
              <a:ext uri="{FF2B5EF4-FFF2-40B4-BE49-F238E27FC236}">
                <a16:creationId xmlns:a16="http://schemas.microsoft.com/office/drawing/2014/main" id="{B917B12C-6CE2-482B-ABF0-F6C80FE8BE81}"/>
              </a:ext>
            </a:extLst>
          </p:cNvPr>
          <p:cNvSpPr>
            <a:spLocks noGrp="1"/>
          </p:cNvSpPr>
          <p:nvPr>
            <p:ph type="sldNum" sz="quarter" idx="12"/>
          </p:nvPr>
        </p:nvSpPr>
        <p:spPr/>
        <p:txBody>
          <a:bodyPr/>
          <a:lstStyle/>
          <a:p>
            <a:fld id="{00F51732-021B-4AA4-BE31-D7FFE717FB71}" type="slidenum">
              <a:rPr lang="en-US" sz="1400" b="1" smtClean="0"/>
              <a:t>6</a:t>
            </a:fld>
            <a:endParaRPr lang="en-US" b="1" dirty="0"/>
          </a:p>
        </p:txBody>
      </p:sp>
      <p:sp>
        <p:nvSpPr>
          <p:cNvPr id="8" name="TextBox 7">
            <a:extLst>
              <a:ext uri="{FF2B5EF4-FFF2-40B4-BE49-F238E27FC236}">
                <a16:creationId xmlns:a16="http://schemas.microsoft.com/office/drawing/2014/main" id="{26EE3930-1826-41D8-9698-99FF5AEF1D28}"/>
              </a:ext>
            </a:extLst>
          </p:cNvPr>
          <p:cNvSpPr txBox="1"/>
          <p:nvPr/>
        </p:nvSpPr>
        <p:spPr>
          <a:xfrm>
            <a:off x="933454" y="4608398"/>
            <a:ext cx="3667125" cy="276999"/>
          </a:xfrm>
          <a:prstGeom prst="rect">
            <a:avLst/>
          </a:prstGeom>
          <a:noFill/>
        </p:spPr>
        <p:txBody>
          <a:bodyPr wrap="square" rtlCol="0">
            <a:spAutoFit/>
          </a:bodyPr>
          <a:lstStyle/>
          <a:p>
            <a:r>
              <a:rPr lang="en-US" baseline="30000" dirty="0">
                <a:latin typeface="Times New Roman" panose="02020603050405020304" pitchFamily="18" charset="0"/>
                <a:cs typeface="Times New Roman" panose="02020603050405020304" pitchFamily="18" charset="0"/>
              </a:rPr>
              <a:t>https://data-flair.training/blogs/python-applications/</a:t>
            </a:r>
          </a:p>
        </p:txBody>
      </p:sp>
      <p:pic>
        <p:nvPicPr>
          <p:cNvPr id="1030" name="Picture 6" descr="Why Python Programming Is So Popular In Less Time?">
            <a:extLst>
              <a:ext uri="{FF2B5EF4-FFF2-40B4-BE49-F238E27FC236}">
                <a16:creationId xmlns:a16="http://schemas.microsoft.com/office/drawing/2014/main" id="{D2A96630-5BD9-4FC4-BA9A-B019D1BB6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1161008"/>
            <a:ext cx="6454421" cy="40340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CD786F5-1730-4C81-83D3-5FADE854D281}"/>
              </a:ext>
            </a:extLst>
          </p:cNvPr>
          <p:cNvPicPr>
            <a:picLocks noChangeAspect="1"/>
          </p:cNvPicPr>
          <p:nvPr/>
        </p:nvPicPr>
        <p:blipFill>
          <a:blip r:embed="rId4"/>
          <a:stretch>
            <a:fillRect/>
          </a:stretch>
        </p:blipFill>
        <p:spPr>
          <a:xfrm>
            <a:off x="76210" y="1686637"/>
            <a:ext cx="5381615" cy="2810388"/>
          </a:xfrm>
          <a:prstGeom prst="rect">
            <a:avLst/>
          </a:prstGeom>
        </p:spPr>
      </p:pic>
      <p:sp>
        <p:nvSpPr>
          <p:cNvPr id="10" name="TextBox 9">
            <a:extLst>
              <a:ext uri="{FF2B5EF4-FFF2-40B4-BE49-F238E27FC236}">
                <a16:creationId xmlns:a16="http://schemas.microsoft.com/office/drawing/2014/main" id="{F55B909A-58FF-479A-829B-60BC5A26493A}"/>
              </a:ext>
            </a:extLst>
          </p:cNvPr>
          <p:cNvSpPr txBox="1"/>
          <p:nvPr/>
        </p:nvSpPr>
        <p:spPr>
          <a:xfrm>
            <a:off x="6432372" y="5257093"/>
            <a:ext cx="4676775" cy="276999"/>
          </a:xfrm>
          <a:prstGeom prst="rect">
            <a:avLst/>
          </a:prstGeom>
          <a:noFill/>
        </p:spPr>
        <p:txBody>
          <a:bodyPr wrap="square" rtlCol="0">
            <a:spAutoFit/>
          </a:bodyPr>
          <a:lstStyle/>
          <a:p>
            <a:r>
              <a:rPr lang="en-US" baseline="30000" dirty="0">
                <a:latin typeface="Times New Roman" panose="02020603050405020304" pitchFamily="18" charset="0"/>
                <a:cs typeface="Times New Roman" panose="02020603050405020304" pitchFamily="18" charset="0"/>
              </a:rPr>
              <a:t>https://www.bacancytechnology.com/blog/why-python-is-so-popular</a:t>
            </a:r>
          </a:p>
        </p:txBody>
      </p:sp>
    </p:spTree>
    <p:extLst>
      <p:ext uri="{BB962C8B-B14F-4D97-AF65-F5344CB8AC3E}">
        <p14:creationId xmlns:p14="http://schemas.microsoft.com/office/powerpoint/2010/main" val="22775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A5C5-049B-410E-9B3A-69269CE6B857}"/>
              </a:ext>
            </a:extLst>
          </p:cNvPr>
          <p:cNvSpPr>
            <a:spLocks noGrp="1"/>
          </p:cNvSpPr>
          <p:nvPr>
            <p:ph type="title"/>
          </p:nvPr>
        </p:nvSpPr>
        <p:spPr>
          <a:xfrm>
            <a:off x="1000125" y="94950"/>
            <a:ext cx="10058400" cy="8724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Learning path</a:t>
            </a:r>
          </a:p>
        </p:txBody>
      </p:sp>
      <p:sp>
        <p:nvSpPr>
          <p:cNvPr id="3" name="Content Placeholder 2">
            <a:extLst>
              <a:ext uri="{FF2B5EF4-FFF2-40B4-BE49-F238E27FC236}">
                <a16:creationId xmlns:a16="http://schemas.microsoft.com/office/drawing/2014/main" id="{CBD7E5F4-1723-445D-AC05-3BDE367020CF}"/>
              </a:ext>
            </a:extLst>
          </p:cNvPr>
          <p:cNvSpPr>
            <a:spLocks noGrp="1"/>
          </p:cNvSpPr>
          <p:nvPr>
            <p:ph idx="1"/>
          </p:nvPr>
        </p:nvSpPr>
        <p:spPr>
          <a:xfrm>
            <a:off x="1097280" y="5755114"/>
            <a:ext cx="10058400" cy="258868"/>
          </a:xfrm>
        </p:spPr>
        <p:txBody>
          <a:bodyPr>
            <a:normAutofit fontScale="92500" lnSpcReduction="20000"/>
          </a:bodyPr>
          <a:lstStyle/>
          <a:p>
            <a:pPr algn="ctr"/>
            <a:r>
              <a:rPr lang="en-US" sz="2000" baseline="30000" dirty="0">
                <a:solidFill>
                  <a:schemeClr val="tx1"/>
                </a:solidFill>
                <a:latin typeface="Times New Roman" panose="02020603050405020304" pitchFamily="18" charset="0"/>
                <a:cs typeface="Times New Roman" panose="02020603050405020304" pitchFamily="18" charset="0"/>
              </a:rPr>
              <a:t>https://www.edureka.co/search/python</a:t>
            </a:r>
          </a:p>
          <a:p>
            <a:pPr algn="ctr"/>
            <a:endParaRPr lang="en-US" baseline="30000" dirty="0"/>
          </a:p>
        </p:txBody>
      </p:sp>
      <p:sp>
        <p:nvSpPr>
          <p:cNvPr id="4" name="Date Placeholder 3">
            <a:extLst>
              <a:ext uri="{FF2B5EF4-FFF2-40B4-BE49-F238E27FC236}">
                <a16:creationId xmlns:a16="http://schemas.microsoft.com/office/drawing/2014/main" id="{80F99468-6870-4891-A19E-7DC2C4D3851A}"/>
              </a:ext>
            </a:extLst>
          </p:cNvPr>
          <p:cNvSpPr>
            <a:spLocks noGrp="1"/>
          </p:cNvSpPr>
          <p:nvPr>
            <p:ph type="dt" sz="half" idx="10"/>
          </p:nvPr>
        </p:nvSpPr>
        <p:spPr/>
        <p:txBody>
          <a:bodyPr/>
          <a:lstStyle/>
          <a:p>
            <a:fld id="{ACB4B545-9B05-42DA-8ABC-D56ABD714510}" type="datetime1">
              <a:rPr lang="en-US" smtClean="0"/>
              <a:t>9/8/2021</a:t>
            </a:fld>
            <a:endParaRPr lang="en-US"/>
          </a:p>
        </p:txBody>
      </p:sp>
      <p:sp>
        <p:nvSpPr>
          <p:cNvPr id="5" name="Footer Placeholder 4">
            <a:extLst>
              <a:ext uri="{FF2B5EF4-FFF2-40B4-BE49-F238E27FC236}">
                <a16:creationId xmlns:a16="http://schemas.microsoft.com/office/drawing/2014/main" id="{49FE3CF2-C47B-49FE-9A3F-A7B87D939992}"/>
              </a:ext>
            </a:extLst>
          </p:cNvPr>
          <p:cNvSpPr>
            <a:spLocks noGrp="1"/>
          </p:cNvSpPr>
          <p:nvPr>
            <p:ph type="ftr" sz="quarter" idx="11"/>
          </p:nvPr>
        </p:nvSpPr>
        <p:spPr/>
        <p:txBody>
          <a:bodyPr/>
          <a:lstStyle/>
          <a:p>
            <a:r>
              <a:rPr lang="en-US"/>
              <a:t>AGEN896</a:t>
            </a:r>
          </a:p>
        </p:txBody>
      </p:sp>
      <p:sp>
        <p:nvSpPr>
          <p:cNvPr id="6" name="Slide Number Placeholder 5">
            <a:extLst>
              <a:ext uri="{FF2B5EF4-FFF2-40B4-BE49-F238E27FC236}">
                <a16:creationId xmlns:a16="http://schemas.microsoft.com/office/drawing/2014/main" id="{9873CEC9-8815-4A2D-80FD-8FBF0DFB2638}"/>
              </a:ext>
            </a:extLst>
          </p:cNvPr>
          <p:cNvSpPr>
            <a:spLocks noGrp="1"/>
          </p:cNvSpPr>
          <p:nvPr>
            <p:ph type="sldNum" sz="quarter" idx="12"/>
          </p:nvPr>
        </p:nvSpPr>
        <p:spPr/>
        <p:txBody>
          <a:bodyPr/>
          <a:lstStyle/>
          <a:p>
            <a:fld id="{00F51732-021B-4AA4-BE31-D7FFE717FB71}" type="slidenum">
              <a:rPr lang="en-US" smtClean="0"/>
              <a:t>7</a:t>
            </a:fld>
            <a:endParaRPr lang="en-US"/>
          </a:p>
        </p:txBody>
      </p:sp>
      <p:pic>
        <p:nvPicPr>
          <p:cNvPr id="10" name="Picture 9">
            <a:extLst>
              <a:ext uri="{FF2B5EF4-FFF2-40B4-BE49-F238E27FC236}">
                <a16:creationId xmlns:a16="http://schemas.microsoft.com/office/drawing/2014/main" id="{2E91D723-BDC6-44E0-814E-5A016A0EC9A1}"/>
              </a:ext>
            </a:extLst>
          </p:cNvPr>
          <p:cNvPicPr>
            <a:picLocks noChangeAspect="1"/>
          </p:cNvPicPr>
          <p:nvPr/>
        </p:nvPicPr>
        <p:blipFill>
          <a:blip r:embed="rId2"/>
          <a:stretch>
            <a:fillRect/>
          </a:stretch>
        </p:blipFill>
        <p:spPr>
          <a:xfrm>
            <a:off x="956728" y="1289820"/>
            <a:ext cx="9735987" cy="4278360"/>
          </a:xfrm>
          <a:prstGeom prst="rect">
            <a:avLst/>
          </a:prstGeom>
        </p:spPr>
      </p:pic>
    </p:spTree>
    <p:extLst>
      <p:ext uri="{BB962C8B-B14F-4D97-AF65-F5344CB8AC3E}">
        <p14:creationId xmlns:p14="http://schemas.microsoft.com/office/powerpoint/2010/main" val="42568617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2" id="{ECC2C1A6-C382-469E-962A-49967693D0DB}" vid="{245745D5-082B-4266-866C-481F1FE73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Agen896BasicTemplate</Template>
  <TotalTime>523</TotalTime>
  <Words>885</Words>
  <Application>Microsoft Office PowerPoint</Application>
  <PresentationFormat>Widescreen</PresentationFormat>
  <Paragraphs>90</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SourceSansProRegular</vt:lpstr>
      <vt:lpstr>Times New Roman</vt:lpstr>
      <vt:lpstr>Retrospect</vt:lpstr>
      <vt:lpstr>Data Science Class 1</vt:lpstr>
      <vt:lpstr>What is Python</vt:lpstr>
      <vt:lpstr>Why is Python popular?</vt:lpstr>
      <vt:lpstr>Features of Python</vt:lpstr>
      <vt:lpstr>Applications of Python</vt:lpstr>
      <vt:lpstr>Where is Python used in Industry?</vt:lpstr>
      <vt:lpstr>Learning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Puranjit Singh</dc:creator>
  <cp:lastModifiedBy>Puranjit Singh</cp:lastModifiedBy>
  <cp:revision>26</cp:revision>
  <dcterms:created xsi:type="dcterms:W3CDTF">2021-08-30T16:36:18Z</dcterms:created>
  <dcterms:modified xsi:type="dcterms:W3CDTF">2021-09-08T16:33:48Z</dcterms:modified>
</cp:coreProperties>
</file>