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9" r:id="rId3"/>
    <p:sldId id="260" r:id="rId4"/>
    <p:sldId id="257" r:id="rId5"/>
    <p:sldId id="258"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47" autoAdjust="0"/>
    <p:restoredTop sz="90736" autoAdjust="0"/>
  </p:normalViewPr>
  <p:slideViewPr>
    <p:cSldViewPr snapToGrid="0">
      <p:cViewPr varScale="1">
        <p:scale>
          <a:sx n="90" d="100"/>
          <a:sy n="90" d="100"/>
        </p:scale>
        <p:origin x="92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36633D-67E4-4D41-908A-12FFC63D138A}" type="datetimeFigureOut">
              <a:rPr lang="en-US" smtClean="0"/>
              <a:t>9/15/2021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AEDC8B-EEB8-4D00-A251-6A076B37AE1B}" type="slidenum">
              <a:rPr lang="en-US" smtClean="0"/>
              <a:t>‹#›</a:t>
            </a:fld>
            <a:endParaRPr lang="en-US"/>
          </a:p>
        </p:txBody>
      </p:sp>
    </p:spTree>
    <p:extLst>
      <p:ext uri="{BB962C8B-B14F-4D97-AF65-F5344CB8AC3E}">
        <p14:creationId xmlns:p14="http://schemas.microsoft.com/office/powerpoint/2010/main" val="3062340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Object-oriented programming is based on the concept of objects. In object-oriented programming data structures, or objects are defined, each with its own properties or attributes. Each object can also contain its own procedures or methods.</a:t>
            </a:r>
          </a:p>
          <a:p>
            <a:r>
              <a:rPr lang="en-US" dirty="0"/>
              <a:t>State - The attributes of an object represents its state. It also reflects the properties of an object.</a:t>
            </a:r>
          </a:p>
          <a:p>
            <a:r>
              <a:rPr lang="en-US" dirty="0"/>
              <a:t>Behavior - The method of an object represents its behavior.</a:t>
            </a:r>
          </a:p>
          <a:p>
            <a:r>
              <a:rPr lang="en-US" dirty="0"/>
              <a:t>Identity - Each object must be uniquely identified and allow interacting with the other objects.</a:t>
            </a:r>
          </a:p>
        </p:txBody>
      </p:sp>
      <p:sp>
        <p:nvSpPr>
          <p:cNvPr id="4" name="Slide Number Placeholder 3"/>
          <p:cNvSpPr>
            <a:spLocks noGrp="1"/>
          </p:cNvSpPr>
          <p:nvPr>
            <p:ph type="sldNum" sz="quarter" idx="5"/>
          </p:nvPr>
        </p:nvSpPr>
        <p:spPr/>
        <p:txBody>
          <a:bodyPr/>
          <a:lstStyle/>
          <a:p>
            <a:fld id="{ECAEDC8B-EEB8-4D00-A251-6A076B37AE1B}" type="slidenum">
              <a:rPr lang="en-US" smtClean="0"/>
              <a:t>2</a:t>
            </a:fld>
            <a:endParaRPr lang="en-US"/>
          </a:p>
        </p:txBody>
      </p:sp>
    </p:spTree>
    <p:extLst>
      <p:ext uri="{BB962C8B-B14F-4D97-AF65-F5344CB8AC3E}">
        <p14:creationId xmlns:p14="http://schemas.microsoft.com/office/powerpoint/2010/main" val="79363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Lato" panose="020B0604020202020204" pitchFamily="34" charset="0"/>
              </a:rPr>
              <a:t>With the help of Functions, we can break our program into smaller and modular chunks. So, when our program grows larger and larger, functions help us to make it more organized and manageable.</a:t>
            </a:r>
          </a:p>
          <a:p>
            <a:r>
              <a:rPr lang="en-US" b="0" i="0" dirty="0">
                <a:solidFill>
                  <a:srgbClr val="222222"/>
                </a:solidFill>
                <a:effectLst/>
                <a:latin typeface="Lato" panose="020B0604020202020204" pitchFamily="34" charset="0"/>
              </a:rPr>
              <a:t>User defined - </a:t>
            </a:r>
            <a:r>
              <a:rPr lang="en-US" b="0" i="0" dirty="0">
                <a:solidFill>
                  <a:srgbClr val="222222"/>
                </a:solidFill>
                <a:effectLst/>
                <a:latin typeface="Lato" panose="020F0502020204030203" pitchFamily="34" charset="0"/>
              </a:rPr>
              <a:t>These functions are defined by the user to perform a specific task.</a:t>
            </a:r>
            <a:endParaRPr lang="en-US" b="0" i="0" dirty="0">
              <a:solidFill>
                <a:srgbClr val="222222"/>
              </a:solidFill>
              <a:effectLst/>
              <a:latin typeface="Lato" panose="020B0604020202020204" pitchFamily="34" charset="0"/>
            </a:endParaRPr>
          </a:p>
          <a:p>
            <a:r>
              <a:rPr lang="en-US" b="0" i="0" dirty="0">
                <a:solidFill>
                  <a:srgbClr val="222222"/>
                </a:solidFill>
                <a:effectLst/>
                <a:latin typeface="Lato" panose="020B0604020202020204" pitchFamily="34" charset="0"/>
              </a:rPr>
              <a:t>Built-in - </a:t>
            </a:r>
            <a:r>
              <a:rPr lang="en-US" b="0" i="0" dirty="0">
                <a:solidFill>
                  <a:srgbClr val="222222"/>
                </a:solidFill>
                <a:effectLst/>
                <a:latin typeface="Lato" panose="020F0502020204030203" pitchFamily="34" charset="0"/>
              </a:rPr>
              <a:t>These functions are</a:t>
            </a:r>
            <a:r>
              <a:rPr lang="en-US" b="1" i="0"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pre-defined functions in Python.</a:t>
            </a:r>
            <a:endParaRPr lang="en-US" dirty="0"/>
          </a:p>
        </p:txBody>
      </p:sp>
      <p:sp>
        <p:nvSpPr>
          <p:cNvPr id="4" name="Slide Number Placeholder 3"/>
          <p:cNvSpPr>
            <a:spLocks noGrp="1"/>
          </p:cNvSpPr>
          <p:nvPr>
            <p:ph type="sldNum" sz="quarter" idx="5"/>
          </p:nvPr>
        </p:nvSpPr>
        <p:spPr/>
        <p:txBody>
          <a:bodyPr/>
          <a:lstStyle/>
          <a:p>
            <a:fld id="{ECAEDC8B-EEB8-4D00-A251-6A076B37AE1B}" type="slidenum">
              <a:rPr lang="en-US" smtClean="0"/>
              <a:t>4</a:t>
            </a:fld>
            <a:endParaRPr lang="en-US"/>
          </a:p>
        </p:txBody>
      </p:sp>
    </p:spTree>
    <p:extLst>
      <p:ext uri="{BB962C8B-B14F-4D97-AF65-F5344CB8AC3E}">
        <p14:creationId xmlns:p14="http://schemas.microsoft.com/office/powerpoint/2010/main" val="624599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133898"/>
          </a:xfrm>
        </p:spPr>
        <p:txBody>
          <a:bodyPr anchor="b">
            <a:normAutofit/>
          </a:bodyPr>
          <a:lstStyle>
            <a:lvl1pPr algn="l">
              <a:lnSpc>
                <a:spcPct val="85000"/>
              </a:lnSpc>
              <a:defRPr sz="8000" spc="-50" baseline="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sz="1200" b="1">
                <a:latin typeface="Times New Roman" panose="02020603050405020304" pitchFamily="18" charset="0"/>
                <a:cs typeface="Times New Roman" panose="02020603050405020304" pitchFamily="18" charset="0"/>
              </a:defRPr>
            </a:lvl1pPr>
          </a:lstStyle>
          <a:p>
            <a:fld id="{269E87AE-BEAE-4CEA-97B0-6E49D7B6B08D}" type="datetime1">
              <a:rPr lang="en-US" smtClean="0"/>
              <a:pPr/>
              <a:t>9/15/2021</a:t>
            </a:fld>
            <a:endParaRPr lang="en-US" dirty="0"/>
          </a:p>
        </p:txBody>
      </p:sp>
      <p:sp>
        <p:nvSpPr>
          <p:cNvPr id="5" name="Footer Placeholder 4"/>
          <p:cNvSpPr>
            <a:spLocks noGrp="1"/>
          </p:cNvSpPr>
          <p:nvPr>
            <p:ph type="ftr" sz="quarter" idx="11"/>
          </p:nvPr>
        </p:nvSpPr>
        <p:spPr/>
        <p:txBody>
          <a:bodyPr/>
          <a:lstStyle>
            <a:lvl1pPr>
              <a:defRPr sz="1200" b="1">
                <a:latin typeface="Times New Roman" panose="02020603050405020304" pitchFamily="18" charset="0"/>
                <a:cs typeface="Times New Roman" panose="02020603050405020304" pitchFamily="18" charset="0"/>
              </a:defRPr>
            </a:lvl1pPr>
          </a:lstStyle>
          <a:p>
            <a:r>
              <a:rPr lang="en-US" dirty="0"/>
              <a:t>AGEN896</a:t>
            </a:r>
          </a:p>
        </p:txBody>
      </p:sp>
      <p:sp>
        <p:nvSpPr>
          <p:cNvPr id="6" name="Slide Number Placeholder 5"/>
          <p:cNvSpPr>
            <a:spLocks noGrp="1"/>
          </p:cNvSpPr>
          <p:nvPr>
            <p:ph type="sldNum" sz="quarter" idx="12"/>
          </p:nvPr>
        </p:nvSpPr>
        <p:spPr/>
        <p:txBody>
          <a:bodyPr/>
          <a:lstStyle>
            <a:lvl1pPr>
              <a:defRPr sz="1200" b="1">
                <a:latin typeface="Times New Roman" panose="02020603050405020304" pitchFamily="18" charset="0"/>
                <a:cs typeface="Times New Roman" panose="02020603050405020304" pitchFamily="18" charset="0"/>
              </a:defRPr>
            </a:lvl1pPr>
          </a:lstStyle>
          <a:p>
            <a:fld id="{00F51732-021B-4AA4-BE31-D7FFE717FB71}" type="slidenum">
              <a:rPr lang="en-US" smtClean="0"/>
              <a:pPr/>
              <a:t>‹#›</a:t>
            </a:fld>
            <a:endParaRPr lang="en-US" dirty="0"/>
          </a:p>
        </p:txBody>
      </p:sp>
    </p:spTree>
    <p:extLst>
      <p:ext uri="{BB962C8B-B14F-4D97-AF65-F5344CB8AC3E}">
        <p14:creationId xmlns:p14="http://schemas.microsoft.com/office/powerpoint/2010/main" val="28754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76437"/>
          </a:xfrm>
        </p:spPr>
        <p:txBody>
          <a:bodyPr/>
          <a:lstStyle>
            <a:lvl1pPr marL="0" algn="ct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097280" y="1945178"/>
            <a:ext cx="10058400" cy="3923915"/>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200" b="1">
                <a:latin typeface="Times New Roman" panose="02020603050405020304" pitchFamily="18" charset="0"/>
                <a:cs typeface="Times New Roman" panose="02020603050405020304" pitchFamily="18" charset="0"/>
              </a:defRPr>
            </a:lvl1pPr>
          </a:lstStyle>
          <a:p>
            <a:fld id="{36D43B4A-DEF2-4033-9F8E-E61D5230CF0B}" type="datetime1">
              <a:rPr lang="en-US" smtClean="0"/>
              <a:pPr/>
              <a:t>9/15/2021</a:t>
            </a:fld>
            <a:endParaRPr lang="en-US" dirty="0"/>
          </a:p>
        </p:txBody>
      </p:sp>
      <p:sp>
        <p:nvSpPr>
          <p:cNvPr id="5" name="Footer Placeholder 4"/>
          <p:cNvSpPr>
            <a:spLocks noGrp="1"/>
          </p:cNvSpPr>
          <p:nvPr>
            <p:ph type="ftr" sz="quarter" idx="11"/>
          </p:nvPr>
        </p:nvSpPr>
        <p:spPr/>
        <p:txBody>
          <a:bodyPr/>
          <a:lstStyle>
            <a:lvl1pPr>
              <a:defRPr sz="1200" b="1">
                <a:latin typeface="Times New Roman" panose="02020603050405020304" pitchFamily="18" charset="0"/>
                <a:cs typeface="Times New Roman" panose="02020603050405020304" pitchFamily="18" charset="0"/>
              </a:defRPr>
            </a:lvl1pPr>
          </a:lstStyle>
          <a:p>
            <a:r>
              <a:rPr lang="en-US" dirty="0"/>
              <a:t>AGEN896</a:t>
            </a:r>
          </a:p>
        </p:txBody>
      </p:sp>
      <p:sp>
        <p:nvSpPr>
          <p:cNvPr id="6" name="Slide Number Placeholder 5"/>
          <p:cNvSpPr>
            <a:spLocks noGrp="1"/>
          </p:cNvSpPr>
          <p:nvPr>
            <p:ph type="sldNum" sz="quarter" idx="12"/>
          </p:nvPr>
        </p:nvSpPr>
        <p:spPr/>
        <p:txBody>
          <a:bodyPr/>
          <a:lstStyle>
            <a:lvl1pPr>
              <a:defRPr sz="1200" b="1">
                <a:latin typeface="Times New Roman" panose="02020603050405020304" pitchFamily="18" charset="0"/>
                <a:cs typeface="Times New Roman" panose="02020603050405020304" pitchFamily="18" charset="0"/>
              </a:defRPr>
            </a:lvl1pPr>
          </a:lstStyle>
          <a:p>
            <a:fld id="{00F51732-021B-4AA4-BE31-D7FFE717FB71}" type="slidenum">
              <a:rPr lang="en-US" smtClean="0"/>
              <a:pPr/>
              <a:t>‹#›</a:t>
            </a:fld>
            <a:endParaRPr lang="en-US" dirty="0"/>
          </a:p>
        </p:txBody>
      </p:sp>
    </p:spTree>
    <p:extLst>
      <p:ext uri="{BB962C8B-B14F-4D97-AF65-F5344CB8AC3E}">
        <p14:creationId xmlns:p14="http://schemas.microsoft.com/office/powerpoint/2010/main" val="21102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sz="1200" b="1">
                <a:latin typeface="Times New Roman" panose="02020603050405020304" pitchFamily="18" charset="0"/>
                <a:cs typeface="Times New Roman" panose="02020603050405020304" pitchFamily="18" charset="0"/>
              </a:defRPr>
            </a:lvl1pPr>
          </a:lstStyle>
          <a:p>
            <a:fld id="{71C5B2D2-B221-4FA0-8239-2D14FE494A08}" type="datetime1">
              <a:rPr lang="en-US" smtClean="0"/>
              <a:pPr/>
              <a:t>9/15/2021</a:t>
            </a:fld>
            <a:endParaRPr lang="en-US" dirty="0"/>
          </a:p>
        </p:txBody>
      </p:sp>
      <p:sp>
        <p:nvSpPr>
          <p:cNvPr id="4" name="Footer Placeholder 3"/>
          <p:cNvSpPr>
            <a:spLocks noGrp="1"/>
          </p:cNvSpPr>
          <p:nvPr>
            <p:ph type="ftr" sz="quarter" idx="11"/>
          </p:nvPr>
        </p:nvSpPr>
        <p:spPr/>
        <p:txBody>
          <a:bodyPr/>
          <a:lstStyle>
            <a:lvl1pPr>
              <a:defRPr sz="1200" b="1">
                <a:latin typeface="Times New Roman" panose="02020603050405020304" pitchFamily="18" charset="0"/>
                <a:cs typeface="Times New Roman" panose="02020603050405020304" pitchFamily="18" charset="0"/>
              </a:defRPr>
            </a:lvl1pPr>
          </a:lstStyle>
          <a:p>
            <a:r>
              <a:rPr lang="en-US" dirty="0"/>
              <a:t>AGEN896</a:t>
            </a:r>
          </a:p>
        </p:txBody>
      </p:sp>
      <p:sp>
        <p:nvSpPr>
          <p:cNvPr id="5" name="Slide Number Placeholder 4"/>
          <p:cNvSpPr>
            <a:spLocks noGrp="1"/>
          </p:cNvSpPr>
          <p:nvPr>
            <p:ph type="sldNum" sz="quarter" idx="12"/>
          </p:nvPr>
        </p:nvSpPr>
        <p:spPr/>
        <p:txBody>
          <a:bodyPr/>
          <a:lstStyle>
            <a:lvl1pPr>
              <a:defRPr sz="1200" b="1">
                <a:latin typeface="Times New Roman" panose="02020603050405020304" pitchFamily="18" charset="0"/>
                <a:cs typeface="Times New Roman" panose="02020603050405020304" pitchFamily="18" charset="0"/>
              </a:defRPr>
            </a:lvl1pPr>
          </a:lstStyle>
          <a:p>
            <a:fld id="{00F51732-021B-4AA4-BE31-D7FFE717FB71}" type="slidenum">
              <a:rPr lang="en-US" smtClean="0"/>
              <a:pPr/>
              <a:t>‹#›</a:t>
            </a:fld>
            <a:endParaRPr lang="en-US" dirty="0"/>
          </a:p>
        </p:txBody>
      </p:sp>
    </p:spTree>
    <p:extLst>
      <p:ext uri="{BB962C8B-B14F-4D97-AF65-F5344CB8AC3E}">
        <p14:creationId xmlns:p14="http://schemas.microsoft.com/office/powerpoint/2010/main" val="1668938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F640C2-A50A-40D5-B01D-18BD05225F40}" type="datetime1">
              <a:rPr lang="en-US" smtClean="0"/>
              <a:t>9/15/2021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0F51732-021B-4AA4-BE31-D7FFE717FB71}" type="slidenum">
              <a:rPr lang="en-US" smtClean="0"/>
              <a:t>‹#›</a:t>
            </a:fld>
            <a:endParaRPr lang="en-US"/>
          </a:p>
        </p:txBody>
      </p:sp>
    </p:spTree>
    <p:extLst>
      <p:ext uri="{BB962C8B-B14F-4D97-AF65-F5344CB8AC3E}">
        <p14:creationId xmlns:p14="http://schemas.microsoft.com/office/powerpoint/2010/main" val="1626451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3676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12ED7B-E08B-43E6-999C-4364C52E1D18}" type="datetime1">
              <a:rPr lang="en-US" smtClean="0"/>
              <a:t>9/15/2021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0F51732-021B-4AA4-BE31-D7FFE717FB71}" type="slidenum">
              <a:rPr lang="en-US" smtClean="0"/>
              <a:t>‹#›</a:t>
            </a:fld>
            <a:endParaRPr lang="en-US"/>
          </a:p>
        </p:txBody>
      </p:sp>
    </p:spTree>
    <p:extLst>
      <p:ext uri="{BB962C8B-B14F-4D97-AF65-F5344CB8AC3E}">
        <p14:creationId xmlns:p14="http://schemas.microsoft.com/office/powerpoint/2010/main" val="338721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7" r:id="rId4"/>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8996-5251-446E-9674-08DD39B0C9CD}"/>
              </a:ext>
            </a:extLst>
          </p:cNvPr>
          <p:cNvSpPr>
            <a:spLocks noGrp="1"/>
          </p:cNvSpPr>
          <p:nvPr>
            <p:ph type="ctrTitle"/>
          </p:nvPr>
        </p:nvSpPr>
        <p:spPr>
          <a:xfrm>
            <a:off x="1097280" y="3110249"/>
            <a:ext cx="8877407" cy="1259120"/>
          </a:xfrm>
        </p:spPr>
        <p:txBody>
          <a:bodyPr>
            <a:normAutofit/>
          </a:bodyPr>
          <a:lstStyle/>
          <a:p>
            <a:r>
              <a:rPr lang="en-US" sz="6600" dirty="0"/>
              <a:t>Data Science Class 5</a:t>
            </a:r>
          </a:p>
        </p:txBody>
      </p:sp>
      <p:sp>
        <p:nvSpPr>
          <p:cNvPr id="3" name="Subtitle 2">
            <a:extLst>
              <a:ext uri="{FF2B5EF4-FFF2-40B4-BE49-F238E27FC236}">
                <a16:creationId xmlns:a16="http://schemas.microsoft.com/office/drawing/2014/main" id="{284F2B46-95A3-4FB5-AC82-54728B88DB11}"/>
              </a:ext>
            </a:extLst>
          </p:cNvPr>
          <p:cNvSpPr>
            <a:spLocks noGrp="1"/>
          </p:cNvSpPr>
          <p:nvPr>
            <p:ph type="subTitle" idx="1"/>
          </p:nvPr>
        </p:nvSpPr>
        <p:spPr/>
        <p:txBody>
          <a:bodyPr>
            <a:normAutofit/>
          </a:bodyPr>
          <a:lstStyle/>
          <a:p>
            <a:r>
              <a:rPr lang="en-US" sz="2000" dirty="0"/>
              <a:t>Puranjit Singh</a:t>
            </a:r>
          </a:p>
          <a:p>
            <a:r>
              <a:rPr lang="en-US" sz="2000" dirty="0"/>
              <a:t>09/15/2021</a:t>
            </a:r>
          </a:p>
        </p:txBody>
      </p:sp>
      <p:sp>
        <p:nvSpPr>
          <p:cNvPr id="4" name="Date Placeholder 3">
            <a:extLst>
              <a:ext uri="{FF2B5EF4-FFF2-40B4-BE49-F238E27FC236}">
                <a16:creationId xmlns:a16="http://schemas.microsoft.com/office/drawing/2014/main" id="{0724A3C2-F4BF-43E7-8CC6-96B33DE7B815}"/>
              </a:ext>
            </a:extLst>
          </p:cNvPr>
          <p:cNvSpPr>
            <a:spLocks noGrp="1"/>
          </p:cNvSpPr>
          <p:nvPr>
            <p:ph type="dt" sz="half" idx="10"/>
          </p:nvPr>
        </p:nvSpPr>
        <p:spPr/>
        <p:txBody>
          <a:bodyPr/>
          <a:lstStyle/>
          <a:p>
            <a:fld id="{A56DE82A-1650-4CD7-BF5A-31FF0DECE36B}" type="datetime1">
              <a:rPr lang="en-US" smtClean="0"/>
              <a:t>9/15/2021</a:t>
            </a:fld>
            <a:endParaRPr lang="en-US"/>
          </a:p>
        </p:txBody>
      </p:sp>
      <p:sp>
        <p:nvSpPr>
          <p:cNvPr id="5" name="Footer Placeholder 4">
            <a:extLst>
              <a:ext uri="{FF2B5EF4-FFF2-40B4-BE49-F238E27FC236}">
                <a16:creationId xmlns:a16="http://schemas.microsoft.com/office/drawing/2014/main" id="{0FC8CDF2-CB0A-457E-AFD8-F065D1BB64ED}"/>
              </a:ext>
            </a:extLst>
          </p:cNvPr>
          <p:cNvSpPr>
            <a:spLocks noGrp="1"/>
          </p:cNvSpPr>
          <p:nvPr>
            <p:ph type="ftr" sz="quarter" idx="11"/>
          </p:nvPr>
        </p:nvSpPr>
        <p:spPr/>
        <p:txBody>
          <a:bodyPr/>
          <a:lstStyle/>
          <a:p>
            <a:r>
              <a:rPr lang="en-US" dirty="0"/>
              <a:t>AGEN896</a:t>
            </a:r>
          </a:p>
        </p:txBody>
      </p:sp>
      <p:sp>
        <p:nvSpPr>
          <p:cNvPr id="6" name="Slide Number Placeholder 5">
            <a:extLst>
              <a:ext uri="{FF2B5EF4-FFF2-40B4-BE49-F238E27FC236}">
                <a16:creationId xmlns:a16="http://schemas.microsoft.com/office/drawing/2014/main" id="{63478A45-EDB4-4692-9873-75C200D2BFC3}"/>
              </a:ext>
            </a:extLst>
          </p:cNvPr>
          <p:cNvSpPr>
            <a:spLocks noGrp="1"/>
          </p:cNvSpPr>
          <p:nvPr>
            <p:ph type="sldNum" sz="quarter" idx="12"/>
          </p:nvPr>
        </p:nvSpPr>
        <p:spPr/>
        <p:txBody>
          <a:bodyPr/>
          <a:lstStyle/>
          <a:p>
            <a:fld id="{00F51732-021B-4AA4-BE31-D7FFE717FB71}" type="slidenum">
              <a:rPr lang="en-US" smtClean="0"/>
              <a:t>1</a:t>
            </a:fld>
            <a:endParaRPr lang="en-US"/>
          </a:p>
        </p:txBody>
      </p:sp>
    </p:spTree>
    <p:extLst>
      <p:ext uri="{BB962C8B-B14F-4D97-AF65-F5344CB8AC3E}">
        <p14:creationId xmlns:p14="http://schemas.microsoft.com/office/powerpoint/2010/main" val="3830242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20BC-28E4-4853-B916-6DD43A42BCC7}"/>
              </a:ext>
            </a:extLst>
          </p:cNvPr>
          <p:cNvSpPr>
            <a:spLocks noGrp="1"/>
          </p:cNvSpPr>
          <p:nvPr>
            <p:ph type="title"/>
          </p:nvPr>
        </p:nvSpPr>
        <p:spPr>
          <a:xfrm>
            <a:off x="1097280" y="286604"/>
            <a:ext cx="10058400" cy="794052"/>
          </a:xfrm>
        </p:spPr>
        <p:txBody>
          <a:bodyPr/>
          <a:lstStyle/>
          <a:p>
            <a:r>
              <a:rPr lang="en-US" dirty="0">
                <a:solidFill>
                  <a:schemeClr val="tx1"/>
                </a:solidFill>
              </a:rPr>
              <a:t>Introduction to objects</a:t>
            </a:r>
          </a:p>
        </p:txBody>
      </p:sp>
      <p:sp>
        <p:nvSpPr>
          <p:cNvPr id="3" name="Content Placeholder 2">
            <a:extLst>
              <a:ext uri="{FF2B5EF4-FFF2-40B4-BE49-F238E27FC236}">
                <a16:creationId xmlns:a16="http://schemas.microsoft.com/office/drawing/2014/main" id="{53B99398-A1D1-4DB8-BF43-B8C66AEA40E8}"/>
              </a:ext>
            </a:extLst>
          </p:cNvPr>
          <p:cNvSpPr>
            <a:spLocks noGrp="1"/>
          </p:cNvSpPr>
          <p:nvPr>
            <p:ph idx="1"/>
          </p:nvPr>
        </p:nvSpPr>
        <p:spPr>
          <a:xfrm>
            <a:off x="997527" y="1233055"/>
            <a:ext cx="7148946" cy="4932217"/>
          </a:xfrm>
        </p:spPr>
        <p:txBody>
          <a:bodyPr>
            <a:normAutofit/>
          </a:bodyPr>
          <a:lstStyle/>
          <a:p>
            <a:pPr>
              <a:buFont typeface="Arial" panose="020B0604020202020204" pitchFamily="34" charset="0"/>
              <a:buChar char="•"/>
            </a:pPr>
            <a:r>
              <a:rPr lang="en-US" dirty="0">
                <a:solidFill>
                  <a:schemeClr val="tx1"/>
                </a:solidFill>
              </a:rPr>
              <a:t> Python is an object-oriented programming language</a:t>
            </a:r>
          </a:p>
          <a:p>
            <a:pPr>
              <a:buFont typeface="Arial" panose="020B0604020202020204" pitchFamily="34" charset="0"/>
              <a:buChar char="•"/>
            </a:pPr>
            <a:r>
              <a:rPr lang="en-US" dirty="0">
                <a:solidFill>
                  <a:schemeClr val="tx1"/>
                </a:solidFill>
              </a:rPr>
              <a:t> Everything is in Python treated as an object, including –</a:t>
            </a:r>
          </a:p>
          <a:p>
            <a:pPr lvl="1">
              <a:buFont typeface="Arial" panose="020B0604020202020204" pitchFamily="34" charset="0"/>
              <a:buChar char="•"/>
            </a:pPr>
            <a:r>
              <a:rPr lang="en-US" dirty="0">
                <a:solidFill>
                  <a:schemeClr val="tx1"/>
                </a:solidFill>
              </a:rPr>
              <a:t>Variable</a:t>
            </a:r>
          </a:p>
          <a:p>
            <a:pPr lvl="1">
              <a:buFont typeface="Arial" panose="020B0604020202020204" pitchFamily="34" charset="0"/>
              <a:buChar char="•"/>
            </a:pPr>
            <a:r>
              <a:rPr lang="en-US" dirty="0">
                <a:solidFill>
                  <a:schemeClr val="tx1"/>
                </a:solidFill>
              </a:rPr>
              <a:t>Function</a:t>
            </a:r>
          </a:p>
          <a:p>
            <a:pPr lvl="1">
              <a:buFont typeface="Arial" panose="020B0604020202020204" pitchFamily="34" charset="0"/>
              <a:buChar char="•"/>
            </a:pPr>
            <a:r>
              <a:rPr lang="en-US" dirty="0">
                <a:solidFill>
                  <a:schemeClr val="tx1"/>
                </a:solidFill>
              </a:rPr>
              <a:t>List</a:t>
            </a:r>
          </a:p>
          <a:p>
            <a:pPr lvl="1">
              <a:buFont typeface="Arial" panose="020B0604020202020204" pitchFamily="34" charset="0"/>
              <a:buChar char="•"/>
            </a:pPr>
            <a:r>
              <a:rPr lang="en-US" dirty="0">
                <a:solidFill>
                  <a:schemeClr val="tx1"/>
                </a:solidFill>
              </a:rPr>
              <a:t>Tuple</a:t>
            </a:r>
          </a:p>
          <a:p>
            <a:pPr lvl="1">
              <a:buFont typeface="Arial" panose="020B0604020202020204" pitchFamily="34" charset="0"/>
              <a:buChar char="•"/>
            </a:pPr>
            <a:r>
              <a:rPr lang="en-US" dirty="0">
                <a:solidFill>
                  <a:schemeClr val="tx1"/>
                </a:solidFill>
              </a:rPr>
              <a:t>Dictionary</a:t>
            </a:r>
          </a:p>
          <a:p>
            <a:pPr lvl="1">
              <a:buFont typeface="Arial" panose="020B0604020202020204" pitchFamily="34" charset="0"/>
              <a:buChar char="•"/>
            </a:pPr>
            <a:r>
              <a:rPr lang="en-US" dirty="0">
                <a:solidFill>
                  <a:schemeClr val="tx1"/>
                </a:solidFill>
              </a:rPr>
              <a:t>Set, etc.</a:t>
            </a:r>
          </a:p>
          <a:p>
            <a:pPr>
              <a:buFont typeface="Arial" panose="020B0604020202020204" pitchFamily="34" charset="0"/>
              <a:buChar char="•"/>
            </a:pPr>
            <a:r>
              <a:rPr lang="en-US" dirty="0">
                <a:solidFill>
                  <a:schemeClr val="tx1"/>
                </a:solidFill>
              </a:rPr>
              <a:t> Every object belongs to its class.</a:t>
            </a:r>
          </a:p>
          <a:p>
            <a:pPr>
              <a:buFont typeface="Arial" panose="020B0604020202020204" pitchFamily="34" charset="0"/>
              <a:buChar char="•"/>
            </a:pPr>
            <a:r>
              <a:rPr lang="en-US" dirty="0">
                <a:solidFill>
                  <a:schemeClr val="tx1"/>
                </a:solidFill>
              </a:rPr>
              <a:t> An object contains the following properties.</a:t>
            </a:r>
          </a:p>
          <a:p>
            <a:pPr lvl="1">
              <a:buFont typeface="Arial" panose="020B0604020202020204" pitchFamily="34" charset="0"/>
              <a:buChar char="•"/>
            </a:pPr>
            <a:r>
              <a:rPr lang="en-US" dirty="0">
                <a:solidFill>
                  <a:schemeClr val="tx1"/>
                </a:solidFill>
              </a:rPr>
              <a:t>State</a:t>
            </a:r>
          </a:p>
          <a:p>
            <a:pPr lvl="1">
              <a:buFont typeface="Arial" panose="020B0604020202020204" pitchFamily="34" charset="0"/>
              <a:buChar char="•"/>
            </a:pPr>
            <a:r>
              <a:rPr lang="en-US" dirty="0">
                <a:solidFill>
                  <a:schemeClr val="tx1"/>
                </a:solidFill>
              </a:rPr>
              <a:t>Behavior</a:t>
            </a:r>
          </a:p>
          <a:p>
            <a:pPr lvl="1">
              <a:buFont typeface="Arial" panose="020B0604020202020204" pitchFamily="34" charset="0"/>
              <a:buChar char="•"/>
            </a:pPr>
            <a:r>
              <a:rPr lang="en-US" dirty="0">
                <a:solidFill>
                  <a:schemeClr val="tx1"/>
                </a:solidFill>
              </a:rPr>
              <a:t>Identity</a:t>
            </a:r>
          </a:p>
          <a:p>
            <a:pPr marL="0" indent="0">
              <a:buNone/>
            </a:pPr>
            <a:endParaRPr lang="en-US" dirty="0">
              <a:solidFill>
                <a:schemeClr val="tx1"/>
              </a:solidFill>
            </a:endParaRPr>
          </a:p>
          <a:p>
            <a:pPr marL="0" indent="0">
              <a:buNone/>
            </a:pPr>
            <a:endParaRPr lang="en-US" dirty="0">
              <a:solidFill>
                <a:schemeClr val="tx1"/>
              </a:solidFill>
            </a:endParaRPr>
          </a:p>
        </p:txBody>
      </p:sp>
      <p:sp>
        <p:nvSpPr>
          <p:cNvPr id="4" name="Date Placeholder 3">
            <a:extLst>
              <a:ext uri="{FF2B5EF4-FFF2-40B4-BE49-F238E27FC236}">
                <a16:creationId xmlns:a16="http://schemas.microsoft.com/office/drawing/2014/main" id="{00A6BED5-B30C-458D-B174-FAF3A65690D3}"/>
              </a:ext>
            </a:extLst>
          </p:cNvPr>
          <p:cNvSpPr>
            <a:spLocks noGrp="1"/>
          </p:cNvSpPr>
          <p:nvPr>
            <p:ph type="dt" sz="half" idx="10"/>
          </p:nvPr>
        </p:nvSpPr>
        <p:spPr/>
        <p:txBody>
          <a:bodyPr/>
          <a:lstStyle/>
          <a:p>
            <a:fld id="{36D43B4A-DEF2-4033-9F8E-E61D5230CF0B}" type="datetime1">
              <a:rPr lang="en-US" smtClean="0"/>
              <a:pPr/>
              <a:t>9/15/2021</a:t>
            </a:fld>
            <a:endParaRPr lang="en-US" dirty="0"/>
          </a:p>
        </p:txBody>
      </p:sp>
      <p:sp>
        <p:nvSpPr>
          <p:cNvPr id="5" name="Footer Placeholder 4">
            <a:extLst>
              <a:ext uri="{FF2B5EF4-FFF2-40B4-BE49-F238E27FC236}">
                <a16:creationId xmlns:a16="http://schemas.microsoft.com/office/drawing/2014/main" id="{8F369E8E-9EE5-45C1-AB9E-F3D80B9542AF}"/>
              </a:ext>
            </a:extLst>
          </p:cNvPr>
          <p:cNvSpPr>
            <a:spLocks noGrp="1"/>
          </p:cNvSpPr>
          <p:nvPr>
            <p:ph type="ftr" sz="quarter" idx="11"/>
          </p:nvPr>
        </p:nvSpPr>
        <p:spPr/>
        <p:txBody>
          <a:bodyPr/>
          <a:lstStyle/>
          <a:p>
            <a:r>
              <a:rPr lang="en-US"/>
              <a:t>AGEN896</a:t>
            </a:r>
            <a:endParaRPr lang="en-US" dirty="0"/>
          </a:p>
        </p:txBody>
      </p:sp>
      <p:sp>
        <p:nvSpPr>
          <p:cNvPr id="6" name="Slide Number Placeholder 5">
            <a:extLst>
              <a:ext uri="{FF2B5EF4-FFF2-40B4-BE49-F238E27FC236}">
                <a16:creationId xmlns:a16="http://schemas.microsoft.com/office/drawing/2014/main" id="{67B5DB93-100F-4618-AB0D-A6812E76A71F}"/>
              </a:ext>
            </a:extLst>
          </p:cNvPr>
          <p:cNvSpPr>
            <a:spLocks noGrp="1"/>
          </p:cNvSpPr>
          <p:nvPr>
            <p:ph type="sldNum" sz="quarter" idx="12"/>
          </p:nvPr>
        </p:nvSpPr>
        <p:spPr/>
        <p:txBody>
          <a:bodyPr/>
          <a:lstStyle/>
          <a:p>
            <a:fld id="{00F51732-021B-4AA4-BE31-D7FFE717FB71}" type="slidenum">
              <a:rPr lang="en-US" smtClean="0"/>
              <a:pPr/>
              <a:t>2</a:t>
            </a:fld>
            <a:endParaRPr lang="en-US" dirty="0"/>
          </a:p>
        </p:txBody>
      </p:sp>
      <p:pic>
        <p:nvPicPr>
          <p:cNvPr id="7" name="Picture 6">
            <a:extLst>
              <a:ext uri="{FF2B5EF4-FFF2-40B4-BE49-F238E27FC236}">
                <a16:creationId xmlns:a16="http://schemas.microsoft.com/office/drawing/2014/main" id="{DB3183F5-B8E6-4AC2-A514-3006A21BCEC6}"/>
              </a:ext>
            </a:extLst>
          </p:cNvPr>
          <p:cNvPicPr>
            <a:picLocks noChangeAspect="1"/>
          </p:cNvPicPr>
          <p:nvPr/>
        </p:nvPicPr>
        <p:blipFill>
          <a:blip r:embed="rId3"/>
          <a:stretch>
            <a:fillRect/>
          </a:stretch>
        </p:blipFill>
        <p:spPr>
          <a:xfrm>
            <a:off x="8652164" y="1841109"/>
            <a:ext cx="2779382" cy="2779382"/>
          </a:xfrm>
          <a:prstGeom prst="rect">
            <a:avLst/>
          </a:prstGeom>
        </p:spPr>
      </p:pic>
      <p:pic>
        <p:nvPicPr>
          <p:cNvPr id="8" name="Picture 7">
            <a:extLst>
              <a:ext uri="{FF2B5EF4-FFF2-40B4-BE49-F238E27FC236}">
                <a16:creationId xmlns:a16="http://schemas.microsoft.com/office/drawing/2014/main" id="{405B45A9-40F7-4CAF-B31D-BFBF5640B4E6}"/>
              </a:ext>
            </a:extLst>
          </p:cNvPr>
          <p:cNvPicPr>
            <a:picLocks noChangeAspect="1"/>
          </p:cNvPicPr>
          <p:nvPr/>
        </p:nvPicPr>
        <p:blipFill>
          <a:blip r:embed="rId4"/>
          <a:stretch>
            <a:fillRect/>
          </a:stretch>
        </p:blipFill>
        <p:spPr>
          <a:xfrm>
            <a:off x="8035636" y="4630109"/>
            <a:ext cx="4206605" cy="347502"/>
          </a:xfrm>
          <a:prstGeom prst="rect">
            <a:avLst/>
          </a:prstGeom>
        </p:spPr>
      </p:pic>
    </p:spTree>
    <p:extLst>
      <p:ext uri="{BB962C8B-B14F-4D97-AF65-F5344CB8AC3E}">
        <p14:creationId xmlns:p14="http://schemas.microsoft.com/office/powerpoint/2010/main" val="391190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6AC8-0871-42C5-892A-F8EAA1C14217}"/>
              </a:ext>
            </a:extLst>
          </p:cNvPr>
          <p:cNvSpPr>
            <a:spLocks noGrp="1"/>
          </p:cNvSpPr>
          <p:nvPr>
            <p:ph type="title"/>
          </p:nvPr>
        </p:nvSpPr>
        <p:spPr>
          <a:xfrm>
            <a:off x="1097280" y="286603"/>
            <a:ext cx="10058400" cy="835615"/>
          </a:xfrm>
        </p:spPr>
        <p:txBody>
          <a:bodyPr/>
          <a:lstStyle/>
          <a:p>
            <a:r>
              <a:rPr lang="en-US" dirty="0">
                <a:solidFill>
                  <a:schemeClr val="tx1"/>
                </a:solidFill>
              </a:rPr>
              <a:t>Methods in Python</a:t>
            </a:r>
          </a:p>
        </p:txBody>
      </p:sp>
      <p:sp>
        <p:nvSpPr>
          <p:cNvPr id="3" name="Content Placeholder 2">
            <a:extLst>
              <a:ext uri="{FF2B5EF4-FFF2-40B4-BE49-F238E27FC236}">
                <a16:creationId xmlns:a16="http://schemas.microsoft.com/office/drawing/2014/main" id="{C9C60C74-F938-4470-9662-B49256329FE8}"/>
              </a:ext>
            </a:extLst>
          </p:cNvPr>
          <p:cNvSpPr>
            <a:spLocks noGrp="1"/>
          </p:cNvSpPr>
          <p:nvPr>
            <p:ph idx="1"/>
          </p:nvPr>
        </p:nvSpPr>
        <p:spPr>
          <a:xfrm>
            <a:off x="778625" y="1323108"/>
            <a:ext cx="6370320" cy="4731328"/>
          </a:xfrm>
        </p:spPr>
        <p:txBody>
          <a:bodyPr>
            <a:normAutofit/>
          </a:bodyPr>
          <a:lstStyle/>
          <a:p>
            <a:pPr marL="0" indent="0">
              <a:buNone/>
            </a:pPr>
            <a:r>
              <a:rPr lang="en-US" b="1" dirty="0">
                <a:solidFill>
                  <a:schemeClr val="tx1"/>
                </a:solidFill>
              </a:rPr>
              <a:t>  Methods -</a:t>
            </a:r>
          </a:p>
          <a:p>
            <a:pPr>
              <a:buFont typeface="Arial" panose="020B0604020202020204" pitchFamily="34" charset="0"/>
              <a:buChar char="•"/>
            </a:pPr>
            <a:r>
              <a:rPr lang="en-US" dirty="0">
                <a:solidFill>
                  <a:schemeClr val="tx1"/>
                </a:solidFill>
              </a:rPr>
              <a:t> In Python, a method is a function that is available for a given object because of the object's type</a:t>
            </a:r>
          </a:p>
          <a:p>
            <a:pPr>
              <a:buFont typeface="Arial" panose="020B0604020202020204" pitchFamily="34" charset="0"/>
              <a:buChar char="•"/>
            </a:pPr>
            <a:endParaRPr lang="en-US" dirty="0">
              <a:solidFill>
                <a:schemeClr val="tx1"/>
              </a:solidFill>
            </a:endParaRPr>
          </a:p>
          <a:p>
            <a:pPr>
              <a:buFont typeface="Arial" panose="020B0604020202020204" pitchFamily="34" charset="0"/>
              <a:buChar char="•"/>
            </a:pPr>
            <a:r>
              <a:rPr lang="en-US" dirty="0">
                <a:solidFill>
                  <a:schemeClr val="tx1"/>
                </a:solidFill>
              </a:rPr>
              <a:t> Methods are essentially functions built into objects and are already created </a:t>
            </a:r>
          </a:p>
          <a:p>
            <a:pPr>
              <a:buFont typeface="Arial" panose="020B0604020202020204" pitchFamily="34" charset="0"/>
              <a:buChar char="•"/>
            </a:pPr>
            <a:endParaRPr lang="en-US" dirty="0">
              <a:solidFill>
                <a:schemeClr val="tx1"/>
              </a:solidFill>
            </a:endParaRPr>
          </a:p>
          <a:p>
            <a:pPr>
              <a:buFont typeface="Arial" panose="020B0604020202020204" pitchFamily="34" charset="0"/>
              <a:buChar char="•"/>
            </a:pPr>
            <a:r>
              <a:rPr lang="en-US" dirty="0">
                <a:solidFill>
                  <a:schemeClr val="tx1"/>
                </a:solidFill>
              </a:rPr>
              <a:t> Format for calling a method is: (object_name.method_name)</a:t>
            </a:r>
          </a:p>
          <a:p>
            <a:pPr>
              <a:buFont typeface="Arial" panose="020B0604020202020204" pitchFamily="34" charset="0"/>
              <a:buChar char="•"/>
            </a:pPr>
            <a:endParaRPr lang="en-US" dirty="0">
              <a:solidFill>
                <a:schemeClr val="tx1"/>
              </a:solidFill>
            </a:endParaRPr>
          </a:p>
          <a:p>
            <a:pPr>
              <a:buFont typeface="Arial" panose="020B0604020202020204" pitchFamily="34" charset="0"/>
              <a:buChar char="•"/>
            </a:pPr>
            <a:r>
              <a:rPr lang="en-US" dirty="0">
                <a:solidFill>
                  <a:schemeClr val="tx1"/>
                </a:solidFill>
              </a:rPr>
              <a:t> Fortunately, with the jupyter notebook we can quickly see all the possible methods using the tab key</a:t>
            </a:r>
          </a:p>
        </p:txBody>
      </p:sp>
      <p:sp>
        <p:nvSpPr>
          <p:cNvPr id="4" name="Date Placeholder 3">
            <a:extLst>
              <a:ext uri="{FF2B5EF4-FFF2-40B4-BE49-F238E27FC236}">
                <a16:creationId xmlns:a16="http://schemas.microsoft.com/office/drawing/2014/main" id="{4588B0A2-4E59-4284-A568-166BC75E1181}"/>
              </a:ext>
            </a:extLst>
          </p:cNvPr>
          <p:cNvSpPr>
            <a:spLocks noGrp="1"/>
          </p:cNvSpPr>
          <p:nvPr>
            <p:ph type="dt" sz="half" idx="10"/>
          </p:nvPr>
        </p:nvSpPr>
        <p:spPr/>
        <p:txBody>
          <a:bodyPr/>
          <a:lstStyle/>
          <a:p>
            <a:fld id="{36D43B4A-DEF2-4033-9F8E-E61D5230CF0B}" type="datetime1">
              <a:rPr lang="en-US" smtClean="0"/>
              <a:pPr/>
              <a:t>9/15/2021</a:t>
            </a:fld>
            <a:endParaRPr lang="en-US" dirty="0"/>
          </a:p>
        </p:txBody>
      </p:sp>
      <p:sp>
        <p:nvSpPr>
          <p:cNvPr id="5" name="Footer Placeholder 4">
            <a:extLst>
              <a:ext uri="{FF2B5EF4-FFF2-40B4-BE49-F238E27FC236}">
                <a16:creationId xmlns:a16="http://schemas.microsoft.com/office/drawing/2014/main" id="{47BD2F5A-8243-4834-A94A-1BCC456A412D}"/>
              </a:ext>
            </a:extLst>
          </p:cNvPr>
          <p:cNvSpPr>
            <a:spLocks noGrp="1"/>
          </p:cNvSpPr>
          <p:nvPr>
            <p:ph type="ftr" sz="quarter" idx="11"/>
          </p:nvPr>
        </p:nvSpPr>
        <p:spPr/>
        <p:txBody>
          <a:bodyPr/>
          <a:lstStyle/>
          <a:p>
            <a:r>
              <a:rPr lang="en-US"/>
              <a:t>AGEN896</a:t>
            </a:r>
            <a:endParaRPr lang="en-US" dirty="0"/>
          </a:p>
        </p:txBody>
      </p:sp>
      <p:sp>
        <p:nvSpPr>
          <p:cNvPr id="6" name="Slide Number Placeholder 5">
            <a:extLst>
              <a:ext uri="{FF2B5EF4-FFF2-40B4-BE49-F238E27FC236}">
                <a16:creationId xmlns:a16="http://schemas.microsoft.com/office/drawing/2014/main" id="{F8195034-588E-4BA9-B9F3-3E71E250C801}"/>
              </a:ext>
            </a:extLst>
          </p:cNvPr>
          <p:cNvSpPr>
            <a:spLocks noGrp="1"/>
          </p:cNvSpPr>
          <p:nvPr>
            <p:ph type="sldNum" sz="quarter" idx="12"/>
          </p:nvPr>
        </p:nvSpPr>
        <p:spPr/>
        <p:txBody>
          <a:bodyPr/>
          <a:lstStyle/>
          <a:p>
            <a:fld id="{00F51732-021B-4AA4-BE31-D7FFE717FB71}" type="slidenum">
              <a:rPr lang="en-US" smtClean="0"/>
              <a:pPr/>
              <a:t>3</a:t>
            </a:fld>
            <a:endParaRPr lang="en-US" dirty="0"/>
          </a:p>
        </p:txBody>
      </p:sp>
      <p:pic>
        <p:nvPicPr>
          <p:cNvPr id="10" name="Picture 9">
            <a:extLst>
              <a:ext uri="{FF2B5EF4-FFF2-40B4-BE49-F238E27FC236}">
                <a16:creationId xmlns:a16="http://schemas.microsoft.com/office/drawing/2014/main" id="{4C39EFAC-4768-42FF-9C41-EE6737C5F7FD}"/>
              </a:ext>
            </a:extLst>
          </p:cNvPr>
          <p:cNvPicPr>
            <a:picLocks noChangeAspect="1"/>
          </p:cNvPicPr>
          <p:nvPr/>
        </p:nvPicPr>
        <p:blipFill>
          <a:blip r:embed="rId2"/>
          <a:stretch>
            <a:fillRect/>
          </a:stretch>
        </p:blipFill>
        <p:spPr>
          <a:xfrm>
            <a:off x="7148945" y="2081212"/>
            <a:ext cx="4904511" cy="2913352"/>
          </a:xfrm>
          <a:prstGeom prst="rect">
            <a:avLst/>
          </a:prstGeom>
        </p:spPr>
      </p:pic>
    </p:spTree>
    <p:extLst>
      <p:ext uri="{BB962C8B-B14F-4D97-AF65-F5344CB8AC3E}">
        <p14:creationId xmlns:p14="http://schemas.microsoft.com/office/powerpoint/2010/main" val="15011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BC89-9991-4F3E-A981-B696C1BA72FD}"/>
              </a:ext>
            </a:extLst>
          </p:cNvPr>
          <p:cNvSpPr>
            <a:spLocks noGrp="1"/>
          </p:cNvSpPr>
          <p:nvPr>
            <p:ph type="title"/>
          </p:nvPr>
        </p:nvSpPr>
        <p:spPr>
          <a:xfrm>
            <a:off x="1097280" y="289775"/>
            <a:ext cx="10058400" cy="666190"/>
          </a:xfrm>
        </p:spPr>
        <p:txBody>
          <a:bodyPr>
            <a:normAutofit fontScale="90000"/>
          </a:bodyPr>
          <a:lstStyle/>
          <a:p>
            <a:r>
              <a:rPr lang="en-US" dirty="0">
                <a:solidFill>
                  <a:schemeClr val="tx1"/>
                </a:solidFill>
              </a:rPr>
              <a:t>What are functions in Python?</a:t>
            </a:r>
          </a:p>
        </p:txBody>
      </p:sp>
      <p:sp>
        <p:nvSpPr>
          <p:cNvPr id="3" name="Content Placeholder 2">
            <a:extLst>
              <a:ext uri="{FF2B5EF4-FFF2-40B4-BE49-F238E27FC236}">
                <a16:creationId xmlns:a16="http://schemas.microsoft.com/office/drawing/2014/main" id="{6DB17354-51FF-4A5D-ADBD-C9D1894CE47E}"/>
              </a:ext>
            </a:extLst>
          </p:cNvPr>
          <p:cNvSpPr>
            <a:spLocks noGrp="1"/>
          </p:cNvSpPr>
          <p:nvPr>
            <p:ph idx="1"/>
          </p:nvPr>
        </p:nvSpPr>
        <p:spPr>
          <a:xfrm>
            <a:off x="647006" y="1588380"/>
            <a:ext cx="5213467" cy="4238262"/>
          </a:xfrm>
        </p:spPr>
        <p:txBody>
          <a:bodyPr>
            <a:normAutofit/>
          </a:bodyPr>
          <a:lstStyle/>
          <a:p>
            <a:pPr>
              <a:buFont typeface="Arial" panose="020B0604020202020204" pitchFamily="34" charset="0"/>
              <a:buChar char="•"/>
            </a:pPr>
            <a:r>
              <a:rPr lang="en-US" dirty="0">
                <a:solidFill>
                  <a:schemeClr val="tx1"/>
                </a:solidFill>
              </a:rPr>
              <a:t> A function is a group of related statements that perform a specific task </a:t>
            </a:r>
          </a:p>
          <a:p>
            <a:pPr>
              <a:buFont typeface="Arial" panose="020B0604020202020204" pitchFamily="34" charset="0"/>
              <a:buChar char="•"/>
            </a:pPr>
            <a:endParaRPr lang="en-US" dirty="0">
              <a:solidFill>
                <a:schemeClr val="tx1"/>
              </a:solidFill>
            </a:endParaRPr>
          </a:p>
          <a:p>
            <a:pPr>
              <a:buFont typeface="Arial" panose="020B0604020202020204" pitchFamily="34" charset="0"/>
              <a:buChar char="•"/>
            </a:pPr>
            <a:r>
              <a:rPr lang="en-US" dirty="0">
                <a:solidFill>
                  <a:schemeClr val="tx1"/>
                </a:solidFill>
              </a:rPr>
              <a:t> Functions can be used when we plan on using a block of code multiple times. </a:t>
            </a:r>
          </a:p>
          <a:p>
            <a:pPr lvl="1">
              <a:buFont typeface="Arial" panose="020B0604020202020204" pitchFamily="34" charset="0"/>
              <a:buChar char="•"/>
            </a:pPr>
            <a:r>
              <a:rPr lang="en-US" dirty="0">
                <a:solidFill>
                  <a:schemeClr val="tx1"/>
                </a:solidFill>
              </a:rPr>
              <a:t>The function will allow you to call the same block of code without having to write it multiple times.</a:t>
            </a:r>
          </a:p>
          <a:p>
            <a:pPr>
              <a:buFont typeface="Arial" panose="020B0604020202020204" pitchFamily="34" charset="0"/>
              <a:buChar char="•"/>
            </a:pPr>
            <a:endParaRPr lang="en-US" dirty="0">
              <a:solidFill>
                <a:schemeClr val="tx1"/>
              </a:solidFill>
            </a:endParaRPr>
          </a:p>
          <a:p>
            <a:pPr>
              <a:buFont typeface="Arial" panose="020B0604020202020204" pitchFamily="34" charset="0"/>
              <a:buChar char="•"/>
            </a:pPr>
            <a:r>
              <a:rPr lang="en-US" dirty="0">
                <a:solidFill>
                  <a:schemeClr val="tx1"/>
                </a:solidFill>
              </a:rPr>
              <a:t> There are two types of functions – </a:t>
            </a:r>
          </a:p>
          <a:p>
            <a:pPr lvl="1">
              <a:buFont typeface="Arial" panose="020B0604020202020204" pitchFamily="34" charset="0"/>
              <a:buChar char="•"/>
            </a:pPr>
            <a:r>
              <a:rPr lang="en-US" dirty="0">
                <a:solidFill>
                  <a:schemeClr val="tx1"/>
                </a:solidFill>
              </a:rPr>
              <a:t>User-defined functions</a:t>
            </a:r>
          </a:p>
          <a:p>
            <a:pPr lvl="1">
              <a:buFont typeface="Arial" panose="020B0604020202020204" pitchFamily="34" charset="0"/>
              <a:buChar char="•"/>
            </a:pPr>
            <a:r>
              <a:rPr lang="en-US" dirty="0">
                <a:solidFill>
                  <a:schemeClr val="tx1"/>
                </a:solidFill>
              </a:rPr>
              <a:t>Built-in functions</a:t>
            </a:r>
          </a:p>
        </p:txBody>
      </p:sp>
      <p:sp>
        <p:nvSpPr>
          <p:cNvPr id="4" name="Date Placeholder 3">
            <a:extLst>
              <a:ext uri="{FF2B5EF4-FFF2-40B4-BE49-F238E27FC236}">
                <a16:creationId xmlns:a16="http://schemas.microsoft.com/office/drawing/2014/main" id="{8D3E2B4E-36DA-488B-95EA-6B6B841279B2}"/>
              </a:ext>
            </a:extLst>
          </p:cNvPr>
          <p:cNvSpPr>
            <a:spLocks noGrp="1"/>
          </p:cNvSpPr>
          <p:nvPr>
            <p:ph type="dt" sz="half" idx="10"/>
          </p:nvPr>
        </p:nvSpPr>
        <p:spPr/>
        <p:txBody>
          <a:bodyPr/>
          <a:lstStyle/>
          <a:p>
            <a:fld id="{36D43B4A-DEF2-4033-9F8E-E61D5230CF0B}" type="datetime1">
              <a:rPr lang="en-US" smtClean="0"/>
              <a:t>9/15/2021</a:t>
            </a:fld>
            <a:endParaRPr lang="en-US"/>
          </a:p>
        </p:txBody>
      </p:sp>
      <p:sp>
        <p:nvSpPr>
          <p:cNvPr id="5" name="Footer Placeholder 4">
            <a:extLst>
              <a:ext uri="{FF2B5EF4-FFF2-40B4-BE49-F238E27FC236}">
                <a16:creationId xmlns:a16="http://schemas.microsoft.com/office/drawing/2014/main" id="{0306222E-112E-46C6-906F-5C151933B00C}"/>
              </a:ext>
            </a:extLst>
          </p:cNvPr>
          <p:cNvSpPr>
            <a:spLocks noGrp="1"/>
          </p:cNvSpPr>
          <p:nvPr>
            <p:ph type="ftr" sz="quarter" idx="11"/>
          </p:nvPr>
        </p:nvSpPr>
        <p:spPr/>
        <p:txBody>
          <a:bodyPr/>
          <a:lstStyle/>
          <a:p>
            <a:r>
              <a:rPr lang="en-US" dirty="0"/>
              <a:t>AGEN896</a:t>
            </a:r>
          </a:p>
        </p:txBody>
      </p:sp>
      <p:sp>
        <p:nvSpPr>
          <p:cNvPr id="6" name="Slide Number Placeholder 5">
            <a:extLst>
              <a:ext uri="{FF2B5EF4-FFF2-40B4-BE49-F238E27FC236}">
                <a16:creationId xmlns:a16="http://schemas.microsoft.com/office/drawing/2014/main" id="{CD66A4A0-3BF0-453C-A79E-B0E31C8C6639}"/>
              </a:ext>
            </a:extLst>
          </p:cNvPr>
          <p:cNvSpPr>
            <a:spLocks noGrp="1"/>
          </p:cNvSpPr>
          <p:nvPr>
            <p:ph type="sldNum" sz="quarter" idx="12"/>
          </p:nvPr>
        </p:nvSpPr>
        <p:spPr/>
        <p:txBody>
          <a:bodyPr/>
          <a:lstStyle/>
          <a:p>
            <a:fld id="{00F51732-021B-4AA4-BE31-D7FFE717FB71}" type="slidenum">
              <a:rPr lang="en-US" smtClean="0"/>
              <a:t>4</a:t>
            </a:fld>
            <a:endParaRPr lang="en-US" dirty="0"/>
          </a:p>
        </p:txBody>
      </p:sp>
      <p:pic>
        <p:nvPicPr>
          <p:cNvPr id="2050" name="Picture 2" descr="Python Functions | Everything you Need to Know about Python Functions">
            <a:extLst>
              <a:ext uri="{FF2B5EF4-FFF2-40B4-BE49-F238E27FC236}">
                <a16:creationId xmlns:a16="http://schemas.microsoft.com/office/drawing/2014/main" id="{14121194-63F4-4B76-B043-8C91A0AED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7952" y="1751159"/>
            <a:ext cx="6036987" cy="33958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E84E510-EE18-464B-8858-9D1490EF7F49}"/>
              </a:ext>
            </a:extLst>
          </p:cNvPr>
          <p:cNvSpPr txBox="1"/>
          <p:nvPr/>
        </p:nvSpPr>
        <p:spPr>
          <a:xfrm>
            <a:off x="5760626" y="5184805"/>
            <a:ext cx="6511637" cy="461665"/>
          </a:xfrm>
          <a:prstGeom prst="rect">
            <a:avLst/>
          </a:prstGeom>
          <a:noFill/>
        </p:spPr>
        <p:txBody>
          <a:bodyPr wrap="square" rtlCol="0">
            <a:spAutoFit/>
          </a:bodyPr>
          <a:lstStyle/>
          <a:p>
            <a:pPr algn="ctr"/>
            <a:r>
              <a:rPr lang="en-US" baseline="30000" dirty="0"/>
              <a:t>https://www.analyticsvidhya.com/blog/2021/07/all-fundamentals-of-python-functions-that-you-should-know-a-quick-brush-up/</a:t>
            </a:r>
          </a:p>
        </p:txBody>
      </p:sp>
    </p:spTree>
    <p:extLst>
      <p:ext uri="{BB962C8B-B14F-4D97-AF65-F5344CB8AC3E}">
        <p14:creationId xmlns:p14="http://schemas.microsoft.com/office/powerpoint/2010/main" val="3646604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DAFD-9D7C-44DB-84C8-406D9344C46E}"/>
              </a:ext>
            </a:extLst>
          </p:cNvPr>
          <p:cNvSpPr>
            <a:spLocks noGrp="1"/>
          </p:cNvSpPr>
          <p:nvPr>
            <p:ph type="title"/>
          </p:nvPr>
        </p:nvSpPr>
        <p:spPr>
          <a:xfrm>
            <a:off x="1066800" y="219739"/>
            <a:ext cx="10058400" cy="751101"/>
          </a:xfrm>
        </p:spPr>
        <p:txBody>
          <a:bodyPr/>
          <a:lstStyle/>
          <a:p>
            <a:r>
              <a:rPr lang="en-US" dirty="0">
                <a:solidFill>
                  <a:schemeClr val="tx1"/>
                </a:solidFill>
              </a:rPr>
              <a:t>Defining a function</a:t>
            </a:r>
          </a:p>
        </p:txBody>
      </p:sp>
      <p:sp>
        <p:nvSpPr>
          <p:cNvPr id="3" name="Content Placeholder 2">
            <a:extLst>
              <a:ext uri="{FF2B5EF4-FFF2-40B4-BE49-F238E27FC236}">
                <a16:creationId xmlns:a16="http://schemas.microsoft.com/office/drawing/2014/main" id="{2127C9A2-EED4-497A-931F-B681BFE590AF}"/>
              </a:ext>
            </a:extLst>
          </p:cNvPr>
          <p:cNvSpPr>
            <a:spLocks noGrp="1"/>
          </p:cNvSpPr>
          <p:nvPr>
            <p:ph idx="1"/>
          </p:nvPr>
        </p:nvSpPr>
        <p:spPr>
          <a:xfrm>
            <a:off x="891540" y="1155406"/>
            <a:ext cx="9695410" cy="3278050"/>
          </a:xfrm>
        </p:spPr>
        <p:txBody>
          <a:bodyPr>
            <a:normAutofit lnSpcReduction="10000"/>
          </a:bodyPr>
          <a:lstStyle/>
          <a:p>
            <a:pPr>
              <a:buFont typeface="Arial" panose="020B0604020202020204" pitchFamily="34" charset="0"/>
              <a:buChar char="•"/>
            </a:pPr>
            <a:r>
              <a:rPr lang="en-US" sz="2400" dirty="0">
                <a:solidFill>
                  <a:schemeClr val="tx1"/>
                </a:solidFill>
              </a:rPr>
              <a:t> There are a few rules to define a function in Python – </a:t>
            </a:r>
          </a:p>
          <a:p>
            <a:pPr lvl="1">
              <a:buFont typeface="Arial" panose="020B0604020202020204" pitchFamily="34" charset="0"/>
              <a:buChar char="•"/>
            </a:pPr>
            <a:r>
              <a:rPr lang="en-US" sz="2400" dirty="0">
                <a:solidFill>
                  <a:schemeClr val="tx1"/>
                </a:solidFill>
              </a:rPr>
              <a:t>Function blocks begin with the keyword </a:t>
            </a:r>
            <a:r>
              <a:rPr lang="en-US" sz="3600" b="1" u="sng" dirty="0">
                <a:solidFill>
                  <a:srgbClr val="C00000"/>
                </a:solidFill>
              </a:rPr>
              <a:t>def</a:t>
            </a:r>
            <a:r>
              <a:rPr lang="en-US" sz="3600" b="1" dirty="0">
                <a:solidFill>
                  <a:srgbClr val="FF0000"/>
                </a:solidFill>
              </a:rPr>
              <a:t> </a:t>
            </a:r>
            <a:r>
              <a:rPr lang="en-US" sz="2400" dirty="0">
                <a:solidFill>
                  <a:schemeClr val="tx1"/>
                </a:solidFill>
              </a:rPr>
              <a:t>followed by a function name and parenthesis</a:t>
            </a:r>
          </a:p>
          <a:p>
            <a:pPr lvl="1">
              <a:buFont typeface="Arial" panose="020B0604020202020204" pitchFamily="34" charset="0"/>
              <a:buChar char="•"/>
            </a:pPr>
            <a:r>
              <a:rPr lang="en-US" sz="2400" dirty="0">
                <a:solidFill>
                  <a:schemeClr val="tx1"/>
                </a:solidFill>
              </a:rPr>
              <a:t>The code block within every function starts with a colon (:) and is indented</a:t>
            </a:r>
          </a:p>
          <a:p>
            <a:pPr lvl="1">
              <a:buFont typeface="Arial" panose="020B0604020202020204" pitchFamily="34" charset="0"/>
              <a:buChar char="•"/>
            </a:pPr>
            <a:r>
              <a:rPr lang="en-US" sz="2400" dirty="0">
                <a:solidFill>
                  <a:schemeClr val="tx1"/>
                </a:solidFill>
              </a:rPr>
              <a:t>The statement return [expression] exits a function, optionally passing back an expression to the caller. A return statement with no arguments is the same as return None</a:t>
            </a:r>
            <a:endParaRPr lang="en-US" sz="2200" dirty="0">
              <a:solidFill>
                <a:schemeClr val="tx1"/>
              </a:solidFill>
            </a:endParaRPr>
          </a:p>
          <a:p>
            <a:pPr>
              <a:buFont typeface="Arial" panose="020B0604020202020204" pitchFamily="34" charset="0"/>
              <a:buChar char="•"/>
            </a:pPr>
            <a:r>
              <a:rPr lang="en-US" sz="2400" dirty="0">
                <a:solidFill>
                  <a:schemeClr val="tx1"/>
                </a:solidFill>
              </a:rPr>
              <a:t>A list of examples are included in Jupyter notebook to better understand functions</a:t>
            </a:r>
          </a:p>
        </p:txBody>
      </p:sp>
      <p:sp>
        <p:nvSpPr>
          <p:cNvPr id="4" name="Date Placeholder 3">
            <a:extLst>
              <a:ext uri="{FF2B5EF4-FFF2-40B4-BE49-F238E27FC236}">
                <a16:creationId xmlns:a16="http://schemas.microsoft.com/office/drawing/2014/main" id="{D3AF3B1D-0002-464D-9365-EF9FE05DBDFB}"/>
              </a:ext>
            </a:extLst>
          </p:cNvPr>
          <p:cNvSpPr>
            <a:spLocks noGrp="1"/>
          </p:cNvSpPr>
          <p:nvPr>
            <p:ph type="dt" sz="half" idx="10"/>
          </p:nvPr>
        </p:nvSpPr>
        <p:spPr/>
        <p:txBody>
          <a:bodyPr/>
          <a:lstStyle/>
          <a:p>
            <a:fld id="{36D43B4A-DEF2-4033-9F8E-E61D5230CF0B}" type="datetime1">
              <a:rPr lang="en-US" smtClean="0"/>
              <a:pPr/>
              <a:t>9/15/2021</a:t>
            </a:fld>
            <a:endParaRPr lang="en-US" dirty="0"/>
          </a:p>
        </p:txBody>
      </p:sp>
      <p:sp>
        <p:nvSpPr>
          <p:cNvPr id="5" name="Footer Placeholder 4">
            <a:extLst>
              <a:ext uri="{FF2B5EF4-FFF2-40B4-BE49-F238E27FC236}">
                <a16:creationId xmlns:a16="http://schemas.microsoft.com/office/drawing/2014/main" id="{A8347DFE-7062-4DCB-B162-847FE45252E4}"/>
              </a:ext>
            </a:extLst>
          </p:cNvPr>
          <p:cNvSpPr>
            <a:spLocks noGrp="1"/>
          </p:cNvSpPr>
          <p:nvPr>
            <p:ph type="ftr" sz="quarter" idx="11"/>
          </p:nvPr>
        </p:nvSpPr>
        <p:spPr/>
        <p:txBody>
          <a:bodyPr/>
          <a:lstStyle/>
          <a:p>
            <a:r>
              <a:rPr lang="en-US"/>
              <a:t>AGEN896</a:t>
            </a:r>
            <a:endParaRPr lang="en-US" dirty="0"/>
          </a:p>
        </p:txBody>
      </p:sp>
      <p:sp>
        <p:nvSpPr>
          <p:cNvPr id="6" name="Slide Number Placeholder 5">
            <a:extLst>
              <a:ext uri="{FF2B5EF4-FFF2-40B4-BE49-F238E27FC236}">
                <a16:creationId xmlns:a16="http://schemas.microsoft.com/office/drawing/2014/main" id="{80CC650C-013A-48F9-94E4-FCDFB93773EF}"/>
              </a:ext>
            </a:extLst>
          </p:cNvPr>
          <p:cNvSpPr>
            <a:spLocks noGrp="1"/>
          </p:cNvSpPr>
          <p:nvPr>
            <p:ph type="sldNum" sz="quarter" idx="12"/>
          </p:nvPr>
        </p:nvSpPr>
        <p:spPr/>
        <p:txBody>
          <a:bodyPr/>
          <a:lstStyle/>
          <a:p>
            <a:fld id="{00F51732-021B-4AA4-BE31-D7FFE717FB71}" type="slidenum">
              <a:rPr lang="en-US" smtClean="0"/>
              <a:pPr/>
              <a:t>5</a:t>
            </a:fld>
            <a:endParaRPr lang="en-US" dirty="0"/>
          </a:p>
        </p:txBody>
      </p:sp>
      <p:pic>
        <p:nvPicPr>
          <p:cNvPr id="9" name="Picture 8">
            <a:extLst>
              <a:ext uri="{FF2B5EF4-FFF2-40B4-BE49-F238E27FC236}">
                <a16:creationId xmlns:a16="http://schemas.microsoft.com/office/drawing/2014/main" id="{ECDB9E84-E387-4BF3-AD20-53BE9AF52B53}"/>
              </a:ext>
            </a:extLst>
          </p:cNvPr>
          <p:cNvPicPr>
            <a:picLocks noChangeAspect="1"/>
          </p:cNvPicPr>
          <p:nvPr/>
        </p:nvPicPr>
        <p:blipFill>
          <a:blip r:embed="rId2"/>
          <a:stretch>
            <a:fillRect/>
          </a:stretch>
        </p:blipFill>
        <p:spPr>
          <a:xfrm>
            <a:off x="2013198" y="4624841"/>
            <a:ext cx="7289572" cy="1485336"/>
          </a:xfrm>
          <a:prstGeom prst="rect">
            <a:avLst/>
          </a:prstGeom>
        </p:spPr>
      </p:pic>
    </p:spTree>
    <p:extLst>
      <p:ext uri="{BB962C8B-B14F-4D97-AF65-F5344CB8AC3E}">
        <p14:creationId xmlns:p14="http://schemas.microsoft.com/office/powerpoint/2010/main" val="4067321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163C8-C155-4123-8AA6-B858FF1EA770}"/>
              </a:ext>
            </a:extLst>
          </p:cNvPr>
          <p:cNvSpPr>
            <a:spLocks noGrp="1"/>
          </p:cNvSpPr>
          <p:nvPr>
            <p:ph type="title"/>
          </p:nvPr>
        </p:nvSpPr>
        <p:spPr>
          <a:xfrm>
            <a:off x="1097280" y="286604"/>
            <a:ext cx="10058400" cy="769564"/>
          </a:xfrm>
        </p:spPr>
        <p:txBody>
          <a:bodyPr/>
          <a:lstStyle/>
          <a:p>
            <a:r>
              <a:rPr lang="en-US" dirty="0">
                <a:solidFill>
                  <a:schemeClr val="tx1"/>
                </a:solidFill>
              </a:rPr>
              <a:t>Object-oriented programming</a:t>
            </a:r>
          </a:p>
        </p:txBody>
      </p:sp>
      <p:sp>
        <p:nvSpPr>
          <p:cNvPr id="3" name="Content Placeholder 2">
            <a:extLst>
              <a:ext uri="{FF2B5EF4-FFF2-40B4-BE49-F238E27FC236}">
                <a16:creationId xmlns:a16="http://schemas.microsoft.com/office/drawing/2014/main" id="{865BA828-2956-4BD8-A1B2-8CCCE71CEFBA}"/>
              </a:ext>
            </a:extLst>
          </p:cNvPr>
          <p:cNvSpPr>
            <a:spLocks noGrp="1"/>
          </p:cNvSpPr>
          <p:nvPr>
            <p:ph idx="1"/>
          </p:nvPr>
        </p:nvSpPr>
        <p:spPr>
          <a:xfrm>
            <a:off x="1097280" y="1562851"/>
            <a:ext cx="4892394" cy="4543567"/>
          </a:xfrm>
        </p:spPr>
        <p:txBody>
          <a:bodyPr/>
          <a:lstStyle/>
          <a:p>
            <a:pPr>
              <a:buFont typeface="Arial" panose="020B0604020202020204" pitchFamily="34" charset="0"/>
              <a:buChar char="•"/>
            </a:pPr>
            <a:r>
              <a:rPr lang="en-US" dirty="0">
                <a:solidFill>
                  <a:schemeClr val="tx1"/>
                </a:solidFill>
              </a:rPr>
              <a:t> In Python, object-oriented Programming (OOPs) is a programming paradigm that uses objects and classes in programming.</a:t>
            </a:r>
          </a:p>
          <a:p>
            <a:pPr>
              <a:buFont typeface="Arial" panose="020B0604020202020204" pitchFamily="34" charset="0"/>
              <a:buChar char="•"/>
            </a:pPr>
            <a:endParaRPr lang="en-US" dirty="0">
              <a:solidFill>
                <a:schemeClr val="tx1"/>
              </a:solidFill>
            </a:endParaRPr>
          </a:p>
          <a:p>
            <a:pPr>
              <a:buFont typeface="Arial" panose="020B0604020202020204" pitchFamily="34" charset="0"/>
              <a:buChar char="•"/>
            </a:pPr>
            <a:r>
              <a:rPr lang="en-US" dirty="0">
                <a:solidFill>
                  <a:schemeClr val="tx1"/>
                </a:solidFill>
              </a:rPr>
              <a:t>It aims to implement real-world entities like-</a:t>
            </a:r>
          </a:p>
          <a:p>
            <a:pPr lvl="1">
              <a:buFont typeface="Arial" panose="020B0604020202020204" pitchFamily="34" charset="0"/>
              <a:buChar char="•"/>
            </a:pPr>
            <a:r>
              <a:rPr lang="en-US" dirty="0">
                <a:solidFill>
                  <a:schemeClr val="tx1"/>
                </a:solidFill>
              </a:rPr>
              <a:t>Objects</a:t>
            </a:r>
          </a:p>
          <a:p>
            <a:pPr lvl="1">
              <a:buFont typeface="Arial" panose="020B0604020202020204" pitchFamily="34" charset="0"/>
              <a:buChar char="•"/>
            </a:pPr>
            <a:r>
              <a:rPr lang="en-US" dirty="0">
                <a:solidFill>
                  <a:schemeClr val="tx1"/>
                </a:solidFill>
              </a:rPr>
              <a:t>Class</a:t>
            </a:r>
          </a:p>
          <a:p>
            <a:pPr lvl="1">
              <a:buFont typeface="Arial" panose="020B0604020202020204" pitchFamily="34" charset="0"/>
              <a:buChar char="•"/>
            </a:pPr>
            <a:r>
              <a:rPr lang="en-US" dirty="0">
                <a:solidFill>
                  <a:schemeClr val="tx1"/>
                </a:solidFill>
              </a:rPr>
              <a:t>Inheritance</a:t>
            </a:r>
          </a:p>
          <a:p>
            <a:pPr lvl="1">
              <a:buFont typeface="Arial" panose="020B0604020202020204" pitchFamily="34" charset="0"/>
              <a:buChar char="•"/>
            </a:pPr>
            <a:r>
              <a:rPr lang="en-US" dirty="0">
                <a:solidFill>
                  <a:schemeClr val="tx1"/>
                </a:solidFill>
              </a:rPr>
              <a:t>Polymorphisms</a:t>
            </a:r>
          </a:p>
          <a:p>
            <a:pPr lvl="1">
              <a:buFont typeface="Arial" panose="020B0604020202020204" pitchFamily="34" charset="0"/>
              <a:buChar char="•"/>
            </a:pPr>
            <a:r>
              <a:rPr lang="en-US" dirty="0">
                <a:solidFill>
                  <a:schemeClr val="tx1"/>
                </a:solidFill>
              </a:rPr>
              <a:t>Abstraction</a:t>
            </a:r>
          </a:p>
          <a:p>
            <a:pPr lvl="1">
              <a:buFont typeface="Arial" panose="020B0604020202020204" pitchFamily="34" charset="0"/>
              <a:buChar char="•"/>
            </a:pPr>
            <a:r>
              <a:rPr lang="en-US" dirty="0">
                <a:solidFill>
                  <a:schemeClr val="tx1"/>
                </a:solidFill>
              </a:rPr>
              <a:t>Encapsulation etc. in the programming.</a:t>
            </a:r>
          </a:p>
        </p:txBody>
      </p:sp>
      <p:sp>
        <p:nvSpPr>
          <p:cNvPr id="4" name="Date Placeholder 3">
            <a:extLst>
              <a:ext uri="{FF2B5EF4-FFF2-40B4-BE49-F238E27FC236}">
                <a16:creationId xmlns:a16="http://schemas.microsoft.com/office/drawing/2014/main" id="{5B71AE6D-2524-4980-A8D2-65DE7629C104}"/>
              </a:ext>
            </a:extLst>
          </p:cNvPr>
          <p:cNvSpPr>
            <a:spLocks noGrp="1"/>
          </p:cNvSpPr>
          <p:nvPr>
            <p:ph type="dt" sz="half" idx="10"/>
          </p:nvPr>
        </p:nvSpPr>
        <p:spPr/>
        <p:txBody>
          <a:bodyPr/>
          <a:lstStyle/>
          <a:p>
            <a:fld id="{36D43B4A-DEF2-4033-9F8E-E61D5230CF0B}" type="datetime1">
              <a:rPr lang="en-US" smtClean="0"/>
              <a:pPr/>
              <a:t>9/15/2021</a:t>
            </a:fld>
            <a:endParaRPr lang="en-US" dirty="0"/>
          </a:p>
        </p:txBody>
      </p:sp>
      <p:sp>
        <p:nvSpPr>
          <p:cNvPr id="5" name="Footer Placeholder 4">
            <a:extLst>
              <a:ext uri="{FF2B5EF4-FFF2-40B4-BE49-F238E27FC236}">
                <a16:creationId xmlns:a16="http://schemas.microsoft.com/office/drawing/2014/main" id="{09BD152C-5B6B-45F8-8993-53F58DF3C5E8}"/>
              </a:ext>
            </a:extLst>
          </p:cNvPr>
          <p:cNvSpPr>
            <a:spLocks noGrp="1"/>
          </p:cNvSpPr>
          <p:nvPr>
            <p:ph type="ftr" sz="quarter" idx="11"/>
          </p:nvPr>
        </p:nvSpPr>
        <p:spPr/>
        <p:txBody>
          <a:bodyPr/>
          <a:lstStyle/>
          <a:p>
            <a:r>
              <a:rPr lang="en-US"/>
              <a:t>AGEN896</a:t>
            </a:r>
            <a:endParaRPr lang="en-US" dirty="0"/>
          </a:p>
        </p:txBody>
      </p:sp>
      <p:sp>
        <p:nvSpPr>
          <p:cNvPr id="6" name="Slide Number Placeholder 5">
            <a:extLst>
              <a:ext uri="{FF2B5EF4-FFF2-40B4-BE49-F238E27FC236}">
                <a16:creationId xmlns:a16="http://schemas.microsoft.com/office/drawing/2014/main" id="{578E2ADE-76EE-49C2-A4F2-E2F92BC5DBD5}"/>
              </a:ext>
            </a:extLst>
          </p:cNvPr>
          <p:cNvSpPr>
            <a:spLocks noGrp="1"/>
          </p:cNvSpPr>
          <p:nvPr>
            <p:ph type="sldNum" sz="quarter" idx="12"/>
          </p:nvPr>
        </p:nvSpPr>
        <p:spPr/>
        <p:txBody>
          <a:bodyPr/>
          <a:lstStyle/>
          <a:p>
            <a:fld id="{00F51732-021B-4AA4-BE31-D7FFE717FB71}" type="slidenum">
              <a:rPr lang="en-US" smtClean="0"/>
              <a:pPr/>
              <a:t>6</a:t>
            </a:fld>
            <a:endParaRPr lang="en-US" dirty="0"/>
          </a:p>
        </p:txBody>
      </p:sp>
      <p:pic>
        <p:nvPicPr>
          <p:cNvPr id="7" name="Picture 6">
            <a:extLst>
              <a:ext uri="{FF2B5EF4-FFF2-40B4-BE49-F238E27FC236}">
                <a16:creationId xmlns:a16="http://schemas.microsoft.com/office/drawing/2014/main" id="{33D3BFAF-F032-44F8-9C50-65638D060561}"/>
              </a:ext>
            </a:extLst>
          </p:cNvPr>
          <p:cNvPicPr>
            <a:picLocks noChangeAspect="1"/>
          </p:cNvPicPr>
          <p:nvPr/>
        </p:nvPicPr>
        <p:blipFill>
          <a:blip r:embed="rId2"/>
          <a:stretch>
            <a:fillRect/>
          </a:stretch>
        </p:blipFill>
        <p:spPr>
          <a:xfrm>
            <a:off x="6519641" y="1446249"/>
            <a:ext cx="5305425" cy="4086225"/>
          </a:xfrm>
          <a:prstGeom prst="rect">
            <a:avLst/>
          </a:prstGeom>
        </p:spPr>
      </p:pic>
      <p:sp>
        <p:nvSpPr>
          <p:cNvPr id="9" name="TextBox 8">
            <a:extLst>
              <a:ext uri="{FF2B5EF4-FFF2-40B4-BE49-F238E27FC236}">
                <a16:creationId xmlns:a16="http://schemas.microsoft.com/office/drawing/2014/main" id="{02363C3E-FF3A-4999-A7E5-BC173F0DBE3A}"/>
              </a:ext>
            </a:extLst>
          </p:cNvPr>
          <p:cNvSpPr txBox="1"/>
          <p:nvPr/>
        </p:nvSpPr>
        <p:spPr>
          <a:xfrm>
            <a:off x="6414977" y="5532474"/>
            <a:ext cx="5536018" cy="420628"/>
          </a:xfrm>
          <a:prstGeom prst="rect">
            <a:avLst/>
          </a:prstGeom>
          <a:noFill/>
        </p:spPr>
        <p:txBody>
          <a:bodyPr wrap="square" rtlCol="0">
            <a:spAutoFit/>
          </a:bodyPr>
          <a:lstStyle/>
          <a:p>
            <a:pPr algn="ctr"/>
            <a:r>
              <a:rPr lang="en-US" sz="1600" baseline="30000" dirty="0"/>
              <a:t>https://medium.datadriveninvestor.com/learn-object-oriented-programming-oop-in-minutes-18d9f957b387</a:t>
            </a:r>
          </a:p>
        </p:txBody>
      </p:sp>
    </p:spTree>
    <p:extLst>
      <p:ext uri="{BB962C8B-B14F-4D97-AF65-F5344CB8AC3E}">
        <p14:creationId xmlns:p14="http://schemas.microsoft.com/office/powerpoint/2010/main" val="250111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BAB8-86ED-40DF-81B9-281E34E673F7}"/>
              </a:ext>
            </a:extLst>
          </p:cNvPr>
          <p:cNvSpPr>
            <a:spLocks noGrp="1"/>
          </p:cNvSpPr>
          <p:nvPr>
            <p:ph type="title"/>
          </p:nvPr>
        </p:nvSpPr>
        <p:spPr>
          <a:xfrm>
            <a:off x="1066800" y="241005"/>
            <a:ext cx="10058400" cy="772634"/>
          </a:xfrm>
        </p:spPr>
        <p:txBody>
          <a:bodyPr/>
          <a:lstStyle/>
          <a:p>
            <a:r>
              <a:rPr lang="en-US" dirty="0">
                <a:solidFill>
                  <a:schemeClr val="tx1"/>
                </a:solidFill>
              </a:rPr>
              <a:t>Basic properties of OOPs</a:t>
            </a:r>
          </a:p>
        </p:txBody>
      </p:sp>
      <p:sp>
        <p:nvSpPr>
          <p:cNvPr id="3" name="Content Placeholder 2">
            <a:extLst>
              <a:ext uri="{FF2B5EF4-FFF2-40B4-BE49-F238E27FC236}">
                <a16:creationId xmlns:a16="http://schemas.microsoft.com/office/drawing/2014/main" id="{B4CBBB61-65C9-4289-828F-B86F907FC88E}"/>
              </a:ext>
            </a:extLst>
          </p:cNvPr>
          <p:cNvSpPr>
            <a:spLocks noGrp="1"/>
          </p:cNvSpPr>
          <p:nvPr>
            <p:ph idx="1"/>
          </p:nvPr>
        </p:nvSpPr>
        <p:spPr>
          <a:xfrm>
            <a:off x="1097280" y="1155405"/>
            <a:ext cx="10058400" cy="5018567"/>
          </a:xfrm>
        </p:spPr>
        <p:txBody>
          <a:bodyPr>
            <a:normAutofit/>
          </a:bodyPr>
          <a:lstStyle/>
          <a:p>
            <a:pPr>
              <a:buFont typeface="Arial" panose="020B0604020202020204" pitchFamily="34" charset="0"/>
              <a:buChar char="•"/>
            </a:pPr>
            <a:r>
              <a:rPr lang="en-US" dirty="0">
                <a:solidFill>
                  <a:schemeClr val="tx1"/>
                </a:solidFill>
              </a:rPr>
              <a:t> </a:t>
            </a:r>
            <a:r>
              <a:rPr lang="en-US" sz="2800" b="1" dirty="0">
                <a:solidFill>
                  <a:schemeClr val="tx1"/>
                </a:solidFill>
              </a:rPr>
              <a:t>Inheritance - </a:t>
            </a:r>
            <a:r>
              <a:rPr lang="en-US" dirty="0">
                <a:solidFill>
                  <a:schemeClr val="tx1"/>
                </a:solidFill>
              </a:rPr>
              <a:t>i</a:t>
            </a:r>
            <a:r>
              <a:rPr lang="en-US" b="0" i="0" dirty="0">
                <a:solidFill>
                  <a:srgbClr val="000000"/>
                </a:solidFill>
                <a:effectLst/>
              </a:rPr>
              <a:t>nheritance allows us to define a class that inherits all the methods and properties from another class</a:t>
            </a:r>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r>
              <a:rPr lang="en-US" b="1" dirty="0">
                <a:solidFill>
                  <a:srgbClr val="000000"/>
                </a:solidFill>
              </a:rPr>
              <a:t> </a:t>
            </a:r>
            <a:r>
              <a:rPr lang="en-US" sz="2800" b="1" dirty="0">
                <a:solidFill>
                  <a:srgbClr val="000000"/>
                </a:solidFill>
              </a:rPr>
              <a:t>Encapsulation</a:t>
            </a:r>
            <a:r>
              <a:rPr lang="en-US" b="1" dirty="0">
                <a:solidFill>
                  <a:srgbClr val="000000"/>
                </a:solidFill>
              </a:rPr>
              <a:t> -  </a:t>
            </a:r>
            <a:r>
              <a:rPr lang="en-US" dirty="0">
                <a:solidFill>
                  <a:srgbClr val="000000"/>
                </a:solidFill>
              </a:rPr>
              <a:t>this puts restrictions on accessing variables and methods directly and can prevent the accidental modification of data.</a:t>
            </a:r>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r>
              <a:rPr lang="en-US" dirty="0">
                <a:solidFill>
                  <a:schemeClr val="tx1"/>
                </a:solidFill>
              </a:rPr>
              <a:t> </a:t>
            </a:r>
            <a:r>
              <a:rPr lang="en-US" sz="2800" b="1" dirty="0">
                <a:solidFill>
                  <a:schemeClr val="tx1"/>
                </a:solidFill>
              </a:rPr>
              <a:t>Abstraction</a:t>
            </a:r>
            <a:r>
              <a:rPr lang="en-US" dirty="0">
                <a:solidFill>
                  <a:schemeClr val="tx1"/>
                </a:solidFill>
              </a:rPr>
              <a:t> - is a concept of object-oriented programming, where user</a:t>
            </a:r>
            <a:r>
              <a:rPr lang="en-US" b="0" i="0" dirty="0">
                <a:solidFill>
                  <a:schemeClr val="tx1"/>
                </a:solidFill>
                <a:effectLst/>
              </a:rPr>
              <a:t> is only able to see the basic functionalities and internal details are hidden</a:t>
            </a:r>
          </a:p>
          <a:p>
            <a:pPr>
              <a:buFont typeface="Arial" panose="020B0604020202020204" pitchFamily="34" charset="0"/>
              <a:buChar char="•"/>
            </a:pPr>
            <a:endParaRPr lang="en-US" dirty="0">
              <a:solidFill>
                <a:schemeClr val="tx1"/>
              </a:solidFill>
            </a:endParaRPr>
          </a:p>
          <a:p>
            <a:pPr>
              <a:buFont typeface="Arial" panose="020B0604020202020204" pitchFamily="34" charset="0"/>
              <a:buChar char="•"/>
            </a:pPr>
            <a:r>
              <a:rPr lang="en-US" dirty="0">
                <a:solidFill>
                  <a:schemeClr val="tx1"/>
                </a:solidFill>
              </a:rPr>
              <a:t> </a:t>
            </a:r>
            <a:r>
              <a:rPr lang="en-US" sz="2800" b="1" dirty="0">
                <a:solidFill>
                  <a:schemeClr val="tx1"/>
                </a:solidFill>
              </a:rPr>
              <a:t>Polymorphism</a:t>
            </a:r>
            <a:r>
              <a:rPr lang="en-US" dirty="0">
                <a:solidFill>
                  <a:schemeClr val="tx1"/>
                </a:solidFill>
              </a:rPr>
              <a:t> - polymorphism lets us define methods in the child class that have the same name as the methods in the parent class</a:t>
            </a:r>
          </a:p>
        </p:txBody>
      </p:sp>
      <p:sp>
        <p:nvSpPr>
          <p:cNvPr id="4" name="Date Placeholder 3">
            <a:extLst>
              <a:ext uri="{FF2B5EF4-FFF2-40B4-BE49-F238E27FC236}">
                <a16:creationId xmlns:a16="http://schemas.microsoft.com/office/drawing/2014/main" id="{283E89AC-EA3F-4BB6-8765-C580504F5942}"/>
              </a:ext>
            </a:extLst>
          </p:cNvPr>
          <p:cNvSpPr>
            <a:spLocks noGrp="1"/>
          </p:cNvSpPr>
          <p:nvPr>
            <p:ph type="dt" sz="half" idx="10"/>
          </p:nvPr>
        </p:nvSpPr>
        <p:spPr/>
        <p:txBody>
          <a:bodyPr/>
          <a:lstStyle/>
          <a:p>
            <a:fld id="{36D43B4A-DEF2-4033-9F8E-E61D5230CF0B}" type="datetime1">
              <a:rPr lang="en-US" smtClean="0"/>
              <a:pPr/>
              <a:t>9/15/2021</a:t>
            </a:fld>
            <a:endParaRPr lang="en-US" dirty="0"/>
          </a:p>
        </p:txBody>
      </p:sp>
      <p:sp>
        <p:nvSpPr>
          <p:cNvPr id="5" name="Footer Placeholder 4">
            <a:extLst>
              <a:ext uri="{FF2B5EF4-FFF2-40B4-BE49-F238E27FC236}">
                <a16:creationId xmlns:a16="http://schemas.microsoft.com/office/drawing/2014/main" id="{3A4A0899-E6F8-4644-BF88-0AE83F5C67A9}"/>
              </a:ext>
            </a:extLst>
          </p:cNvPr>
          <p:cNvSpPr>
            <a:spLocks noGrp="1"/>
          </p:cNvSpPr>
          <p:nvPr>
            <p:ph type="ftr" sz="quarter" idx="11"/>
          </p:nvPr>
        </p:nvSpPr>
        <p:spPr/>
        <p:txBody>
          <a:bodyPr/>
          <a:lstStyle/>
          <a:p>
            <a:r>
              <a:rPr lang="en-US"/>
              <a:t>AGEN896</a:t>
            </a:r>
            <a:endParaRPr lang="en-US" dirty="0"/>
          </a:p>
        </p:txBody>
      </p:sp>
      <p:sp>
        <p:nvSpPr>
          <p:cNvPr id="6" name="Slide Number Placeholder 5">
            <a:extLst>
              <a:ext uri="{FF2B5EF4-FFF2-40B4-BE49-F238E27FC236}">
                <a16:creationId xmlns:a16="http://schemas.microsoft.com/office/drawing/2014/main" id="{66192C5E-B59C-480E-87EE-248624A82B02}"/>
              </a:ext>
            </a:extLst>
          </p:cNvPr>
          <p:cNvSpPr>
            <a:spLocks noGrp="1"/>
          </p:cNvSpPr>
          <p:nvPr>
            <p:ph type="sldNum" sz="quarter" idx="12"/>
          </p:nvPr>
        </p:nvSpPr>
        <p:spPr/>
        <p:txBody>
          <a:bodyPr/>
          <a:lstStyle/>
          <a:p>
            <a:fld id="{00F51732-021B-4AA4-BE31-D7FFE717FB71}" type="slidenum">
              <a:rPr lang="en-US" smtClean="0"/>
              <a:pPr/>
              <a:t>7</a:t>
            </a:fld>
            <a:endParaRPr lang="en-US" dirty="0"/>
          </a:p>
        </p:txBody>
      </p:sp>
    </p:spTree>
    <p:extLst>
      <p:ext uri="{BB962C8B-B14F-4D97-AF65-F5344CB8AC3E}">
        <p14:creationId xmlns:p14="http://schemas.microsoft.com/office/powerpoint/2010/main" val="257311115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2" id="{ECC2C1A6-C382-469E-962A-49967693D0DB}" vid="{245745D5-082B-4266-866C-481F1FE732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Agen896BasicTemplate</Template>
  <TotalTime>2075</TotalTime>
  <Words>622</Words>
  <Application>Microsoft Office PowerPoint</Application>
  <PresentationFormat>Widescreen</PresentationFormat>
  <Paragraphs>91</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Lato</vt:lpstr>
      <vt:lpstr>Times New Roman</vt:lpstr>
      <vt:lpstr>Retrospect</vt:lpstr>
      <vt:lpstr>Data Science Class 5</vt:lpstr>
      <vt:lpstr>Introduction to objects</vt:lpstr>
      <vt:lpstr>Methods in Python</vt:lpstr>
      <vt:lpstr>What are functions in Python?</vt:lpstr>
      <vt:lpstr>Defining a function</vt:lpstr>
      <vt:lpstr>Object-oriented programming</vt:lpstr>
      <vt:lpstr>Basic properties of OOPs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Class 5</dc:title>
  <dc:creator>Puranjit Singh</dc:creator>
  <cp:lastModifiedBy>Puranjit Singh</cp:lastModifiedBy>
  <cp:revision>11</cp:revision>
  <dcterms:created xsi:type="dcterms:W3CDTF">2021-09-14T05:21:22Z</dcterms:created>
  <dcterms:modified xsi:type="dcterms:W3CDTF">2021-09-15T17:39:02Z</dcterms:modified>
</cp:coreProperties>
</file>