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Ib+kBjr2xjlziKus84kJDBq0I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247102-9292-4005-97A0-621556A85898}">
  <a:tblStyle styleId="{F5247102-9292-4005-97A0-621556A8589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8E8"/>
          </a:solidFill>
        </a:fill>
      </a:tcStyle>
    </a:wholeTbl>
    <a:band1H>
      <a:tcTxStyle b="off" i="off"/>
      <a:tcStyle>
        <a:tcBdr/>
        <a:fill>
          <a:solidFill>
            <a:srgbClr val="E8CFC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8CFC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457200" y="2286000"/>
            <a:ext cx="8229600" cy="407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2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2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body" idx="1"/>
          </p:nvPr>
        </p:nvSpPr>
        <p:spPr>
          <a:xfrm rot="5400000">
            <a:off x="2536824" y="206375"/>
            <a:ext cx="4070351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457200" y="2286000"/>
            <a:ext cx="8229600" cy="407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>
            <a:spLocks noGrp="1"/>
          </p:cNvSpPr>
          <p:nvPr>
            <p:ph type="ctrTitle"/>
          </p:nvPr>
        </p:nvSpPr>
        <p:spPr>
          <a:xfrm>
            <a:off x="114666" y="1488439"/>
            <a:ext cx="8911244" cy="188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sz="2600"/>
              <a:t>BTI CE</a:t>
            </a:r>
            <a:br>
              <a:rPr lang="en-IN" sz="2600" b="1" i="0" u="none" strike="noStrike" cap="none">
                <a:solidFill>
                  <a:schemeClr val="dk1"/>
                </a:solidFill>
              </a:rPr>
            </a:br>
            <a:r>
              <a:rPr lang="en-IN" sz="2600" b="1" i="0" u="none" strike="noStrike" cap="none"/>
              <a:t>Title - </a:t>
            </a:r>
            <a:r>
              <a:rPr lang="en-IN" sz="2600" b="0" i="0" u="none" strike="noStrike" cap="none"/>
              <a:t>M1 </a:t>
            </a:r>
            <a:r>
              <a:rPr lang="en-IN" sz="2600" b="0"/>
              <a:t>Presentation</a:t>
            </a:r>
            <a:br>
              <a:rPr lang="en-IN" sz="2600"/>
            </a:br>
            <a:r>
              <a:rPr lang="en-IN" sz="2600"/>
              <a:t>A.Y. 2025-2026</a:t>
            </a:r>
            <a:br>
              <a:rPr lang="en-IN" sz="2600"/>
            </a:br>
            <a:r>
              <a:rPr lang="en-IN" sz="2600"/>
              <a:t>Project Title - </a:t>
            </a:r>
            <a:r>
              <a:rPr lang="en-IN" sz="2600" b="0"/>
              <a:t>DYSCOVER: </a:t>
            </a:r>
            <a:r>
              <a:rPr lang="en-IN" sz="2400" b="0"/>
              <a:t>AI-Powered Early Dyslexia Screening Tool</a:t>
            </a:r>
            <a:endParaRPr sz="2600" b="0"/>
          </a:p>
        </p:txBody>
      </p:sp>
      <p:sp>
        <p:nvSpPr>
          <p:cNvPr id="80" name="Google Shape;80;p1"/>
          <p:cNvSpPr txBox="1">
            <a:spLocks noGrp="1"/>
          </p:cNvSpPr>
          <p:nvPr>
            <p:ph type="subTitle" idx="1"/>
          </p:nvPr>
        </p:nvSpPr>
        <p:spPr>
          <a:xfrm>
            <a:off x="303088" y="3560078"/>
            <a:ext cx="8534400" cy="2624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IN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by: </a:t>
            </a:r>
            <a:br>
              <a:rPr lang="en-I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800">
              <a:solidFill>
                <a:schemeClr val="dk1"/>
              </a:solidFill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800">
              <a:solidFill>
                <a:schemeClr val="dk1"/>
              </a:solidFill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800">
              <a:solidFill>
                <a:schemeClr val="dk1"/>
              </a:solidFill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800">
              <a:solidFill>
                <a:schemeClr val="dk1"/>
              </a:solidFill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800">
              <a:solidFill>
                <a:schemeClr val="dk1"/>
              </a:solidFill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800">
              <a:solidFill>
                <a:schemeClr val="dk1"/>
              </a:solidFill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800">
              <a:solidFill>
                <a:schemeClr val="dk1"/>
              </a:solidFill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1400">
              <a:solidFill>
                <a:schemeClr val="dk1"/>
              </a:solidFill>
            </a:endParaRPr>
          </a:p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400">
              <a:solidFill>
                <a:schemeClr val="dk1"/>
              </a:solidFill>
            </a:endParaRPr>
          </a:p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>
              <a:solidFill>
                <a:schemeClr val="dk1"/>
              </a:solidFill>
            </a:endParaRPr>
          </a:p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N">
                <a:solidFill>
                  <a:schemeClr val="dk1"/>
                </a:solidFill>
              </a:rPr>
              <a:t>Under the guidance of: </a:t>
            </a:r>
            <a:r>
              <a:rPr lang="en-IN" b="1">
                <a:solidFill>
                  <a:schemeClr val="dk1"/>
                </a:solidFill>
              </a:rPr>
              <a:t>Dr. Pravin Shrinath</a:t>
            </a:r>
            <a:endParaRPr>
              <a:solidFill>
                <a:schemeClr val="dk1"/>
              </a:solidFill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2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Computer Engineering Dept. MPSTME, Mumbai Campus </a:t>
            </a:r>
            <a:endParaRPr sz="105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05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" descr="The best yoga exercises for men ...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4" name="Google Shape;84;p1"/>
          <p:cNvGraphicFramePr/>
          <p:nvPr/>
        </p:nvGraphicFramePr>
        <p:xfrm>
          <a:off x="1686880" y="4130824"/>
          <a:ext cx="6096000" cy="1483400"/>
        </p:xfrm>
        <a:graphic>
          <a:graphicData uri="http://schemas.openxmlformats.org/drawingml/2006/table">
            <a:tbl>
              <a:tblPr firstRow="1" bandRow="1">
                <a:noFill/>
                <a:tableStyleId>{F5247102-9292-4005-97A0-621556A85898}</a:tableStyleId>
              </a:tblPr>
              <a:tblGrid>
                <a:gridCol w="221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Roll No.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BC31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BC31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C006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Manya Gor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C011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Arushi Sangle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C033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Purav Shah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>
            <a:spLocks noGrp="1"/>
          </p:cNvSpPr>
          <p:nvPr>
            <p:ph type="ctrTitle"/>
          </p:nvPr>
        </p:nvSpPr>
        <p:spPr>
          <a:xfrm>
            <a:off x="-1" y="1199535"/>
            <a:ext cx="9144000" cy="1120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/>
              <a:t> Literature Survey - </a:t>
            </a:r>
            <a:r>
              <a:rPr lang="en-IN" sz="2800">
                <a:solidFill>
                  <a:srgbClr val="262626"/>
                </a:solidFill>
              </a:rPr>
              <a:t>Prior Work in the Domain</a:t>
            </a:r>
            <a:endParaRPr/>
          </a:p>
        </p:txBody>
      </p:sp>
      <p:sp>
        <p:nvSpPr>
          <p:cNvPr id="154" name="Google Shape;154;p30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subTitle" idx="1"/>
          </p:nvPr>
        </p:nvSpPr>
        <p:spPr>
          <a:xfrm>
            <a:off x="255637" y="2074605"/>
            <a:ext cx="8632723" cy="410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000" b="1">
              <a:solidFill>
                <a:srgbClr val="262626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000" b="1">
                <a:solidFill>
                  <a:srgbClr val="262626"/>
                </a:solidFill>
              </a:rPr>
              <a:t>Early Screening Tools: </a:t>
            </a:r>
            <a:r>
              <a:rPr lang="en-IN" sz="2000">
                <a:solidFill>
                  <a:srgbClr val="262626"/>
                </a:solidFill>
              </a:rPr>
              <a:t>Tests like Dyslexia Early Screening Test help detect risk but need trained professionals and are not scalable.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000" b="1">
                <a:solidFill>
                  <a:srgbClr val="262626"/>
                </a:solidFill>
              </a:rPr>
              <a:t>Eye-Tracking Based Research: </a:t>
            </a:r>
            <a:r>
              <a:rPr lang="en-IN" sz="2000">
                <a:solidFill>
                  <a:srgbClr val="262626"/>
                </a:solidFill>
              </a:rPr>
              <a:t>Adolescents with dyslexia show longer fixations, regressions, and irregular saccades. ML on eye-movement data achieves high prediction accuracy.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000" b="1">
                <a:solidFill>
                  <a:srgbClr val="262626"/>
                </a:solidFill>
              </a:rPr>
              <a:t>Phonological Awareness Assessments: </a:t>
            </a:r>
            <a:r>
              <a:rPr lang="en-IN" sz="2000">
                <a:solidFill>
                  <a:srgbClr val="262626"/>
                </a:solidFill>
              </a:rPr>
              <a:t>Tasks like segmentation, blending, and manipulation are reliable predictors of dyslexia risk.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000" b="1">
                <a:solidFill>
                  <a:srgbClr val="262626"/>
                </a:solidFill>
              </a:rPr>
              <a:t>ASR-Based Screening Attempts: </a:t>
            </a:r>
            <a:r>
              <a:rPr lang="en-IN" sz="2000">
                <a:solidFill>
                  <a:srgbClr val="262626"/>
                </a:solidFill>
              </a:rPr>
              <a:t>Models like Kaldi, Vosk, wav2vec explored, but weak on short utterances and child speech.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000" b="1">
                <a:solidFill>
                  <a:srgbClr val="262626"/>
                </a:solidFill>
              </a:rPr>
              <a:t>Clinical Perspectives: </a:t>
            </a:r>
            <a:r>
              <a:rPr lang="en-IN" sz="2000">
                <a:solidFill>
                  <a:srgbClr val="262626"/>
                </a:solidFill>
              </a:rPr>
              <a:t>Pediatric studies stress early detection (ages 3–12) to prevent learning gaps and support timely interventions.</a:t>
            </a:r>
            <a:endParaRPr/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200">
              <a:solidFill>
                <a:srgbClr val="262626"/>
              </a:solidFill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Computer Engineering Dept. MPSTME, Mumbai Campus </a:t>
            </a:r>
            <a:endParaRPr sz="105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>
            <a:spLocks noGrp="1"/>
          </p:cNvSpPr>
          <p:nvPr>
            <p:ph type="ctrTitle"/>
          </p:nvPr>
        </p:nvSpPr>
        <p:spPr>
          <a:xfrm>
            <a:off x="-1" y="1199535"/>
            <a:ext cx="9144000" cy="1120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/>
              <a:t> Literature Survey - </a:t>
            </a:r>
            <a:r>
              <a:rPr lang="en-IN" sz="2500">
                <a:solidFill>
                  <a:srgbClr val="262626"/>
                </a:solidFill>
              </a:rPr>
              <a:t>Architectural &amp; Technical Approaches </a:t>
            </a:r>
            <a:endParaRPr sz="2500">
              <a:solidFill>
                <a:srgbClr val="262626"/>
              </a:solidFill>
            </a:endParaRPr>
          </a:p>
        </p:txBody>
      </p:sp>
      <p:sp>
        <p:nvSpPr>
          <p:cNvPr id="162" name="Google Shape;162;p31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subTitle" idx="1"/>
          </p:nvPr>
        </p:nvSpPr>
        <p:spPr>
          <a:xfrm>
            <a:off x="216309" y="2133598"/>
            <a:ext cx="8711380" cy="410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000" b="1">
                <a:solidFill>
                  <a:srgbClr val="262626"/>
                </a:solidFill>
              </a:rPr>
              <a:t>Speech Recognition Models: </a:t>
            </a:r>
            <a:r>
              <a:rPr lang="en-IN" sz="2000">
                <a:solidFill>
                  <a:srgbClr val="262626"/>
                </a:solidFill>
              </a:rPr>
              <a:t>Whisper-medium handles short sounds and Indian accents better than smaller Whisper models; large models impractical in schools.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000" b="1">
                <a:solidFill>
                  <a:srgbClr val="262626"/>
                </a:solidFill>
              </a:rPr>
              <a:t>Machine Learning Classifiers: </a:t>
            </a:r>
            <a:r>
              <a:rPr lang="en-IN" sz="2000">
                <a:solidFill>
                  <a:srgbClr val="262626"/>
                </a:solidFill>
              </a:rPr>
              <a:t>Logistic Regression, Random Forest, Gradient Boosting widely used; boosting models offer high accuracy and interpretability.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000" b="1">
                <a:solidFill>
                  <a:srgbClr val="262626"/>
                </a:solidFill>
              </a:rPr>
              <a:t>Feature Engineering: </a:t>
            </a:r>
            <a:r>
              <a:rPr lang="en-IN" sz="2000">
                <a:solidFill>
                  <a:srgbClr val="262626"/>
                </a:solidFill>
              </a:rPr>
              <a:t>Combining accuracy, error patterns, timing, and error types improves classification.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000" b="1">
                <a:solidFill>
                  <a:srgbClr val="262626"/>
                </a:solidFill>
              </a:rPr>
              <a:t>Data Augmentation: </a:t>
            </a:r>
            <a:r>
              <a:rPr lang="en-IN" sz="2000">
                <a:solidFill>
                  <a:srgbClr val="262626"/>
                </a:solidFill>
              </a:rPr>
              <a:t>Adding background noise (classroom/home) enhances robustness in real-world settings.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000" b="1">
                <a:solidFill>
                  <a:srgbClr val="262626"/>
                </a:solidFill>
              </a:rPr>
              <a:t>Assessment Modalities: </a:t>
            </a:r>
            <a:r>
              <a:rPr lang="en-IN" sz="2000">
                <a:solidFill>
                  <a:srgbClr val="262626"/>
                </a:solidFill>
              </a:rPr>
              <a:t>Eye-tracking and rapid naming tasks highlight timing + error metrics as critical signals—parallels Dyscover’s speech-based features.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2200">
              <a:solidFill>
                <a:srgbClr val="262626"/>
              </a:solidFill>
            </a:endParaRPr>
          </a:p>
        </p:txBody>
      </p:sp>
      <p:sp>
        <p:nvSpPr>
          <p:cNvPr id="164" name="Google Shape;164;p31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Computer Engineering Dept. MPSTME, Mumbai Campus </a:t>
            </a:r>
            <a:endParaRPr sz="105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>
            <a:spLocks noGrp="1"/>
          </p:cNvSpPr>
          <p:nvPr>
            <p:ph type="ctrTitle"/>
          </p:nvPr>
        </p:nvSpPr>
        <p:spPr>
          <a:xfrm>
            <a:off x="0" y="927488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/>
              <a:t> Literature Survey - </a:t>
            </a:r>
            <a:r>
              <a:rPr lang="en-IN" sz="2800">
                <a:solidFill>
                  <a:srgbClr val="262626"/>
                </a:solidFill>
              </a:rPr>
              <a:t>Gaps in Existing Solutions</a:t>
            </a:r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subTitle" idx="1"/>
          </p:nvPr>
        </p:nvSpPr>
        <p:spPr>
          <a:xfrm>
            <a:off x="255637" y="2192594"/>
            <a:ext cx="8632723" cy="38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>
                <a:solidFill>
                  <a:srgbClr val="262626"/>
                </a:solidFill>
              </a:rPr>
              <a:t>Lack of </a:t>
            </a:r>
            <a:r>
              <a:rPr lang="en-IN" b="1">
                <a:solidFill>
                  <a:srgbClr val="262626"/>
                </a:solidFill>
              </a:rPr>
              <a:t>ASR + ML integration </a:t>
            </a:r>
            <a:r>
              <a:rPr lang="en-IN">
                <a:solidFill>
                  <a:srgbClr val="262626"/>
                </a:solidFill>
              </a:rPr>
              <a:t>for dyslexia risk prediction in </a:t>
            </a:r>
            <a:r>
              <a:rPr lang="en-IN" b="1">
                <a:solidFill>
                  <a:srgbClr val="262626"/>
                </a:solidFill>
              </a:rPr>
              <a:t>Indian children</a:t>
            </a:r>
            <a:r>
              <a:rPr lang="en-IN">
                <a:solidFill>
                  <a:srgbClr val="262626"/>
                </a:solidFill>
              </a:rPr>
              <a:t>.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>
                <a:solidFill>
                  <a:srgbClr val="262626"/>
                </a:solidFill>
              </a:rPr>
              <a:t>Over-reliance on </a:t>
            </a:r>
            <a:r>
              <a:rPr lang="en-IN" b="1">
                <a:solidFill>
                  <a:srgbClr val="262626"/>
                </a:solidFill>
              </a:rPr>
              <a:t>text-only or eye-tracking methods</a:t>
            </a:r>
            <a:r>
              <a:rPr lang="en-IN">
                <a:solidFill>
                  <a:srgbClr val="262626"/>
                </a:solidFill>
              </a:rPr>
              <a:t>; speech-based assessments underexplored.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>
                <a:solidFill>
                  <a:srgbClr val="262626"/>
                </a:solidFill>
              </a:rPr>
              <a:t>ASR systems often fail on </a:t>
            </a:r>
            <a:r>
              <a:rPr lang="en-IN" b="1">
                <a:solidFill>
                  <a:srgbClr val="262626"/>
                </a:solidFill>
              </a:rPr>
              <a:t>short phonemes and nonsense words </a:t>
            </a:r>
            <a:r>
              <a:rPr lang="en-IN">
                <a:solidFill>
                  <a:srgbClr val="262626"/>
                </a:solidFill>
              </a:rPr>
              <a:t>→ lower accuracy for early readers.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>
                <a:solidFill>
                  <a:srgbClr val="262626"/>
                </a:solidFill>
              </a:rPr>
              <a:t>Few screening tools provide </a:t>
            </a:r>
            <a:r>
              <a:rPr lang="en-IN" b="1">
                <a:solidFill>
                  <a:srgbClr val="262626"/>
                </a:solidFill>
              </a:rPr>
              <a:t>detailed per-task diagnostic reports</a:t>
            </a:r>
            <a:r>
              <a:rPr lang="en-IN">
                <a:solidFill>
                  <a:srgbClr val="262626"/>
                </a:solidFill>
              </a:rPr>
              <a:t>; most only give a single score.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>
                <a:solidFill>
                  <a:srgbClr val="262626"/>
                </a:solidFill>
              </a:rPr>
              <a:t>Limited focus on </a:t>
            </a:r>
            <a:r>
              <a:rPr lang="en-IN" b="1">
                <a:solidFill>
                  <a:srgbClr val="262626"/>
                </a:solidFill>
              </a:rPr>
              <a:t>privacy, fairness, and scalability</a:t>
            </a:r>
            <a:r>
              <a:rPr lang="en-IN">
                <a:solidFill>
                  <a:srgbClr val="262626"/>
                </a:solidFill>
              </a:rPr>
              <a:t>; many cloud-only solutions raise cost and safety concerns.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>
              <a:solidFill>
                <a:srgbClr val="262626"/>
              </a:solidFill>
            </a:endParaRPr>
          </a:p>
        </p:txBody>
      </p:sp>
      <p:sp>
        <p:nvSpPr>
          <p:cNvPr id="172" name="Google Shape;172;p32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Computer Engineering Dept. MPSTME, Mumbai Campus </a:t>
            </a:r>
            <a:endParaRPr sz="105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ctrTitle"/>
          </p:nvPr>
        </p:nvSpPr>
        <p:spPr>
          <a:xfrm>
            <a:off x="0" y="927488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/>
              <a:t> Literature Survey – </a:t>
            </a:r>
            <a:r>
              <a:rPr lang="en-IN" sz="2800">
                <a:solidFill>
                  <a:srgbClr val="262626"/>
                </a:solidFill>
              </a:rPr>
              <a:t>Dyscover’s Contribution</a:t>
            </a:r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subTitle" idx="1"/>
          </p:nvPr>
        </p:nvSpPr>
        <p:spPr>
          <a:xfrm>
            <a:off x="255637" y="2054942"/>
            <a:ext cx="8632723" cy="3988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000" b="1">
                <a:solidFill>
                  <a:srgbClr val="262626"/>
                </a:solidFill>
              </a:rPr>
              <a:t>Unified Screening System: </a:t>
            </a:r>
            <a:r>
              <a:rPr lang="en-IN" sz="2000">
                <a:solidFill>
                  <a:srgbClr val="262626"/>
                </a:solidFill>
              </a:rPr>
              <a:t>Combines phoneme awareness, nonsense word decoding, reading fluency, and questionnaire.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000" b="1">
                <a:solidFill>
                  <a:srgbClr val="262626"/>
                </a:solidFill>
              </a:rPr>
              <a:t>Fine-Tuned Whisper-Medium: </a:t>
            </a:r>
            <a:r>
              <a:rPr lang="en-IN" sz="2000">
                <a:solidFill>
                  <a:srgbClr val="262626"/>
                </a:solidFill>
              </a:rPr>
              <a:t>Adapted for Indian child speech (short sounds, CV/CVC, noisy classrooms).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000" b="1">
                <a:solidFill>
                  <a:srgbClr val="262626"/>
                </a:solidFill>
              </a:rPr>
              <a:t>Risk Classification Model: </a:t>
            </a:r>
            <a:r>
              <a:rPr lang="en-IN" sz="2000">
                <a:solidFill>
                  <a:srgbClr val="262626"/>
                </a:solidFill>
              </a:rPr>
              <a:t>Gradient Boosting + calibrated thresholds → interpretable and reliable detection of Low, Moderate, High risk.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000" b="1">
                <a:solidFill>
                  <a:srgbClr val="262626"/>
                </a:solidFill>
              </a:rPr>
              <a:t>Detailed Reporting: </a:t>
            </a:r>
            <a:r>
              <a:rPr lang="en-IN" sz="2000">
                <a:solidFill>
                  <a:srgbClr val="262626"/>
                </a:solidFill>
              </a:rPr>
              <a:t>Provides task-wise scores, error highlights, and improvement suggestions for teachers/parents.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000" b="1">
                <a:solidFill>
                  <a:srgbClr val="262626"/>
                </a:solidFill>
              </a:rPr>
              <a:t>Fairness &amp; Privacy: </a:t>
            </a:r>
            <a:r>
              <a:rPr lang="en-IN" sz="2000">
                <a:solidFill>
                  <a:srgbClr val="262626"/>
                </a:solidFill>
              </a:rPr>
              <a:t>Secure, consent-driven processing; fairness checks across dialect, gender, background.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000" b="1">
                <a:solidFill>
                  <a:srgbClr val="262626"/>
                </a:solidFill>
              </a:rPr>
              <a:t>Scalability: </a:t>
            </a:r>
            <a:r>
              <a:rPr lang="en-IN" sz="2000">
                <a:solidFill>
                  <a:srgbClr val="262626"/>
                </a:solidFill>
              </a:rPr>
              <a:t>Lightweight enough for schools/clinics; expandable with more accents, data, and fluency/prosody features.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2000">
              <a:solidFill>
                <a:srgbClr val="262626"/>
              </a:solidFill>
            </a:endParaRPr>
          </a:p>
        </p:txBody>
      </p:sp>
      <p:sp>
        <p:nvSpPr>
          <p:cNvPr id="180" name="Google Shape;180;p33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Computer Engineering Dept. MPSTME, Mumbai Campus </a:t>
            </a:r>
            <a:endParaRPr sz="105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>
            <a:spLocks noGrp="1"/>
          </p:cNvSpPr>
          <p:nvPr>
            <p:ph type="ctrTitle"/>
          </p:nvPr>
        </p:nvSpPr>
        <p:spPr>
          <a:xfrm>
            <a:off x="0" y="1307804"/>
            <a:ext cx="9143999" cy="77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/>
              <a:t>Dataset</a:t>
            </a:r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subTitle" idx="1"/>
          </p:nvPr>
        </p:nvSpPr>
        <p:spPr>
          <a:xfrm>
            <a:off x="435076" y="2340078"/>
            <a:ext cx="8273845" cy="355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</a:pPr>
            <a:r>
              <a:rPr lang="en-IN" b="1">
                <a:solidFill>
                  <a:schemeClr val="dk1"/>
                </a:solidFill>
              </a:rPr>
              <a:t>Speech Data: </a:t>
            </a:r>
            <a:r>
              <a:rPr lang="en-IN">
                <a:solidFill>
                  <a:schemeClr val="dk1"/>
                </a:solidFill>
              </a:rPr>
              <a:t>Indian English with diverse regional accents, including children.</a:t>
            </a:r>
            <a:endParaRPr/>
          </a:p>
          <a:p>
            <a:pPr marL="4191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</a:pPr>
            <a:r>
              <a:rPr lang="en-IN" b="1">
                <a:solidFill>
                  <a:schemeClr val="dk1"/>
                </a:solidFill>
              </a:rPr>
              <a:t>Noise Augmentation: </a:t>
            </a:r>
            <a:r>
              <a:rPr lang="en-IN">
                <a:solidFill>
                  <a:schemeClr val="dk1"/>
                </a:solidFill>
              </a:rPr>
              <a:t>Classroom/home sounds added for realism.</a:t>
            </a:r>
            <a:endParaRPr/>
          </a:p>
          <a:p>
            <a:pPr marL="4191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</a:pPr>
            <a:r>
              <a:rPr lang="en-IN" b="1">
                <a:solidFill>
                  <a:schemeClr val="dk1"/>
                </a:solidFill>
              </a:rPr>
              <a:t>Tasks Covered: </a:t>
            </a:r>
            <a:r>
              <a:rPr lang="en-IN">
                <a:solidFill>
                  <a:schemeClr val="dk1"/>
                </a:solidFill>
              </a:rPr>
              <a:t>Phoneme awareness, nonsense words, reading passages, questionnaire.</a:t>
            </a:r>
            <a:endParaRPr/>
          </a:p>
          <a:p>
            <a:pPr marL="4191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</a:pPr>
            <a:r>
              <a:rPr lang="en-IN" b="1">
                <a:solidFill>
                  <a:schemeClr val="dk1"/>
                </a:solidFill>
              </a:rPr>
              <a:t>Evaluation: </a:t>
            </a:r>
            <a:r>
              <a:rPr lang="en-IN">
                <a:solidFill>
                  <a:schemeClr val="dk1"/>
                </a:solidFill>
              </a:rPr>
              <a:t>Compared ASR outputs with human raters → measured CER/WER + inter-rater reliability.</a:t>
            </a:r>
            <a:endParaRPr/>
          </a:p>
          <a:p>
            <a:pPr marL="4191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87" name="Google Shape;187;p34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Computer Engineering Dept. MPSTME, Mumbai Campus </a:t>
            </a:r>
            <a:endParaRPr sz="105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ctrTitle"/>
          </p:nvPr>
        </p:nvSpPr>
        <p:spPr>
          <a:xfrm>
            <a:off x="0" y="1307804"/>
            <a:ext cx="9143999" cy="77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/>
              <a:t>Dataset</a:t>
            </a:r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Computer Engineering Dept. MPSTME, Mumbai Campus </a:t>
            </a:r>
            <a:endParaRPr sz="105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393FE0-BF05-FF76-6B9F-E8B2AB13E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88" y="2084440"/>
            <a:ext cx="7740000" cy="4111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Computer Engineering Dept. MPSTME, Mumbai Campus </a:t>
            </a:r>
            <a:endParaRPr sz="105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36" descr="A diagram of a flowchart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2084440"/>
            <a:ext cx="9144000" cy="464343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6"/>
          <p:cNvSpPr txBox="1">
            <a:spLocks noGrp="1"/>
          </p:cNvSpPr>
          <p:nvPr>
            <p:ph type="ctrTitle"/>
          </p:nvPr>
        </p:nvSpPr>
        <p:spPr>
          <a:xfrm>
            <a:off x="0" y="1307804"/>
            <a:ext cx="9143999" cy="77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/>
              <a:t>DYSCOVER: Project Flow</a:t>
            </a:r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I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>
            <a:spLocks noGrp="1"/>
          </p:cNvSpPr>
          <p:nvPr>
            <p:ph type="ctrTitle"/>
          </p:nvPr>
        </p:nvSpPr>
        <p:spPr>
          <a:xfrm>
            <a:off x="0" y="1307804"/>
            <a:ext cx="9143999" cy="77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/>
              <a:t>Output</a:t>
            </a:r>
            <a:endParaRPr/>
          </a:p>
        </p:txBody>
      </p:sp>
      <p:sp>
        <p:nvSpPr>
          <p:cNvPr id="209" name="Google Shape;209;p37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IN"/>
              <a:t>17</a:t>
            </a:fld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subTitle" idx="1"/>
          </p:nvPr>
        </p:nvSpPr>
        <p:spPr>
          <a:xfrm>
            <a:off x="255637" y="1966452"/>
            <a:ext cx="8632723" cy="4316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200" b="1">
                <a:solidFill>
                  <a:srgbClr val="262626"/>
                </a:solidFill>
              </a:rPr>
              <a:t>Per-task scores: </a:t>
            </a:r>
            <a:r>
              <a:rPr lang="en-IN" sz="2200">
                <a:solidFill>
                  <a:srgbClr val="262626"/>
                </a:solidFill>
              </a:rPr>
              <a:t>accuracy, error patterns, and timing for phoneme awareness, nonsense words, and reading.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200" b="1">
                <a:solidFill>
                  <a:srgbClr val="262626"/>
                </a:solidFill>
              </a:rPr>
              <a:t>Total risk classification: </a:t>
            </a:r>
            <a:r>
              <a:rPr lang="en-IN" sz="2200">
                <a:solidFill>
                  <a:srgbClr val="262626"/>
                </a:solidFill>
              </a:rPr>
              <a:t>Low / Moderate / High (based on combined performance + ML model).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200" b="1">
                <a:solidFill>
                  <a:srgbClr val="262626"/>
                </a:solidFill>
              </a:rPr>
              <a:t>Detailed final report: </a:t>
            </a:r>
            <a:r>
              <a:rPr lang="en-IN" sz="2200">
                <a:solidFill>
                  <a:srgbClr val="262626"/>
                </a:solidFill>
              </a:rPr>
              <a:t>Shows scores per task and overall risk level. Clearly highlights areas where the child needs improvement (e.g., segmentation, decoding, fluency). Provides recommendations for retest or extra support.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200" b="1">
                <a:solidFill>
                  <a:srgbClr val="262626"/>
                </a:solidFill>
              </a:rPr>
              <a:t>Teacher/Parent view: </a:t>
            </a:r>
            <a:r>
              <a:rPr lang="en-IN" sz="2200">
                <a:solidFill>
                  <a:srgbClr val="262626"/>
                </a:solidFill>
              </a:rPr>
              <a:t>simple, structured summary for easy interpretation.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200" b="1">
                <a:solidFill>
                  <a:srgbClr val="262626"/>
                </a:solidFill>
              </a:rPr>
              <a:t>Explainability: </a:t>
            </a:r>
            <a:r>
              <a:rPr lang="en-IN" sz="2200">
                <a:solidFill>
                  <a:srgbClr val="262626"/>
                </a:solidFill>
              </a:rPr>
              <a:t>system highlights which errors influenced the child’s risk score (e.g., frequent sound substitutions, skipped words).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2200">
              <a:solidFill>
                <a:srgbClr val="262626"/>
              </a:solidFill>
            </a:endParaRPr>
          </a:p>
        </p:txBody>
      </p:sp>
      <p:sp>
        <p:nvSpPr>
          <p:cNvPr id="211" name="Google Shape;211;p37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Computer Engineering Dept. MPSTME, Mumbai Campus </a:t>
            </a:r>
            <a:endParaRPr sz="105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>
            <a:spLocks noGrp="1"/>
          </p:cNvSpPr>
          <p:nvPr>
            <p:ph type="ctrTitle"/>
          </p:nvPr>
        </p:nvSpPr>
        <p:spPr>
          <a:xfrm>
            <a:off x="0" y="1307804"/>
            <a:ext cx="9143999" cy="77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/>
              <a:t>Output (Questionnaire)</a:t>
            </a:r>
            <a:endParaRPr/>
          </a:p>
        </p:txBody>
      </p:sp>
      <p:sp>
        <p:nvSpPr>
          <p:cNvPr id="217" name="Google Shape;217;p38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IN"/>
              <a:t>18</a:t>
            </a:fld>
            <a:endParaRPr/>
          </a:p>
        </p:txBody>
      </p:sp>
      <p:sp>
        <p:nvSpPr>
          <p:cNvPr id="218" name="Google Shape;218;p38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Computer Engineering Dept. MPSTME, Mumbai Campus </a:t>
            </a:r>
            <a:endParaRPr sz="105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38" descr="A screenshot of a computer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674" y="2084440"/>
            <a:ext cx="7741227" cy="4112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>
            <a:spLocks noGrp="1"/>
          </p:cNvSpPr>
          <p:nvPr>
            <p:ph type="ctrTitle"/>
          </p:nvPr>
        </p:nvSpPr>
        <p:spPr>
          <a:xfrm>
            <a:off x="0" y="1307804"/>
            <a:ext cx="9143999" cy="77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/>
              <a:t>Output (Phonological Tests)</a:t>
            </a:r>
            <a:endParaRPr/>
          </a:p>
        </p:txBody>
      </p:sp>
      <p:sp>
        <p:nvSpPr>
          <p:cNvPr id="225" name="Google Shape;225;p39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IN"/>
              <a:t>19</a:t>
            </a:fld>
            <a:endParaRPr/>
          </a:p>
        </p:txBody>
      </p:sp>
      <p:sp>
        <p:nvSpPr>
          <p:cNvPr id="226" name="Google Shape;226;p39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Computer Engineering Dept. MPSTME, Mumbai Campus </a:t>
            </a:r>
            <a:endParaRPr sz="105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39" descr="A screenshot of a computer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2084440"/>
            <a:ext cx="5040000" cy="26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9" descr="A screenshot of a computer&#10;&#10;AI-generated content may be incorrect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4000" y="3696046"/>
            <a:ext cx="5040000" cy="26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xfrm>
            <a:off x="0" y="1272784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 txBox="1">
            <a:spLocks noGrp="1"/>
          </p:cNvSpPr>
          <p:nvPr>
            <p:ph type="body" idx="1"/>
          </p:nvPr>
        </p:nvSpPr>
        <p:spPr>
          <a:xfrm>
            <a:off x="922520" y="2408548"/>
            <a:ext cx="7295535" cy="33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</a:pPr>
            <a:r>
              <a:rPr lang="en-IN"/>
              <a:t>Introduction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</a:pPr>
            <a:r>
              <a:rPr lang="en-IN"/>
              <a:t>Motivation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</a:pPr>
            <a:r>
              <a:rPr lang="en-IN"/>
              <a:t>Problem Statement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</a:pPr>
            <a:r>
              <a:rPr lang="en-IN"/>
              <a:t>Proposed Tech Stack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</a:pPr>
            <a:r>
              <a:rPr lang="en-IN"/>
              <a:t>Literature Survey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</a:pPr>
            <a:r>
              <a:rPr lang="en-IN"/>
              <a:t>Dataset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</a:pPr>
            <a:r>
              <a:rPr lang="en-IN"/>
              <a:t>Flowchart (pipeline)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</a:pPr>
            <a:r>
              <a:rPr lang="en-IN"/>
              <a:t>Output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</a:pPr>
            <a:r>
              <a:rPr lang="en-IN"/>
              <a:t>Conclusion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Computer Engineering Dept. MPSTME, Mumbai Campus </a:t>
            </a:r>
            <a:endParaRPr sz="105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05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>
            <a:spLocks noGrp="1"/>
          </p:cNvSpPr>
          <p:nvPr>
            <p:ph type="ctrTitle"/>
          </p:nvPr>
        </p:nvSpPr>
        <p:spPr>
          <a:xfrm>
            <a:off x="0" y="1307804"/>
            <a:ext cx="9143999" cy="77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/>
              <a:t>Output (Phonological Tests)</a:t>
            </a:r>
            <a:endParaRPr/>
          </a:p>
        </p:txBody>
      </p:sp>
      <p:sp>
        <p:nvSpPr>
          <p:cNvPr id="234" name="Google Shape;234;p40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IN"/>
              <a:t>20</a:t>
            </a:fld>
            <a:endParaRPr/>
          </a:p>
        </p:txBody>
      </p:sp>
      <p:sp>
        <p:nvSpPr>
          <p:cNvPr id="235" name="Google Shape;235;p40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Computer Engineering Dept. MPSTME, Mumbai Campus </a:t>
            </a:r>
            <a:endParaRPr sz="105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40" descr="A screenshot of a computer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084440"/>
            <a:ext cx="5040000" cy="26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0" descr="A screenshot of a computer&#10;&#10;AI-generated content may be incorrect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03999" y="3696046"/>
            <a:ext cx="5040000" cy="26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>
            <a:spLocks noGrp="1"/>
          </p:cNvSpPr>
          <p:nvPr>
            <p:ph type="ctrTitle"/>
          </p:nvPr>
        </p:nvSpPr>
        <p:spPr>
          <a:xfrm>
            <a:off x="0" y="1229032"/>
            <a:ext cx="9144000" cy="922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/>
              <a:t>Conclusion</a:t>
            </a:r>
            <a:endParaRPr/>
          </a:p>
        </p:txBody>
      </p:sp>
      <p:sp>
        <p:nvSpPr>
          <p:cNvPr id="243" name="Google Shape;243;p41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IN"/>
              <a:t>21</a:t>
            </a:fld>
            <a:endParaRPr/>
          </a:p>
        </p:txBody>
      </p:sp>
      <p:sp>
        <p:nvSpPr>
          <p:cNvPr id="244" name="Google Shape;244;p41"/>
          <p:cNvSpPr txBox="1">
            <a:spLocks noGrp="1"/>
          </p:cNvSpPr>
          <p:nvPr>
            <p:ph type="subTitle" idx="1"/>
          </p:nvPr>
        </p:nvSpPr>
        <p:spPr>
          <a:xfrm>
            <a:off x="509753" y="2151812"/>
            <a:ext cx="8124493" cy="405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>
                <a:solidFill>
                  <a:srgbClr val="262626"/>
                </a:solidFill>
              </a:rPr>
              <a:t>Developed </a:t>
            </a:r>
            <a:r>
              <a:rPr lang="en-IN" b="1">
                <a:solidFill>
                  <a:srgbClr val="262626"/>
                </a:solidFill>
              </a:rPr>
              <a:t>Dyscover</a:t>
            </a:r>
            <a:r>
              <a:rPr lang="en-IN">
                <a:solidFill>
                  <a:srgbClr val="262626"/>
                </a:solidFill>
              </a:rPr>
              <a:t>, a speech-based, AI-powered tool to assess reading skills in children.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b="1">
                <a:solidFill>
                  <a:srgbClr val="262626"/>
                </a:solidFill>
              </a:rPr>
              <a:t>Whisper-medium (fine-tuned) </a:t>
            </a:r>
            <a:r>
              <a:rPr lang="en-IN">
                <a:solidFill>
                  <a:srgbClr val="262626"/>
                </a:solidFill>
              </a:rPr>
              <a:t>improves recognition of Indian child speech.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b="1">
                <a:solidFill>
                  <a:srgbClr val="262626"/>
                </a:solidFill>
              </a:rPr>
              <a:t>ML model </a:t>
            </a:r>
            <a:r>
              <a:rPr lang="en-IN">
                <a:solidFill>
                  <a:srgbClr val="262626"/>
                </a:solidFill>
              </a:rPr>
              <a:t>combines task performance + ASR confidence to deliver reliable risk levels.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>
                <a:solidFill>
                  <a:srgbClr val="262626"/>
                </a:solidFill>
              </a:rPr>
              <a:t>Ensures </a:t>
            </a:r>
            <a:r>
              <a:rPr lang="en-IN" b="1">
                <a:solidFill>
                  <a:srgbClr val="262626"/>
                </a:solidFill>
              </a:rPr>
              <a:t>privacy, fairness, and scalability</a:t>
            </a:r>
            <a:r>
              <a:rPr lang="en-IN">
                <a:solidFill>
                  <a:srgbClr val="262626"/>
                </a:solidFill>
              </a:rPr>
              <a:t>.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b="1">
                <a:solidFill>
                  <a:srgbClr val="262626"/>
                </a:solidFill>
              </a:rPr>
              <a:t>Next Steps: </a:t>
            </a:r>
            <a:r>
              <a:rPr lang="en-IN">
                <a:solidFill>
                  <a:srgbClr val="262626"/>
                </a:solidFill>
              </a:rPr>
              <a:t>Add more regional accents, refine phoneme alignment, and enable longitudinal progress tracking.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>
              <a:solidFill>
                <a:srgbClr val="262626"/>
              </a:solidFill>
            </a:endParaRPr>
          </a:p>
        </p:txBody>
      </p:sp>
      <p:sp>
        <p:nvSpPr>
          <p:cNvPr id="245" name="Google Shape;245;p41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Computer Engineering Dept. MPSTME, Mumbai Campus </a:t>
            </a:r>
            <a:endParaRPr sz="105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ctrTitle"/>
          </p:nvPr>
        </p:nvSpPr>
        <p:spPr>
          <a:xfrm>
            <a:off x="1" y="1287163"/>
            <a:ext cx="9143999" cy="757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533400" y="2181051"/>
            <a:ext cx="8077200" cy="3747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b="1">
                <a:solidFill>
                  <a:srgbClr val="262626"/>
                </a:solidFill>
              </a:rPr>
              <a:t>Dyscover</a:t>
            </a:r>
            <a:r>
              <a:rPr lang="en-IN">
                <a:solidFill>
                  <a:srgbClr val="262626"/>
                </a:solidFill>
              </a:rPr>
              <a:t> is an </a:t>
            </a:r>
            <a:r>
              <a:rPr lang="en-IN" b="1">
                <a:solidFill>
                  <a:srgbClr val="262626"/>
                </a:solidFill>
              </a:rPr>
              <a:t>AI-powered tool</a:t>
            </a:r>
            <a:r>
              <a:rPr lang="en-IN">
                <a:solidFill>
                  <a:srgbClr val="262626"/>
                </a:solidFill>
              </a:rPr>
              <a:t> for screening Dyslexia early in children aged </a:t>
            </a:r>
            <a:r>
              <a:rPr lang="en-IN" b="1">
                <a:solidFill>
                  <a:srgbClr val="262626"/>
                </a:solidFill>
              </a:rPr>
              <a:t>3–12</a:t>
            </a:r>
            <a:r>
              <a:rPr lang="en-IN">
                <a:solidFill>
                  <a:srgbClr val="262626"/>
                </a:solidFill>
              </a:rPr>
              <a:t>.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b="1">
                <a:solidFill>
                  <a:srgbClr val="262626"/>
                </a:solidFill>
              </a:rPr>
              <a:t>Tasks: </a:t>
            </a:r>
            <a:r>
              <a:rPr lang="en-IN">
                <a:solidFill>
                  <a:srgbClr val="262626"/>
                </a:solidFill>
              </a:rPr>
              <a:t>a short questionnaire, phoneme awareness, decoding via nonsense words, reading fluency and so on.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>
                <a:solidFill>
                  <a:srgbClr val="262626"/>
                </a:solidFill>
              </a:rPr>
              <a:t>Children respond </a:t>
            </a:r>
            <a:r>
              <a:rPr lang="en-IN" b="1">
                <a:solidFill>
                  <a:srgbClr val="262626"/>
                </a:solidFill>
              </a:rPr>
              <a:t>orally</a:t>
            </a:r>
            <a:r>
              <a:rPr lang="en-IN">
                <a:solidFill>
                  <a:srgbClr val="262626"/>
                </a:solidFill>
              </a:rPr>
              <a:t>; system records answers and scores them automatically.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>
                <a:solidFill>
                  <a:srgbClr val="262626"/>
                </a:solidFill>
              </a:rPr>
              <a:t>Uses </a:t>
            </a:r>
            <a:r>
              <a:rPr lang="en-IN" b="1">
                <a:solidFill>
                  <a:srgbClr val="262626"/>
                </a:solidFill>
              </a:rPr>
              <a:t>speech recognition </a:t>
            </a:r>
            <a:r>
              <a:rPr lang="en-IN">
                <a:solidFill>
                  <a:srgbClr val="262626"/>
                </a:solidFill>
              </a:rPr>
              <a:t>(Whisper-medium fine-tuned for Indian voices) + </a:t>
            </a:r>
            <a:r>
              <a:rPr lang="en-IN" b="1">
                <a:solidFill>
                  <a:srgbClr val="262626"/>
                </a:solidFill>
              </a:rPr>
              <a:t>ML model</a:t>
            </a:r>
            <a:r>
              <a:rPr lang="en-IN">
                <a:solidFill>
                  <a:srgbClr val="262626"/>
                </a:solidFill>
              </a:rPr>
              <a:t> for risk detection.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>
                <a:solidFill>
                  <a:srgbClr val="262626"/>
                </a:solidFill>
              </a:rPr>
              <a:t>Outcome: Classify children into </a:t>
            </a:r>
            <a:r>
              <a:rPr lang="en-IN" b="1">
                <a:solidFill>
                  <a:srgbClr val="262626"/>
                </a:solidFill>
              </a:rPr>
              <a:t>Low, Moderate, or High risk </a:t>
            </a:r>
            <a:r>
              <a:rPr lang="en-IN">
                <a:solidFill>
                  <a:srgbClr val="262626"/>
                </a:solidFill>
              </a:rPr>
              <a:t>of Dyslexia.</a:t>
            </a:r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Computer Engineering Dept. MPSTME, Mumbai Campus </a:t>
            </a:r>
            <a:endParaRPr sz="105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ctrTitle"/>
          </p:nvPr>
        </p:nvSpPr>
        <p:spPr>
          <a:xfrm>
            <a:off x="0" y="1307804"/>
            <a:ext cx="9143999" cy="77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/>
              <a:t>Motivation</a:t>
            </a:r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subTitle" idx="1"/>
          </p:nvPr>
        </p:nvSpPr>
        <p:spPr>
          <a:xfrm>
            <a:off x="593315" y="2440405"/>
            <a:ext cx="7957367" cy="3577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91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Early reading problems often go </a:t>
            </a:r>
            <a:r>
              <a:rPr lang="en-IN" b="1">
                <a:solidFill>
                  <a:schemeClr val="dk1"/>
                </a:solidFill>
              </a:rPr>
              <a:t>undetected</a:t>
            </a:r>
            <a:r>
              <a:rPr lang="en-IN">
                <a:solidFill>
                  <a:schemeClr val="dk1"/>
                </a:solidFill>
              </a:rPr>
              <a:t> in schools, especially in India.</a:t>
            </a:r>
            <a:endParaRPr/>
          </a:p>
          <a:p>
            <a:pPr marL="4191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Manual tests are </a:t>
            </a:r>
            <a:r>
              <a:rPr lang="en-IN" b="1">
                <a:solidFill>
                  <a:schemeClr val="dk1"/>
                </a:solidFill>
              </a:rPr>
              <a:t>slow, costly, and dependent on experts</a:t>
            </a:r>
            <a:r>
              <a:rPr lang="en-IN">
                <a:solidFill>
                  <a:schemeClr val="dk1"/>
                </a:solidFill>
              </a:rPr>
              <a:t>.</a:t>
            </a:r>
            <a:endParaRPr/>
          </a:p>
          <a:p>
            <a:pPr marL="4191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Late detection → widening learning gaps &amp; low confidence.</a:t>
            </a:r>
            <a:endParaRPr/>
          </a:p>
          <a:p>
            <a:pPr marL="4191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Advances in </a:t>
            </a:r>
            <a:r>
              <a:rPr lang="en-IN" b="1">
                <a:solidFill>
                  <a:schemeClr val="dk1"/>
                </a:solidFill>
              </a:rPr>
              <a:t>speech-to-text and ML </a:t>
            </a:r>
            <a:r>
              <a:rPr lang="en-IN">
                <a:solidFill>
                  <a:schemeClr val="dk1"/>
                </a:solidFill>
              </a:rPr>
              <a:t>enable a </a:t>
            </a:r>
            <a:r>
              <a:rPr lang="en-IN" b="1">
                <a:solidFill>
                  <a:schemeClr val="dk1"/>
                </a:solidFill>
              </a:rPr>
              <a:t>scalable, low-cost assessment</a:t>
            </a:r>
            <a:r>
              <a:rPr lang="en-IN">
                <a:solidFill>
                  <a:schemeClr val="dk1"/>
                </a:solidFill>
              </a:rPr>
              <a:t>.</a:t>
            </a:r>
            <a:endParaRPr/>
          </a:p>
          <a:p>
            <a:pPr marL="4191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</a:pPr>
            <a:r>
              <a:rPr lang="en-IN">
                <a:solidFill>
                  <a:schemeClr val="dk1"/>
                </a:solidFill>
              </a:rPr>
              <a:t>Helps ensure </a:t>
            </a:r>
            <a:r>
              <a:rPr lang="en-IN" b="1">
                <a:solidFill>
                  <a:schemeClr val="dk1"/>
                </a:solidFill>
              </a:rPr>
              <a:t>equal access </a:t>
            </a:r>
            <a:r>
              <a:rPr lang="en-IN">
                <a:solidFill>
                  <a:schemeClr val="dk1"/>
                </a:solidFill>
              </a:rPr>
              <a:t>to early support in both urban and rural schools.</a:t>
            </a:r>
            <a:endParaRPr/>
          </a:p>
          <a:p>
            <a:pPr marL="4191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Computer Engineering Dept. MPSTME, Mumbai Campus </a:t>
            </a:r>
            <a:endParaRPr sz="105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0" y="1229032"/>
            <a:ext cx="9144000" cy="904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/>
              <a:t>Problem Statement</a:t>
            </a:r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689004" y="2549002"/>
            <a:ext cx="7762568" cy="2455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 i="1"/>
              <a:t>“Many children with dyslexia </a:t>
            </a:r>
            <a:r>
              <a:rPr lang="en-IN" b="1" i="1"/>
              <a:t>are not identified early </a:t>
            </a:r>
            <a:r>
              <a:rPr lang="en-IN" i="1"/>
              <a:t>because current tests are </a:t>
            </a:r>
            <a:r>
              <a:rPr lang="en-IN" b="1" i="1"/>
              <a:t>slow, need experts, and are not easily available </a:t>
            </a:r>
            <a:r>
              <a:rPr lang="en-IN" i="1"/>
              <a:t>in schools. There is a need for a </a:t>
            </a:r>
            <a:r>
              <a:rPr lang="en-IN" b="1" i="1"/>
              <a:t>quick, easy, and affordable AI tool </a:t>
            </a:r>
            <a:r>
              <a:rPr lang="en-IN" i="1"/>
              <a:t>that can help spot early signs of dyslexia in children aged </a:t>
            </a:r>
            <a:r>
              <a:rPr lang="en-IN" b="1" i="1"/>
              <a:t>3–12</a:t>
            </a:r>
            <a:r>
              <a:rPr lang="en-IN" i="1"/>
              <a:t>, so they can get help on time and improve their learning.”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Computer Engineering Dept. MPSTME, Mumbai Campus </a:t>
            </a:r>
            <a:endParaRPr sz="105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ctrTitle"/>
          </p:nvPr>
        </p:nvSpPr>
        <p:spPr>
          <a:xfrm>
            <a:off x="0" y="1147200"/>
            <a:ext cx="9144000" cy="1055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/>
              <a:t>Proposed Tech Stack</a:t>
            </a:r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ubTitle" idx="1"/>
          </p:nvPr>
        </p:nvSpPr>
        <p:spPr>
          <a:xfrm>
            <a:off x="255638" y="2084439"/>
            <a:ext cx="8632723" cy="4289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 sz="2800" b="1">
                <a:solidFill>
                  <a:srgbClr val="262626"/>
                </a:solidFill>
              </a:rPr>
              <a:t>Backend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000" b="1">
              <a:solidFill>
                <a:srgbClr val="262626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b="1">
                <a:solidFill>
                  <a:srgbClr val="262626"/>
                </a:solidFill>
              </a:rPr>
              <a:t>Language/Frameworks: </a:t>
            </a:r>
            <a:r>
              <a:rPr lang="en-IN">
                <a:solidFill>
                  <a:srgbClr val="262626"/>
                </a:solidFill>
              </a:rPr>
              <a:t>Python 3.11, Flask 2.3, Flask-CORS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b="1">
                <a:solidFill>
                  <a:srgbClr val="262626"/>
                </a:solidFill>
              </a:rPr>
              <a:t>ASR Runtime: </a:t>
            </a:r>
            <a:r>
              <a:rPr lang="en-IN">
                <a:solidFill>
                  <a:srgbClr val="262626"/>
                </a:solidFill>
              </a:rPr>
              <a:t>openai-whisper (Whisper-medium, fine-tuned), PyTorch 2.x, torchaudio</a:t>
            </a:r>
            <a:endParaRPr>
              <a:solidFill>
                <a:srgbClr val="262626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b="1">
                <a:solidFill>
                  <a:srgbClr val="262626"/>
                </a:solidFill>
              </a:rPr>
              <a:t>Audio Processing: </a:t>
            </a:r>
            <a:r>
              <a:rPr lang="en-IN">
                <a:solidFill>
                  <a:srgbClr val="262626"/>
                </a:solidFill>
              </a:rPr>
              <a:t>ffmpeg 6.x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b="1">
                <a:solidFill>
                  <a:srgbClr val="262626"/>
                </a:solidFill>
              </a:rPr>
              <a:t>TTS: </a:t>
            </a:r>
            <a:r>
              <a:rPr lang="en-IN">
                <a:solidFill>
                  <a:srgbClr val="262626"/>
                </a:solidFill>
              </a:rPr>
              <a:t>pytts3</a:t>
            </a:r>
            <a:r>
              <a:rPr lang="en-IN" b="1">
                <a:solidFill>
                  <a:srgbClr val="262626"/>
                </a:solidFill>
              </a:rPr>
              <a:t>, </a:t>
            </a:r>
            <a:r>
              <a:rPr lang="en-IN">
                <a:solidFill>
                  <a:srgbClr val="262626"/>
                </a:solidFill>
              </a:rPr>
              <a:t>Azure Cognitive Services Speech SDK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b="1">
                <a:solidFill>
                  <a:srgbClr val="262626"/>
                </a:solidFill>
              </a:rPr>
              <a:t>Env &amp; Utilities: </a:t>
            </a:r>
            <a:r>
              <a:rPr lang="en-IN">
                <a:solidFill>
                  <a:srgbClr val="262626"/>
                </a:solidFill>
              </a:rPr>
              <a:t>python-dotenv, requests, logging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b="1">
                <a:solidFill>
                  <a:srgbClr val="262626"/>
                </a:solidFill>
              </a:rPr>
              <a:t>Storage: </a:t>
            </a:r>
            <a:r>
              <a:rPr lang="en-IN">
                <a:solidFill>
                  <a:srgbClr val="262626"/>
                </a:solidFill>
              </a:rPr>
              <a:t>Local file storage (audio/sessions/results)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b="1">
                <a:solidFill>
                  <a:srgbClr val="262626"/>
                </a:solidFill>
              </a:rPr>
              <a:t>Package Manager: </a:t>
            </a:r>
            <a:r>
              <a:rPr lang="en-IN">
                <a:solidFill>
                  <a:srgbClr val="262626"/>
                </a:solidFill>
              </a:rPr>
              <a:t>pip + virtualenv</a:t>
            </a:r>
            <a:endParaRPr>
              <a:solidFill>
                <a:srgbClr val="262626"/>
              </a:solidFill>
            </a:endParaRPr>
          </a:p>
        </p:txBody>
      </p:sp>
      <p:sp>
        <p:nvSpPr>
          <p:cNvPr id="124" name="Google Shape;124;p16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Computer Engineering Dept. MPSTME, Mumbai Campus </a:t>
            </a:r>
            <a:endParaRPr sz="105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ctrTitle"/>
          </p:nvPr>
        </p:nvSpPr>
        <p:spPr>
          <a:xfrm>
            <a:off x="0" y="1147200"/>
            <a:ext cx="9144000" cy="1055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/>
              <a:t>Proposed Tech Stack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1"/>
          </p:nvPr>
        </p:nvSpPr>
        <p:spPr>
          <a:xfrm>
            <a:off x="255638" y="2084439"/>
            <a:ext cx="8632723" cy="4289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 sz="2800" b="1">
                <a:solidFill>
                  <a:srgbClr val="262626"/>
                </a:solidFill>
              </a:rPr>
              <a:t>Frontend 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000" b="1">
              <a:solidFill>
                <a:srgbClr val="262626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b="1">
                <a:solidFill>
                  <a:srgbClr val="262626"/>
                </a:solidFill>
              </a:rPr>
              <a:t>Frameworks: </a:t>
            </a:r>
            <a:r>
              <a:rPr lang="en-IN">
                <a:solidFill>
                  <a:srgbClr val="262626"/>
                </a:solidFill>
              </a:rPr>
              <a:t>Next.js 15 (App Router), React 19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b="1">
                <a:solidFill>
                  <a:srgbClr val="262626"/>
                </a:solidFill>
              </a:rPr>
              <a:t>Styling/UX: </a:t>
            </a:r>
            <a:r>
              <a:rPr lang="en-IN">
                <a:solidFill>
                  <a:srgbClr val="262626"/>
                </a:solidFill>
              </a:rPr>
              <a:t>Tailwind CSS 4, Radix UI Primitives, Framer Motion 11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b="1">
                <a:solidFill>
                  <a:srgbClr val="262626"/>
                </a:solidFill>
              </a:rPr>
              <a:t>Notifications: </a:t>
            </a:r>
            <a:r>
              <a:rPr lang="en-IN">
                <a:solidFill>
                  <a:srgbClr val="262626"/>
                </a:solidFill>
              </a:rPr>
              <a:t>React Hot Toast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b="1">
                <a:solidFill>
                  <a:srgbClr val="262626"/>
                </a:solidFill>
              </a:rPr>
              <a:t>Audio Capture: </a:t>
            </a:r>
            <a:r>
              <a:rPr lang="en-IN">
                <a:solidFill>
                  <a:srgbClr val="262626"/>
                </a:solidFill>
              </a:rPr>
              <a:t>Web Audio API (getUserMedia, MediaRecorder, AudioContext)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b="1">
                <a:solidFill>
                  <a:srgbClr val="262626"/>
                </a:solidFill>
              </a:rPr>
              <a:t>Data Transfer: </a:t>
            </a:r>
            <a:r>
              <a:rPr lang="en-IN">
                <a:solidFill>
                  <a:srgbClr val="262626"/>
                </a:solidFill>
              </a:rPr>
              <a:t>Fetch API (multipart/form-data uploads)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b="1">
                <a:solidFill>
                  <a:srgbClr val="262626"/>
                </a:solidFill>
              </a:rPr>
              <a:t>Build/Runtime: </a:t>
            </a:r>
            <a:r>
              <a:rPr lang="en-IN">
                <a:solidFill>
                  <a:srgbClr val="262626"/>
                </a:solidFill>
              </a:rPr>
              <a:t>Node.js 20 LTS, npm 10</a:t>
            </a:r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Computer Engineering Dept. MPSTME, Mumbai Campus </a:t>
            </a:r>
            <a:endParaRPr sz="105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0" y="1147200"/>
            <a:ext cx="9144000" cy="1055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/>
              <a:t>Proposed Tech Stack</a:t>
            </a:r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subTitle" idx="1"/>
          </p:nvPr>
        </p:nvSpPr>
        <p:spPr>
          <a:xfrm>
            <a:off x="255638" y="2084439"/>
            <a:ext cx="8632723" cy="4289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 sz="2800" b="1">
                <a:solidFill>
                  <a:srgbClr val="262626"/>
                </a:solidFill>
              </a:rPr>
              <a:t>AI/ML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1000" b="1">
              <a:solidFill>
                <a:srgbClr val="262626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b="1">
                <a:solidFill>
                  <a:srgbClr val="262626"/>
                </a:solidFill>
              </a:rPr>
              <a:t>Speech Recognition:</a:t>
            </a:r>
            <a:r>
              <a:rPr lang="en-IN">
                <a:solidFill>
                  <a:srgbClr val="262626"/>
                </a:solidFill>
              </a:rPr>
              <a:t> Whisper-medium via openai-whisper + torchaudio</a:t>
            </a:r>
            <a:endParaRPr>
              <a:solidFill>
                <a:srgbClr val="262626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b="1">
                <a:solidFill>
                  <a:srgbClr val="262626"/>
                </a:solidFill>
              </a:rPr>
              <a:t>ML Frameworks: </a:t>
            </a:r>
            <a:r>
              <a:rPr lang="en-IN">
                <a:solidFill>
                  <a:srgbClr val="262626"/>
                </a:solidFill>
              </a:rPr>
              <a:t>PyTorch 2, scikit-learn 1.5, LightGBM 4.x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b="1">
                <a:solidFill>
                  <a:srgbClr val="262626"/>
                </a:solidFill>
              </a:rPr>
              <a:t>Models: </a:t>
            </a:r>
            <a:r>
              <a:rPr lang="en-IN">
                <a:solidFill>
                  <a:srgbClr val="262626"/>
                </a:solidFill>
              </a:rPr>
              <a:t>Logistic Regression (baseline), Gradient Boosting (risk classification, calibrated)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b="1">
                <a:solidFill>
                  <a:srgbClr val="262626"/>
                </a:solidFill>
              </a:rPr>
              <a:t>Optimization: </a:t>
            </a:r>
            <a:r>
              <a:rPr lang="en-IN">
                <a:solidFill>
                  <a:srgbClr val="262626"/>
                </a:solidFill>
              </a:rPr>
              <a:t>Gradient Descent (lbfgs/saga)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b="1">
                <a:solidFill>
                  <a:srgbClr val="262626"/>
                </a:solidFill>
              </a:rPr>
              <a:t>Metrics: </a:t>
            </a:r>
            <a:r>
              <a:rPr lang="en-IN">
                <a:solidFill>
                  <a:srgbClr val="262626"/>
                </a:solidFill>
              </a:rPr>
              <a:t>CER/WER, confidence thresholds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b="1">
                <a:solidFill>
                  <a:srgbClr val="262626"/>
                </a:solidFill>
              </a:rPr>
              <a:t>Libraries: </a:t>
            </a:r>
            <a:r>
              <a:rPr lang="en-IN">
                <a:solidFill>
                  <a:srgbClr val="262626"/>
                </a:solidFill>
              </a:rPr>
              <a:t>NumPy, SciPy (signal processing)</a:t>
            </a:r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Computer Engineering Dept. MPSTME, Mumbai Campus </a:t>
            </a:r>
            <a:endParaRPr sz="105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ctrTitle"/>
          </p:nvPr>
        </p:nvSpPr>
        <p:spPr>
          <a:xfrm>
            <a:off x="0" y="1147200"/>
            <a:ext cx="9144000" cy="1055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/>
              <a:t>Proposed Tech Stack</a:t>
            </a:r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subTitle" idx="1"/>
          </p:nvPr>
        </p:nvSpPr>
        <p:spPr>
          <a:xfrm>
            <a:off x="255638" y="1917291"/>
            <a:ext cx="8632723" cy="4456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 b="1">
                <a:solidFill>
                  <a:srgbClr val="262626"/>
                </a:solidFill>
              </a:rPr>
              <a:t>1. Audio I/O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000" b="1">
                <a:solidFill>
                  <a:srgbClr val="262626"/>
                </a:solidFill>
              </a:rPr>
              <a:t>Input: </a:t>
            </a:r>
            <a:r>
              <a:rPr lang="en-IN" sz="2000">
                <a:solidFill>
                  <a:srgbClr val="262626"/>
                </a:solidFill>
              </a:rPr>
              <a:t>WebM/Opus, 16 kHz mono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000" b="1">
                <a:solidFill>
                  <a:srgbClr val="262626"/>
                </a:solidFill>
              </a:rPr>
              <a:t>Server: </a:t>
            </a:r>
            <a:r>
              <a:rPr lang="en-IN" sz="2000">
                <a:solidFill>
                  <a:srgbClr val="262626"/>
                </a:solidFill>
              </a:rPr>
              <a:t>WAV PCM16 normalized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000" b="1">
                <a:solidFill>
                  <a:srgbClr val="262626"/>
                </a:solidFill>
              </a:rPr>
              <a:t>Silence trimming: </a:t>
            </a:r>
            <a:r>
              <a:rPr lang="en-IN" sz="2000">
                <a:solidFill>
                  <a:srgbClr val="262626"/>
                </a:solidFill>
              </a:rPr>
              <a:t>client-side + lightweight server</a:t>
            </a:r>
            <a:endParaRPr/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 b="1">
                <a:solidFill>
                  <a:srgbClr val="262626"/>
                </a:solidFill>
              </a:rPr>
              <a:t>2. TTS Prompts: </a:t>
            </a:r>
            <a:r>
              <a:rPr lang="en-IN" sz="2000">
                <a:solidFill>
                  <a:srgbClr val="262626"/>
                </a:solidFill>
              </a:rPr>
              <a:t>WAV PCM, cached locally</a:t>
            </a:r>
            <a:endParaRPr/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 b="1">
                <a:solidFill>
                  <a:srgbClr val="262626"/>
                </a:solidFill>
              </a:rPr>
              <a:t>3. APIs</a:t>
            </a:r>
            <a:endParaRPr/>
          </a:p>
          <a:p>
            <a:pPr marL="4191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000" b="1">
                <a:solidFill>
                  <a:srgbClr val="262626"/>
                </a:solidFill>
              </a:rPr>
              <a:t>POST </a:t>
            </a:r>
            <a:r>
              <a:rPr lang="en-IN" sz="2000">
                <a:solidFill>
                  <a:srgbClr val="262626"/>
                </a:solidFill>
              </a:rPr>
              <a:t>/api/transcribe (webm/wav); /api/score (JSON transcript + metadata)</a:t>
            </a:r>
            <a:endParaRPr/>
          </a:p>
          <a:p>
            <a:pPr marL="4191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000" b="1">
                <a:solidFill>
                  <a:srgbClr val="262626"/>
                </a:solidFill>
              </a:rPr>
              <a:t>GET </a:t>
            </a:r>
            <a:r>
              <a:rPr lang="en-IN" sz="2000">
                <a:solidFill>
                  <a:srgbClr val="262626"/>
                </a:solidFill>
              </a:rPr>
              <a:t>/api/results/:sessionId (aggregates)</a:t>
            </a:r>
            <a:endParaRPr/>
          </a:p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 b="1">
                <a:solidFill>
                  <a:srgbClr val="262626"/>
                </a:solidFill>
              </a:rPr>
              <a:t>4. Security</a:t>
            </a:r>
            <a:endParaRPr/>
          </a:p>
          <a:p>
            <a:pPr marL="4191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000">
                <a:solidFill>
                  <a:srgbClr val="262626"/>
                </a:solidFill>
              </a:rPr>
              <a:t>CORS restricted to Next.js origin; Env config via .env (keys, paths)</a:t>
            </a:r>
            <a:endParaRPr/>
          </a:p>
          <a:p>
            <a:pPr marL="4191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IN" sz="2000">
                <a:solidFill>
                  <a:srgbClr val="262626"/>
                </a:solidFill>
              </a:rPr>
              <a:t>File validation: MIME/type checks, duration caps</a:t>
            </a:r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Computer Engineering Dept. MPSTME, Mumbai Campus </a:t>
            </a:r>
            <a:endParaRPr sz="105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PST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1476</Words>
  <Application>Microsoft Office PowerPoint</Application>
  <PresentationFormat>On-screen Show (4:3)</PresentationFormat>
  <Paragraphs>175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Noto Sans Symbols</vt:lpstr>
      <vt:lpstr>MPSTME</vt:lpstr>
      <vt:lpstr>BTI CE Title - M1 Presentation A.Y. 2025-2026 Project Title - DYSCOVER: AI-Powered Early Dyslexia Screening Tool</vt:lpstr>
      <vt:lpstr>Index</vt:lpstr>
      <vt:lpstr>Introduction</vt:lpstr>
      <vt:lpstr>Motivation</vt:lpstr>
      <vt:lpstr>Problem Statement</vt:lpstr>
      <vt:lpstr>Proposed Tech Stack</vt:lpstr>
      <vt:lpstr>Proposed Tech Stack</vt:lpstr>
      <vt:lpstr>Proposed Tech Stack</vt:lpstr>
      <vt:lpstr>Proposed Tech Stack</vt:lpstr>
      <vt:lpstr> Literature Survey - Prior Work in the Domain</vt:lpstr>
      <vt:lpstr> Literature Survey - Architectural &amp; Technical Approaches </vt:lpstr>
      <vt:lpstr> Literature Survey - Gaps in Existing Solutions</vt:lpstr>
      <vt:lpstr> Literature Survey – Dyscover’s Contribution</vt:lpstr>
      <vt:lpstr>Dataset</vt:lpstr>
      <vt:lpstr>Dataset</vt:lpstr>
      <vt:lpstr>DYSCOVER: Project Flow</vt:lpstr>
      <vt:lpstr>Output</vt:lpstr>
      <vt:lpstr>Output (Questionnaire)</vt:lpstr>
      <vt:lpstr>Output (Phonological Tests)</vt:lpstr>
      <vt:lpstr>Output (Phonological Tests)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Shubha Puthran</dc:creator>
  <cp:lastModifiedBy>PURAV SHAH - 70322000173</cp:lastModifiedBy>
  <cp:revision>1</cp:revision>
  <dcterms:modified xsi:type="dcterms:W3CDTF">2025-09-12T16:55:53Z</dcterms:modified>
</cp:coreProperties>
</file>