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68580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Book Antiqua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6" roundtripDataSignature="AMtx7milF/JKHx3uoY2Q0I0u4dlx2t8o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D620EFE-BE13-482C-9C19-AF245E4F0074}">
  <a:tblStyle styleId="{2D620EFE-BE13-482C-9C19-AF245E4F007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BookAntiqua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BookAntiqua-italic.fntdata"/><Relationship Id="rId23" Type="http://schemas.openxmlformats.org/officeDocument/2006/relationships/font" Target="fonts/BookAntiqu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customschemas.google.com/relationships/presentationmetadata" Target="metadata"/><Relationship Id="rId25" Type="http://schemas.openxmlformats.org/officeDocument/2006/relationships/font" Target="fonts/BookAntiqua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e2e828a26_2_8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1e2e828a26_2_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11e2e828a26_2_8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e2e828a26_0_3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500"/>
          </a:p>
        </p:txBody>
      </p:sp>
      <p:sp>
        <p:nvSpPr>
          <p:cNvPr id="159" name="Google Shape;159;g11e2e828a26_0_36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e2e828a26_0_29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11e2e828a26_0_2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" name="Google Shape;95;g11e2e828a26_0_29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e2e828a26_2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g11e2e828a26_2_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e2e828a26_0_7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11e2e828a26_0_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g11e2e828a26_0_7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e2e828a26_0_14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11e2e828a26_0_1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500"/>
          </a:p>
        </p:txBody>
      </p:sp>
      <p:sp>
        <p:nvSpPr>
          <p:cNvPr id="119" name="Google Shape;119;g11e2e828a26_0_14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e2e828a26_0_22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11e2e828a26_0_2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rgbClr val="36393F"/>
              </a:highlight>
            </a:endParaRPr>
          </a:p>
        </p:txBody>
      </p:sp>
      <p:sp>
        <p:nvSpPr>
          <p:cNvPr id="128" name="Google Shape;128;g11e2e828a26_0_2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e2e828a26_0_44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11e2e828a26_0_4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rgbClr val="36393F"/>
              </a:highlight>
            </a:endParaRPr>
          </a:p>
        </p:txBody>
      </p:sp>
      <p:sp>
        <p:nvSpPr>
          <p:cNvPr id="136" name="Google Shape;136;g11e2e828a26_0_4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1e2e828a26_2_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1e2e828a26_2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11e2e828a26_2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19"/>
          <p:cNvSpPr txBox="1"/>
          <p:nvPr>
            <p:ph idx="10" type="dt"/>
          </p:nvPr>
        </p:nvSpPr>
        <p:spPr>
          <a:xfrm>
            <a:off x="457200" y="638139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19"/>
          <p:cNvSpPr txBox="1"/>
          <p:nvPr>
            <p:ph idx="11" type="ftr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19"/>
          <p:cNvSpPr txBox="1"/>
          <p:nvPr>
            <p:ph idx="12" type="sldNum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/>
          <p:nvPr>
            <p:ph type="title"/>
          </p:nvPr>
        </p:nvSpPr>
        <p:spPr>
          <a:xfrm>
            <a:off x="457200" y="1295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20"/>
          <p:cNvSpPr txBox="1"/>
          <p:nvPr>
            <p:ph idx="1" type="body"/>
          </p:nvPr>
        </p:nvSpPr>
        <p:spPr>
          <a:xfrm>
            <a:off x="457200" y="2286000"/>
            <a:ext cx="8229600" cy="40703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20"/>
          <p:cNvSpPr txBox="1"/>
          <p:nvPr>
            <p:ph idx="10" type="dt"/>
          </p:nvPr>
        </p:nvSpPr>
        <p:spPr>
          <a:xfrm>
            <a:off x="457200" y="638139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20"/>
          <p:cNvSpPr txBox="1"/>
          <p:nvPr>
            <p:ph idx="11" type="ftr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20"/>
          <p:cNvSpPr txBox="1"/>
          <p:nvPr>
            <p:ph idx="12" type="sldNum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2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21"/>
          <p:cNvSpPr txBox="1"/>
          <p:nvPr>
            <p:ph idx="10" type="dt"/>
          </p:nvPr>
        </p:nvSpPr>
        <p:spPr>
          <a:xfrm>
            <a:off x="457200" y="638139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21"/>
          <p:cNvSpPr txBox="1"/>
          <p:nvPr>
            <p:ph idx="11" type="ftr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21"/>
          <p:cNvSpPr txBox="1"/>
          <p:nvPr>
            <p:ph idx="12" type="sldNum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 txBox="1"/>
          <p:nvPr>
            <p:ph type="title"/>
          </p:nvPr>
        </p:nvSpPr>
        <p:spPr>
          <a:xfrm>
            <a:off x="457200" y="1295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2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2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22"/>
          <p:cNvSpPr txBox="1"/>
          <p:nvPr>
            <p:ph idx="10" type="dt"/>
          </p:nvPr>
        </p:nvSpPr>
        <p:spPr>
          <a:xfrm>
            <a:off x="457200" y="638139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22"/>
          <p:cNvSpPr txBox="1"/>
          <p:nvPr>
            <p:ph idx="11" type="ftr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22"/>
          <p:cNvSpPr txBox="1"/>
          <p:nvPr>
            <p:ph idx="12" type="sldNum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3"/>
          <p:cNvSpPr txBox="1"/>
          <p:nvPr>
            <p:ph type="title"/>
          </p:nvPr>
        </p:nvSpPr>
        <p:spPr>
          <a:xfrm>
            <a:off x="457200" y="1295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2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2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2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2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23"/>
          <p:cNvSpPr txBox="1"/>
          <p:nvPr>
            <p:ph idx="10" type="dt"/>
          </p:nvPr>
        </p:nvSpPr>
        <p:spPr>
          <a:xfrm>
            <a:off x="457200" y="638139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23"/>
          <p:cNvSpPr txBox="1"/>
          <p:nvPr>
            <p:ph idx="11" type="ftr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23"/>
          <p:cNvSpPr txBox="1"/>
          <p:nvPr>
            <p:ph idx="12" type="sldNum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24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❑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2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24"/>
          <p:cNvSpPr txBox="1"/>
          <p:nvPr>
            <p:ph idx="10" type="dt"/>
          </p:nvPr>
        </p:nvSpPr>
        <p:spPr>
          <a:xfrm>
            <a:off x="457200" y="638139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24"/>
          <p:cNvSpPr txBox="1"/>
          <p:nvPr>
            <p:ph idx="11" type="ftr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24"/>
          <p:cNvSpPr txBox="1"/>
          <p:nvPr>
            <p:ph idx="12" type="sldNum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2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2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25"/>
          <p:cNvSpPr txBox="1"/>
          <p:nvPr>
            <p:ph idx="10" type="dt"/>
          </p:nvPr>
        </p:nvSpPr>
        <p:spPr>
          <a:xfrm>
            <a:off x="457200" y="638139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25"/>
          <p:cNvSpPr txBox="1"/>
          <p:nvPr>
            <p:ph idx="11" type="ftr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25"/>
          <p:cNvSpPr txBox="1"/>
          <p:nvPr>
            <p:ph idx="12" type="sldNum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6"/>
          <p:cNvSpPr txBox="1"/>
          <p:nvPr>
            <p:ph type="title"/>
          </p:nvPr>
        </p:nvSpPr>
        <p:spPr>
          <a:xfrm>
            <a:off x="457200" y="1295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26"/>
          <p:cNvSpPr txBox="1"/>
          <p:nvPr>
            <p:ph idx="1" type="body"/>
          </p:nvPr>
        </p:nvSpPr>
        <p:spPr>
          <a:xfrm rot="5400000">
            <a:off x="2536824" y="206375"/>
            <a:ext cx="4070351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26"/>
          <p:cNvSpPr txBox="1"/>
          <p:nvPr>
            <p:ph idx="10" type="dt"/>
          </p:nvPr>
        </p:nvSpPr>
        <p:spPr>
          <a:xfrm>
            <a:off x="457200" y="638139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26"/>
          <p:cNvSpPr txBox="1"/>
          <p:nvPr>
            <p:ph idx="11" type="ftr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26"/>
          <p:cNvSpPr txBox="1"/>
          <p:nvPr>
            <p:ph idx="12" type="sldNum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7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27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27"/>
          <p:cNvSpPr txBox="1"/>
          <p:nvPr>
            <p:ph idx="10" type="dt"/>
          </p:nvPr>
        </p:nvSpPr>
        <p:spPr>
          <a:xfrm>
            <a:off x="457200" y="638139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27"/>
          <p:cNvSpPr txBox="1"/>
          <p:nvPr>
            <p:ph idx="11" type="ftr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27"/>
          <p:cNvSpPr txBox="1"/>
          <p:nvPr>
            <p:ph idx="12" type="sldNum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title"/>
          </p:nvPr>
        </p:nvSpPr>
        <p:spPr>
          <a:xfrm>
            <a:off x="457200" y="1295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8"/>
          <p:cNvSpPr txBox="1"/>
          <p:nvPr>
            <p:ph idx="1" type="body"/>
          </p:nvPr>
        </p:nvSpPr>
        <p:spPr>
          <a:xfrm>
            <a:off x="457200" y="2286000"/>
            <a:ext cx="8229600" cy="40703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8"/>
          <p:cNvSpPr txBox="1"/>
          <p:nvPr>
            <p:ph idx="10" type="dt"/>
          </p:nvPr>
        </p:nvSpPr>
        <p:spPr>
          <a:xfrm>
            <a:off x="457200" y="638139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8"/>
          <p:cNvSpPr txBox="1"/>
          <p:nvPr>
            <p:ph idx="11" type="ftr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8"/>
          <p:cNvSpPr txBox="1"/>
          <p:nvPr>
            <p:ph idx="12" type="sldNum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google.com/spreadsheets/d/1aEfWsxFozHpVoCU0wWzxFt_UU-s4u2PkRPtw0Ie5Ouk/edit?usp=sharin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isease-detection-system.anvil.app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i="0" lang="en-IN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B.Tech Integrated </a:t>
            </a:r>
            <a:br>
              <a:rPr b="1" i="0" lang="en-IN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/>
              <a:t>Final Presentation (Even Sem)</a:t>
            </a:r>
            <a:br>
              <a:rPr lang="en-IN"/>
            </a:br>
            <a:r>
              <a:rPr lang="en-IN"/>
              <a:t>A.Y. 2021-2022</a:t>
            </a:r>
            <a:br>
              <a:rPr b="1" i="0" lang="en-IN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/>
              <a:t>Project Title : </a:t>
            </a:r>
            <a:r>
              <a:rPr lang="en-IN"/>
              <a:t>Disease Prediction System using Machine Learning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4"/>
          <p:cNvSpPr txBox="1"/>
          <p:nvPr>
            <p:ph idx="1" type="subTitle"/>
          </p:nvPr>
        </p:nvSpPr>
        <p:spPr>
          <a:xfrm>
            <a:off x="843280" y="441452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b="0" i="0" lang="en-IN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Presented by : </a:t>
            </a:r>
            <a:r>
              <a:rPr lang="en-IN"/>
              <a:t>Vaibhav Raheja (C056)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		    			Viraj Shah (C064)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		    			Mayank Shetty (C075)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IN"/>
              <a:t>		    			Purav Patel (C098)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b="0" i="0" lang="en-IN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Under the guidance of : Pro</a:t>
            </a:r>
            <a:r>
              <a:rPr lang="en-IN"/>
              <a:t>f. Manisha Tiwari</a:t>
            </a:r>
            <a:endParaRPr/>
          </a:p>
        </p:txBody>
      </p:sp>
      <p:sp>
        <p:nvSpPr>
          <p:cNvPr id="81" name="Google Shape;81;p14"/>
          <p:cNvSpPr txBox="1"/>
          <p:nvPr>
            <p:ph idx="11" type="ftr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BTI Computer Engineering Dept. MPSTME, Mumbai Campus </a:t>
            </a:r>
            <a:endParaRPr b="0" i="0" sz="105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4"/>
          <p:cNvSpPr txBox="1"/>
          <p:nvPr>
            <p:ph idx="12" type="sldNum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b="0" i="0" lang="en-IN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5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e2e828a26_2_81"/>
          <p:cNvSpPr txBox="1"/>
          <p:nvPr>
            <p:ph type="title"/>
          </p:nvPr>
        </p:nvSpPr>
        <p:spPr>
          <a:xfrm>
            <a:off x="457200" y="1295400"/>
            <a:ext cx="82296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Future work</a:t>
            </a:r>
            <a:endParaRPr/>
          </a:p>
        </p:txBody>
      </p:sp>
      <p:sp>
        <p:nvSpPr>
          <p:cNvPr id="155" name="Google Shape;155;g11e2e828a26_2_81"/>
          <p:cNvSpPr txBox="1"/>
          <p:nvPr>
            <p:ph idx="1" type="body"/>
          </p:nvPr>
        </p:nvSpPr>
        <p:spPr>
          <a:xfrm>
            <a:off x="457200" y="2286000"/>
            <a:ext cx="8229600" cy="40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Char char="❑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We plan to take this project ahead by implementing model to predict other chronic disease </a:t>
            </a: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therefore</a:t>
            </a: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 expanding the reach of the project.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❑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We would </a:t>
            </a: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further</a:t>
            </a: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 more like to improve the validation of each of these models by collecting live data and collaborating with medical professional and hospitals.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❑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A future step would be to take </a:t>
            </a: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 project </a:t>
            </a: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open source</a:t>
            </a: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 and have community development for increasing the projects reach and give back to the community.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g11e2e828a26_2_81"/>
          <p:cNvSpPr txBox="1"/>
          <p:nvPr>
            <p:ph idx="12" type="sldNum"/>
          </p:nvPr>
        </p:nvSpPr>
        <p:spPr>
          <a:xfrm>
            <a:off x="6553200" y="6373546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e2e828a26_0_369"/>
          <p:cNvSpPr txBox="1"/>
          <p:nvPr>
            <p:ph type="title"/>
          </p:nvPr>
        </p:nvSpPr>
        <p:spPr>
          <a:xfrm>
            <a:off x="457200" y="1110084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IN"/>
              <a:t>References</a:t>
            </a:r>
            <a:endParaRPr/>
          </a:p>
        </p:txBody>
      </p:sp>
      <p:sp>
        <p:nvSpPr>
          <p:cNvPr id="162" name="Google Shape;162;g11e2e828a26_0_369"/>
          <p:cNvSpPr txBox="1"/>
          <p:nvPr>
            <p:ph idx="1" type="body"/>
          </p:nvPr>
        </p:nvSpPr>
        <p:spPr>
          <a:xfrm>
            <a:off x="457200" y="1911884"/>
            <a:ext cx="8229600" cy="47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latin typeface="Times New Roman"/>
                <a:ea typeface="Times New Roman"/>
                <a:cs typeface="Times New Roman"/>
                <a:sym typeface="Times New Roman"/>
              </a:rPr>
              <a:t>[1] J. J. Khanam, S. Y. Foo, “A comparison of machine learning algorithms for diabetes prediction”, </a:t>
            </a:r>
            <a:r>
              <a:rPr i="1" lang="en-IN" sz="1100">
                <a:latin typeface="Times New Roman"/>
                <a:ea typeface="Times New Roman"/>
                <a:cs typeface="Times New Roman"/>
                <a:sym typeface="Times New Roman"/>
              </a:rPr>
              <a:t>ICT Express (Feb. 2021)</a:t>
            </a:r>
            <a:r>
              <a:rPr lang="en-IN" sz="1100">
                <a:latin typeface="Times New Roman"/>
                <a:ea typeface="Times New Roman"/>
                <a:cs typeface="Times New Roman"/>
                <a:sym typeface="Times New Roman"/>
              </a:rPr>
              <a:t>, 2021, doi: 10.1016/J.ICTE.2021.02.004.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latin typeface="Times New Roman"/>
                <a:ea typeface="Times New Roman"/>
                <a:cs typeface="Times New Roman"/>
                <a:sym typeface="Times New Roman"/>
              </a:rPr>
              <a:t>[2] D. Shetty, K. Rit, S. Shaikh and N. Patil, "Diabetes disease prediction using data mining," </a:t>
            </a:r>
            <a:r>
              <a:rPr i="1" lang="en-IN" sz="1100">
                <a:latin typeface="Times New Roman"/>
                <a:ea typeface="Times New Roman"/>
                <a:cs typeface="Times New Roman"/>
                <a:sym typeface="Times New Roman"/>
              </a:rPr>
              <a:t>2017 International Conference on Innovations in Information, Embedded and Communication Systems (ICIIECS)</a:t>
            </a:r>
            <a:r>
              <a:rPr lang="en-IN" sz="1100">
                <a:latin typeface="Times New Roman"/>
                <a:ea typeface="Times New Roman"/>
                <a:cs typeface="Times New Roman"/>
                <a:sym typeface="Times New Roman"/>
              </a:rPr>
              <a:t>, 2017, pp. 1-5, doi: 10.1109/ICIIECS.2017.8276012.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latin typeface="Times New Roman"/>
                <a:ea typeface="Times New Roman"/>
                <a:cs typeface="Times New Roman"/>
                <a:sym typeface="Times New Roman"/>
              </a:rPr>
              <a:t>[3] A. Mujumdar, V. Vaidehi, “Diabetes Prediction using Machine Learning Algorithms”, </a:t>
            </a:r>
            <a:r>
              <a:rPr i="1" lang="en-IN" sz="1100">
                <a:latin typeface="Times New Roman"/>
                <a:ea typeface="Times New Roman"/>
                <a:cs typeface="Times New Roman"/>
                <a:sym typeface="Times New Roman"/>
              </a:rPr>
              <a:t>Procedia Computer Science, Volume 165</a:t>
            </a:r>
            <a:r>
              <a:rPr lang="en-IN" sz="1100">
                <a:latin typeface="Times New Roman"/>
                <a:ea typeface="Times New Roman"/>
                <a:cs typeface="Times New Roman"/>
                <a:sym typeface="Times New Roman"/>
              </a:rPr>
              <a:t>, 2019, pp. 292-299, doi: 10.1016/J.PROCS.2020.01.047. 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latin typeface="Times New Roman"/>
                <a:ea typeface="Times New Roman"/>
                <a:cs typeface="Times New Roman"/>
                <a:sym typeface="Times New Roman"/>
              </a:rPr>
              <a:t>[4] S. K. Dey, A. Hossain and M. M. Rahman, "Implementation of a Web Application to Predict Diabetes Disease: An Approach Using Machine Learning Algorithm," </a:t>
            </a:r>
            <a:r>
              <a:rPr i="1" lang="en-IN" sz="1100">
                <a:latin typeface="Times New Roman"/>
                <a:ea typeface="Times New Roman"/>
                <a:cs typeface="Times New Roman"/>
                <a:sym typeface="Times New Roman"/>
              </a:rPr>
              <a:t>2018 21st International Conference of Computer and Information Technology (ICCIT)</a:t>
            </a:r>
            <a:r>
              <a:rPr lang="en-IN" sz="1100">
                <a:latin typeface="Times New Roman"/>
                <a:ea typeface="Times New Roman"/>
                <a:cs typeface="Times New Roman"/>
                <a:sym typeface="Times New Roman"/>
              </a:rPr>
              <a:t>, 2018, pp. 1-5, doi: 10.1109/ICCITECHN.2018.8631968.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latin typeface="Times New Roman"/>
                <a:ea typeface="Times New Roman"/>
                <a:cs typeface="Times New Roman"/>
                <a:sym typeface="Times New Roman"/>
              </a:rPr>
              <a:t>[5] M. Kavitha, G. Gnaneswar, R. Dinesh, Y. R. Sai and R. S. Suraj, "Heart Disease Prediction using Hybrid Machine Learning Model," </a:t>
            </a:r>
            <a:r>
              <a:rPr i="1" lang="en-IN" sz="1100">
                <a:latin typeface="Times New Roman"/>
                <a:ea typeface="Times New Roman"/>
                <a:cs typeface="Times New Roman"/>
                <a:sym typeface="Times New Roman"/>
              </a:rPr>
              <a:t>2021 6th International Conference on Inventive Computation Technologies (ICICT)</a:t>
            </a:r>
            <a:r>
              <a:rPr lang="en-IN" sz="1100">
                <a:latin typeface="Times New Roman"/>
                <a:ea typeface="Times New Roman"/>
                <a:cs typeface="Times New Roman"/>
                <a:sym typeface="Times New Roman"/>
              </a:rPr>
              <a:t>, 2021, pp. 1329-1333, doi: 10.1109/ICICT50816.2021.9358597.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latin typeface="Times New Roman"/>
                <a:ea typeface="Times New Roman"/>
                <a:cs typeface="Times New Roman"/>
                <a:sym typeface="Times New Roman"/>
              </a:rPr>
              <a:t>[6] F. Alotaibi, “Implementation of Machine Learning Model to Predict Heart Failure Disease”, </a:t>
            </a:r>
            <a:r>
              <a:rPr i="1" lang="en-IN" sz="1100">
                <a:latin typeface="Times New Roman"/>
                <a:ea typeface="Times New Roman"/>
                <a:cs typeface="Times New Roman"/>
                <a:sym typeface="Times New Roman"/>
              </a:rPr>
              <a:t>International Journal of Advanced Computer Science and Applications (IJACSA), 10(6)</a:t>
            </a:r>
            <a:r>
              <a:rPr lang="en-IN" sz="1100">
                <a:latin typeface="Times New Roman"/>
                <a:ea typeface="Times New Roman"/>
                <a:cs typeface="Times New Roman"/>
                <a:sym typeface="Times New Roman"/>
              </a:rPr>
              <a:t>, 2019, doi: 10.14569/IJACSA.2019.0100637.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latin typeface="Times New Roman"/>
                <a:ea typeface="Times New Roman"/>
                <a:cs typeface="Times New Roman"/>
                <a:sym typeface="Times New Roman"/>
              </a:rPr>
              <a:t>[7] J. Qin, L. Chen, Y. Liu, C. Liu, C. Feng and B. Chen, "A Machine Learning Methodology for Diagnosing Chronic Kidney Disease," in </a:t>
            </a:r>
            <a:r>
              <a:rPr i="1" lang="en-IN" sz="1100">
                <a:latin typeface="Times New Roman"/>
                <a:ea typeface="Times New Roman"/>
                <a:cs typeface="Times New Roman"/>
                <a:sym typeface="Times New Roman"/>
              </a:rPr>
              <a:t>IEEE Access</a:t>
            </a:r>
            <a:r>
              <a:rPr lang="en-IN" sz="1100">
                <a:latin typeface="Times New Roman"/>
                <a:ea typeface="Times New Roman"/>
                <a:cs typeface="Times New Roman"/>
                <a:sym typeface="Times New Roman"/>
              </a:rPr>
              <a:t>, vol. 8, pp. 20991-21002, 2020, doi: 10.1109/ACCESS.2019.2963053.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latin typeface="Times New Roman"/>
                <a:ea typeface="Times New Roman"/>
                <a:cs typeface="Times New Roman"/>
                <a:sym typeface="Times New Roman"/>
              </a:rPr>
              <a:t>[8] R. Gupta, N. Koli, N. Mahor and N. Tejashri, "Performance Analysis of Machine Learning Classifier for Predicting Chronic Kidney Disease," </a:t>
            </a:r>
            <a:r>
              <a:rPr i="1" lang="en-IN" sz="1100">
                <a:latin typeface="Times New Roman"/>
                <a:ea typeface="Times New Roman"/>
                <a:cs typeface="Times New Roman"/>
                <a:sym typeface="Times New Roman"/>
              </a:rPr>
              <a:t>2020 International Conference for Emerging Technology (INCET)</a:t>
            </a:r>
            <a:r>
              <a:rPr lang="en-IN" sz="1100">
                <a:latin typeface="Times New Roman"/>
                <a:ea typeface="Times New Roman"/>
                <a:cs typeface="Times New Roman"/>
                <a:sym typeface="Times New Roman"/>
              </a:rPr>
              <a:t>, 2020, pp. 1-4, doi: 10.1109/INCET49848.2020.9154147.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latin typeface="Times New Roman"/>
                <a:ea typeface="Times New Roman"/>
                <a:cs typeface="Times New Roman"/>
                <a:sym typeface="Times New Roman"/>
              </a:rPr>
              <a:t>[9] F. M. Javed Mehedi Shamrat, P. Ghosh, M. H. Sadek, M. A. Kazi and S. Shultana, "Implementation of Machine Learning Algorithms to Detect the Prognosis Rate of Kidney Disease," </a:t>
            </a:r>
            <a:r>
              <a:rPr i="1" lang="en-IN" sz="1100">
                <a:latin typeface="Times New Roman"/>
                <a:ea typeface="Times New Roman"/>
                <a:cs typeface="Times New Roman"/>
                <a:sym typeface="Times New Roman"/>
              </a:rPr>
              <a:t>2020 IEEE International Conference for Innovation in Technology (INOCON)</a:t>
            </a:r>
            <a:r>
              <a:rPr lang="en-IN" sz="1100">
                <a:latin typeface="Times New Roman"/>
                <a:ea typeface="Times New Roman"/>
                <a:cs typeface="Times New Roman"/>
                <a:sym typeface="Times New Roman"/>
              </a:rPr>
              <a:t>, 2020, pp. 1-7, doi: 10.1109/INOCON50539.2020.9298026.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latin typeface="Times New Roman"/>
                <a:ea typeface="Times New Roman"/>
                <a:cs typeface="Times New Roman"/>
                <a:sym typeface="Times New Roman"/>
              </a:rPr>
              <a:t>[10] D. Varshni, K. Thakral, L. Agarwal, R. Nijhawan and A. Mittal, "Pneumonia Detection Using CNN based Feature Extraction," </a:t>
            </a:r>
            <a:r>
              <a:rPr i="1" lang="en-IN" sz="1100">
                <a:latin typeface="Times New Roman"/>
                <a:ea typeface="Times New Roman"/>
                <a:cs typeface="Times New Roman"/>
                <a:sym typeface="Times New Roman"/>
              </a:rPr>
              <a:t>2019 IEEE International Conference on Electrical, Computer and Communication Technologies (ICECCT)</a:t>
            </a:r>
            <a:r>
              <a:rPr lang="en-IN" sz="1100">
                <a:latin typeface="Times New Roman"/>
                <a:ea typeface="Times New Roman"/>
                <a:cs typeface="Times New Roman"/>
                <a:sym typeface="Times New Roman"/>
              </a:rPr>
              <a:t>, 2019, pp. 1-7, doi: 10.1109/ICECCT.2019.8869364.</a:t>
            </a:r>
            <a:br>
              <a:rPr lang="en-IN" sz="1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1100">
                <a:latin typeface="Times New Roman"/>
                <a:ea typeface="Times New Roman"/>
                <a:cs typeface="Times New Roman"/>
                <a:sym typeface="Times New Roman"/>
              </a:rPr>
              <a:t>[11] A. Sharma, M. Negi, A. Goyal, R. Jain and P. Nagrath, “Detection of Pneumonia using ML &amp; DL in Python.”, </a:t>
            </a:r>
            <a:r>
              <a:rPr i="1" lang="en-IN" sz="1100">
                <a:latin typeface="Times New Roman"/>
                <a:ea typeface="Times New Roman"/>
                <a:cs typeface="Times New Roman"/>
                <a:sym typeface="Times New Roman"/>
              </a:rPr>
              <a:t>IOP Conference Series: Materials Science and Engineering</a:t>
            </a:r>
            <a:r>
              <a:rPr lang="en-IN" sz="1100">
                <a:latin typeface="Times New Roman"/>
                <a:ea typeface="Times New Roman"/>
                <a:cs typeface="Times New Roman"/>
                <a:sym typeface="Times New Roman"/>
              </a:rPr>
              <a:t> 1022, 2021, doi: 10.1088/1757-899X/1022/1/012066.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g11e2e828a26_0_369"/>
          <p:cNvSpPr txBox="1"/>
          <p:nvPr>
            <p:ph idx="12" type="sldNum"/>
          </p:nvPr>
        </p:nvSpPr>
        <p:spPr>
          <a:xfrm>
            <a:off x="6553200" y="637354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557561" y="1136309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i="0" lang="en-IN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Roadmap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5"/>
          <p:cNvSpPr txBox="1"/>
          <p:nvPr>
            <p:ph idx="10" type="dt"/>
          </p:nvPr>
        </p:nvSpPr>
        <p:spPr>
          <a:xfrm>
            <a:off x="457200" y="638139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1/14/2021</a:t>
            </a:r>
            <a:endParaRPr b="0" i="0" sz="105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5"/>
          <p:cNvSpPr txBox="1"/>
          <p:nvPr>
            <p:ph idx="11" type="ftr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BTI Computer Engineering Dept. MPSTME, Mumbai Campus </a:t>
            </a:r>
            <a:endParaRPr b="0" i="0" sz="105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5"/>
          <p:cNvSpPr txBox="1"/>
          <p:nvPr>
            <p:ph idx="12" type="sldNum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b="0" i="0" lang="en-IN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5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863319" y="1757680"/>
            <a:ext cx="6945586" cy="42789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IN" sz="2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Book Antiqua"/>
                <a:ea typeface="Book Antiqua"/>
                <a:cs typeface="Book Antiqua"/>
                <a:sym typeface="Book Antiqua"/>
              </a:rPr>
              <a:t>Introduction</a:t>
            </a:r>
            <a:endParaRPr b="0" i="0" sz="1400" u="none" cap="none" strike="noStrik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IN" sz="2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Book Antiqua"/>
                <a:ea typeface="Book Antiqua"/>
                <a:cs typeface="Book Antiqua"/>
                <a:sym typeface="Book Antiqua"/>
              </a:rPr>
              <a:t>Problem definition</a:t>
            </a:r>
            <a:endParaRPr b="0" i="0" sz="1400" u="none" cap="none" strike="noStrik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IN" sz="2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Book Antiqua"/>
                <a:ea typeface="Book Antiqua"/>
                <a:cs typeface="Book Antiqua"/>
                <a:sym typeface="Book Antiqua"/>
              </a:rPr>
              <a:t>Literature Review / Market Survey </a:t>
            </a:r>
            <a:endParaRPr b="0" i="0" sz="1400" u="none" cap="none" strike="noStrik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IN" sz="2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Book Antiqua"/>
                <a:ea typeface="Book Antiqua"/>
                <a:cs typeface="Book Antiqua"/>
                <a:sym typeface="Book Antiqua"/>
              </a:rPr>
              <a:t>Proposed System</a:t>
            </a:r>
            <a:r>
              <a:rPr b="0" i="0" lang="en-IN" sz="14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-IN" sz="2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Book Antiqua"/>
                <a:ea typeface="Book Antiqua"/>
                <a:cs typeface="Book Antiqua"/>
                <a:sym typeface="Book Antiqua"/>
              </a:rPr>
              <a:t>Algorithms /Architecture</a:t>
            </a:r>
            <a:endParaRPr b="0" i="0" sz="1400" u="none" cap="none" strike="noStrik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IN" sz="2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Book Antiqua"/>
                <a:ea typeface="Book Antiqua"/>
                <a:cs typeface="Book Antiqua"/>
                <a:sym typeface="Book Antiqua"/>
              </a:rPr>
              <a:t>Design Diagrams</a:t>
            </a:r>
            <a:endParaRPr b="0" i="0" sz="1400" u="none" cap="none" strike="noStrik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IN" sz="2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Book Antiqua"/>
                <a:ea typeface="Book Antiqua"/>
                <a:cs typeface="Book Antiqua"/>
                <a:sym typeface="Book Antiqua"/>
              </a:rPr>
              <a:t>Implementation and Result Discussion</a:t>
            </a:r>
            <a:endParaRPr b="0" i="0" sz="1400" u="none" cap="none" strike="noStrik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IN" sz="2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Book Antiqua"/>
                <a:ea typeface="Book Antiqua"/>
                <a:cs typeface="Book Antiqua"/>
                <a:sym typeface="Book Antiqua"/>
              </a:rPr>
              <a:t>Conclusion and Future Work</a:t>
            </a:r>
            <a:endParaRPr b="0" i="0" sz="1400" u="none" cap="none" strike="noStrik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IN" sz="2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Book Antiqua"/>
                <a:ea typeface="Book Antiqua"/>
                <a:cs typeface="Book Antiqua"/>
                <a:sym typeface="Book Antiqua"/>
              </a:rPr>
              <a:t>References</a:t>
            </a:r>
            <a:endParaRPr b="0" i="0" sz="2400" u="none" cap="none" strike="noStrike">
              <a:solidFill>
                <a:schemeClr val="dk1"/>
              </a:solidFill>
              <a:highlight>
                <a:schemeClr val="lt1"/>
              </a:highlight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28600" lvl="0" marL="457200" marR="0" rtl="0" algn="l">
              <a:lnSpc>
                <a:spcPct val="2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2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2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e2e828a26_0_296"/>
          <p:cNvSpPr txBox="1"/>
          <p:nvPr>
            <p:ph type="title"/>
          </p:nvPr>
        </p:nvSpPr>
        <p:spPr>
          <a:xfrm>
            <a:off x="187900" y="1395750"/>
            <a:ext cx="87369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IN" sz="3500"/>
              <a:t>Introduction</a:t>
            </a:r>
            <a:endParaRPr sz="3500"/>
          </a:p>
        </p:txBody>
      </p:sp>
      <p:sp>
        <p:nvSpPr>
          <p:cNvPr id="98" name="Google Shape;98;g11e2e828a26_0_296"/>
          <p:cNvSpPr txBox="1"/>
          <p:nvPr>
            <p:ph idx="1" type="body"/>
          </p:nvPr>
        </p:nvSpPr>
        <p:spPr>
          <a:xfrm>
            <a:off x="457200" y="2286000"/>
            <a:ext cx="8229600" cy="40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Char char="❑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Chronic diseases last for a period of 1 year or more, and are caused by environmental, genetic, and physiological factors.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Char char="❑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Cardiovascular Disease is the leading cause of death globally, claiming an estimated 17.9 million lives in 2019 alone.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Char char="❑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Respiratory disease, diabetes, and kidney diseases are included in the global list of top ten leading causes of death.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Char char="❑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Early diagnosis of chronic diseases may reduce several casualties.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g11e2e828a26_0_296"/>
          <p:cNvSpPr txBox="1"/>
          <p:nvPr>
            <p:ph idx="12" type="sldNum"/>
          </p:nvPr>
        </p:nvSpPr>
        <p:spPr>
          <a:xfrm>
            <a:off x="6553200" y="637354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e2e828a26_2_8"/>
          <p:cNvSpPr txBox="1"/>
          <p:nvPr>
            <p:ph type="title"/>
          </p:nvPr>
        </p:nvSpPr>
        <p:spPr>
          <a:xfrm>
            <a:off x="457200" y="1295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IN"/>
              <a:t>Problem Statement</a:t>
            </a:r>
            <a:endParaRPr/>
          </a:p>
        </p:txBody>
      </p:sp>
      <p:sp>
        <p:nvSpPr>
          <p:cNvPr id="105" name="Google Shape;105;g11e2e828a26_2_8"/>
          <p:cNvSpPr txBox="1"/>
          <p:nvPr>
            <p:ph idx="1" type="body"/>
          </p:nvPr>
        </p:nvSpPr>
        <p:spPr>
          <a:xfrm>
            <a:off x="457200" y="2209800"/>
            <a:ext cx="8229600" cy="41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Char char="❑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During the COVID-19 Pandemic, several hospitals faced a severe shortage of highly-skilled doctors.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Char char="❑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The ones who were available at times required an expert system, to help them aid in diagnosing a patient’s condition.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Char char="❑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However, these expert systems may be much more useful, if they could personalise the diagnosis for each and every patient, with the help of an available doctor.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06" name="Google Shape;106;g11e2e828a26_2_8"/>
          <p:cNvSpPr txBox="1"/>
          <p:nvPr>
            <p:ph idx="11" type="ftr"/>
          </p:nvPr>
        </p:nvSpPr>
        <p:spPr>
          <a:xfrm>
            <a:off x="3122488" y="6373546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/>
              <a:t>Computer Engineering Dept. MPSTME, Mumbai Campus </a:t>
            </a:r>
            <a:endParaRPr/>
          </a:p>
        </p:txBody>
      </p:sp>
      <p:sp>
        <p:nvSpPr>
          <p:cNvPr id="107" name="Google Shape;107;g11e2e828a26_2_8"/>
          <p:cNvSpPr txBox="1"/>
          <p:nvPr>
            <p:ph idx="12" type="sldNum"/>
          </p:nvPr>
        </p:nvSpPr>
        <p:spPr>
          <a:xfrm>
            <a:off x="6553200" y="637354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e2e828a26_0_76"/>
          <p:cNvSpPr txBox="1"/>
          <p:nvPr>
            <p:ph type="title"/>
          </p:nvPr>
        </p:nvSpPr>
        <p:spPr>
          <a:xfrm>
            <a:off x="457200" y="1408350"/>
            <a:ext cx="82296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IN"/>
              <a:t>Literature Review</a:t>
            </a:r>
            <a:endParaRPr/>
          </a:p>
        </p:txBody>
      </p:sp>
      <p:sp>
        <p:nvSpPr>
          <p:cNvPr id="114" name="Google Shape;114;g11e2e828a26_0_76"/>
          <p:cNvSpPr txBox="1"/>
          <p:nvPr>
            <p:ph idx="1" type="body"/>
          </p:nvPr>
        </p:nvSpPr>
        <p:spPr>
          <a:xfrm>
            <a:off x="457200" y="2024953"/>
            <a:ext cx="8229600" cy="40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IN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Link for Literature Review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g11e2e828a26_0_76"/>
          <p:cNvSpPr txBox="1"/>
          <p:nvPr>
            <p:ph idx="12" type="sldNum"/>
          </p:nvPr>
        </p:nvSpPr>
        <p:spPr>
          <a:xfrm>
            <a:off x="6553200" y="637354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e2e828a26_0_149"/>
          <p:cNvSpPr txBox="1"/>
          <p:nvPr>
            <p:ph type="title"/>
          </p:nvPr>
        </p:nvSpPr>
        <p:spPr>
          <a:xfrm>
            <a:off x="457200" y="1240075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500"/>
              <a:t>Proposed System</a:t>
            </a:r>
            <a:endParaRPr/>
          </a:p>
        </p:txBody>
      </p:sp>
      <p:sp>
        <p:nvSpPr>
          <p:cNvPr id="122" name="Google Shape;122;g11e2e828a26_0_149"/>
          <p:cNvSpPr txBox="1"/>
          <p:nvPr>
            <p:ph idx="12" type="sldNum"/>
          </p:nvPr>
        </p:nvSpPr>
        <p:spPr>
          <a:xfrm>
            <a:off x="6553200" y="637354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graphicFrame>
        <p:nvGraphicFramePr>
          <p:cNvPr id="123" name="Google Shape;123;g11e2e828a26_0_149"/>
          <p:cNvGraphicFramePr/>
          <p:nvPr/>
        </p:nvGraphicFramePr>
        <p:xfrm>
          <a:off x="4356450" y="2154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{2D620EFE-BE13-482C-9C19-AF245E4F0074}</a:tableStyleId>
              </a:tblPr>
              <a:tblGrid>
                <a:gridCol w="2091150"/>
                <a:gridCol w="2239200"/>
              </a:tblGrid>
              <a:tr h="460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1" lang="en-IN" sz="1600" u="none" cap="none" strike="noStrike"/>
                        <a:t>Chronic Disease</a:t>
                      </a:r>
                      <a:endParaRPr b="1" i="1" sz="16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1" lang="en-IN" sz="1600" u="none" cap="none" strike="noStrike"/>
                        <a:t>Dataset</a:t>
                      </a:r>
                      <a:endParaRPr b="1" i="1" sz="16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841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IN" sz="1500" u="none" cap="none" strike="noStrike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Chronic Kidney Disease</a:t>
                      </a:r>
                      <a:endParaRPr sz="15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IN" sz="15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UCI Chronic Kidney Disease Dataset</a:t>
                      </a:r>
                      <a:endParaRPr sz="19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0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IN" sz="1500" u="none" cap="none" strike="noStrike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Diabetes</a:t>
                      </a:r>
                      <a:endParaRPr sz="15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IN" sz="15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PIMA Indians Diabetes Database</a:t>
                      </a:r>
                      <a:endParaRPr sz="19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73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IN" sz="1500" u="none" cap="none" strike="noStrike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Heart Ailments</a:t>
                      </a:r>
                      <a:endParaRPr sz="15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IN" sz="15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UCI Heart Disease Dataset</a:t>
                      </a:r>
                      <a:endParaRPr sz="15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58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IN" sz="1500" u="none" cap="none" strike="noStrike"/>
                        <a:t>Pneumonia</a:t>
                      </a:r>
                      <a:endParaRPr sz="15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IN" sz="1500">
                          <a:solidFill>
                            <a:srgbClr val="222222"/>
                          </a:solidFill>
                        </a:rPr>
                        <a:t>COVID-QU-Ex Dataset</a:t>
                      </a:r>
                      <a:endParaRPr sz="1500">
                        <a:solidFill>
                          <a:srgbClr val="22222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24" name="Google Shape;124;g11e2e828a26_0_1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154475"/>
            <a:ext cx="3751900" cy="4260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1e2e828a26_0_223"/>
          <p:cNvSpPr txBox="1"/>
          <p:nvPr>
            <p:ph type="title"/>
          </p:nvPr>
        </p:nvSpPr>
        <p:spPr>
          <a:xfrm>
            <a:off x="457200" y="1295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IN"/>
              <a:t>Architecture Diagram</a:t>
            </a:r>
            <a:endParaRPr/>
          </a:p>
        </p:txBody>
      </p:sp>
      <p:sp>
        <p:nvSpPr>
          <p:cNvPr id="131" name="Google Shape;131;g11e2e828a26_0_223"/>
          <p:cNvSpPr txBox="1"/>
          <p:nvPr>
            <p:ph idx="12" type="sldNum"/>
          </p:nvPr>
        </p:nvSpPr>
        <p:spPr>
          <a:xfrm>
            <a:off x="6553200" y="637354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32" name="Google Shape;132;g11e2e828a26_0_2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2537" y="2209800"/>
            <a:ext cx="6798925" cy="4272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e2e828a26_0_443"/>
          <p:cNvSpPr txBox="1"/>
          <p:nvPr>
            <p:ph type="title"/>
          </p:nvPr>
        </p:nvSpPr>
        <p:spPr>
          <a:xfrm>
            <a:off x="457200" y="1295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IN"/>
              <a:t>Implementation (To Date)</a:t>
            </a:r>
            <a:endParaRPr/>
          </a:p>
        </p:txBody>
      </p:sp>
      <p:sp>
        <p:nvSpPr>
          <p:cNvPr id="139" name="Google Shape;139;g11e2e828a26_0_443"/>
          <p:cNvSpPr txBox="1"/>
          <p:nvPr>
            <p:ph idx="12" type="sldNum"/>
          </p:nvPr>
        </p:nvSpPr>
        <p:spPr>
          <a:xfrm>
            <a:off x="6553200" y="637354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40" name="Google Shape;140;g11e2e828a26_0_443"/>
          <p:cNvSpPr txBox="1"/>
          <p:nvPr/>
        </p:nvSpPr>
        <p:spPr>
          <a:xfrm>
            <a:off x="511650" y="3429000"/>
            <a:ext cx="8120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Link for Live Implementation</a:t>
            </a:r>
            <a:endParaRPr sz="2400" u="sng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e2e828a26_2_1"/>
          <p:cNvSpPr txBox="1"/>
          <p:nvPr>
            <p:ph type="title"/>
          </p:nvPr>
        </p:nvSpPr>
        <p:spPr>
          <a:xfrm>
            <a:off x="457200" y="1295400"/>
            <a:ext cx="82296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Conclusion</a:t>
            </a:r>
            <a:endParaRPr/>
          </a:p>
        </p:txBody>
      </p:sp>
      <p:sp>
        <p:nvSpPr>
          <p:cNvPr id="147" name="Google Shape;147;g11e2e828a26_2_1"/>
          <p:cNvSpPr txBox="1"/>
          <p:nvPr>
            <p:ph idx="1" type="body"/>
          </p:nvPr>
        </p:nvSpPr>
        <p:spPr>
          <a:xfrm>
            <a:off x="457200" y="2286000"/>
            <a:ext cx="8229600" cy="40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Char char="❑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Expert systems in medication are characterized as systems with the capacity to catch and store expert information, realities, and thinking strategies to assist doctors in diagnosing a patient's condition.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❑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Our project incorporates the core aspects of an expert system by assisting doctors in the early diagnosis of a chronic disease in their patients through the use of trained machine learning models that provide high accuracy in detection.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g11e2e828a26_2_1"/>
          <p:cNvSpPr txBox="1"/>
          <p:nvPr>
            <p:ph idx="12" type="sldNum"/>
          </p:nvPr>
        </p:nvSpPr>
        <p:spPr>
          <a:xfrm>
            <a:off x="6553200" y="6373546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PST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Shubha Puthran</dc:creator>
</cp:coreProperties>
</file>