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gAps1FikPMAznNh5bT2O8J+zeD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92BE28-0DD8-4370-A567-1AD9ECC741B7}">
  <a:tblStyle styleId="{EB92BE28-0DD8-4370-A567-1AD9ECC741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500" u="none" cap="none" strike="noStrike">
              <a:solidFill>
                <a:schemeClr val="dk1"/>
              </a:solidFill>
            </a:endParaRPr>
          </a:p>
        </p:txBody>
      </p:sp>
      <p:sp>
        <p:nvSpPr>
          <p:cNvPr id="77" name="Google Shape;7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5e36cd0e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f65e36cd0e_0_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gf65e36cd0e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5e36cd0e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f65e36cd0e_0_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2" name="Google Shape;162;gf65e36cd0e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b6c9269f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cb6c9269f5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Calibri"/>
              <a:buAutoNum type="arabicPeriod"/>
            </a:pPr>
            <a:r>
              <a:rPr lang="en-IN">
                <a:latin typeface="Calibri"/>
                <a:ea typeface="Calibri"/>
                <a:cs typeface="Calibri"/>
                <a:sym typeface="Calibri"/>
              </a:rPr>
              <a:t>Maam for </a:t>
            </a:r>
            <a:r>
              <a:rPr lang="en-IN">
                <a:latin typeface="Calibri"/>
                <a:ea typeface="Calibri"/>
                <a:cs typeface="Calibri"/>
                <a:sym typeface="Calibri"/>
              </a:rPr>
              <a:t>we plan to start with the implementation of classifier models for the remaining chronic diseases of the proposed system</a:t>
            </a:r>
            <a:endParaRPr>
              <a:latin typeface="Calibri"/>
              <a:ea typeface="Calibri"/>
              <a:cs typeface="Calibri"/>
              <a:sym typeface="Calibri"/>
            </a:endParaRPr>
          </a:p>
          <a:p>
            <a:pPr indent="-317500" lvl="0" marL="457200" rtl="0" algn="just">
              <a:lnSpc>
                <a:spcPct val="150000"/>
              </a:lnSpc>
              <a:spcBef>
                <a:spcPts val="0"/>
              </a:spcBef>
              <a:spcAft>
                <a:spcPts val="0"/>
              </a:spcAft>
              <a:buSzPts val="1400"/>
              <a:buFont typeface="Calibri"/>
              <a:buAutoNum type="arabicPeriod"/>
            </a:pPr>
            <a:r>
              <a:rPr lang="en-IN">
                <a:latin typeface="Calibri"/>
                <a:ea typeface="Calibri"/>
                <a:cs typeface="Calibri"/>
                <a:sym typeface="Calibri"/>
              </a:rPr>
              <a:t>Once we have the models ready,we will start working on the GUI after working with the GUI, we will be working on collaborating all of the machine learning models into one unified system</a:t>
            </a:r>
            <a:endParaRPr>
              <a:latin typeface="Calibri"/>
              <a:ea typeface="Calibri"/>
              <a:cs typeface="Calibri"/>
              <a:sym typeface="Calibri"/>
            </a:endParaRPr>
          </a:p>
          <a:p>
            <a:pPr indent="-317500" lvl="0" marL="457200" rtl="0" algn="just">
              <a:lnSpc>
                <a:spcPct val="150000"/>
              </a:lnSpc>
              <a:spcBef>
                <a:spcPts val="0"/>
              </a:spcBef>
              <a:spcAft>
                <a:spcPts val="0"/>
              </a:spcAft>
              <a:buSzPts val="1400"/>
              <a:buFont typeface="Calibri"/>
              <a:buAutoNum type="arabicPeriod"/>
            </a:pPr>
            <a:r>
              <a:rPr lang="en-IN">
                <a:latin typeface="Calibri"/>
                <a:ea typeface="Calibri"/>
                <a:cs typeface="Calibri"/>
                <a:sym typeface="Calibri"/>
              </a:rPr>
              <a:t>After collaborating the models together, there will be a testing phase to check the accuracy of each model and check the system requirements of our deployed model.</a:t>
            </a:r>
            <a:endParaRPr>
              <a:latin typeface="Calibri"/>
              <a:ea typeface="Calibri"/>
              <a:cs typeface="Calibri"/>
              <a:sym typeface="Calibri"/>
            </a:endParaRPr>
          </a:p>
          <a:p>
            <a:pPr indent="0" lvl="0" marL="0" rtl="0" algn="just">
              <a:lnSpc>
                <a:spcPct val="150000"/>
              </a:lnSpc>
              <a:spcBef>
                <a:spcPts val="1200"/>
              </a:spcBef>
              <a:spcAft>
                <a:spcPts val="1200"/>
              </a:spcAft>
              <a:buNone/>
            </a:pPr>
            <a:r>
              <a:t/>
            </a:r>
            <a:endParaRPr>
              <a:latin typeface="Calibri"/>
              <a:ea typeface="Calibri"/>
              <a:cs typeface="Calibri"/>
              <a:sym typeface="Calibri"/>
            </a:endParaRPr>
          </a:p>
        </p:txBody>
      </p:sp>
      <p:sp>
        <p:nvSpPr>
          <p:cNvPr id="170" name="Google Shape;170;gcb6c9269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c8f3079fe_0_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ec8f3079fe_0_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500"/>
          </a:p>
        </p:txBody>
      </p:sp>
      <p:sp>
        <p:nvSpPr>
          <p:cNvPr id="178" name="Google Shape;178;gec8f3079fe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500"/>
          </a:p>
        </p:txBody>
      </p:sp>
      <p:sp>
        <p:nvSpPr>
          <p:cNvPr id="185" name="Google Shape;18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1500"/>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85" name="Google Shape;8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500"/>
          </a:p>
        </p:txBody>
      </p:sp>
      <p:sp>
        <p:nvSpPr>
          <p:cNvPr id="93" name="Google Shape;9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6c9266e1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cb6c9266e1_0_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gcb6c9266e1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c8f3079fe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ec8f3079fe_1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0" name="Google Shape;110;gec8f3079f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a5f342c2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ea5f342c24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1" sz="1500"/>
          </a:p>
        </p:txBody>
      </p:sp>
      <p:sp>
        <p:nvSpPr>
          <p:cNvPr id="118" name="Google Shape;118;gea5f342c2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c8f3079fe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ec8f3079fe_0_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7" name="Google Shape;127;gec8f3079fe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bf6be2c1a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ebf6be2c1a_0_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 name="Google Shape;135;gebf6be2c1a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c8f3079fe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ec8f3079fe_0_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solidFill>
                <a:schemeClr val="lt1"/>
              </a:solidFill>
              <a:highlight>
                <a:srgbClr val="36393F"/>
              </a:highlight>
            </a:endParaRPr>
          </a:p>
        </p:txBody>
      </p:sp>
      <p:sp>
        <p:nvSpPr>
          <p:cNvPr id="143" name="Google Shape;143;gec8f3079fe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Noto Sans Symbols"/>
              <a:buNone/>
              <a:defRPr b="0" i="0" sz="2400" u="none" cap="none" strike="noStrike">
                <a:solidFill>
                  <a:srgbClr val="888888"/>
                </a:solidFill>
                <a:latin typeface="Arial"/>
                <a:ea typeface="Arial"/>
                <a:cs typeface="Arial"/>
                <a:sym typeface="Arial"/>
              </a:defRPr>
            </a:lvl1pPr>
            <a:lvl2pPr lvl="1" marR="0" algn="ctr">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Arial"/>
                <a:ea typeface="Arial"/>
                <a:cs typeface="Arial"/>
                <a:sym typeface="Arial"/>
              </a:defRPr>
            </a:lvl2pPr>
            <a:lvl3pPr lvl="2" marR="0" algn="ctr">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Arial"/>
                <a:ea typeface="Arial"/>
                <a:cs typeface="Arial"/>
                <a:sym typeface="Arial"/>
              </a:defRPr>
            </a:lvl3pPr>
            <a:lvl4pPr lvl="3"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Arial"/>
                <a:ea typeface="Arial"/>
                <a:cs typeface="Arial"/>
                <a:sym typeface="Arial"/>
              </a:defRPr>
            </a:lvl4pPr>
            <a:lvl5pPr lvl="4"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Arial"/>
                <a:ea typeface="Arial"/>
                <a:cs typeface="Arial"/>
                <a:sym typeface="Arial"/>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18" name="Google Shape;18;p19"/>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 name="Google Shape;19;p19"/>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19"/>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20"/>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20"/>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20"/>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20"/>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23"/>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2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0" name="Google Shape;30;p2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 name="Google Shape;31;p2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2" name="Google Shape;32;p2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 name="Google Shape;33;p23"/>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Google Shape;34;p23"/>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Google Shape;35;p23"/>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2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Arial"/>
                <a:ea typeface="Arial"/>
                <a:cs typeface="Arial"/>
                <a:sym typeface="Arial"/>
              </a:defRPr>
            </a:lvl1pPr>
            <a:lvl2pPr indent="-228600" lvl="1" marL="914400" marR="0" algn="l">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39" name="Google Shape;39;p21"/>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0" name="Google Shape;40;p21"/>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Google Shape;41;p2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22"/>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2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22"/>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7" name="Google Shape;47;p22"/>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8" name="Google Shape;48;p2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2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3" name="Google Shape;53;p24"/>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24"/>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24"/>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2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25"/>
          <p:cNvSpPr/>
          <p:nvPr>
            <p:ph idx="2" type="pic"/>
          </p:nvPr>
        </p:nvSpPr>
        <p:spPr>
          <a:xfrm>
            <a:off x="1792288" y="612775"/>
            <a:ext cx="5486400" cy="4114800"/>
          </a:xfrm>
          <a:prstGeom prst="rect">
            <a:avLst/>
          </a:prstGeom>
          <a:noFill/>
          <a:ln>
            <a:noFill/>
          </a:ln>
        </p:spPr>
      </p:sp>
      <p:sp>
        <p:nvSpPr>
          <p:cNvPr id="59" name="Google Shape;59;p2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0" name="Google Shape;60;p25"/>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1" name="Google Shape;61;p25"/>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2" name="Google Shape;62;p25"/>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26"/>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26"/>
          <p:cNvSpPr txBox="1"/>
          <p:nvPr>
            <p:ph idx="1" type="body"/>
          </p:nvPr>
        </p:nvSpPr>
        <p:spPr>
          <a:xfrm rot="5400000">
            <a:off x="2536824" y="206375"/>
            <a:ext cx="4070351" cy="8229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26"/>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Google Shape;67;p26"/>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8" name="Google Shape;68;p26"/>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27"/>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27"/>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27"/>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Google Shape;73;p27"/>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4" name="Google Shape;74;p27"/>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8"/>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spreadsheets/d/1aEfWsxFozHpVoCU0wWzxFt_UU-s4u2PkRPtw0Ie5Ouk/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684100" y="906025"/>
            <a:ext cx="7772400" cy="297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lang="en-IN">
                <a:latin typeface="Times New Roman"/>
                <a:ea typeface="Times New Roman"/>
                <a:cs typeface="Times New Roman"/>
                <a:sym typeface="Times New Roman"/>
              </a:rPr>
              <a:t>       </a:t>
            </a:r>
            <a:br>
              <a:rPr lang="en-IN">
                <a:latin typeface="Times New Roman"/>
                <a:ea typeface="Times New Roman"/>
                <a:cs typeface="Times New Roman"/>
                <a:sym typeface="Times New Roman"/>
              </a:rPr>
            </a:br>
            <a:r>
              <a:rPr lang="en-IN" sz="3400">
                <a:latin typeface="Times New Roman"/>
                <a:ea typeface="Times New Roman"/>
                <a:cs typeface="Times New Roman"/>
                <a:sym typeface="Times New Roman"/>
              </a:rPr>
              <a:t>B.Tech Integrated </a:t>
            </a: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Mid-Term Presentation</a:t>
            </a:r>
            <a:endParaRPr sz="3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600"/>
              <a:buFont typeface="Arial"/>
              <a:buNone/>
            </a:pPr>
            <a:r>
              <a:rPr lang="en-IN" sz="3400">
                <a:latin typeface="Times New Roman"/>
                <a:ea typeface="Times New Roman"/>
                <a:cs typeface="Times New Roman"/>
                <a:sym typeface="Times New Roman"/>
              </a:rPr>
              <a:t>A.Y. 2021-2022</a:t>
            </a: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Project Title: Disease Detection System using Machine Learning</a:t>
            </a:r>
            <a:endParaRPr>
              <a:latin typeface="Times New Roman"/>
              <a:ea typeface="Times New Roman"/>
              <a:cs typeface="Times New Roman"/>
              <a:sym typeface="Times New Roman"/>
            </a:endParaRPr>
          </a:p>
        </p:txBody>
      </p:sp>
      <p:sp>
        <p:nvSpPr>
          <p:cNvPr id="80" name="Google Shape;80;p1"/>
          <p:cNvSpPr txBox="1"/>
          <p:nvPr>
            <p:ph idx="1" type="subTitle"/>
          </p:nvPr>
        </p:nvSpPr>
        <p:spPr>
          <a:xfrm>
            <a:off x="1809734" y="3639787"/>
            <a:ext cx="6646753" cy="2653864"/>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888888"/>
              </a:buClr>
              <a:buSzPts val="2400"/>
              <a:buNone/>
            </a:pPr>
            <a:r>
              <a:t/>
            </a:r>
            <a:endParaRPr sz="2300">
              <a:solidFill>
                <a:schemeClr val="dk1"/>
              </a:solidFill>
            </a:endParaRPr>
          </a:p>
          <a:p>
            <a:pPr indent="-342900" lvl="0" marL="342900" rtl="0" algn="just">
              <a:lnSpc>
                <a:spcPct val="100000"/>
              </a:lnSpc>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Presented by: Vaibhav Raheja (C056)</a:t>
            </a:r>
            <a:endParaRPr sz="2300"/>
          </a:p>
          <a:p>
            <a:pPr indent="-342900" lvl="0" marL="1257300" rtl="0" algn="just">
              <a:lnSpc>
                <a:spcPct val="100000"/>
              </a:lnSpc>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		    Viraj Shah (C064)</a:t>
            </a:r>
            <a:endParaRPr sz="2300"/>
          </a:p>
          <a:p>
            <a:pPr indent="-342900" lvl="0" marL="1257300" rtl="0" algn="just">
              <a:lnSpc>
                <a:spcPct val="100000"/>
              </a:lnSpc>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		    Mayank Shetty (C075)</a:t>
            </a:r>
            <a:endParaRPr sz="2300"/>
          </a:p>
          <a:p>
            <a:pPr indent="-342900" lvl="0" marL="1257300" rtl="0" algn="just">
              <a:lnSpc>
                <a:spcPct val="100000"/>
              </a:lnSpc>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		    Purav Patel (C098)</a:t>
            </a:r>
            <a:endParaRPr sz="2300"/>
          </a:p>
          <a:p>
            <a:pPr indent="-342900" lvl="0" marL="342900" rtl="0" algn="just">
              <a:lnSpc>
                <a:spcPct val="100000"/>
              </a:lnSpc>
              <a:spcBef>
                <a:spcPts val="0"/>
              </a:spcBef>
              <a:spcAft>
                <a:spcPts val="0"/>
              </a:spcAft>
              <a:buClr>
                <a:srgbClr val="888888"/>
              </a:buClr>
              <a:buSzPts val="2400"/>
              <a:buNone/>
            </a:pPr>
            <a:r>
              <a:t/>
            </a:r>
            <a:endParaRPr sz="2300">
              <a:solidFill>
                <a:srgbClr val="7F7F7F"/>
              </a:solidFill>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rgbClr val="888888"/>
              </a:buClr>
              <a:buSzPts val="2400"/>
              <a:buNone/>
            </a:pPr>
            <a:r>
              <a:rPr lang="en-IN" sz="2300">
                <a:solidFill>
                  <a:srgbClr val="7F7F7F"/>
                </a:solidFill>
                <a:latin typeface="Times New Roman"/>
                <a:ea typeface="Times New Roman"/>
                <a:cs typeface="Times New Roman"/>
                <a:sym typeface="Times New Roman"/>
              </a:rPr>
              <a:t>Under The Guidance of: Prof. Manisha Tiwari</a:t>
            </a:r>
            <a:endParaRPr sz="2300">
              <a:solidFill>
                <a:srgbClr val="7F7F7F"/>
              </a:solidFill>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rgbClr val="888888"/>
              </a:buClr>
              <a:buSzPts val="2400"/>
              <a:buNone/>
            </a:pPr>
            <a:r>
              <a:t/>
            </a:r>
            <a:endParaRPr>
              <a:solidFill>
                <a:schemeClr val="dk1"/>
              </a:solidFill>
            </a:endParaRPr>
          </a:p>
          <a:p>
            <a:pPr indent="-342900" lvl="0" marL="342900" marR="0" rtl="0" algn="just">
              <a:lnSpc>
                <a:spcPct val="100000"/>
              </a:lnSpc>
              <a:spcBef>
                <a:spcPts val="0"/>
              </a:spcBef>
              <a:spcAft>
                <a:spcPts val="0"/>
              </a:spcAft>
              <a:buClr>
                <a:srgbClr val="888888"/>
              </a:buClr>
              <a:buSzPts val="2400"/>
              <a:buNone/>
            </a:pPr>
            <a:r>
              <a:t/>
            </a:r>
            <a:endParaRPr>
              <a:solidFill>
                <a:schemeClr val="dk1"/>
              </a:solidFill>
            </a:endParaRPr>
          </a:p>
        </p:txBody>
      </p:sp>
      <p:sp>
        <p:nvSpPr>
          <p:cNvPr id="81" name="Google Shape;81;p1"/>
          <p:cNvSpPr txBox="1"/>
          <p:nvPr>
            <p:ph idx="11" type="ftr"/>
          </p:nvPr>
        </p:nvSpPr>
        <p:spPr>
          <a:xfrm>
            <a:off x="3122488" y="6373546"/>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Arial"/>
                <a:ea typeface="Arial"/>
                <a:cs typeface="Arial"/>
                <a:sym typeface="Arial"/>
              </a:rPr>
              <a:t>Computer Engineering Dept. MPSTME, Mumbai Campus </a:t>
            </a:r>
            <a:endParaRPr b="0" i="0" sz="1050" u="none" cap="none" strike="noStrike">
              <a:solidFill>
                <a:srgbClr val="888888"/>
              </a:solidFill>
              <a:latin typeface="Arial"/>
              <a:ea typeface="Arial"/>
              <a:cs typeface="Arial"/>
              <a:sym typeface="Arial"/>
            </a:endParaRPr>
          </a:p>
        </p:txBody>
      </p:sp>
      <p:sp>
        <p:nvSpPr>
          <p:cNvPr id="82" name="Google Shape;82;p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Arial"/>
                <a:ea typeface="Arial"/>
                <a:cs typeface="Arial"/>
                <a:sym typeface="Arial"/>
              </a:rPr>
              <a:t>‹#›</a:t>
            </a:fld>
            <a:endParaRPr b="0" i="0" sz="1050" u="none" cap="none" strike="noStrike">
              <a:solidFill>
                <a:srgbClr val="88888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f65e36cd0e_0_2"/>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Implementation</a:t>
            </a:r>
            <a:endParaRPr/>
          </a:p>
        </p:txBody>
      </p:sp>
      <p:sp>
        <p:nvSpPr>
          <p:cNvPr id="154" name="Google Shape;154;gf65e36cd0e_0_2"/>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pic>
        <p:nvPicPr>
          <p:cNvPr id="155" name="Google Shape;155;gf65e36cd0e_0_2"/>
          <p:cNvPicPr preferRelativeResize="0"/>
          <p:nvPr/>
        </p:nvPicPr>
        <p:blipFill rotWithShape="1">
          <a:blip r:embed="rId3">
            <a:alphaModFix/>
          </a:blip>
          <a:srcRect b="0" l="0" r="0" t="2553"/>
          <a:stretch/>
        </p:blipFill>
        <p:spPr>
          <a:xfrm>
            <a:off x="457200" y="2209800"/>
            <a:ext cx="4043850" cy="4232600"/>
          </a:xfrm>
          <a:prstGeom prst="rect">
            <a:avLst/>
          </a:prstGeom>
          <a:noFill/>
          <a:ln>
            <a:noFill/>
          </a:ln>
        </p:spPr>
      </p:pic>
      <p:pic>
        <p:nvPicPr>
          <p:cNvPr id="156" name="Google Shape;156;gf65e36cd0e_0_2"/>
          <p:cNvPicPr preferRelativeResize="0"/>
          <p:nvPr/>
        </p:nvPicPr>
        <p:blipFill>
          <a:blip r:embed="rId4">
            <a:alphaModFix/>
          </a:blip>
          <a:stretch>
            <a:fillRect/>
          </a:stretch>
        </p:blipFill>
        <p:spPr>
          <a:xfrm>
            <a:off x="4425588" y="2209800"/>
            <a:ext cx="4371975" cy="3619500"/>
          </a:xfrm>
          <a:prstGeom prst="rect">
            <a:avLst/>
          </a:prstGeom>
          <a:noFill/>
          <a:ln>
            <a:noFill/>
          </a:ln>
        </p:spPr>
      </p:pic>
      <p:pic>
        <p:nvPicPr>
          <p:cNvPr id="157" name="Google Shape;157;gf65e36cd0e_0_2"/>
          <p:cNvPicPr preferRelativeResize="0"/>
          <p:nvPr/>
        </p:nvPicPr>
        <p:blipFill rotWithShape="1">
          <a:blip r:embed="rId5">
            <a:alphaModFix/>
          </a:blip>
          <a:srcRect b="10482" l="2489" r="1771" t="0"/>
          <a:stretch/>
        </p:blipFill>
        <p:spPr>
          <a:xfrm>
            <a:off x="4501050" y="5829300"/>
            <a:ext cx="4237050" cy="597325"/>
          </a:xfrm>
          <a:prstGeom prst="rect">
            <a:avLst/>
          </a:prstGeom>
          <a:noFill/>
          <a:ln>
            <a:noFill/>
          </a:ln>
        </p:spPr>
      </p:pic>
      <p:cxnSp>
        <p:nvCxnSpPr>
          <p:cNvPr id="158" name="Google Shape;158;gf65e36cd0e_0_2"/>
          <p:cNvCxnSpPr/>
          <p:nvPr/>
        </p:nvCxnSpPr>
        <p:spPr>
          <a:xfrm>
            <a:off x="4517438" y="5782125"/>
            <a:ext cx="4188300" cy="0"/>
          </a:xfrm>
          <a:prstGeom prst="straightConnector1">
            <a:avLst/>
          </a:prstGeom>
          <a:noFill/>
          <a:ln cap="flat" cmpd="sng" w="19050">
            <a:solidFill>
              <a:schemeClr val="accent6"/>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f65e36cd0e_0_9"/>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I</a:t>
            </a:r>
            <a:r>
              <a:rPr lang="en-IN"/>
              <a:t>mplementation Schedule</a:t>
            </a:r>
            <a:endParaRPr/>
          </a:p>
        </p:txBody>
      </p:sp>
      <p:sp>
        <p:nvSpPr>
          <p:cNvPr id="165" name="Google Shape;165;gf65e36cd0e_0_9"/>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pic>
        <p:nvPicPr>
          <p:cNvPr id="166" name="Google Shape;166;gf65e36cd0e_0_9"/>
          <p:cNvPicPr preferRelativeResize="0"/>
          <p:nvPr/>
        </p:nvPicPr>
        <p:blipFill>
          <a:blip r:embed="rId3">
            <a:alphaModFix/>
          </a:blip>
          <a:stretch>
            <a:fillRect/>
          </a:stretch>
        </p:blipFill>
        <p:spPr>
          <a:xfrm>
            <a:off x="969225" y="2209800"/>
            <a:ext cx="7205562" cy="416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cb6c9269f5_0_0"/>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Plan for Next Semester</a:t>
            </a:r>
            <a:endParaRPr/>
          </a:p>
        </p:txBody>
      </p:sp>
      <p:sp>
        <p:nvSpPr>
          <p:cNvPr id="173" name="Google Shape;173;gcb6c9269f5_0_0"/>
          <p:cNvSpPr txBox="1"/>
          <p:nvPr>
            <p:ph idx="1" type="body"/>
          </p:nvPr>
        </p:nvSpPr>
        <p:spPr>
          <a:xfrm>
            <a:off x="457200" y="2286000"/>
            <a:ext cx="8229600" cy="4070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1200"/>
              </a:spcBef>
              <a:spcAft>
                <a:spcPts val="0"/>
              </a:spcAft>
              <a:buSzPts val="1600"/>
              <a:buFont typeface="Times New Roman"/>
              <a:buChar char="❑"/>
            </a:pPr>
            <a:r>
              <a:rPr lang="en-IN" sz="1600">
                <a:latin typeface="Times New Roman"/>
                <a:ea typeface="Times New Roman"/>
                <a:cs typeface="Times New Roman"/>
                <a:sym typeface="Times New Roman"/>
              </a:rPr>
              <a:t>For the next semester, we plan to start with the implementation of classifier models for the remaining chronic diseases of the proposed disease detection expert system. Once we have the models ready, we will look into hyperparameter tuning for each of the models. Achieving a high accuracy for each classified model is our goal.</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Once the individual models are ready, we will start working on the GUI for our expert system. After working with the GUI, we will be working on collaborating all of the machine learning models into one unified expert system, which will help us accomplish our goal for the project.</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After collaborating the models together, there will be a testing phase to check the accuracy of each model again as well as check the system requirements of our deployed model.</a:t>
            </a:r>
            <a:endParaRPr sz="1600">
              <a:latin typeface="Times New Roman"/>
              <a:ea typeface="Times New Roman"/>
              <a:cs typeface="Times New Roman"/>
              <a:sym typeface="Times New Roman"/>
            </a:endParaRPr>
          </a:p>
        </p:txBody>
      </p:sp>
      <p:sp>
        <p:nvSpPr>
          <p:cNvPr id="174" name="Google Shape;174;gcb6c9269f5_0_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ec8f3079fe_0_38"/>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Plan of Action </a:t>
            </a:r>
            <a:endParaRPr/>
          </a:p>
        </p:txBody>
      </p:sp>
      <p:sp>
        <p:nvSpPr>
          <p:cNvPr id="181" name="Google Shape;181;gec8f3079fe_0_38"/>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pic>
        <p:nvPicPr>
          <p:cNvPr id="182" name="Google Shape;182;gec8f3079fe_0_38"/>
          <p:cNvPicPr preferRelativeResize="0"/>
          <p:nvPr/>
        </p:nvPicPr>
        <p:blipFill>
          <a:blip r:embed="rId3">
            <a:alphaModFix/>
          </a:blip>
          <a:stretch>
            <a:fillRect/>
          </a:stretch>
        </p:blipFill>
        <p:spPr>
          <a:xfrm>
            <a:off x="457200" y="2694625"/>
            <a:ext cx="8229600" cy="22046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1110084"/>
            <a:ext cx="8229600" cy="91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lang="en-IN"/>
              <a:t>References</a:t>
            </a:r>
            <a:endParaRPr/>
          </a:p>
        </p:txBody>
      </p:sp>
      <p:sp>
        <p:nvSpPr>
          <p:cNvPr id="188" name="Google Shape;188;p28"/>
          <p:cNvSpPr txBox="1"/>
          <p:nvPr>
            <p:ph idx="1" type="body"/>
          </p:nvPr>
        </p:nvSpPr>
        <p:spPr>
          <a:xfrm>
            <a:off x="457200" y="1911884"/>
            <a:ext cx="8229600" cy="47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J. J. Khanam, S. Y. Foo, “A comparison of machine learning algorithms for diabetes prediction”, </a:t>
            </a:r>
            <a:r>
              <a:rPr i="1" lang="en-IN" sz="1100">
                <a:latin typeface="Times New Roman"/>
                <a:ea typeface="Times New Roman"/>
                <a:cs typeface="Times New Roman"/>
                <a:sym typeface="Times New Roman"/>
              </a:rPr>
              <a:t>ICT Express (Feb. 2021)</a:t>
            </a:r>
            <a:r>
              <a:rPr lang="en-IN" sz="1100">
                <a:latin typeface="Times New Roman"/>
                <a:ea typeface="Times New Roman"/>
                <a:cs typeface="Times New Roman"/>
                <a:sym typeface="Times New Roman"/>
              </a:rPr>
              <a:t>, 2021, doi: 10.1016/J.ICTE.2021.02.004.</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D. Shetty, K. Rit, S. Shaikh and N. Patil, "Diabetes disease prediction using data mining," </a:t>
            </a:r>
            <a:r>
              <a:rPr i="1" lang="en-IN" sz="1100">
                <a:latin typeface="Times New Roman"/>
                <a:ea typeface="Times New Roman"/>
                <a:cs typeface="Times New Roman"/>
                <a:sym typeface="Times New Roman"/>
              </a:rPr>
              <a:t>2017 International Conference on Innovations in Information, Embedded and Communication Systems (ICIIECS)</a:t>
            </a:r>
            <a:r>
              <a:rPr lang="en-IN" sz="1100">
                <a:latin typeface="Times New Roman"/>
                <a:ea typeface="Times New Roman"/>
                <a:cs typeface="Times New Roman"/>
                <a:sym typeface="Times New Roman"/>
              </a:rPr>
              <a:t>, 2017, pp. 1-5, doi: 10.1109/ICIIECS.2017.8276012.</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[3] A. Mujumdar, V. Vaidehi, “Diabetes Prediction using Machine Learning Algorithms”, </a:t>
            </a:r>
            <a:r>
              <a:rPr i="1" lang="en-IN" sz="1100">
                <a:latin typeface="Times New Roman"/>
                <a:ea typeface="Times New Roman"/>
                <a:cs typeface="Times New Roman"/>
                <a:sym typeface="Times New Roman"/>
              </a:rPr>
              <a:t>Procedia Computer Science, Volume 165</a:t>
            </a:r>
            <a:r>
              <a:rPr lang="en-IN" sz="1100">
                <a:latin typeface="Times New Roman"/>
                <a:ea typeface="Times New Roman"/>
                <a:cs typeface="Times New Roman"/>
                <a:sym typeface="Times New Roman"/>
              </a:rPr>
              <a:t>, 2019, pp. 292-299, doi: 10.1016/J.PROCS.2020.01.047.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[4] S. K. Dey, A. Hossain and M. M. Rahman, "Implementation of a Web Application to Predict Diabetes Disease: An Approach Using Machine Learning Algorithm," </a:t>
            </a:r>
            <a:r>
              <a:rPr i="1" lang="en-IN" sz="1100">
                <a:latin typeface="Times New Roman"/>
                <a:ea typeface="Times New Roman"/>
                <a:cs typeface="Times New Roman"/>
                <a:sym typeface="Times New Roman"/>
              </a:rPr>
              <a:t>2018 21st International Conference of Computer and Information Technology (ICCIT)</a:t>
            </a:r>
            <a:r>
              <a:rPr lang="en-IN" sz="1100">
                <a:latin typeface="Times New Roman"/>
                <a:ea typeface="Times New Roman"/>
                <a:cs typeface="Times New Roman"/>
                <a:sym typeface="Times New Roman"/>
              </a:rPr>
              <a:t>, 2018, pp. 1-5, doi: 10.1109/ICCITECHN.2018.8631968.</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[5] M. Kavitha, G. Gnaneswar, R. Dinesh, Y. R. Sai and R. S. Suraj, "Heart Disease Prediction using Hybrid Machine Learning Model," </a:t>
            </a:r>
            <a:r>
              <a:rPr i="1" lang="en-IN" sz="1100">
                <a:latin typeface="Times New Roman"/>
                <a:ea typeface="Times New Roman"/>
                <a:cs typeface="Times New Roman"/>
                <a:sym typeface="Times New Roman"/>
              </a:rPr>
              <a:t>2021 6th International Conference on Inventive Computation Technologies (ICICT)</a:t>
            </a:r>
            <a:r>
              <a:rPr lang="en-IN" sz="1100">
                <a:latin typeface="Times New Roman"/>
                <a:ea typeface="Times New Roman"/>
                <a:cs typeface="Times New Roman"/>
                <a:sym typeface="Times New Roman"/>
              </a:rPr>
              <a:t>, 2021, pp. 1329-1333, doi: 10.1109/ICICT50816.2021.9358597.</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[6] F. Alotaibi, “Implementation of Machine Learning Model to Predict Heart Failure Disease”, </a:t>
            </a:r>
            <a:r>
              <a:rPr i="1" lang="en-IN" sz="1100">
                <a:latin typeface="Times New Roman"/>
                <a:ea typeface="Times New Roman"/>
                <a:cs typeface="Times New Roman"/>
                <a:sym typeface="Times New Roman"/>
              </a:rPr>
              <a:t>International Journal of Advanced Computer Science and Applications (IJACSA), 10(6)</a:t>
            </a:r>
            <a:r>
              <a:rPr lang="en-IN" sz="1100">
                <a:latin typeface="Times New Roman"/>
                <a:ea typeface="Times New Roman"/>
                <a:cs typeface="Times New Roman"/>
                <a:sym typeface="Times New Roman"/>
              </a:rPr>
              <a:t>, 2019, doi: 10.14569/IJACSA.2019.0100637.</a:t>
            </a:r>
            <a:endParaRPr sz="1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[7] J. Qin, L. Chen, Y. Liu, C. Liu, C. Feng and B. Chen, "A Machine Learning Methodology for Diagnosing Chronic Kidney Disease," in </a:t>
            </a:r>
            <a:r>
              <a:rPr i="1" lang="en-IN" sz="1100">
                <a:latin typeface="Times New Roman"/>
                <a:ea typeface="Times New Roman"/>
                <a:cs typeface="Times New Roman"/>
                <a:sym typeface="Times New Roman"/>
              </a:rPr>
              <a:t>IEEE Access</a:t>
            </a:r>
            <a:r>
              <a:rPr lang="en-IN" sz="1100">
                <a:latin typeface="Times New Roman"/>
                <a:ea typeface="Times New Roman"/>
                <a:cs typeface="Times New Roman"/>
                <a:sym typeface="Times New Roman"/>
              </a:rPr>
              <a:t>, vol. 8, pp. 20991-21002, 2020, doi: 10.1109/ACCESS.2019.2963053.</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[8] R. Gupta, N. Koli, N. Mahor and N. Tejashri, "Performance Analysis of Machine Learning Classifier for Predicting Chronic Kidney Disease," </a:t>
            </a:r>
            <a:r>
              <a:rPr i="1" lang="en-IN" sz="1100">
                <a:latin typeface="Times New Roman"/>
                <a:ea typeface="Times New Roman"/>
                <a:cs typeface="Times New Roman"/>
                <a:sym typeface="Times New Roman"/>
              </a:rPr>
              <a:t>2020 International Conference for Emerging Technology (INCET)</a:t>
            </a:r>
            <a:r>
              <a:rPr lang="en-IN" sz="1100">
                <a:latin typeface="Times New Roman"/>
                <a:ea typeface="Times New Roman"/>
                <a:cs typeface="Times New Roman"/>
                <a:sym typeface="Times New Roman"/>
              </a:rPr>
              <a:t>, 2020, pp. 1-4, doi: 10.1109/INCET49848.2020.9154147.</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[9] F. M. Javed Mehedi Shamrat, P. Ghosh, M. H. Sadek, M. A. Kazi and S. Shultana, "Implementation of Machine Learning Algorithms to Detect the Prognosis Rate of Kidney Disease," </a:t>
            </a:r>
            <a:r>
              <a:rPr i="1" lang="en-IN" sz="1100">
                <a:latin typeface="Times New Roman"/>
                <a:ea typeface="Times New Roman"/>
                <a:cs typeface="Times New Roman"/>
                <a:sym typeface="Times New Roman"/>
              </a:rPr>
              <a:t>2020 IEEE International Conference for Innovation in Technology (INOCON)</a:t>
            </a:r>
            <a:r>
              <a:rPr lang="en-IN" sz="1100">
                <a:latin typeface="Times New Roman"/>
                <a:ea typeface="Times New Roman"/>
                <a:cs typeface="Times New Roman"/>
                <a:sym typeface="Times New Roman"/>
              </a:rPr>
              <a:t>, 2020, pp. 1-7, doi: 10.1109/INOCON50539.2020.9298026.</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[10] D. Varshni, K. Thakral, L. Agarwal, R. Nijhawan and A. Mittal, "Pneumonia Detection Using CNN based Feature Extraction," </a:t>
            </a:r>
            <a:r>
              <a:rPr i="1" lang="en-IN" sz="1100">
                <a:latin typeface="Times New Roman"/>
                <a:ea typeface="Times New Roman"/>
                <a:cs typeface="Times New Roman"/>
                <a:sym typeface="Times New Roman"/>
              </a:rPr>
              <a:t>2019 IEEE International Conference on Electrical, Computer and Communication Technologies (ICECCT)</a:t>
            </a:r>
            <a:r>
              <a:rPr lang="en-IN" sz="1100">
                <a:latin typeface="Times New Roman"/>
                <a:ea typeface="Times New Roman"/>
                <a:cs typeface="Times New Roman"/>
                <a:sym typeface="Times New Roman"/>
              </a:rPr>
              <a:t>, 2019, pp. 1-7, doi: 10.1109/ICECCT.2019.8869364.</a:t>
            </a:r>
            <a:br>
              <a:rPr lang="en-IN" sz="1200">
                <a:latin typeface="Times New Roman"/>
                <a:ea typeface="Times New Roman"/>
                <a:cs typeface="Times New Roman"/>
                <a:sym typeface="Times New Roman"/>
              </a:rPr>
            </a:br>
            <a:r>
              <a:rPr lang="en-IN" sz="1100">
                <a:latin typeface="Times New Roman"/>
                <a:ea typeface="Times New Roman"/>
                <a:cs typeface="Times New Roman"/>
                <a:sym typeface="Times New Roman"/>
              </a:rPr>
              <a:t>[11] A. Sharma, M. Negi, A. Goyal, R. Jain and P. Nagrath, “Detection of Pneumonia using ML &amp; DL in Python.”, </a:t>
            </a:r>
            <a:r>
              <a:rPr i="1" lang="en-IN" sz="1100">
                <a:latin typeface="Times New Roman"/>
                <a:ea typeface="Times New Roman"/>
                <a:cs typeface="Times New Roman"/>
                <a:sym typeface="Times New Roman"/>
              </a:rPr>
              <a:t>IOP Conference Series: Materials Science and Engineering</a:t>
            </a:r>
            <a:r>
              <a:rPr lang="en-IN" sz="1100">
                <a:latin typeface="Times New Roman"/>
                <a:ea typeface="Times New Roman"/>
                <a:cs typeface="Times New Roman"/>
                <a:sym typeface="Times New Roman"/>
              </a:rPr>
              <a:t> 1022, 2021, doi: 10.1088/1757-899X/1022/1/012066.</a:t>
            </a:r>
            <a:endParaRPr sz="11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050">
              <a:latin typeface="Times New Roman"/>
              <a:ea typeface="Times New Roman"/>
              <a:cs typeface="Times New Roman"/>
              <a:sym typeface="Times New Roman"/>
            </a:endParaRPr>
          </a:p>
        </p:txBody>
      </p:sp>
      <p:sp>
        <p:nvSpPr>
          <p:cNvPr id="189" name="Google Shape;189;p28"/>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457200" y="100225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1" i="0" lang="en-IN" sz="3600" u="none" cap="none" strike="noStrike">
                <a:solidFill>
                  <a:schemeClr val="dk1"/>
                </a:solidFill>
                <a:latin typeface="Arial"/>
                <a:ea typeface="Arial"/>
                <a:cs typeface="Arial"/>
                <a:sym typeface="Arial"/>
              </a:rPr>
              <a:t>Roadmap</a:t>
            </a:r>
            <a:endParaRPr b="1" i="0" sz="3600" u="none" cap="none" strike="noStrike">
              <a:solidFill>
                <a:schemeClr val="dk1"/>
              </a:solidFill>
              <a:latin typeface="Arial"/>
              <a:ea typeface="Arial"/>
              <a:cs typeface="Arial"/>
              <a:sym typeface="Arial"/>
            </a:endParaRPr>
          </a:p>
        </p:txBody>
      </p:sp>
      <p:sp>
        <p:nvSpPr>
          <p:cNvPr id="88" name="Google Shape;88;p2"/>
          <p:cNvSpPr txBox="1"/>
          <p:nvPr>
            <p:ph idx="1" type="body"/>
          </p:nvPr>
        </p:nvSpPr>
        <p:spPr>
          <a:xfrm>
            <a:off x="455500" y="1708199"/>
            <a:ext cx="8229600" cy="4520400"/>
          </a:xfrm>
          <a:prstGeom prst="rect">
            <a:avLst/>
          </a:prstGeom>
          <a:noFill/>
          <a:ln>
            <a:noFill/>
          </a:ln>
        </p:spPr>
        <p:txBody>
          <a:bodyPr anchorCtr="0" anchor="t" bIns="45700" lIns="91425" spcFirstLastPara="1" rIns="91425" wrap="square" tIns="45700">
            <a:noAutofit/>
          </a:bodyPr>
          <a:lstStyle/>
          <a:p>
            <a:pPr indent="-311150" lvl="0" marL="342900" rtl="0" algn="l">
              <a:lnSpc>
                <a:spcPct val="80000"/>
              </a:lnSpc>
              <a:spcBef>
                <a:spcPts val="0"/>
              </a:spcBef>
              <a:spcAft>
                <a:spcPts val="0"/>
              </a:spcAft>
              <a:buSzPts val="1900"/>
              <a:buFont typeface="Times New Roman"/>
              <a:buChar char="❑"/>
            </a:pPr>
            <a:r>
              <a:rPr i="0" lang="en-IN" sz="1900">
                <a:solidFill>
                  <a:srgbClr val="000000"/>
                </a:solidFill>
                <a:latin typeface="Times New Roman"/>
                <a:ea typeface="Times New Roman"/>
                <a:cs typeface="Times New Roman"/>
                <a:sym typeface="Times New Roman"/>
              </a:rPr>
              <a:t>Introduction</a:t>
            </a:r>
            <a:endParaRPr i="0" sz="19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Problem Statement</a:t>
            </a:r>
            <a:r>
              <a:rPr i="0" lang="en-IN" sz="1900">
                <a:solidFill>
                  <a:srgbClr val="000000"/>
                </a:solidFill>
                <a:latin typeface="Times New Roman"/>
                <a:ea typeface="Times New Roman"/>
                <a:cs typeface="Times New Roman"/>
                <a:sym typeface="Times New Roman"/>
              </a:rPr>
              <a:t>  </a:t>
            </a:r>
            <a:endParaRPr i="0"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Literature Review</a:t>
            </a:r>
            <a:endParaRPr sz="19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SzPts val="1900"/>
              <a:buFont typeface="Times New Roman"/>
              <a:buChar char="❑"/>
            </a:pPr>
            <a:r>
              <a:rPr i="0" lang="en-IN" sz="1900">
                <a:solidFill>
                  <a:srgbClr val="000000"/>
                </a:solidFill>
                <a:latin typeface="Times New Roman"/>
                <a:ea typeface="Times New Roman"/>
                <a:cs typeface="Times New Roman"/>
                <a:sym typeface="Times New Roman"/>
              </a:rPr>
              <a:t>Pro</a:t>
            </a:r>
            <a:r>
              <a:rPr lang="en-IN" sz="1900">
                <a:solidFill>
                  <a:srgbClr val="000000"/>
                </a:solidFill>
                <a:latin typeface="Times New Roman"/>
                <a:ea typeface="Times New Roman"/>
                <a:cs typeface="Times New Roman"/>
                <a:sym typeface="Times New Roman"/>
              </a:rPr>
              <a:t>posed System</a:t>
            </a:r>
            <a:endParaRPr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Proposed Algorithm</a:t>
            </a:r>
            <a:endParaRPr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Clr>
                <a:srgbClr val="000000"/>
              </a:buClr>
              <a:buSzPts val="1900"/>
              <a:buFont typeface="Times New Roman"/>
              <a:buChar char="❑"/>
            </a:pPr>
            <a:r>
              <a:rPr lang="en-IN" sz="1900">
                <a:solidFill>
                  <a:srgbClr val="000000"/>
                </a:solidFill>
                <a:latin typeface="Times New Roman"/>
                <a:ea typeface="Times New Roman"/>
                <a:cs typeface="Times New Roman"/>
                <a:sym typeface="Times New Roman"/>
              </a:rPr>
              <a:t>Architecture Diagram</a:t>
            </a:r>
            <a:endParaRPr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Implementation</a:t>
            </a:r>
            <a:endParaRPr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Clr>
                <a:srgbClr val="000000"/>
              </a:buClr>
              <a:buSzPts val="1900"/>
              <a:buFont typeface="Times New Roman"/>
              <a:buChar char="❑"/>
            </a:pPr>
            <a:r>
              <a:rPr lang="en-IN" sz="1900">
                <a:solidFill>
                  <a:srgbClr val="000000"/>
                </a:solidFill>
                <a:latin typeface="Times New Roman"/>
                <a:ea typeface="Times New Roman"/>
                <a:cs typeface="Times New Roman"/>
                <a:sym typeface="Times New Roman"/>
              </a:rPr>
              <a:t>Implementation Schedule</a:t>
            </a:r>
            <a:endParaRPr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SzPts val="1900"/>
              <a:buFont typeface="Times New Roman"/>
              <a:buChar char="❑"/>
            </a:pPr>
            <a:r>
              <a:rPr lang="en-IN" sz="1900">
                <a:solidFill>
                  <a:srgbClr val="000000"/>
                </a:solidFill>
                <a:latin typeface="Times New Roman"/>
                <a:ea typeface="Times New Roman"/>
                <a:cs typeface="Times New Roman"/>
                <a:sym typeface="Times New Roman"/>
              </a:rPr>
              <a:t>Plan for Next Semester</a:t>
            </a:r>
            <a:endParaRPr sz="19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2400"/>
              <a:buNone/>
            </a:pPr>
            <a:r>
              <a:t/>
            </a:r>
            <a:endParaRPr sz="1900">
              <a:solidFill>
                <a:srgbClr val="000000"/>
              </a:solidFill>
              <a:latin typeface="Times New Roman"/>
              <a:ea typeface="Times New Roman"/>
              <a:cs typeface="Times New Roman"/>
              <a:sym typeface="Times New Roman"/>
            </a:endParaRPr>
          </a:p>
          <a:p>
            <a:pPr indent="-311150" lvl="0" marL="342900" rtl="0" algn="l">
              <a:lnSpc>
                <a:spcPct val="80000"/>
              </a:lnSpc>
              <a:spcBef>
                <a:spcPts val="0"/>
              </a:spcBef>
              <a:spcAft>
                <a:spcPts val="0"/>
              </a:spcAft>
              <a:buClr>
                <a:srgbClr val="000000"/>
              </a:buClr>
              <a:buSzPts val="1900"/>
              <a:buFont typeface="Times New Roman"/>
              <a:buChar char="❑"/>
            </a:pPr>
            <a:r>
              <a:rPr lang="en-IN" sz="1900">
                <a:solidFill>
                  <a:srgbClr val="000000"/>
                </a:solidFill>
                <a:latin typeface="Times New Roman"/>
                <a:ea typeface="Times New Roman"/>
                <a:cs typeface="Times New Roman"/>
                <a:sym typeface="Times New Roman"/>
              </a:rPr>
              <a:t>References</a:t>
            </a:r>
            <a:endParaRPr sz="19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400"/>
              <a:buNone/>
            </a:pPr>
            <a:r>
              <a:t/>
            </a:r>
            <a:endParaRPr sz="1900">
              <a:latin typeface="Times New Roman"/>
              <a:ea typeface="Times New Roman"/>
              <a:cs typeface="Times New Roman"/>
              <a:sym typeface="Times New Roman"/>
            </a:endParaRPr>
          </a:p>
        </p:txBody>
      </p:sp>
      <p:sp>
        <p:nvSpPr>
          <p:cNvPr id="89" name="Google Shape;89;p2"/>
          <p:cNvSpPr txBox="1"/>
          <p:nvPr>
            <p:ph idx="11" type="ftr"/>
          </p:nvPr>
        </p:nvSpPr>
        <p:spPr>
          <a:xfrm>
            <a:off x="3122488" y="6373546"/>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Arial"/>
                <a:ea typeface="Arial"/>
                <a:cs typeface="Arial"/>
                <a:sym typeface="Arial"/>
              </a:rPr>
              <a:t>Computer Engineering Dept. MPSTME, Mumbai Campus </a:t>
            </a:r>
            <a:endParaRPr b="0" i="0" sz="1050" u="none" cap="none" strike="noStrike">
              <a:solidFill>
                <a:srgbClr val="888888"/>
              </a:solidFill>
              <a:latin typeface="Arial"/>
              <a:ea typeface="Arial"/>
              <a:cs typeface="Arial"/>
              <a:sym typeface="Arial"/>
            </a:endParaRPr>
          </a:p>
        </p:txBody>
      </p:sp>
      <p:sp>
        <p:nvSpPr>
          <p:cNvPr id="90" name="Google Shape;90;p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Arial"/>
                <a:ea typeface="Arial"/>
                <a:cs typeface="Arial"/>
                <a:sym typeface="Arial"/>
              </a:rPr>
              <a:t>‹#›</a:t>
            </a:fld>
            <a:endParaRPr b="0" i="0" sz="1050" u="none" cap="none" strike="noStrike">
              <a:solidFill>
                <a:srgbClr val="88888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1389450"/>
            <a:ext cx="8229600" cy="91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lang="en-IN" sz="3400"/>
              <a:t>Machine Learning in Disease Detection</a:t>
            </a:r>
            <a:endParaRPr sz="3400"/>
          </a:p>
        </p:txBody>
      </p:sp>
      <p:sp>
        <p:nvSpPr>
          <p:cNvPr id="96" name="Google Shape;96;p16"/>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600"/>
              </a:spcAft>
              <a:buSzPts val="1050"/>
              <a:buNone/>
            </a:pPr>
            <a:fld id="{00000000-1234-1234-1234-123412341234}" type="slidenum">
              <a:rPr lang="en-IN"/>
              <a:t>‹#›</a:t>
            </a:fld>
            <a:endParaRPr/>
          </a:p>
        </p:txBody>
      </p:sp>
      <p:pic>
        <p:nvPicPr>
          <p:cNvPr id="97" name="Google Shape;97;p16"/>
          <p:cNvPicPr preferRelativeResize="0"/>
          <p:nvPr/>
        </p:nvPicPr>
        <p:blipFill rotWithShape="1">
          <a:blip r:embed="rId3">
            <a:alphaModFix/>
          </a:blip>
          <a:srcRect b="0" l="0" r="0" t="0"/>
          <a:stretch/>
        </p:blipFill>
        <p:spPr>
          <a:xfrm>
            <a:off x="4835250" y="2946200"/>
            <a:ext cx="3829850" cy="2393650"/>
          </a:xfrm>
          <a:prstGeom prst="rect">
            <a:avLst/>
          </a:prstGeom>
          <a:noFill/>
          <a:ln>
            <a:noFill/>
          </a:ln>
        </p:spPr>
      </p:pic>
      <p:sp>
        <p:nvSpPr>
          <p:cNvPr id="98" name="Google Shape;98;p16"/>
          <p:cNvSpPr txBox="1"/>
          <p:nvPr/>
        </p:nvSpPr>
        <p:spPr>
          <a:xfrm>
            <a:off x="385050" y="2303850"/>
            <a:ext cx="4450200" cy="3886500"/>
          </a:xfrm>
          <a:prstGeom prst="rect">
            <a:avLst/>
          </a:prstGeom>
          <a:noFill/>
          <a:ln>
            <a:noFill/>
          </a:ln>
        </p:spPr>
        <p:txBody>
          <a:bodyPr anchorCtr="0" anchor="t" bIns="91425" lIns="91425" spcFirstLastPara="1" rIns="91425" wrap="square" tIns="91425">
            <a:normAutofit/>
          </a:bodyPr>
          <a:lstStyle/>
          <a:p>
            <a:pPr indent="-425245" lvl="0" marL="457200" marR="0" rtl="0" algn="l">
              <a:lnSpc>
                <a:spcPct val="90000"/>
              </a:lnSpc>
              <a:spcBef>
                <a:spcPts val="480"/>
              </a:spcBef>
              <a:spcAft>
                <a:spcPts val="0"/>
              </a:spcAft>
              <a:buClr>
                <a:srgbClr val="000000"/>
              </a:buClr>
              <a:buSzPts val="3097"/>
              <a:buFont typeface="Noto Sans Symbols"/>
              <a:buChar char="❑"/>
            </a:pPr>
            <a:r>
              <a:rPr b="0" i="0" lang="en-IN" sz="2000" u="none" cap="none" strike="noStrike">
                <a:solidFill>
                  <a:srgbClr val="000000"/>
                </a:solidFill>
                <a:latin typeface="Times New Roman"/>
                <a:ea typeface="Times New Roman"/>
                <a:cs typeface="Times New Roman"/>
                <a:sym typeface="Times New Roman"/>
              </a:rPr>
              <a:t>Machine learning (ML) is the study of computer algorithms that improve automatically through experience and by the use of data. </a:t>
            </a:r>
            <a:endParaRPr b="0" i="0" sz="2400" u="none" cap="none" strike="noStrike">
              <a:solidFill>
                <a:srgbClr val="000000"/>
              </a:solidFill>
              <a:latin typeface="Arial"/>
              <a:ea typeface="Arial"/>
              <a:cs typeface="Arial"/>
              <a:sym typeface="Arial"/>
            </a:endParaRPr>
          </a:p>
          <a:p>
            <a:pPr indent="-425244" lvl="0" marL="457200" marR="0" rtl="0" algn="l">
              <a:lnSpc>
                <a:spcPct val="90000"/>
              </a:lnSpc>
              <a:spcBef>
                <a:spcPts val="480"/>
              </a:spcBef>
              <a:spcAft>
                <a:spcPts val="0"/>
              </a:spcAft>
              <a:buClr>
                <a:srgbClr val="000000"/>
              </a:buClr>
              <a:buSzPts val="3097"/>
              <a:buFont typeface="Noto Sans Symbols"/>
              <a:buChar char="❑"/>
            </a:pPr>
            <a:r>
              <a:rPr b="0" i="0" lang="en-IN" sz="2000" u="none" cap="none" strike="noStrike">
                <a:solidFill>
                  <a:srgbClr val="000000"/>
                </a:solidFill>
                <a:latin typeface="Times New Roman"/>
                <a:ea typeface="Times New Roman"/>
                <a:cs typeface="Times New Roman"/>
                <a:sym typeface="Times New Roman"/>
              </a:rPr>
              <a:t>It is seen as a part of Artificial Intelligence (AI). </a:t>
            </a:r>
            <a:endParaRPr b="0" i="0" sz="2000" u="none" cap="none" strike="noStrike">
              <a:solidFill>
                <a:srgbClr val="000000"/>
              </a:solidFill>
              <a:latin typeface="Times New Roman"/>
              <a:ea typeface="Times New Roman"/>
              <a:cs typeface="Times New Roman"/>
              <a:sym typeface="Times New Roman"/>
            </a:endParaRPr>
          </a:p>
          <a:p>
            <a:pPr indent="-425244" lvl="0" marL="457200" marR="0" rtl="0" algn="l">
              <a:lnSpc>
                <a:spcPct val="90000"/>
              </a:lnSpc>
              <a:spcBef>
                <a:spcPts val="480"/>
              </a:spcBef>
              <a:spcAft>
                <a:spcPts val="0"/>
              </a:spcAft>
              <a:buClr>
                <a:srgbClr val="000000"/>
              </a:buClr>
              <a:buSzPts val="3097"/>
              <a:buFont typeface="Noto Sans Symbols"/>
              <a:buChar char="❑"/>
            </a:pPr>
            <a:r>
              <a:rPr b="0" i="0" lang="en-IN" sz="2000" u="none" cap="none" strike="noStrike">
                <a:solidFill>
                  <a:srgbClr val="000000"/>
                </a:solidFill>
                <a:latin typeface="Times New Roman"/>
                <a:ea typeface="Times New Roman"/>
                <a:cs typeface="Times New Roman"/>
                <a:sym typeface="Times New Roman"/>
              </a:rPr>
              <a:t>Machine learning algorithms build a model based on sample data, to make decisions without any explicit programming.</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cb6c9266e1_0_17"/>
          <p:cNvSpPr txBox="1"/>
          <p:nvPr>
            <p:ph type="title"/>
          </p:nvPr>
        </p:nvSpPr>
        <p:spPr>
          <a:xfrm>
            <a:off x="187900" y="1395750"/>
            <a:ext cx="8736900" cy="81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sz="3500"/>
              <a:t>Problem Statement</a:t>
            </a:r>
            <a:endParaRPr sz="3500"/>
          </a:p>
        </p:txBody>
      </p:sp>
      <p:sp>
        <p:nvSpPr>
          <p:cNvPr id="105" name="Google Shape;105;gcb6c9266e1_0_17"/>
          <p:cNvSpPr txBox="1"/>
          <p:nvPr>
            <p:ph idx="1" type="body"/>
          </p:nvPr>
        </p:nvSpPr>
        <p:spPr>
          <a:xfrm>
            <a:off x="457200" y="2286000"/>
            <a:ext cx="8229600" cy="4070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Chronic diseases last for a period of 1 year or more, and are caused by environmental, genetic, and physiological factors.</a:t>
            </a:r>
            <a:endParaRPr>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Cardiovascular Disease is the leading cause of death globally, claiming an estimated 17.9 million lives in 2019 alone.</a:t>
            </a:r>
            <a:endParaRPr>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Respiratory disease, diabetes, and kidney diseases are included in the global list of top ten leading causes of death.</a:t>
            </a:r>
            <a:endParaRPr>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Early diagnosis of chronic diseases may reduce several casualties.</a:t>
            </a:r>
            <a:endParaRPr>
              <a:latin typeface="Times New Roman"/>
              <a:ea typeface="Times New Roman"/>
              <a:cs typeface="Times New Roman"/>
              <a:sym typeface="Times New Roman"/>
            </a:endParaRPr>
          </a:p>
        </p:txBody>
      </p:sp>
      <p:sp>
        <p:nvSpPr>
          <p:cNvPr id="106" name="Google Shape;106;gcb6c9266e1_0_17"/>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ec8f3079fe_1_0"/>
          <p:cNvSpPr txBox="1"/>
          <p:nvPr>
            <p:ph type="title"/>
          </p:nvPr>
        </p:nvSpPr>
        <p:spPr>
          <a:xfrm>
            <a:off x="457200" y="1408350"/>
            <a:ext cx="8229600" cy="80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Literature Review</a:t>
            </a:r>
            <a:endParaRPr/>
          </a:p>
        </p:txBody>
      </p:sp>
      <p:sp>
        <p:nvSpPr>
          <p:cNvPr id="113" name="Google Shape;113;gec8f3079fe_1_0"/>
          <p:cNvSpPr txBox="1"/>
          <p:nvPr>
            <p:ph idx="1" type="body"/>
          </p:nvPr>
        </p:nvSpPr>
        <p:spPr>
          <a:xfrm>
            <a:off x="457200" y="2024953"/>
            <a:ext cx="8229600" cy="407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80"/>
              </a:spcBef>
              <a:spcAft>
                <a:spcPts val="0"/>
              </a:spcAft>
              <a:buSzPts val="2400"/>
              <a:buNone/>
            </a:pPr>
            <a:r>
              <a:t/>
            </a:r>
            <a:endParaRPr/>
          </a:p>
          <a:p>
            <a:pPr indent="0" lvl="0" marL="0" rtl="0" algn="l">
              <a:lnSpc>
                <a:spcPct val="100000"/>
              </a:lnSpc>
              <a:spcBef>
                <a:spcPts val="480"/>
              </a:spcBef>
              <a:spcAft>
                <a:spcPts val="0"/>
              </a:spcAft>
              <a:buSzPts val="2400"/>
              <a:buNone/>
            </a:pPr>
            <a:r>
              <a:t/>
            </a:r>
            <a:endParaRPr/>
          </a:p>
          <a:p>
            <a:pPr indent="0" lvl="0" marL="0" rtl="0" algn="l">
              <a:lnSpc>
                <a:spcPct val="100000"/>
              </a:lnSpc>
              <a:spcBef>
                <a:spcPts val="480"/>
              </a:spcBef>
              <a:spcAft>
                <a:spcPts val="0"/>
              </a:spcAft>
              <a:buSzPts val="2400"/>
              <a:buNone/>
            </a:pPr>
            <a:r>
              <a:t/>
            </a:r>
            <a:endParaRPr/>
          </a:p>
          <a:p>
            <a:pPr indent="0" lvl="0" marL="0" rtl="0" algn="l">
              <a:lnSpc>
                <a:spcPct val="100000"/>
              </a:lnSpc>
              <a:spcBef>
                <a:spcPts val="480"/>
              </a:spcBef>
              <a:spcAft>
                <a:spcPts val="0"/>
              </a:spcAft>
              <a:buSzPts val="2400"/>
              <a:buNone/>
            </a:pPr>
            <a:r>
              <a:t/>
            </a:r>
            <a:endParaRPr/>
          </a:p>
          <a:p>
            <a:pPr indent="0" lvl="0" marL="0" rtl="0" algn="ctr">
              <a:lnSpc>
                <a:spcPct val="100000"/>
              </a:lnSpc>
              <a:spcBef>
                <a:spcPts val="480"/>
              </a:spcBef>
              <a:spcAft>
                <a:spcPts val="0"/>
              </a:spcAft>
              <a:buSzPts val="2400"/>
              <a:buNone/>
            </a:pPr>
            <a:r>
              <a:rPr lang="en-IN" u="sng">
                <a:solidFill>
                  <a:schemeClr val="hlink"/>
                </a:solidFill>
                <a:latin typeface="Times New Roman"/>
                <a:ea typeface="Times New Roman"/>
                <a:cs typeface="Times New Roman"/>
                <a:sym typeface="Times New Roman"/>
                <a:hlinkClick r:id="rId3"/>
              </a:rPr>
              <a:t>Link for Literature Review</a:t>
            </a:r>
            <a:endParaRPr>
              <a:latin typeface="Times New Roman"/>
              <a:ea typeface="Times New Roman"/>
              <a:cs typeface="Times New Roman"/>
              <a:sym typeface="Times New Roman"/>
            </a:endParaRPr>
          </a:p>
        </p:txBody>
      </p:sp>
      <p:sp>
        <p:nvSpPr>
          <p:cNvPr id="114" name="Google Shape;114;gec8f3079fe_1_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a5f342c24_0_0"/>
          <p:cNvSpPr txBox="1"/>
          <p:nvPr>
            <p:ph type="title"/>
          </p:nvPr>
        </p:nvSpPr>
        <p:spPr>
          <a:xfrm>
            <a:off x="457200" y="1240075"/>
            <a:ext cx="82296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IN" sz="3500"/>
              <a:t>Proposed System</a:t>
            </a:r>
            <a:endParaRPr/>
          </a:p>
        </p:txBody>
      </p:sp>
      <p:sp>
        <p:nvSpPr>
          <p:cNvPr id="121" name="Google Shape;121;gea5f342c24_0_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graphicFrame>
        <p:nvGraphicFramePr>
          <p:cNvPr id="122" name="Google Shape;122;gea5f342c24_0_0"/>
          <p:cNvGraphicFramePr/>
          <p:nvPr/>
        </p:nvGraphicFramePr>
        <p:xfrm>
          <a:off x="4356450" y="2154475"/>
          <a:ext cx="3000000" cy="3000000"/>
        </p:xfrm>
        <a:graphic>
          <a:graphicData uri="http://schemas.openxmlformats.org/drawingml/2006/table">
            <a:tbl>
              <a:tblPr>
                <a:noFill/>
                <a:tableStyleId>{EB92BE28-0DD8-4370-A567-1AD9ECC741B7}</a:tableStyleId>
              </a:tblPr>
              <a:tblGrid>
                <a:gridCol w="2091150"/>
                <a:gridCol w="2239200"/>
              </a:tblGrid>
              <a:tr h="460425">
                <a:tc>
                  <a:txBody>
                    <a:bodyPr/>
                    <a:lstStyle/>
                    <a:p>
                      <a:pPr indent="0" lvl="0" marL="0" rtl="0" algn="l">
                        <a:spcBef>
                          <a:spcPts val="0"/>
                        </a:spcBef>
                        <a:spcAft>
                          <a:spcPts val="0"/>
                        </a:spcAft>
                        <a:buNone/>
                      </a:pPr>
                      <a:r>
                        <a:rPr b="1" i="1" lang="en-IN" sz="1600"/>
                        <a:t>Chronic Disease</a:t>
                      </a:r>
                      <a:endParaRPr b="1" i="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i="1" lang="en-IN" sz="1600"/>
                        <a:t>Dataset</a:t>
                      </a:r>
                      <a:endParaRPr b="1" i="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841250">
                <a:tc>
                  <a:txBody>
                    <a:bodyPr/>
                    <a:lstStyle/>
                    <a:p>
                      <a:pPr indent="0" lvl="0" marL="0" rtl="0" algn="l">
                        <a:spcBef>
                          <a:spcPts val="0"/>
                        </a:spcBef>
                        <a:spcAft>
                          <a:spcPts val="0"/>
                        </a:spcAft>
                        <a:buNone/>
                      </a:pPr>
                      <a:r>
                        <a:rPr lang="en-IN" sz="1500">
                          <a:solidFill>
                            <a:srgbClr val="222222"/>
                          </a:solidFill>
                          <a:highlight>
                            <a:srgbClr val="FFFFFF"/>
                          </a:highlight>
                          <a:latin typeface="Roboto"/>
                          <a:ea typeface="Roboto"/>
                          <a:cs typeface="Roboto"/>
                          <a:sym typeface="Roboto"/>
                        </a:rPr>
                        <a:t>Chronic Kidney Disease</a:t>
                      </a:r>
                      <a:endParaRPr sz="15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500">
                          <a:solidFill>
                            <a:schemeClr val="dk1"/>
                          </a:solidFill>
                          <a:highlight>
                            <a:srgbClr val="FFFFFF"/>
                          </a:highlight>
                        </a:rPr>
                        <a:t>UCI Chronic Kidney Disease Dataset</a:t>
                      </a:r>
                      <a:endParaRPr sz="1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725">
                <a:tc>
                  <a:txBody>
                    <a:bodyPr/>
                    <a:lstStyle/>
                    <a:p>
                      <a:pPr indent="0" lvl="0" marL="0" rtl="0" algn="l">
                        <a:spcBef>
                          <a:spcPts val="0"/>
                        </a:spcBef>
                        <a:spcAft>
                          <a:spcPts val="0"/>
                        </a:spcAft>
                        <a:buNone/>
                      </a:pPr>
                      <a:r>
                        <a:rPr lang="en-IN" sz="1500">
                          <a:solidFill>
                            <a:srgbClr val="222222"/>
                          </a:solidFill>
                          <a:highlight>
                            <a:srgbClr val="FFFFFF"/>
                          </a:highlight>
                          <a:latin typeface="Roboto"/>
                          <a:ea typeface="Roboto"/>
                          <a:cs typeface="Roboto"/>
                          <a:sym typeface="Roboto"/>
                        </a:rPr>
                        <a:t>Diabetes</a:t>
                      </a:r>
                      <a:endParaRPr sz="15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500">
                          <a:solidFill>
                            <a:schemeClr val="dk1"/>
                          </a:solidFill>
                          <a:highlight>
                            <a:srgbClr val="FFFFFF"/>
                          </a:highlight>
                        </a:rPr>
                        <a:t>PIMA Indians Diabetes Database</a:t>
                      </a:r>
                      <a:endParaRPr sz="1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73250">
                <a:tc>
                  <a:txBody>
                    <a:bodyPr/>
                    <a:lstStyle/>
                    <a:p>
                      <a:pPr indent="0" lvl="0" marL="0" rtl="0" algn="l">
                        <a:spcBef>
                          <a:spcPts val="0"/>
                        </a:spcBef>
                        <a:spcAft>
                          <a:spcPts val="0"/>
                        </a:spcAft>
                        <a:buNone/>
                      </a:pPr>
                      <a:r>
                        <a:rPr lang="en-IN" sz="1500">
                          <a:solidFill>
                            <a:srgbClr val="222222"/>
                          </a:solidFill>
                          <a:highlight>
                            <a:srgbClr val="FFFFFF"/>
                          </a:highlight>
                          <a:latin typeface="Roboto"/>
                          <a:ea typeface="Roboto"/>
                          <a:cs typeface="Roboto"/>
                          <a:sym typeface="Roboto"/>
                        </a:rPr>
                        <a:t>Heart Ailments</a:t>
                      </a:r>
                      <a:endParaRPr sz="15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500">
                          <a:solidFill>
                            <a:schemeClr val="dk1"/>
                          </a:solidFill>
                          <a:highlight>
                            <a:srgbClr val="FFFFFF"/>
                          </a:highlight>
                          <a:latin typeface="Roboto"/>
                          <a:ea typeface="Roboto"/>
                          <a:cs typeface="Roboto"/>
                          <a:sym typeface="Roboto"/>
                        </a:rPr>
                        <a:t>UCI Heart Disease Dataset</a:t>
                      </a:r>
                      <a:endParaRPr sz="15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158350">
                <a:tc>
                  <a:txBody>
                    <a:bodyPr/>
                    <a:lstStyle/>
                    <a:p>
                      <a:pPr indent="0" lvl="0" marL="0" rtl="0" algn="l">
                        <a:spcBef>
                          <a:spcPts val="0"/>
                        </a:spcBef>
                        <a:spcAft>
                          <a:spcPts val="0"/>
                        </a:spcAft>
                        <a:buNone/>
                      </a:pPr>
                      <a:r>
                        <a:rPr lang="en-IN" sz="1500"/>
                        <a:t>Pneumonia</a:t>
                      </a:r>
                      <a:endParaRPr sz="15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500">
                          <a:solidFill>
                            <a:srgbClr val="222222"/>
                          </a:solidFill>
                        </a:rPr>
                        <a:t>Dataset for OCT &amp; Chest </a:t>
                      </a:r>
                      <a:r>
                        <a:rPr lang="en-IN" sz="1500">
                          <a:solidFill>
                            <a:srgbClr val="222222"/>
                          </a:solidFill>
                        </a:rPr>
                        <a:t>X Ray, University of California, San Diego, </a:t>
                      </a:r>
                      <a:endParaRPr sz="1700">
                        <a:solidFill>
                          <a:srgbClr val="222222"/>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23" name="Google Shape;123;gea5f342c24_0_0"/>
          <p:cNvPicPr preferRelativeResize="0"/>
          <p:nvPr/>
        </p:nvPicPr>
        <p:blipFill>
          <a:blip r:embed="rId3">
            <a:alphaModFix/>
          </a:blip>
          <a:stretch>
            <a:fillRect/>
          </a:stretch>
        </p:blipFill>
        <p:spPr>
          <a:xfrm>
            <a:off x="457200" y="2154475"/>
            <a:ext cx="3751900" cy="4260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ec8f3079fe_0_17"/>
          <p:cNvSpPr txBox="1"/>
          <p:nvPr>
            <p:ph type="title"/>
          </p:nvPr>
        </p:nvSpPr>
        <p:spPr>
          <a:xfrm>
            <a:off x="187900" y="1395750"/>
            <a:ext cx="8736900" cy="81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sz="3500"/>
              <a:t>Proposed Algorithm</a:t>
            </a:r>
            <a:endParaRPr sz="3500"/>
          </a:p>
        </p:txBody>
      </p:sp>
      <p:sp>
        <p:nvSpPr>
          <p:cNvPr id="130" name="Google Shape;130;gec8f3079fe_0_17"/>
          <p:cNvSpPr txBox="1"/>
          <p:nvPr>
            <p:ph idx="1" type="body"/>
          </p:nvPr>
        </p:nvSpPr>
        <p:spPr>
          <a:xfrm>
            <a:off x="457200" y="2286000"/>
            <a:ext cx="8229600" cy="4070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Algorithm for machine learning for Chronic Kidney Disease Detection</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indent="0" lvl="0" marL="914400" rtl="0" algn="l">
              <a:lnSpc>
                <a:spcPct val="100000"/>
              </a:lnSpc>
              <a:spcBef>
                <a:spcPts val="480"/>
              </a:spcBef>
              <a:spcAft>
                <a:spcPts val="0"/>
              </a:spcAft>
              <a:buSzPts val="2400"/>
              <a:buNone/>
            </a:pPr>
            <a:r>
              <a:t/>
            </a:r>
            <a:endParaRPr>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Algorithm for machine learning for Diabetes Detection:</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K-Nearest Neighbour</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31" name="Google Shape;131;gec8f3079fe_0_17"/>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bf6be2c1a_0_12"/>
          <p:cNvSpPr txBox="1"/>
          <p:nvPr>
            <p:ph type="title"/>
          </p:nvPr>
        </p:nvSpPr>
        <p:spPr>
          <a:xfrm>
            <a:off x="187900" y="1395750"/>
            <a:ext cx="8736900" cy="81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sz="3500"/>
              <a:t>Proposed Algorithm</a:t>
            </a:r>
            <a:endParaRPr sz="3500"/>
          </a:p>
        </p:txBody>
      </p:sp>
      <p:sp>
        <p:nvSpPr>
          <p:cNvPr id="138" name="Google Shape;138;gebf6be2c1a_0_12"/>
          <p:cNvSpPr txBox="1"/>
          <p:nvPr>
            <p:ph idx="1" type="body"/>
          </p:nvPr>
        </p:nvSpPr>
        <p:spPr>
          <a:xfrm>
            <a:off x="457200" y="2286000"/>
            <a:ext cx="8229600" cy="4070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Algorithm for machine learning for Heart Disease Detection</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Random Forest Regression</a:t>
            </a:r>
            <a:endParaRPr>
              <a:latin typeface="Times New Roman"/>
              <a:ea typeface="Times New Roman"/>
              <a:cs typeface="Times New Roman"/>
              <a:sym typeface="Times New Roman"/>
            </a:endParaRPr>
          </a:p>
          <a:p>
            <a:pPr indent="0" lvl="0" marL="914400" rtl="0" algn="l">
              <a:lnSpc>
                <a:spcPct val="100000"/>
              </a:lnSpc>
              <a:spcBef>
                <a:spcPts val="480"/>
              </a:spcBef>
              <a:spcAft>
                <a:spcPts val="0"/>
              </a:spcAft>
              <a:buSzPts val="2400"/>
              <a:buNone/>
            </a:pPr>
            <a:r>
              <a:t/>
            </a:r>
            <a:endParaRPr>
              <a:latin typeface="Times New Roman"/>
              <a:ea typeface="Times New Roman"/>
              <a:cs typeface="Times New Roman"/>
              <a:sym typeface="Times New Roman"/>
            </a:endParaRPr>
          </a:p>
          <a:p>
            <a:pPr indent="-381000" lvl="0" marL="457200" rtl="0" algn="l">
              <a:lnSpc>
                <a:spcPct val="100000"/>
              </a:lnSpc>
              <a:spcBef>
                <a:spcPts val="480"/>
              </a:spcBef>
              <a:spcAft>
                <a:spcPts val="0"/>
              </a:spcAft>
              <a:buSzPts val="2400"/>
              <a:buFont typeface="Times New Roman"/>
              <a:buChar char="❑"/>
            </a:pPr>
            <a:r>
              <a:rPr lang="en-IN">
                <a:latin typeface="Times New Roman"/>
                <a:ea typeface="Times New Roman"/>
                <a:cs typeface="Times New Roman"/>
                <a:sym typeface="Times New Roman"/>
              </a:rPr>
              <a:t>Algorithm for machine learning for Pneumonia</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Convolutional Neural Network</a:t>
            </a:r>
            <a:endParaRPr>
              <a:latin typeface="Times New Roman"/>
              <a:ea typeface="Times New Roman"/>
              <a:cs typeface="Times New Roman"/>
              <a:sym typeface="Times New Roman"/>
            </a:endParaRPr>
          </a:p>
          <a:p>
            <a:pPr indent="-355600" lvl="1" marL="914400" rtl="0" algn="l">
              <a:lnSpc>
                <a:spcPct val="100000"/>
              </a:lnSpc>
              <a:spcBef>
                <a:spcPts val="480"/>
              </a:spcBef>
              <a:spcAft>
                <a:spcPts val="0"/>
              </a:spcAft>
              <a:buSzPts val="2000"/>
              <a:buFont typeface="Times New Roman"/>
              <a:buChar char="▪"/>
            </a:pPr>
            <a:r>
              <a:rPr lang="en-IN">
                <a:latin typeface="Times New Roman"/>
                <a:ea typeface="Times New Roman"/>
                <a:cs typeface="Times New Roman"/>
                <a:sym typeface="Times New Roman"/>
              </a:rPr>
              <a:t>Support Vector Machine (SVM)</a:t>
            </a:r>
            <a:endParaRPr>
              <a:latin typeface="Times New Roman"/>
              <a:ea typeface="Times New Roman"/>
              <a:cs typeface="Times New Roman"/>
              <a:sym typeface="Times New Roman"/>
            </a:endParaRPr>
          </a:p>
        </p:txBody>
      </p:sp>
      <p:sp>
        <p:nvSpPr>
          <p:cNvPr id="139" name="Google Shape;139;gebf6be2c1a_0_12"/>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c8f3079fe_0_24"/>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Architecture Diagram</a:t>
            </a:r>
            <a:endParaRPr/>
          </a:p>
        </p:txBody>
      </p:sp>
      <p:sp>
        <p:nvSpPr>
          <p:cNvPr id="146" name="Google Shape;146;gec8f3079fe_0_24"/>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en-IN"/>
              <a:t>‹#›</a:t>
            </a:fld>
            <a:endParaRPr/>
          </a:p>
        </p:txBody>
      </p:sp>
      <p:pic>
        <p:nvPicPr>
          <p:cNvPr id="147" name="Google Shape;147;gec8f3079fe_0_24"/>
          <p:cNvPicPr preferRelativeResize="0"/>
          <p:nvPr/>
        </p:nvPicPr>
        <p:blipFill>
          <a:blip r:embed="rId3">
            <a:alphaModFix/>
          </a:blip>
          <a:stretch>
            <a:fillRect/>
          </a:stretch>
        </p:blipFill>
        <p:spPr>
          <a:xfrm>
            <a:off x="1172537" y="2209800"/>
            <a:ext cx="6798925" cy="4272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Shubha Puthran</dc:creator>
</cp:coreProperties>
</file>