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gtpZ/BCQ3hfkpVHxLOAa2r0Kx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08" autoAdjust="0"/>
  </p:normalViewPr>
  <p:slideViewPr>
    <p:cSldViewPr snapToGrid="0">
      <p:cViewPr varScale="1">
        <p:scale>
          <a:sx n="58" d="100"/>
          <a:sy n="58" d="100"/>
        </p:scale>
        <p:origin x="192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1" i="0" u="none" strike="noStrike" cap="none">
              <a:solidFill>
                <a:schemeClr val="dk1"/>
              </a:solidFill>
            </a:endParaRPr>
          </a:p>
        </p:txBody>
      </p:sp>
      <p:sp>
        <p:nvSpPr>
          <p:cNvPr id="77" name="Google Shape;7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500" b="1"/>
          </a:p>
        </p:txBody>
      </p:sp>
      <p:sp>
        <p:nvSpPr>
          <p:cNvPr id="149" name="Google Shape;14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1"/>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85" name="Google Shape;8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500" b="1"/>
          </a:p>
        </p:txBody>
      </p:sp>
      <p:sp>
        <p:nvSpPr>
          <p:cNvPr id="93" name="Google Shape;9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c8f3079fe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ec8f3079fe_1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02" name="Google Shape;102;gec8f3079fe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a5f342c2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ea5f342c2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500" b="1"/>
          </a:p>
        </p:txBody>
      </p:sp>
      <p:sp>
        <p:nvSpPr>
          <p:cNvPr id="110" name="Google Shape;110;gea5f342c2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c8f3079fe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ec8f3079f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8" name="Google Shape;118;gec8f3079fe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bf6be2c1a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ebf6be2c1a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For detection of Pneumonia , </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We have selected CNN and SVM as potential algorithms. The core concept of CNN is to use convolution of image and filters to generate invariant features which are passed onto the next layer. </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As for SVM, it is a supervised machine learning model that uses classification algorithms for two-group classification problems. Both models provide high-accuracy and high-performance, which is perfect for our system. </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Both these models can also be combined to form an Integrated Model, which has been implemented in one of our references, where it offered a higher pneumonia detection accuracy than both the models individually. </a:t>
            </a:r>
            <a:endParaRPr dirty="0"/>
          </a:p>
        </p:txBody>
      </p:sp>
      <p:sp>
        <p:nvSpPr>
          <p:cNvPr id="126" name="Google Shape;126;gebf6be2c1a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c8f3079fe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ec8f3079fe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500" b="1"/>
          </a:p>
        </p:txBody>
      </p:sp>
      <p:sp>
        <p:nvSpPr>
          <p:cNvPr id="134" name="Google Shape;134;gec8f3079fe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c8f3079fe_0_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ec8f3079fe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endParaRPr sz="1500" b="1"/>
          </a:p>
        </p:txBody>
      </p:sp>
      <p:sp>
        <p:nvSpPr>
          <p:cNvPr id="142" name="Google Shape;142;gec8f3079fe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Arial"/>
                <a:ea typeface="Arial"/>
                <a:cs typeface="Arial"/>
                <a:sym typeface="Arial"/>
              </a:defRPr>
            </a:lvl1pPr>
            <a:lvl2pPr marR="0" lvl="1" algn="ctr">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Arial"/>
                <a:ea typeface="Arial"/>
                <a:cs typeface="Arial"/>
                <a:sym typeface="Arial"/>
              </a:defRPr>
            </a:lvl2pPr>
            <a:lvl3pPr marR="0" lvl="2" algn="ctr">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3pPr>
            <a:lvl4pPr marR="0" lvl="3"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Arial"/>
                <a:ea typeface="Arial"/>
                <a:cs typeface="Arial"/>
                <a:sym typeface="Arial"/>
              </a:defRPr>
            </a:lvl4pPr>
            <a:lvl5pPr marR="0" lvl="4"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8" name="Google Shape;18;p1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9" name="Google Shape;19;p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0" name="Google Shape;20;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20"/>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20"/>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2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 name="Google Shape;26;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2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 name="Google Shape;31;p23"/>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23"/>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23"/>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 name="Google Shape;34;p2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 name="Google Shape;35;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8" name="Google Shape;38;p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39" name="Google Shape;39;p2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0" name="Google Shape;40;p21"/>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1" name="Google Shape;41;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4" name="Google Shape;44;p22"/>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22"/>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2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7" name="Google Shape;47;p2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8" name="Google Shape;48;p2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2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Google Shape;52;p24"/>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53" name="Google Shape;53;p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Google Shape;54;p24"/>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5" name="Google Shape;55;p2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25"/>
          <p:cNvSpPr>
            <a:spLocks noGrp="1"/>
          </p:cNvSpPr>
          <p:nvPr>
            <p:ph type="pic" idx="2"/>
          </p:nvPr>
        </p:nvSpPr>
        <p:spPr>
          <a:xfrm>
            <a:off x="1792288" y="612775"/>
            <a:ext cx="5486400" cy="4114800"/>
          </a:xfrm>
          <a:prstGeom prst="rect">
            <a:avLst/>
          </a:prstGeom>
          <a:noFill/>
          <a:ln>
            <a:noFill/>
          </a:ln>
        </p:spPr>
      </p:sp>
      <p:sp>
        <p:nvSpPr>
          <p:cNvPr id="59" name="Google Shape;59;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60" name="Google Shape;60;p2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1" name="Google Shape;61;p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2" name="Google Shape;62;p2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2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6"/>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6" name="Google Shape;66;p26"/>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7" name="Google Shape;67;p2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8" name="Google Shape;68;p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Google Shape;72;p27"/>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3" name="Google Shape;73;p27"/>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Google Shape;74;p2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aEfWsxFozHpVoCU0wWzxFt_UU-s4u2PkRPtw0Ie5Ouk/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684100" y="906025"/>
            <a:ext cx="7772400" cy="297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Arial"/>
              <a:buNone/>
            </a:pPr>
            <a:r>
              <a:rPr lang="en-IN">
                <a:latin typeface="Times New Roman"/>
                <a:ea typeface="Times New Roman"/>
                <a:cs typeface="Times New Roman"/>
                <a:sym typeface="Times New Roman"/>
              </a:rPr>
              <a:t>       </a:t>
            </a:r>
            <a:br>
              <a:rPr lang="en-IN">
                <a:latin typeface="Times New Roman"/>
                <a:ea typeface="Times New Roman"/>
                <a:cs typeface="Times New Roman"/>
                <a:sym typeface="Times New Roman"/>
              </a:rPr>
            </a:br>
            <a:r>
              <a:rPr lang="en-IN" sz="3400">
                <a:latin typeface="Times New Roman"/>
                <a:ea typeface="Times New Roman"/>
                <a:cs typeface="Times New Roman"/>
                <a:sym typeface="Times New Roman"/>
              </a:rPr>
              <a:t>B.Tech Integrated </a:t>
            </a: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Mid-Term Presentation</a:t>
            </a:r>
            <a:endParaRPr sz="3400">
              <a:latin typeface="Times New Roman"/>
              <a:ea typeface="Times New Roman"/>
              <a:cs typeface="Times New Roman"/>
              <a:sym typeface="Times New Roman"/>
            </a:endParaRPr>
          </a:p>
          <a:p>
            <a:pPr marL="0" lvl="0" indent="0" algn="ctr" rtl="0">
              <a:spcBef>
                <a:spcPts val="0"/>
              </a:spcBef>
              <a:spcAft>
                <a:spcPts val="0"/>
              </a:spcAft>
              <a:buClr>
                <a:schemeClr val="dk1"/>
              </a:buClr>
              <a:buSzPts val="3600"/>
              <a:buFont typeface="Arial"/>
              <a:buNone/>
            </a:pPr>
            <a:r>
              <a:rPr lang="en-IN" sz="3400">
                <a:latin typeface="Times New Roman"/>
                <a:ea typeface="Times New Roman"/>
                <a:cs typeface="Times New Roman"/>
                <a:sym typeface="Times New Roman"/>
              </a:rPr>
              <a:t>A.Y. 2021-2022</a:t>
            </a: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Project Title: Disease Detection System using Machine Learning</a:t>
            </a:r>
            <a:endParaRPr>
              <a:latin typeface="Times New Roman"/>
              <a:ea typeface="Times New Roman"/>
              <a:cs typeface="Times New Roman"/>
              <a:sym typeface="Times New Roman"/>
            </a:endParaRPr>
          </a:p>
        </p:txBody>
      </p:sp>
      <p:sp>
        <p:nvSpPr>
          <p:cNvPr id="80" name="Google Shape;80;p1"/>
          <p:cNvSpPr txBox="1">
            <a:spLocks noGrp="1"/>
          </p:cNvSpPr>
          <p:nvPr>
            <p:ph type="subTitle" idx="1"/>
          </p:nvPr>
        </p:nvSpPr>
        <p:spPr>
          <a:xfrm>
            <a:off x="1809734" y="3639787"/>
            <a:ext cx="6646753" cy="2653864"/>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888888"/>
              </a:buClr>
              <a:buSzPts val="2400"/>
              <a:buNone/>
            </a:pPr>
            <a:endParaRPr sz="2300">
              <a:solidFill>
                <a:schemeClr val="dk1"/>
              </a:solidFill>
            </a:endParaRPr>
          </a:p>
          <a:p>
            <a:pPr marL="342900" lvl="0" indent="-342900" algn="just" rtl="0">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Presented by: Vaibhav Raheja (C056)</a:t>
            </a:r>
            <a:endParaRPr sz="2300"/>
          </a:p>
          <a:p>
            <a:pPr marL="1257300" lvl="0" indent="-342900" algn="just" rtl="0">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		    Viraj Shah (C064)</a:t>
            </a:r>
            <a:endParaRPr sz="2300"/>
          </a:p>
          <a:p>
            <a:pPr marL="1257300" lvl="0" indent="-342900" algn="just" rtl="0">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		    Mayank Shetty (C075)</a:t>
            </a:r>
            <a:endParaRPr sz="2300"/>
          </a:p>
          <a:p>
            <a:pPr marL="1257300" lvl="0" indent="-342900" algn="just" rtl="0">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		    Purav Patel (C098)</a:t>
            </a:r>
            <a:endParaRPr sz="2300"/>
          </a:p>
          <a:p>
            <a:pPr marL="342900" lvl="0" indent="-342900" algn="just" rtl="0">
              <a:spcBef>
                <a:spcPts val="0"/>
              </a:spcBef>
              <a:spcAft>
                <a:spcPts val="0"/>
              </a:spcAft>
              <a:buClr>
                <a:srgbClr val="888888"/>
              </a:buClr>
              <a:buSzPts val="2400"/>
              <a:buNone/>
            </a:pPr>
            <a:endParaRPr sz="2300">
              <a:solidFill>
                <a:srgbClr val="7F7F7F"/>
              </a:solidFill>
              <a:latin typeface="Times New Roman"/>
              <a:ea typeface="Times New Roman"/>
              <a:cs typeface="Times New Roman"/>
              <a:sym typeface="Times New Roman"/>
            </a:endParaRPr>
          </a:p>
          <a:p>
            <a:pPr marL="342900" lvl="0" indent="-342900" algn="just" rtl="0">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Under The Guidance of: Prof. Manisha Tiwari</a:t>
            </a:r>
            <a:endParaRPr sz="2300">
              <a:solidFill>
                <a:srgbClr val="7F7F7F"/>
              </a:solidFill>
              <a:latin typeface="Times New Roman"/>
              <a:ea typeface="Times New Roman"/>
              <a:cs typeface="Times New Roman"/>
              <a:sym typeface="Times New Roman"/>
            </a:endParaRPr>
          </a:p>
          <a:p>
            <a:pPr marL="342900" lvl="0" indent="-342900" algn="just" rtl="0">
              <a:spcBef>
                <a:spcPts val="0"/>
              </a:spcBef>
              <a:spcAft>
                <a:spcPts val="0"/>
              </a:spcAft>
              <a:buClr>
                <a:srgbClr val="888888"/>
              </a:buClr>
              <a:buSzPts val="2400"/>
              <a:buNone/>
            </a:pPr>
            <a:endParaRPr>
              <a:solidFill>
                <a:schemeClr val="dk1"/>
              </a:solidFill>
            </a:endParaRPr>
          </a:p>
          <a:p>
            <a:pPr marL="342900" marR="0" lvl="0" indent="-342900" algn="just" rtl="0">
              <a:lnSpc>
                <a:spcPct val="100000"/>
              </a:lnSpc>
              <a:spcBef>
                <a:spcPts val="0"/>
              </a:spcBef>
              <a:spcAft>
                <a:spcPts val="0"/>
              </a:spcAft>
              <a:buClr>
                <a:srgbClr val="888888"/>
              </a:buClr>
              <a:buSzPts val="2400"/>
              <a:buNone/>
            </a:pPr>
            <a:endParaRPr>
              <a:solidFill>
                <a:schemeClr val="dk1"/>
              </a:solidFill>
            </a:endParaRPr>
          </a:p>
        </p:txBody>
      </p:sp>
      <p:sp>
        <p:nvSpPr>
          <p:cNvPr id="81" name="Google Shape;81;p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Arial"/>
                <a:ea typeface="Arial"/>
                <a:cs typeface="Arial"/>
                <a:sym typeface="Arial"/>
              </a:rPr>
              <a:t>Computer Engineering Dept. MPSTME, Mumbai Campus </a:t>
            </a:r>
            <a:endParaRPr sz="1050" b="0" i="0" u="none" strike="noStrike" cap="none">
              <a:solidFill>
                <a:srgbClr val="888888"/>
              </a:solidFill>
              <a:latin typeface="Arial"/>
              <a:ea typeface="Arial"/>
              <a:cs typeface="Arial"/>
              <a:sym typeface="Arial"/>
            </a:endParaRPr>
          </a:p>
        </p:txBody>
      </p:sp>
      <p:sp>
        <p:nvSpPr>
          <p:cNvPr id="82" name="Google Shape;82;p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Arial"/>
                <a:ea typeface="Arial"/>
                <a:cs typeface="Arial"/>
                <a:sym typeface="Arial"/>
              </a:rPr>
              <a:t>1</a:t>
            </a:fld>
            <a:endParaRPr sz="1050" b="0" i="0" u="none" strike="noStrike" cap="none">
              <a:solidFill>
                <a:srgbClr val="88888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457200" y="1110084"/>
            <a:ext cx="8229600" cy="914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IN"/>
              <a:t>References</a:t>
            </a:r>
            <a:endParaRPr/>
          </a:p>
        </p:txBody>
      </p:sp>
      <p:sp>
        <p:nvSpPr>
          <p:cNvPr id="152" name="Google Shape;152;p28"/>
          <p:cNvSpPr txBox="1">
            <a:spLocks noGrp="1"/>
          </p:cNvSpPr>
          <p:nvPr>
            <p:ph type="body" idx="1"/>
          </p:nvPr>
        </p:nvSpPr>
        <p:spPr>
          <a:xfrm>
            <a:off x="457200" y="1911884"/>
            <a:ext cx="8229600" cy="47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[1] J. J. Khanam, S. Y. Foo, “A comparison of machine learning algorithms for diabetes prediction”, </a:t>
            </a:r>
            <a:r>
              <a:rPr lang="en-IN" sz="1050" i="1">
                <a:latin typeface="Times New Roman"/>
                <a:ea typeface="Times New Roman"/>
                <a:cs typeface="Times New Roman"/>
                <a:sym typeface="Times New Roman"/>
              </a:rPr>
              <a:t>ICT Express (Feb. 2021)</a:t>
            </a:r>
            <a:r>
              <a:rPr lang="en-IN" sz="1050">
                <a:latin typeface="Times New Roman"/>
                <a:ea typeface="Times New Roman"/>
                <a:cs typeface="Times New Roman"/>
                <a:sym typeface="Times New Roman"/>
              </a:rPr>
              <a:t>, 2021, doi: 10.1016/J.ICTE.2021.02.004.</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[2] F. G. Woldemichael and S. Menaria, "Prediction of Diabetes Using Data Mining Techniques," </a:t>
            </a:r>
            <a:r>
              <a:rPr lang="en-IN" sz="1050" i="1">
                <a:latin typeface="Times New Roman"/>
                <a:ea typeface="Times New Roman"/>
                <a:cs typeface="Times New Roman"/>
                <a:sym typeface="Times New Roman"/>
              </a:rPr>
              <a:t>2018 2nd International Conference on Trends in Electronics and Informatics (ICOEI)</a:t>
            </a:r>
            <a:r>
              <a:rPr lang="en-IN" sz="1050">
                <a:latin typeface="Times New Roman"/>
                <a:ea typeface="Times New Roman"/>
                <a:cs typeface="Times New Roman"/>
                <a:sym typeface="Times New Roman"/>
              </a:rPr>
              <a:t>, 2018, pp. 414-418, doi: 10.1109/ICOEI.2018.8553959.</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[3] A. Mujumdar, V. Vaidehi, “Diabetes Prediction using Machine Learning Algorithms”, </a:t>
            </a:r>
            <a:r>
              <a:rPr lang="en-IN" sz="1050" i="1">
                <a:latin typeface="Times New Roman"/>
                <a:ea typeface="Times New Roman"/>
                <a:cs typeface="Times New Roman"/>
                <a:sym typeface="Times New Roman"/>
              </a:rPr>
              <a:t>Procedia Computer Science, Volume 165</a:t>
            </a:r>
            <a:r>
              <a:rPr lang="en-IN" sz="1050">
                <a:latin typeface="Times New Roman"/>
                <a:ea typeface="Times New Roman"/>
                <a:cs typeface="Times New Roman"/>
                <a:sym typeface="Times New Roman"/>
              </a:rPr>
              <a:t>, 2019, pp. 292-299, doi: 10.1016/J.PROCS.2020.01.047. </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[4] S. K. Dey, A. Hossain and M. M. Rahman, "Implementation of a Web Application to Predict Diabetes Disease: An Approach Using Machine Learning Algorithm," </a:t>
            </a:r>
            <a:r>
              <a:rPr lang="en-IN" sz="1050" i="1">
                <a:latin typeface="Times New Roman"/>
                <a:ea typeface="Times New Roman"/>
                <a:cs typeface="Times New Roman"/>
                <a:sym typeface="Times New Roman"/>
              </a:rPr>
              <a:t>2018 21st International Conference of Computer and Information Technology (ICCIT)</a:t>
            </a:r>
            <a:r>
              <a:rPr lang="en-IN" sz="1050">
                <a:latin typeface="Times New Roman"/>
                <a:ea typeface="Times New Roman"/>
                <a:cs typeface="Times New Roman"/>
                <a:sym typeface="Times New Roman"/>
              </a:rPr>
              <a:t>, 2018, pp. 1-5, doi: 10.1109/ICCITECHN.2018.8631968.</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[5] M. Kavitha, G. Gnaneswar, R. Dinesh, Y. R. Sai and R. S. Suraj, "Heart Disease Prediction using Hybrid Machine Learning Model," </a:t>
            </a:r>
            <a:r>
              <a:rPr lang="en-IN" sz="1050" i="1">
                <a:latin typeface="Times New Roman"/>
                <a:ea typeface="Times New Roman"/>
                <a:cs typeface="Times New Roman"/>
                <a:sym typeface="Times New Roman"/>
              </a:rPr>
              <a:t>2021 6th International Conference on Inventive Computation Technologies (ICICT)</a:t>
            </a:r>
            <a:r>
              <a:rPr lang="en-IN" sz="1050">
                <a:latin typeface="Times New Roman"/>
                <a:ea typeface="Times New Roman"/>
                <a:cs typeface="Times New Roman"/>
                <a:sym typeface="Times New Roman"/>
              </a:rPr>
              <a:t>, 2021, pp. 1329-1333, doi: 10.1109/ICICT50816.2021.9358597.</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[6] F. Alotaibi, “Implementation of Machine Learning Model to Predict Heart Failure Disease”, </a:t>
            </a:r>
            <a:r>
              <a:rPr lang="en-IN" sz="1050" i="1">
                <a:latin typeface="Times New Roman"/>
                <a:ea typeface="Times New Roman"/>
                <a:cs typeface="Times New Roman"/>
                <a:sym typeface="Times New Roman"/>
              </a:rPr>
              <a:t>International Journal of Advanced Computer Science and Applications (IJACSA), 10(6)</a:t>
            </a:r>
            <a:r>
              <a:rPr lang="en-IN" sz="1050">
                <a:latin typeface="Times New Roman"/>
                <a:ea typeface="Times New Roman"/>
                <a:cs typeface="Times New Roman"/>
                <a:sym typeface="Times New Roman"/>
              </a:rPr>
              <a:t>, 2019, doi: 10.14569/IJACSA.2019.0100637.</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[7] J. Qin, L. Chen, Y. Liu, C. Liu, C. Feng and B. Chen, "A Machine Learning Methodology for Diagnosing Chronic Kidney Disease," in </a:t>
            </a:r>
            <a:r>
              <a:rPr lang="en-IN" sz="1050" i="1">
                <a:latin typeface="Times New Roman"/>
                <a:ea typeface="Times New Roman"/>
                <a:cs typeface="Times New Roman"/>
                <a:sym typeface="Times New Roman"/>
              </a:rPr>
              <a:t>IEEE Access</a:t>
            </a:r>
            <a:r>
              <a:rPr lang="en-IN" sz="1050">
                <a:latin typeface="Times New Roman"/>
                <a:ea typeface="Times New Roman"/>
                <a:cs typeface="Times New Roman"/>
                <a:sym typeface="Times New Roman"/>
              </a:rPr>
              <a:t>, vol. 8, pp. 20991-21002, 2020, doi: 10.1109/ACCESS.2019.2963053.</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[8] R. Gupta, N. Koli, N. Mahor and N. Tejashri, "Performance Analysis of Machine Learning Classifier for Predicting Chronic Kidney Disease," </a:t>
            </a:r>
            <a:r>
              <a:rPr lang="en-IN" sz="1050" i="1">
                <a:latin typeface="Times New Roman"/>
                <a:ea typeface="Times New Roman"/>
                <a:cs typeface="Times New Roman"/>
                <a:sym typeface="Times New Roman"/>
              </a:rPr>
              <a:t>2020 International Conference for Emerging Technology (INCET)</a:t>
            </a:r>
            <a:r>
              <a:rPr lang="en-IN" sz="1050">
                <a:latin typeface="Times New Roman"/>
                <a:ea typeface="Times New Roman"/>
                <a:cs typeface="Times New Roman"/>
                <a:sym typeface="Times New Roman"/>
              </a:rPr>
              <a:t>, 2020, pp. 1-4, doi: 10.1109/INCET49848.2020.9154147.</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[9] F. M. Javed Mehedi Shamrat, P. Ghosh, M. H. Sadek, M. A. Kazi and S. Shultana, "Implementation of Machine Learning Algorithms to Detect the Prognosis Rate of Kidney Disease," </a:t>
            </a:r>
            <a:r>
              <a:rPr lang="en-IN" sz="1050" i="1">
                <a:latin typeface="Times New Roman"/>
                <a:ea typeface="Times New Roman"/>
                <a:cs typeface="Times New Roman"/>
                <a:sym typeface="Times New Roman"/>
              </a:rPr>
              <a:t>2020 IEEE International Conference for Innovation in Technology (INOCON)</a:t>
            </a:r>
            <a:r>
              <a:rPr lang="en-IN" sz="1050">
                <a:latin typeface="Times New Roman"/>
                <a:ea typeface="Times New Roman"/>
                <a:cs typeface="Times New Roman"/>
                <a:sym typeface="Times New Roman"/>
              </a:rPr>
              <a:t>, 2020, pp. 1-7, doi: 10.1109/INOCON50539.2020.9298026.</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1050">
                <a:latin typeface="Times New Roman"/>
                <a:ea typeface="Times New Roman"/>
                <a:cs typeface="Times New Roman"/>
                <a:sym typeface="Times New Roman"/>
              </a:rPr>
              <a:t>[10] T. Ozturk, M. Talo, E. Yildirim, U. Baloglu, O. Yildirim, U. Acharya, “Automated detection of COVID-19 cases using deep neural networks with X-ray images.”, </a:t>
            </a:r>
            <a:r>
              <a:rPr lang="en-IN" sz="1050" i="1">
                <a:latin typeface="Times New Roman"/>
                <a:ea typeface="Times New Roman"/>
                <a:cs typeface="Times New Roman"/>
                <a:sym typeface="Times New Roman"/>
              </a:rPr>
              <a:t>Computers in biology and medicine</a:t>
            </a:r>
            <a:r>
              <a:rPr lang="en-IN" sz="1050">
                <a:latin typeface="Times New Roman"/>
                <a:ea typeface="Times New Roman"/>
                <a:cs typeface="Times New Roman"/>
                <a:sym typeface="Times New Roman"/>
              </a:rPr>
              <a:t> </a:t>
            </a:r>
            <a:r>
              <a:rPr lang="en-IN" sz="1050" i="1">
                <a:latin typeface="Times New Roman"/>
                <a:ea typeface="Times New Roman"/>
                <a:cs typeface="Times New Roman"/>
                <a:sym typeface="Times New Roman"/>
              </a:rPr>
              <a:t>vol. 121</a:t>
            </a:r>
            <a:r>
              <a:rPr lang="en-IN" sz="1050">
                <a:latin typeface="Times New Roman"/>
                <a:ea typeface="Times New Roman"/>
                <a:cs typeface="Times New Roman"/>
                <a:sym typeface="Times New Roman"/>
              </a:rPr>
              <a:t> </a:t>
            </a:r>
            <a:r>
              <a:rPr lang="en-IN" sz="1050" i="1">
                <a:latin typeface="Times New Roman"/>
                <a:ea typeface="Times New Roman"/>
                <a:cs typeface="Times New Roman"/>
                <a:sym typeface="Times New Roman"/>
              </a:rPr>
              <a:t>(2020)</a:t>
            </a:r>
            <a:r>
              <a:rPr lang="en-IN" sz="1050">
                <a:latin typeface="Times New Roman"/>
                <a:ea typeface="Times New Roman"/>
                <a:cs typeface="Times New Roman"/>
                <a:sym typeface="Times New Roman"/>
              </a:rPr>
              <a:t>, 2020, doi: 10.1016/j.compbiomed.2020.103792.</a:t>
            </a:r>
            <a:endParaRPr sz="105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1050">
                <a:latin typeface="Times New Roman"/>
                <a:ea typeface="Times New Roman"/>
                <a:cs typeface="Times New Roman"/>
                <a:sym typeface="Times New Roman"/>
              </a:rPr>
              <a:t>[11] A. Sharma, M. Negi, A. Goyal, R. Jain and P. Nagrath, “Detection of Pneumonia using ML &amp; DL in Python.”, </a:t>
            </a:r>
            <a:r>
              <a:rPr lang="en-IN" sz="1050" i="1">
                <a:latin typeface="Times New Roman"/>
                <a:ea typeface="Times New Roman"/>
                <a:cs typeface="Times New Roman"/>
                <a:sym typeface="Times New Roman"/>
              </a:rPr>
              <a:t>IOP Conference Series: Materials Science and Engineering</a:t>
            </a:r>
            <a:r>
              <a:rPr lang="en-IN" sz="1050">
                <a:latin typeface="Times New Roman"/>
                <a:ea typeface="Times New Roman"/>
                <a:cs typeface="Times New Roman"/>
                <a:sym typeface="Times New Roman"/>
              </a:rPr>
              <a:t> 1022, 2021, doi: 10.1088/1757-899X/1022/1/012066.</a:t>
            </a:r>
            <a:endParaRPr sz="1050">
              <a:latin typeface="Times New Roman"/>
              <a:ea typeface="Times New Roman"/>
              <a:cs typeface="Times New Roman"/>
              <a:sym typeface="Times New Roman"/>
            </a:endParaRPr>
          </a:p>
        </p:txBody>
      </p:sp>
      <p:sp>
        <p:nvSpPr>
          <p:cNvPr id="153" name="Google Shape;153;p2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457200" y="100225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IN" sz="3600" b="1" i="0" u="none" strike="noStrike" cap="none">
                <a:solidFill>
                  <a:schemeClr val="dk1"/>
                </a:solidFill>
                <a:latin typeface="Arial"/>
                <a:ea typeface="Arial"/>
                <a:cs typeface="Arial"/>
                <a:sym typeface="Arial"/>
              </a:rPr>
              <a:t>Roadmap</a:t>
            </a:r>
            <a:endParaRPr sz="3600" b="1" i="0" u="none" strike="noStrike" cap="none">
              <a:solidFill>
                <a:schemeClr val="dk1"/>
              </a:solidFill>
              <a:latin typeface="Arial"/>
              <a:ea typeface="Arial"/>
              <a:cs typeface="Arial"/>
              <a:sym typeface="Arial"/>
            </a:endParaRPr>
          </a:p>
        </p:txBody>
      </p:sp>
      <p:sp>
        <p:nvSpPr>
          <p:cNvPr id="88" name="Google Shape;88;p2"/>
          <p:cNvSpPr txBox="1">
            <a:spLocks noGrp="1"/>
          </p:cNvSpPr>
          <p:nvPr>
            <p:ph type="body" idx="1"/>
          </p:nvPr>
        </p:nvSpPr>
        <p:spPr>
          <a:xfrm>
            <a:off x="455488" y="1708212"/>
            <a:ext cx="8229600" cy="4169400"/>
          </a:xfrm>
          <a:prstGeom prst="rect">
            <a:avLst/>
          </a:prstGeom>
          <a:noFill/>
          <a:ln>
            <a:noFill/>
          </a:ln>
        </p:spPr>
        <p:txBody>
          <a:bodyPr spcFirstLastPara="1" wrap="square" lIns="91425" tIns="45700" rIns="91425" bIns="45700" anchor="t" anchorCtr="0">
            <a:noAutofit/>
          </a:bodyPr>
          <a:lstStyle/>
          <a:p>
            <a:pPr marL="342900" lvl="0" indent="-311150" algn="l" rtl="0">
              <a:lnSpc>
                <a:spcPct val="100000"/>
              </a:lnSpc>
              <a:spcBef>
                <a:spcPts val="0"/>
              </a:spcBef>
              <a:spcAft>
                <a:spcPts val="0"/>
              </a:spcAft>
              <a:buSzPts val="1900"/>
              <a:buFont typeface="Times New Roman"/>
              <a:buChar char="❑"/>
            </a:pPr>
            <a:r>
              <a:rPr lang="en-IN" sz="1900" i="0">
                <a:solidFill>
                  <a:srgbClr val="000000"/>
                </a:solidFill>
                <a:latin typeface="Times New Roman"/>
                <a:ea typeface="Times New Roman"/>
                <a:cs typeface="Times New Roman"/>
                <a:sym typeface="Times New Roman"/>
              </a:rPr>
              <a:t>Introduction  </a:t>
            </a:r>
            <a:endParaRPr sz="1900" i="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2400"/>
              <a:buNone/>
            </a:pPr>
            <a:endParaRPr sz="1900">
              <a:solidFill>
                <a:srgbClr val="000000"/>
              </a:solidFill>
              <a:latin typeface="Times New Roman"/>
              <a:ea typeface="Times New Roman"/>
              <a:cs typeface="Times New Roman"/>
              <a:sym typeface="Times New Roman"/>
            </a:endParaRPr>
          </a:p>
          <a:p>
            <a:pPr marL="342900" lvl="0" indent="-311150" algn="l" rtl="0">
              <a:lnSpc>
                <a:spcPct val="100000"/>
              </a:lnSpc>
              <a:spcBef>
                <a:spcPts val="0"/>
              </a:spcBef>
              <a:spcAft>
                <a:spcPts val="0"/>
              </a:spcAft>
              <a:buSzPts val="1900"/>
              <a:buFont typeface="Times New Roman"/>
              <a:buChar char="❑"/>
            </a:pPr>
            <a:r>
              <a:rPr lang="en-IN" sz="1900">
                <a:solidFill>
                  <a:srgbClr val="000000"/>
                </a:solidFill>
                <a:latin typeface="Times New Roman"/>
                <a:ea typeface="Times New Roman"/>
                <a:cs typeface="Times New Roman"/>
                <a:sym typeface="Times New Roman"/>
              </a:rPr>
              <a:t>Literature Review</a:t>
            </a:r>
            <a:endParaRPr sz="19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sz="1900">
              <a:solidFill>
                <a:srgbClr val="000000"/>
              </a:solidFill>
              <a:latin typeface="Times New Roman"/>
              <a:ea typeface="Times New Roman"/>
              <a:cs typeface="Times New Roman"/>
              <a:sym typeface="Times New Roman"/>
            </a:endParaRPr>
          </a:p>
          <a:p>
            <a:pPr marL="342900" lvl="0" indent="-311150" algn="l" rtl="0">
              <a:lnSpc>
                <a:spcPct val="100000"/>
              </a:lnSpc>
              <a:spcBef>
                <a:spcPts val="0"/>
              </a:spcBef>
              <a:spcAft>
                <a:spcPts val="0"/>
              </a:spcAft>
              <a:buSzPts val="1900"/>
              <a:buFont typeface="Times New Roman"/>
              <a:buChar char="❑"/>
            </a:pPr>
            <a:r>
              <a:rPr lang="en-IN" sz="1900" i="0">
                <a:solidFill>
                  <a:srgbClr val="000000"/>
                </a:solidFill>
                <a:latin typeface="Times New Roman"/>
                <a:ea typeface="Times New Roman"/>
                <a:cs typeface="Times New Roman"/>
                <a:sym typeface="Times New Roman"/>
              </a:rPr>
              <a:t>Pro</a:t>
            </a:r>
            <a:r>
              <a:rPr lang="en-IN" sz="1900">
                <a:solidFill>
                  <a:srgbClr val="000000"/>
                </a:solidFill>
                <a:latin typeface="Times New Roman"/>
                <a:ea typeface="Times New Roman"/>
                <a:cs typeface="Times New Roman"/>
                <a:sym typeface="Times New Roman"/>
              </a:rPr>
              <a:t>posed System</a:t>
            </a:r>
            <a:endParaRPr sz="19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2400"/>
              <a:buNone/>
            </a:pPr>
            <a:endParaRPr sz="1900">
              <a:solidFill>
                <a:srgbClr val="000000"/>
              </a:solidFill>
              <a:latin typeface="Times New Roman"/>
              <a:ea typeface="Times New Roman"/>
              <a:cs typeface="Times New Roman"/>
              <a:sym typeface="Times New Roman"/>
            </a:endParaRPr>
          </a:p>
          <a:p>
            <a:pPr marL="342900" lvl="0" indent="-311150" algn="l" rtl="0">
              <a:lnSpc>
                <a:spcPct val="100000"/>
              </a:lnSpc>
              <a:spcBef>
                <a:spcPts val="0"/>
              </a:spcBef>
              <a:spcAft>
                <a:spcPts val="0"/>
              </a:spcAft>
              <a:buSzPts val="1900"/>
              <a:buFont typeface="Times New Roman"/>
              <a:buChar char="❑"/>
            </a:pPr>
            <a:r>
              <a:rPr lang="en-IN" sz="1900">
                <a:solidFill>
                  <a:srgbClr val="000000"/>
                </a:solidFill>
                <a:latin typeface="Times New Roman"/>
                <a:ea typeface="Times New Roman"/>
                <a:cs typeface="Times New Roman"/>
                <a:sym typeface="Times New Roman"/>
              </a:rPr>
              <a:t>Proposed Algorithm</a:t>
            </a:r>
            <a:endParaRPr sz="19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2400"/>
              <a:buNone/>
            </a:pPr>
            <a:endParaRPr sz="1900">
              <a:solidFill>
                <a:srgbClr val="000000"/>
              </a:solidFill>
              <a:latin typeface="Times New Roman"/>
              <a:ea typeface="Times New Roman"/>
              <a:cs typeface="Times New Roman"/>
              <a:sym typeface="Times New Roman"/>
            </a:endParaRPr>
          </a:p>
          <a:p>
            <a:pPr marL="342900" lvl="0" indent="-311150" algn="l" rtl="0">
              <a:lnSpc>
                <a:spcPct val="100000"/>
              </a:lnSpc>
              <a:spcBef>
                <a:spcPts val="0"/>
              </a:spcBef>
              <a:spcAft>
                <a:spcPts val="0"/>
              </a:spcAft>
              <a:buClr>
                <a:srgbClr val="000000"/>
              </a:buClr>
              <a:buSzPts val="1900"/>
              <a:buFont typeface="Times New Roman"/>
              <a:buChar char="❑"/>
            </a:pPr>
            <a:r>
              <a:rPr lang="en-IN" sz="1900">
                <a:solidFill>
                  <a:srgbClr val="000000"/>
                </a:solidFill>
                <a:latin typeface="Times New Roman"/>
                <a:ea typeface="Times New Roman"/>
                <a:cs typeface="Times New Roman"/>
                <a:sym typeface="Times New Roman"/>
              </a:rPr>
              <a:t>Architecture Diagram</a:t>
            </a:r>
            <a:endParaRPr sz="19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2400"/>
              <a:buNone/>
            </a:pPr>
            <a:endParaRPr sz="1900">
              <a:solidFill>
                <a:srgbClr val="000000"/>
              </a:solidFill>
              <a:latin typeface="Times New Roman"/>
              <a:ea typeface="Times New Roman"/>
              <a:cs typeface="Times New Roman"/>
              <a:sym typeface="Times New Roman"/>
            </a:endParaRPr>
          </a:p>
          <a:p>
            <a:pPr marL="342900" lvl="0" indent="-311150" algn="l" rtl="0">
              <a:lnSpc>
                <a:spcPct val="100000"/>
              </a:lnSpc>
              <a:spcBef>
                <a:spcPts val="0"/>
              </a:spcBef>
              <a:spcAft>
                <a:spcPts val="0"/>
              </a:spcAft>
              <a:buSzPts val="1900"/>
              <a:buFont typeface="Times New Roman"/>
              <a:buChar char="❑"/>
            </a:pPr>
            <a:r>
              <a:rPr lang="en-IN" sz="1900" i="0">
                <a:solidFill>
                  <a:srgbClr val="000000"/>
                </a:solidFill>
                <a:latin typeface="Times New Roman"/>
                <a:ea typeface="Times New Roman"/>
                <a:cs typeface="Times New Roman"/>
                <a:sym typeface="Times New Roman"/>
              </a:rPr>
              <a:t>Plan of </a:t>
            </a:r>
            <a:r>
              <a:rPr lang="en-IN" sz="1900">
                <a:solidFill>
                  <a:srgbClr val="000000"/>
                </a:solidFill>
                <a:latin typeface="Times New Roman"/>
                <a:ea typeface="Times New Roman"/>
                <a:cs typeface="Times New Roman"/>
                <a:sym typeface="Times New Roman"/>
              </a:rPr>
              <a:t>A</a:t>
            </a:r>
            <a:r>
              <a:rPr lang="en-IN" sz="1900" i="0">
                <a:solidFill>
                  <a:srgbClr val="000000"/>
                </a:solidFill>
                <a:latin typeface="Times New Roman"/>
                <a:ea typeface="Times New Roman"/>
                <a:cs typeface="Times New Roman"/>
                <a:sym typeface="Times New Roman"/>
              </a:rPr>
              <a:t>ction </a:t>
            </a:r>
            <a:r>
              <a:rPr lang="en-IN" sz="1900">
                <a:solidFill>
                  <a:srgbClr val="000000"/>
                </a:solidFill>
                <a:latin typeface="Times New Roman"/>
                <a:ea typeface="Times New Roman"/>
                <a:cs typeface="Times New Roman"/>
                <a:sym typeface="Times New Roman"/>
              </a:rPr>
              <a:t>for the rest of the Project</a:t>
            </a:r>
            <a:endParaRPr sz="19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2400"/>
              <a:buNone/>
            </a:pPr>
            <a:endParaRPr sz="1900">
              <a:solidFill>
                <a:srgbClr val="000000"/>
              </a:solidFill>
              <a:latin typeface="Times New Roman"/>
              <a:ea typeface="Times New Roman"/>
              <a:cs typeface="Times New Roman"/>
              <a:sym typeface="Times New Roman"/>
            </a:endParaRPr>
          </a:p>
          <a:p>
            <a:pPr marL="342900" lvl="0" indent="-311150" algn="l" rtl="0">
              <a:lnSpc>
                <a:spcPct val="100000"/>
              </a:lnSpc>
              <a:spcBef>
                <a:spcPts val="0"/>
              </a:spcBef>
              <a:spcAft>
                <a:spcPts val="0"/>
              </a:spcAft>
              <a:buClr>
                <a:srgbClr val="000000"/>
              </a:buClr>
              <a:buSzPts val="1900"/>
              <a:buFont typeface="Times New Roman"/>
              <a:buChar char="❑"/>
            </a:pPr>
            <a:r>
              <a:rPr lang="en-IN" sz="1900">
                <a:solidFill>
                  <a:srgbClr val="000000"/>
                </a:solidFill>
                <a:latin typeface="Times New Roman"/>
                <a:ea typeface="Times New Roman"/>
                <a:cs typeface="Times New Roman"/>
                <a:sym typeface="Times New Roman"/>
              </a:rPr>
              <a:t>References</a:t>
            </a:r>
            <a:endParaRPr sz="19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2400"/>
              <a:buNone/>
            </a:pPr>
            <a:endParaRPr sz="1900">
              <a:latin typeface="Times New Roman"/>
              <a:ea typeface="Times New Roman"/>
              <a:cs typeface="Times New Roman"/>
              <a:sym typeface="Times New Roman"/>
            </a:endParaRPr>
          </a:p>
        </p:txBody>
      </p:sp>
      <p:sp>
        <p:nvSpPr>
          <p:cNvPr id="89" name="Google Shape;89;p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Arial"/>
                <a:ea typeface="Arial"/>
                <a:cs typeface="Arial"/>
                <a:sym typeface="Arial"/>
              </a:rPr>
              <a:t>Computer Engineering Dept. MPSTME, Mumbai Campus </a:t>
            </a:r>
            <a:endParaRPr sz="1050" b="0" i="0" u="none" strike="noStrike" cap="none">
              <a:solidFill>
                <a:srgbClr val="888888"/>
              </a:solidFill>
              <a:latin typeface="Arial"/>
              <a:ea typeface="Arial"/>
              <a:cs typeface="Arial"/>
              <a:sym typeface="Arial"/>
            </a:endParaRPr>
          </a:p>
        </p:txBody>
      </p:sp>
      <p:sp>
        <p:nvSpPr>
          <p:cNvPr id="90" name="Google Shape;90;p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Arial"/>
                <a:ea typeface="Arial"/>
                <a:cs typeface="Arial"/>
                <a:sym typeface="Arial"/>
              </a:rPr>
              <a:t>2</a:t>
            </a:fld>
            <a:endParaRPr sz="1050" b="0" i="0" u="none" strike="noStrike" cap="none">
              <a:solidFill>
                <a:srgbClr val="88888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57200" y="1389450"/>
            <a:ext cx="8229600" cy="914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IN" sz="3400"/>
              <a:t>Machine Learning in Disease Detection</a:t>
            </a:r>
            <a:endParaRPr sz="3400"/>
          </a:p>
        </p:txBody>
      </p:sp>
      <p:sp>
        <p:nvSpPr>
          <p:cNvPr id="96" name="Google Shape;96;p1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600"/>
              </a:spcAft>
              <a:buSzPts val="1050"/>
              <a:buNone/>
            </a:pPr>
            <a:fld id="{00000000-1234-1234-1234-123412341234}" type="slidenum">
              <a:rPr lang="en-IN"/>
              <a:t>3</a:t>
            </a:fld>
            <a:endParaRPr/>
          </a:p>
        </p:txBody>
      </p:sp>
      <p:pic>
        <p:nvPicPr>
          <p:cNvPr id="97" name="Google Shape;97;p16"/>
          <p:cNvPicPr preferRelativeResize="0"/>
          <p:nvPr/>
        </p:nvPicPr>
        <p:blipFill rotWithShape="1">
          <a:blip r:embed="rId3">
            <a:alphaModFix/>
          </a:blip>
          <a:srcRect/>
          <a:stretch/>
        </p:blipFill>
        <p:spPr>
          <a:xfrm>
            <a:off x="4835250" y="2946200"/>
            <a:ext cx="3829850" cy="2393650"/>
          </a:xfrm>
          <a:prstGeom prst="rect">
            <a:avLst/>
          </a:prstGeom>
          <a:noFill/>
          <a:ln>
            <a:noFill/>
          </a:ln>
        </p:spPr>
      </p:pic>
      <p:sp>
        <p:nvSpPr>
          <p:cNvPr id="98" name="Google Shape;98;p16"/>
          <p:cNvSpPr txBox="1"/>
          <p:nvPr/>
        </p:nvSpPr>
        <p:spPr>
          <a:xfrm>
            <a:off x="385050" y="2303850"/>
            <a:ext cx="4450200" cy="3886500"/>
          </a:xfrm>
          <a:prstGeom prst="rect">
            <a:avLst/>
          </a:prstGeom>
          <a:noFill/>
          <a:ln>
            <a:noFill/>
          </a:ln>
        </p:spPr>
        <p:txBody>
          <a:bodyPr spcFirstLastPara="1" wrap="square" lIns="91425" tIns="91425" rIns="91425" bIns="91425" anchor="t" anchorCtr="0">
            <a:normAutofit/>
          </a:bodyPr>
          <a:lstStyle/>
          <a:p>
            <a:pPr marL="457200" lvl="0" indent="-425245" algn="l" rtl="0">
              <a:lnSpc>
                <a:spcPct val="90000"/>
              </a:lnSpc>
              <a:spcBef>
                <a:spcPts val="480"/>
              </a:spcBef>
              <a:spcAft>
                <a:spcPts val="0"/>
              </a:spcAft>
              <a:buClr>
                <a:srgbClr val="000000"/>
              </a:buClr>
              <a:buSzPts val="3097"/>
              <a:buFont typeface="Noto Sans Symbols"/>
              <a:buChar char="❑"/>
            </a:pPr>
            <a:r>
              <a:rPr lang="en-IN" sz="2000">
                <a:solidFill>
                  <a:srgbClr val="000000"/>
                </a:solidFill>
                <a:latin typeface="Times New Roman"/>
                <a:ea typeface="Times New Roman"/>
                <a:cs typeface="Times New Roman"/>
                <a:sym typeface="Times New Roman"/>
              </a:rPr>
              <a:t>Machine learning (ML) is the study of computer algorithms that improve automatically through experience and by the use of data. </a:t>
            </a:r>
            <a:endParaRPr sz="2400">
              <a:solidFill>
                <a:srgbClr val="000000"/>
              </a:solidFill>
            </a:endParaRPr>
          </a:p>
          <a:p>
            <a:pPr marL="457200" lvl="0" indent="-425244" algn="l" rtl="0">
              <a:lnSpc>
                <a:spcPct val="90000"/>
              </a:lnSpc>
              <a:spcBef>
                <a:spcPts val="480"/>
              </a:spcBef>
              <a:spcAft>
                <a:spcPts val="0"/>
              </a:spcAft>
              <a:buClr>
                <a:srgbClr val="000000"/>
              </a:buClr>
              <a:buSzPts val="3097"/>
              <a:buFont typeface="Noto Sans Symbols"/>
              <a:buChar char="❑"/>
            </a:pPr>
            <a:r>
              <a:rPr lang="en-IN" sz="2000">
                <a:solidFill>
                  <a:srgbClr val="000000"/>
                </a:solidFill>
                <a:latin typeface="Times New Roman"/>
                <a:ea typeface="Times New Roman"/>
                <a:cs typeface="Times New Roman"/>
                <a:sym typeface="Times New Roman"/>
              </a:rPr>
              <a:t>It is seen as a part of Artificial Intelligence (AI). </a:t>
            </a:r>
            <a:endParaRPr sz="2000">
              <a:solidFill>
                <a:srgbClr val="000000"/>
              </a:solidFill>
              <a:latin typeface="Times New Roman"/>
              <a:ea typeface="Times New Roman"/>
              <a:cs typeface="Times New Roman"/>
              <a:sym typeface="Times New Roman"/>
            </a:endParaRPr>
          </a:p>
          <a:p>
            <a:pPr marL="457200" lvl="0" indent="-425244" algn="l" rtl="0">
              <a:lnSpc>
                <a:spcPct val="90000"/>
              </a:lnSpc>
              <a:spcBef>
                <a:spcPts val="480"/>
              </a:spcBef>
              <a:spcAft>
                <a:spcPts val="0"/>
              </a:spcAft>
              <a:buClr>
                <a:srgbClr val="000000"/>
              </a:buClr>
              <a:buSzPts val="3097"/>
              <a:buFont typeface="Noto Sans Symbols"/>
              <a:buChar char="❑"/>
            </a:pPr>
            <a:r>
              <a:rPr lang="en-IN" sz="2000">
                <a:solidFill>
                  <a:srgbClr val="000000"/>
                </a:solidFill>
                <a:latin typeface="Times New Roman"/>
                <a:ea typeface="Times New Roman"/>
                <a:cs typeface="Times New Roman"/>
                <a:sym typeface="Times New Roman"/>
              </a:rPr>
              <a:t>Machine learning algorithms build a model based on sample data, to make decisions without any explicit programming.</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ec8f3079fe_1_0"/>
          <p:cNvSpPr txBox="1">
            <a:spLocks noGrp="1"/>
          </p:cNvSpPr>
          <p:nvPr>
            <p:ph type="title"/>
          </p:nvPr>
        </p:nvSpPr>
        <p:spPr>
          <a:xfrm>
            <a:off x="457200" y="1408350"/>
            <a:ext cx="8229600" cy="80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Literature Review</a:t>
            </a:r>
            <a:endParaRPr/>
          </a:p>
        </p:txBody>
      </p:sp>
      <p:sp>
        <p:nvSpPr>
          <p:cNvPr id="105" name="Google Shape;105;gec8f3079fe_1_0"/>
          <p:cNvSpPr txBox="1">
            <a:spLocks noGrp="1"/>
          </p:cNvSpPr>
          <p:nvPr>
            <p:ph type="body" idx="1"/>
          </p:nvPr>
        </p:nvSpPr>
        <p:spPr>
          <a:xfrm>
            <a:off x="457200" y="2024953"/>
            <a:ext cx="8229600" cy="407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80"/>
              </a:spcBef>
              <a:spcAft>
                <a:spcPts val="0"/>
              </a:spcAft>
              <a:buSzPts val="2400"/>
              <a:buNone/>
            </a:pPr>
            <a:endParaRPr dirty="0"/>
          </a:p>
          <a:p>
            <a:pPr marL="0" lvl="0" indent="0" algn="l" rtl="0">
              <a:lnSpc>
                <a:spcPct val="100000"/>
              </a:lnSpc>
              <a:spcBef>
                <a:spcPts val="480"/>
              </a:spcBef>
              <a:spcAft>
                <a:spcPts val="0"/>
              </a:spcAft>
              <a:buSzPts val="2400"/>
              <a:buNone/>
            </a:pPr>
            <a:endParaRPr dirty="0"/>
          </a:p>
          <a:p>
            <a:pPr marL="0" lvl="0" indent="0" algn="l" rtl="0">
              <a:lnSpc>
                <a:spcPct val="100000"/>
              </a:lnSpc>
              <a:spcBef>
                <a:spcPts val="480"/>
              </a:spcBef>
              <a:spcAft>
                <a:spcPts val="0"/>
              </a:spcAft>
              <a:buSzPts val="2400"/>
              <a:buNone/>
            </a:pPr>
            <a:endParaRPr dirty="0"/>
          </a:p>
          <a:p>
            <a:pPr marL="0" lvl="0" indent="0" algn="l" rtl="0">
              <a:lnSpc>
                <a:spcPct val="100000"/>
              </a:lnSpc>
              <a:spcBef>
                <a:spcPts val="480"/>
              </a:spcBef>
              <a:spcAft>
                <a:spcPts val="0"/>
              </a:spcAft>
              <a:buSzPts val="2400"/>
              <a:buNone/>
            </a:pPr>
            <a:endParaRPr dirty="0"/>
          </a:p>
          <a:p>
            <a:pPr marL="0" lvl="0" indent="0" algn="ctr" rtl="0">
              <a:lnSpc>
                <a:spcPct val="100000"/>
              </a:lnSpc>
              <a:spcBef>
                <a:spcPts val="480"/>
              </a:spcBef>
              <a:spcAft>
                <a:spcPts val="0"/>
              </a:spcAft>
              <a:buSzPts val="2400"/>
              <a:buNone/>
            </a:pPr>
            <a:r>
              <a:rPr lang="en-IN" u="sng" dirty="0">
                <a:solidFill>
                  <a:schemeClr val="hlink"/>
                </a:solidFill>
                <a:latin typeface="Times New Roman"/>
                <a:ea typeface="Times New Roman"/>
                <a:cs typeface="Times New Roman"/>
                <a:sym typeface="Times New Roman"/>
                <a:hlinkClick r:id="rId3"/>
              </a:rPr>
              <a:t>Link for Literature Review</a:t>
            </a:r>
            <a:endParaRPr dirty="0">
              <a:latin typeface="Times New Roman"/>
              <a:ea typeface="Times New Roman"/>
              <a:cs typeface="Times New Roman"/>
              <a:sym typeface="Times New Roman"/>
            </a:endParaRPr>
          </a:p>
        </p:txBody>
      </p:sp>
      <p:sp>
        <p:nvSpPr>
          <p:cNvPr id="106" name="Google Shape;106;gec8f3079fe_1_0"/>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ea5f342c24_0_0"/>
          <p:cNvSpPr txBox="1">
            <a:spLocks noGrp="1"/>
          </p:cNvSpPr>
          <p:nvPr>
            <p:ph type="title"/>
          </p:nvPr>
        </p:nvSpPr>
        <p:spPr>
          <a:xfrm>
            <a:off x="457200" y="1240075"/>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IN" sz="3500"/>
              <a:t>Proposed System</a:t>
            </a:r>
            <a:endParaRPr/>
          </a:p>
        </p:txBody>
      </p:sp>
      <p:sp>
        <p:nvSpPr>
          <p:cNvPr id="113" name="Google Shape;113;gea5f342c24_0_0"/>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5</a:t>
            </a:fld>
            <a:endParaRPr/>
          </a:p>
        </p:txBody>
      </p:sp>
      <p:pic>
        <p:nvPicPr>
          <p:cNvPr id="114" name="Google Shape;114;gea5f342c24_0_0"/>
          <p:cNvPicPr preferRelativeResize="0"/>
          <p:nvPr/>
        </p:nvPicPr>
        <p:blipFill>
          <a:blip r:embed="rId3">
            <a:alphaModFix/>
          </a:blip>
          <a:stretch>
            <a:fillRect/>
          </a:stretch>
        </p:blipFill>
        <p:spPr>
          <a:xfrm>
            <a:off x="3031600" y="2018375"/>
            <a:ext cx="3080800" cy="435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ec8f3079fe_0_17"/>
          <p:cNvSpPr txBox="1">
            <a:spLocks noGrp="1"/>
          </p:cNvSpPr>
          <p:nvPr>
            <p:ph type="title"/>
          </p:nvPr>
        </p:nvSpPr>
        <p:spPr>
          <a:xfrm>
            <a:off x="187900" y="1395750"/>
            <a:ext cx="8736900" cy="81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sz="3500"/>
              <a:t>Proposed Algorithm</a:t>
            </a:r>
            <a:endParaRPr sz="3500"/>
          </a:p>
        </p:txBody>
      </p:sp>
      <p:sp>
        <p:nvSpPr>
          <p:cNvPr id="121" name="Google Shape;121;gec8f3079fe_0_17"/>
          <p:cNvSpPr txBox="1">
            <a:spLocks noGrp="1"/>
          </p:cNvSpPr>
          <p:nvPr>
            <p:ph type="body" idx="1"/>
          </p:nvPr>
        </p:nvSpPr>
        <p:spPr>
          <a:xfrm>
            <a:off x="457200" y="2286000"/>
            <a:ext cx="8229600" cy="40704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Algorithm for machine learning for Chronic Kidney Disease Detection</a:t>
            </a:r>
            <a:endParaRPr>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p>
            <a:pPr marL="914400" lvl="0" indent="0" algn="l" rtl="0">
              <a:lnSpc>
                <a:spcPct val="100000"/>
              </a:lnSpc>
              <a:spcBef>
                <a:spcPts val="480"/>
              </a:spcBef>
              <a:spcAft>
                <a:spcPts val="0"/>
              </a:spcAft>
              <a:buNone/>
            </a:pPr>
            <a:endParaRPr>
              <a:latin typeface="Times New Roman"/>
              <a:ea typeface="Times New Roman"/>
              <a:cs typeface="Times New Roman"/>
              <a:sym typeface="Times New Roman"/>
            </a:endParaRPr>
          </a:p>
          <a:p>
            <a:pPr marL="457200" lvl="0" indent="-381000" algn="l" rtl="0">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Algorithm for machine learning for Diabetes Detection:</a:t>
            </a:r>
            <a:endParaRPr>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K-Nearest Neighbour</a:t>
            </a:r>
            <a:endParaRPr>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22" name="Google Shape;122;gec8f3079fe_0_17"/>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ebf6be2c1a_0_12"/>
          <p:cNvSpPr txBox="1">
            <a:spLocks noGrp="1"/>
          </p:cNvSpPr>
          <p:nvPr>
            <p:ph type="title"/>
          </p:nvPr>
        </p:nvSpPr>
        <p:spPr>
          <a:xfrm>
            <a:off x="187900" y="1395750"/>
            <a:ext cx="8736900" cy="81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sz="3500"/>
              <a:t>Proposed Algorithm</a:t>
            </a:r>
            <a:endParaRPr sz="3500"/>
          </a:p>
        </p:txBody>
      </p:sp>
      <p:sp>
        <p:nvSpPr>
          <p:cNvPr id="129" name="Google Shape;129;gebf6be2c1a_0_12"/>
          <p:cNvSpPr txBox="1">
            <a:spLocks noGrp="1"/>
          </p:cNvSpPr>
          <p:nvPr>
            <p:ph type="body" idx="1"/>
          </p:nvPr>
        </p:nvSpPr>
        <p:spPr>
          <a:xfrm>
            <a:off x="457200" y="2286000"/>
            <a:ext cx="8229600" cy="40704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480"/>
              </a:spcBef>
              <a:spcAft>
                <a:spcPts val="0"/>
              </a:spcAft>
              <a:buSzPts val="2400"/>
              <a:buFont typeface="Times New Roman"/>
              <a:buChar char="❑"/>
            </a:pPr>
            <a:r>
              <a:rPr lang="en-IN" dirty="0">
                <a:latin typeface="Times New Roman"/>
                <a:ea typeface="Times New Roman"/>
                <a:cs typeface="Times New Roman"/>
                <a:sym typeface="Times New Roman"/>
              </a:rPr>
              <a:t>Algorithm for machine learning for Heart Disease Detection</a:t>
            </a:r>
            <a:endParaRPr dirty="0">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dirty="0">
                <a:latin typeface="Times New Roman"/>
                <a:ea typeface="Times New Roman"/>
                <a:cs typeface="Times New Roman"/>
                <a:sym typeface="Times New Roman"/>
              </a:rPr>
              <a:t>Decision Tree</a:t>
            </a:r>
            <a:endParaRPr dirty="0">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dirty="0">
                <a:latin typeface="Times New Roman"/>
                <a:ea typeface="Times New Roman"/>
                <a:cs typeface="Times New Roman"/>
                <a:sym typeface="Times New Roman"/>
              </a:rPr>
              <a:t>Random Forest Regression</a:t>
            </a:r>
            <a:endParaRPr dirty="0">
              <a:latin typeface="Times New Roman"/>
              <a:ea typeface="Times New Roman"/>
              <a:cs typeface="Times New Roman"/>
              <a:sym typeface="Times New Roman"/>
            </a:endParaRPr>
          </a:p>
          <a:p>
            <a:pPr marL="914400" lvl="0" indent="0" algn="l" rtl="0">
              <a:lnSpc>
                <a:spcPct val="100000"/>
              </a:lnSpc>
              <a:spcBef>
                <a:spcPts val="480"/>
              </a:spcBef>
              <a:spcAft>
                <a:spcPts val="0"/>
              </a:spcAft>
              <a:buNone/>
            </a:pPr>
            <a:endParaRPr dirty="0">
              <a:latin typeface="Times New Roman"/>
              <a:ea typeface="Times New Roman"/>
              <a:cs typeface="Times New Roman"/>
              <a:sym typeface="Times New Roman"/>
            </a:endParaRPr>
          </a:p>
          <a:p>
            <a:pPr marL="457200" lvl="0" indent="-381000" algn="l" rtl="0">
              <a:lnSpc>
                <a:spcPct val="100000"/>
              </a:lnSpc>
              <a:spcBef>
                <a:spcPts val="480"/>
              </a:spcBef>
              <a:spcAft>
                <a:spcPts val="0"/>
              </a:spcAft>
              <a:buSzPts val="2400"/>
              <a:buFont typeface="Times New Roman"/>
              <a:buChar char="❑"/>
            </a:pPr>
            <a:r>
              <a:rPr lang="en-IN" dirty="0">
                <a:latin typeface="Times New Roman"/>
                <a:ea typeface="Times New Roman"/>
                <a:cs typeface="Times New Roman"/>
                <a:sym typeface="Times New Roman"/>
              </a:rPr>
              <a:t>Algorithm for machine learning for Pneumonia</a:t>
            </a:r>
            <a:endParaRPr dirty="0">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dirty="0">
                <a:latin typeface="Times New Roman"/>
                <a:ea typeface="Times New Roman"/>
                <a:cs typeface="Times New Roman"/>
                <a:sym typeface="Times New Roman"/>
              </a:rPr>
              <a:t>Convolutional Neural Network</a:t>
            </a:r>
            <a:endParaRPr dirty="0">
              <a:latin typeface="Times New Roman"/>
              <a:ea typeface="Times New Roman"/>
              <a:cs typeface="Times New Roman"/>
              <a:sym typeface="Times New Roman"/>
            </a:endParaRPr>
          </a:p>
          <a:p>
            <a:pPr marL="914400" lvl="1" indent="-355600" algn="l" rtl="0">
              <a:lnSpc>
                <a:spcPct val="100000"/>
              </a:lnSpc>
              <a:spcBef>
                <a:spcPts val="480"/>
              </a:spcBef>
              <a:spcAft>
                <a:spcPts val="0"/>
              </a:spcAft>
              <a:buSzPts val="2000"/>
              <a:buFont typeface="Times New Roman"/>
              <a:buChar char="▪"/>
            </a:pPr>
            <a:r>
              <a:rPr lang="en-IN" dirty="0">
                <a:latin typeface="Times New Roman"/>
                <a:ea typeface="Times New Roman"/>
                <a:cs typeface="Times New Roman"/>
                <a:sym typeface="Times New Roman"/>
              </a:rPr>
              <a:t>Support Vector Machine (SVM)</a:t>
            </a:r>
            <a:endParaRPr dirty="0">
              <a:latin typeface="Times New Roman"/>
              <a:ea typeface="Times New Roman"/>
              <a:cs typeface="Times New Roman"/>
              <a:sym typeface="Times New Roman"/>
            </a:endParaRPr>
          </a:p>
        </p:txBody>
      </p:sp>
      <p:sp>
        <p:nvSpPr>
          <p:cNvPr id="130" name="Google Shape;130;gebf6be2c1a_0_12"/>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ec8f3079fe_0_24"/>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Architecture Diagram</a:t>
            </a:r>
            <a:endParaRPr/>
          </a:p>
        </p:txBody>
      </p:sp>
      <p:sp>
        <p:nvSpPr>
          <p:cNvPr id="137" name="Google Shape;137;gec8f3079fe_0_2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8</a:t>
            </a:fld>
            <a:endParaRPr/>
          </a:p>
        </p:txBody>
      </p:sp>
      <p:pic>
        <p:nvPicPr>
          <p:cNvPr id="138" name="Google Shape;138;gec8f3079fe_0_24"/>
          <p:cNvPicPr preferRelativeResize="0"/>
          <p:nvPr/>
        </p:nvPicPr>
        <p:blipFill>
          <a:blip r:embed="rId3">
            <a:alphaModFix/>
          </a:blip>
          <a:stretch>
            <a:fillRect/>
          </a:stretch>
        </p:blipFill>
        <p:spPr>
          <a:xfrm>
            <a:off x="640188" y="2256825"/>
            <a:ext cx="7863625" cy="406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ec8f3079fe_0_3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Plan of Action </a:t>
            </a:r>
            <a:endParaRPr/>
          </a:p>
        </p:txBody>
      </p:sp>
      <p:sp>
        <p:nvSpPr>
          <p:cNvPr id="145" name="Google Shape;145;gec8f3079fe_0_38"/>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9</a:t>
            </a:fld>
            <a:endParaRPr/>
          </a:p>
        </p:txBody>
      </p:sp>
      <p:pic>
        <p:nvPicPr>
          <p:cNvPr id="146" name="Google Shape;146;gec8f3079fe_0_38"/>
          <p:cNvPicPr preferRelativeResize="0"/>
          <p:nvPr/>
        </p:nvPicPr>
        <p:blipFill>
          <a:blip r:embed="rId3">
            <a:alphaModFix/>
          </a:blip>
          <a:stretch>
            <a:fillRect/>
          </a:stretch>
        </p:blipFill>
        <p:spPr>
          <a:xfrm>
            <a:off x="457200" y="2836659"/>
            <a:ext cx="8229599" cy="2338817"/>
          </a:xfrm>
          <a:prstGeom prst="rect">
            <a:avLst/>
          </a:prstGeom>
          <a:noFill/>
          <a:ln>
            <a:noFill/>
          </a:ln>
        </p:spPr>
      </p:pic>
    </p:spTree>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957</Words>
  <Application>Microsoft Office PowerPoint</Application>
  <PresentationFormat>On-screen Show (4:3)</PresentationFormat>
  <Paragraphs>86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Noto Sans Symbols</vt:lpstr>
      <vt:lpstr>Times New Roman</vt:lpstr>
      <vt:lpstr>MPSTME</vt:lpstr>
      <vt:lpstr>        B.Tech Integrated  Mid-Term Presentation A.Y. 2021-2022 Project Title: Disease Detection System using Machine Learning</vt:lpstr>
      <vt:lpstr>Roadmap</vt:lpstr>
      <vt:lpstr>Machine Learning in Disease Detection</vt:lpstr>
      <vt:lpstr>Literature Review</vt:lpstr>
      <vt:lpstr>Proposed System</vt:lpstr>
      <vt:lpstr>Proposed Algorithm</vt:lpstr>
      <vt:lpstr>Proposed Algorithm</vt:lpstr>
      <vt:lpstr>Architecture Diagram</vt:lpstr>
      <vt:lpstr>Plan of Action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B.Tech Integrated  Mid-Term Presentation A.Y. 2021-2022 Project Title: Disease Detection System using Machine Learning</dc:title>
  <dc:creator>Shubha Puthran</dc:creator>
  <cp:lastModifiedBy>Vaibhav Raheja</cp:lastModifiedBy>
  <cp:revision>1</cp:revision>
  <dcterms:modified xsi:type="dcterms:W3CDTF">2021-09-18T06:31:18Z</dcterms:modified>
</cp:coreProperties>
</file>