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4" r:id="rId1"/>
  </p:sldMasterIdLst>
  <p:notesMasterIdLst>
    <p:notesMasterId r:id="rId13"/>
  </p:notesMasterIdLst>
  <p:sldIdLst>
    <p:sldId id="256" r:id="rId2"/>
    <p:sldId id="257" r:id="rId3"/>
    <p:sldId id="258" r:id="rId4"/>
    <p:sldId id="259" r:id="rId5"/>
    <p:sldId id="265" r:id="rId6"/>
    <p:sldId id="264" r:id="rId7"/>
    <p:sldId id="260" r:id="rId8"/>
    <p:sldId id="261" r:id="rId9"/>
    <p:sldId id="266"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8F27B7-0801-4D48-B5F7-70F8757F503E}" type="datetimeFigureOut">
              <a:rPr lang="en-IN" smtClean="0"/>
              <a:t>24-05-2021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A7243F-4B61-44FD-8CAE-EBF434274FD8}" type="slidenum">
              <a:rPr lang="en-IN" smtClean="0"/>
              <a:t>‹#›</a:t>
            </a:fld>
            <a:endParaRPr lang="en-IN"/>
          </a:p>
        </p:txBody>
      </p:sp>
    </p:spTree>
    <p:extLst>
      <p:ext uri="{BB962C8B-B14F-4D97-AF65-F5344CB8AC3E}">
        <p14:creationId xmlns:p14="http://schemas.microsoft.com/office/powerpoint/2010/main" val="1953711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6032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9047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8485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0531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50310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4024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103178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3195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9838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7718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02359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9820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4137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319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263625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5354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5/24/2021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473004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codewithc.com/java-projects-with-source-code/" TargetMode="External"/><Relationship Id="rId2" Type="http://schemas.openxmlformats.org/officeDocument/2006/relationships/hyperlink" Target="https://www.upgrad.com/blog/python-projects-ideas-topics-beginners/" TargetMode="External"/><Relationship Id="rId1" Type="http://schemas.openxmlformats.org/officeDocument/2006/relationships/slideLayout" Target="../slideLayouts/slideLayout2.xml"/><Relationship Id="rId6" Type="http://schemas.openxmlformats.org/officeDocument/2006/relationships/hyperlink" Target="https://www.djangoproject.com/start/" TargetMode="External"/><Relationship Id="rId5" Type="http://schemas.openxmlformats.org/officeDocument/2006/relationships/hyperlink" Target="https://realpython.com/django-setup/" TargetMode="External"/><Relationship Id="rId4" Type="http://schemas.openxmlformats.org/officeDocument/2006/relationships/hyperlink" Target="http://www.w3school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E96D0-7C6C-417F-B1E3-14F5FD1CF355}"/>
              </a:ext>
            </a:extLst>
          </p:cNvPr>
          <p:cNvSpPr>
            <a:spLocks noGrp="1"/>
          </p:cNvSpPr>
          <p:nvPr>
            <p:ph type="ctrTitle"/>
          </p:nvPr>
        </p:nvSpPr>
        <p:spPr>
          <a:xfrm>
            <a:off x="2642903" y="590994"/>
            <a:ext cx="7580898" cy="1810697"/>
          </a:xfrm>
        </p:spPr>
        <p:txBody>
          <a:bodyPr>
            <a:noAutofit/>
          </a:bodyPr>
          <a:lstStyle/>
          <a:p>
            <a:pPr algn="ctr"/>
            <a:r>
              <a:rPr lang="en-IN" sz="3600" b="1" dirty="0">
                <a:solidFill>
                  <a:schemeClr val="tx1"/>
                </a:solidFill>
              </a:rPr>
              <a:t>St. Francis Institute of Technology</a:t>
            </a:r>
            <a:br>
              <a:rPr lang="en-IN" sz="3600" b="1" dirty="0">
                <a:solidFill>
                  <a:schemeClr val="tx1"/>
                </a:solidFill>
              </a:rPr>
            </a:br>
            <a:r>
              <a:rPr lang="en-IN" sz="2400" dirty="0">
                <a:solidFill>
                  <a:schemeClr val="tx1"/>
                </a:solidFill>
              </a:rPr>
              <a:t>Information Technology</a:t>
            </a:r>
            <a:br>
              <a:rPr lang="en-IN" sz="2800" dirty="0">
                <a:solidFill>
                  <a:schemeClr val="tx1"/>
                </a:solidFill>
              </a:rPr>
            </a:br>
            <a:r>
              <a:rPr lang="en-IN" sz="2800" dirty="0">
                <a:solidFill>
                  <a:schemeClr val="tx1"/>
                </a:solidFill>
              </a:rPr>
              <a:t>Python Mini Project  (</a:t>
            </a:r>
            <a:r>
              <a:rPr lang="en-US" altLang="en-US" sz="2800" b="1" dirty="0">
                <a:solidFill>
                  <a:schemeClr val="tx1"/>
                </a:solidFill>
                <a:latin typeface="Verdana" panose="020B0604030504040204" pitchFamily="34" charset="0"/>
                <a:cs typeface="Arial" panose="020B0604020202020204" pitchFamily="34" charset="0"/>
              </a:rPr>
              <a:t>ITM 401</a:t>
            </a:r>
            <a:r>
              <a:rPr lang="en-IN" sz="2800" dirty="0">
                <a:solidFill>
                  <a:schemeClr val="tx1"/>
                </a:solidFill>
              </a:rPr>
              <a:t>)</a:t>
            </a:r>
            <a:endParaRPr lang="en-IN" sz="3600" dirty="0">
              <a:solidFill>
                <a:schemeClr val="tx1"/>
              </a:solidFill>
            </a:endParaRPr>
          </a:p>
        </p:txBody>
      </p:sp>
      <p:sp>
        <p:nvSpPr>
          <p:cNvPr id="3" name="Subtitle 2">
            <a:extLst>
              <a:ext uri="{FF2B5EF4-FFF2-40B4-BE49-F238E27FC236}">
                <a16:creationId xmlns:a16="http://schemas.microsoft.com/office/drawing/2014/main" id="{670924D8-44DE-4B6C-89FA-A67E2A51CAD0}"/>
              </a:ext>
            </a:extLst>
          </p:cNvPr>
          <p:cNvSpPr>
            <a:spLocks noGrp="1"/>
          </p:cNvSpPr>
          <p:nvPr>
            <p:ph type="subTitle" idx="1"/>
          </p:nvPr>
        </p:nvSpPr>
        <p:spPr>
          <a:xfrm>
            <a:off x="3001284" y="2645382"/>
            <a:ext cx="6400800" cy="1947333"/>
          </a:xfrm>
        </p:spPr>
        <p:txBody>
          <a:bodyPr>
            <a:normAutofit/>
          </a:bodyPr>
          <a:lstStyle/>
          <a:p>
            <a:pPr algn="ctr"/>
            <a:r>
              <a:rPr lang="en-IN" sz="3200" b="1" u="sng" dirty="0">
                <a:solidFill>
                  <a:schemeClr val="tx1"/>
                </a:solidFill>
                <a:latin typeface="Times New Roman" panose="02020603050405020304" pitchFamily="18" charset="0"/>
                <a:cs typeface="Times New Roman" panose="02020603050405020304" pitchFamily="18" charset="0"/>
              </a:rPr>
              <a:t>Classroom Management System </a:t>
            </a:r>
            <a:br>
              <a:rPr lang="en-IN" sz="4400" b="1" dirty="0">
                <a:solidFill>
                  <a:schemeClr val="tx1"/>
                </a:solidFill>
                <a:latin typeface="Times New Roman" panose="02020603050405020304" pitchFamily="18" charset="0"/>
                <a:cs typeface="Times New Roman" panose="02020603050405020304" pitchFamily="18" charset="0"/>
              </a:rPr>
            </a:br>
            <a:r>
              <a:rPr lang="en-IN" sz="2800" b="1" dirty="0">
                <a:solidFill>
                  <a:schemeClr val="tx1"/>
                </a:solidFill>
                <a:latin typeface="Times New Roman" panose="02020603050405020304" pitchFamily="18" charset="0"/>
                <a:cs typeface="Times New Roman" panose="02020603050405020304" pitchFamily="18" charset="0"/>
              </a:rPr>
              <a:t>SEITA_BATCH -A1</a:t>
            </a:r>
            <a:endParaRPr lang="en-IN" sz="2800" dirty="0">
              <a:solidFill>
                <a:schemeClr val="tx1"/>
              </a:solidFill>
            </a:endParaRPr>
          </a:p>
        </p:txBody>
      </p:sp>
      <p:sp>
        <p:nvSpPr>
          <p:cNvPr id="5" name="TextBox 4">
            <a:extLst>
              <a:ext uri="{FF2B5EF4-FFF2-40B4-BE49-F238E27FC236}">
                <a16:creationId xmlns:a16="http://schemas.microsoft.com/office/drawing/2014/main" id="{08FCCF01-1379-4664-ADA5-C0414F1F294F}"/>
              </a:ext>
            </a:extLst>
          </p:cNvPr>
          <p:cNvSpPr txBox="1"/>
          <p:nvPr/>
        </p:nvSpPr>
        <p:spPr>
          <a:xfrm>
            <a:off x="3147766" y="3968696"/>
            <a:ext cx="6107836" cy="1815882"/>
          </a:xfrm>
          <a:prstGeom prst="rect">
            <a:avLst/>
          </a:prstGeom>
          <a:noFill/>
        </p:spPr>
        <p:txBody>
          <a:bodyPr wrap="square">
            <a:spAutoFit/>
          </a:bodyPr>
          <a:lstStyle/>
          <a:p>
            <a:pPr algn="ctr"/>
            <a:r>
              <a:rPr lang="en-IN" sz="2800" dirty="0">
                <a:latin typeface="Times New Roman" panose="02020603050405020304" pitchFamily="18" charset="0"/>
                <a:cs typeface="Times New Roman" panose="02020603050405020304" pitchFamily="18" charset="0"/>
              </a:rPr>
              <a:t>Himanshu Chaurasiya-17</a:t>
            </a:r>
          </a:p>
          <a:p>
            <a:pPr algn="ctr"/>
            <a:r>
              <a:rPr lang="en-IN" sz="2800" dirty="0">
                <a:latin typeface="Times New Roman" panose="02020603050405020304" pitchFamily="18" charset="0"/>
                <a:cs typeface="Times New Roman" panose="02020603050405020304" pitchFamily="18" charset="0"/>
              </a:rPr>
              <a:t>Vikas Chaurasiya-18</a:t>
            </a:r>
          </a:p>
          <a:p>
            <a:pPr algn="ctr"/>
            <a:r>
              <a:rPr lang="en-IN" sz="2800" dirty="0">
                <a:latin typeface="Times New Roman" panose="02020603050405020304" pitchFamily="18" charset="0"/>
                <a:cs typeface="Times New Roman" panose="02020603050405020304" pitchFamily="18" charset="0"/>
              </a:rPr>
              <a:t>Parth Dali-19</a:t>
            </a:r>
          </a:p>
          <a:p>
            <a:pPr algn="ctr"/>
            <a:r>
              <a:rPr lang="en-US" sz="2800" dirty="0">
                <a:latin typeface="Times New Roman" panose="02020603050405020304" pitchFamily="18" charset="0"/>
                <a:cs typeface="Times New Roman" panose="02020603050405020304" pitchFamily="18" charset="0"/>
              </a:rPr>
              <a:t>Pranav Dalvi-20</a:t>
            </a:r>
          </a:p>
        </p:txBody>
      </p:sp>
    </p:spTree>
    <p:extLst>
      <p:ext uri="{BB962C8B-B14F-4D97-AF65-F5344CB8AC3E}">
        <p14:creationId xmlns:p14="http://schemas.microsoft.com/office/powerpoint/2010/main" val="1609581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4FEF-C66E-4BAB-87DF-F952525A126F}"/>
              </a:ext>
            </a:extLst>
          </p:cNvPr>
          <p:cNvSpPr>
            <a:spLocks noGrp="1"/>
          </p:cNvSpPr>
          <p:nvPr>
            <p:ph type="title"/>
          </p:nvPr>
        </p:nvSpPr>
        <p:spPr>
          <a:xfrm>
            <a:off x="1722913" y="437679"/>
            <a:ext cx="8911687" cy="1280890"/>
          </a:xfrm>
        </p:spPr>
        <p:txBody>
          <a:bodyPr>
            <a:normAutofit/>
          </a:bodyPr>
          <a:lstStyle/>
          <a:p>
            <a:pPr algn="ctr"/>
            <a:r>
              <a:rPr lang="en-IN" sz="4000" dirty="0">
                <a:solidFill>
                  <a:schemeClr val="tx1"/>
                </a:solidFill>
                <a:latin typeface="Times New Roman" panose="02020603050405020304" pitchFamily="18" charset="0"/>
                <a:cs typeface="Times New Roman" panose="02020603050405020304" pitchFamily="18" charset="0"/>
              </a:rPr>
              <a:t>SYSTEM REQUIREMENTS </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D38117-6163-4A9B-ABDA-D564A72E34EB}"/>
              </a:ext>
            </a:extLst>
          </p:cNvPr>
          <p:cNvSpPr>
            <a:spLocks noGrp="1"/>
          </p:cNvSpPr>
          <p:nvPr>
            <p:ph idx="1"/>
          </p:nvPr>
        </p:nvSpPr>
        <p:spPr>
          <a:xfrm>
            <a:off x="1638300" y="1718569"/>
            <a:ext cx="8915400" cy="3777622"/>
          </a:xfrm>
        </p:spPr>
        <p:txBody>
          <a:bodyPr>
            <a:normAutofit fontScale="25000" lnSpcReduction="20000"/>
          </a:bodyPr>
          <a:lstStyle/>
          <a:p>
            <a:pPr marL="0" indent="0">
              <a:buNone/>
            </a:pPr>
            <a:r>
              <a:rPr lang="en-US" sz="7200" b="1" u="sng" dirty="0">
                <a:solidFill>
                  <a:schemeClr val="tx1"/>
                </a:solidFill>
                <a:latin typeface="Times New Roman" panose="02020603050405020304" pitchFamily="18" charset="0"/>
                <a:cs typeface="Times New Roman" panose="02020603050405020304" pitchFamily="18" charset="0"/>
              </a:rPr>
              <a:t>HARDWARE REQUIREMENTS –</a:t>
            </a:r>
          </a:p>
          <a:p>
            <a:pPr marL="285750" indent="-285750">
              <a:buFont typeface="Wingdings" panose="05000000000000000000" pitchFamily="2" charset="2"/>
              <a:buChar char="§"/>
            </a:pPr>
            <a:r>
              <a:rPr lang="en-US" sz="7200" dirty="0">
                <a:latin typeface="Times New Roman" panose="02020603050405020304" pitchFamily="18" charset="0"/>
                <a:cs typeface="Times New Roman" panose="02020603050405020304" pitchFamily="18" charset="0"/>
              </a:rPr>
              <a:t>Processor : Dual Core or higher</a:t>
            </a:r>
          </a:p>
          <a:p>
            <a:pPr marL="285750" indent="-285750">
              <a:buFont typeface="Wingdings" panose="05000000000000000000" pitchFamily="2" charset="2"/>
              <a:buChar char="§"/>
            </a:pPr>
            <a:r>
              <a:rPr lang="en-US" sz="7200" dirty="0">
                <a:latin typeface="Times New Roman" panose="02020603050405020304" pitchFamily="18" charset="0"/>
                <a:cs typeface="Times New Roman" panose="02020603050405020304" pitchFamily="18" charset="0"/>
              </a:rPr>
              <a:t>Hard Drive: 500 GB or higher</a:t>
            </a:r>
          </a:p>
          <a:p>
            <a:pPr marL="285750" indent="-285750">
              <a:buFont typeface="Wingdings" panose="05000000000000000000" pitchFamily="2" charset="2"/>
              <a:buChar char="§"/>
            </a:pPr>
            <a:r>
              <a:rPr lang="en-US" sz="7200" dirty="0">
                <a:latin typeface="Times New Roman" panose="02020603050405020304" pitchFamily="18" charset="0"/>
                <a:cs typeface="Times New Roman" panose="02020603050405020304" pitchFamily="18" charset="0"/>
              </a:rPr>
              <a:t>RAM: 2GB or higher</a:t>
            </a:r>
          </a:p>
          <a:p>
            <a:pPr marL="285750" indent="-285750">
              <a:buFont typeface="Wingdings" panose="05000000000000000000" pitchFamily="2" charset="2"/>
              <a:buChar char="§"/>
            </a:pPr>
            <a:r>
              <a:rPr lang="en-US" sz="7200" dirty="0">
                <a:latin typeface="Times New Roman" panose="02020603050405020304" pitchFamily="18" charset="0"/>
                <a:cs typeface="Times New Roman" panose="02020603050405020304" pitchFamily="18" charset="0"/>
              </a:rPr>
              <a:t>Internet Connection: Preferred 1Mbps or higher</a:t>
            </a:r>
          </a:p>
          <a:p>
            <a:endParaRPr lang="en-US" sz="3200" dirty="0">
              <a:latin typeface="Times New Roman" panose="02020603050405020304" pitchFamily="18" charset="0"/>
              <a:cs typeface="Times New Roman" panose="02020603050405020304" pitchFamily="18" charset="0"/>
            </a:endParaRPr>
          </a:p>
          <a:p>
            <a:pPr marL="0" indent="0">
              <a:buNone/>
            </a:pPr>
            <a:r>
              <a:rPr lang="en-US" sz="7200" b="1" u="sng" dirty="0">
                <a:solidFill>
                  <a:schemeClr val="tx1"/>
                </a:solidFill>
                <a:latin typeface="Times New Roman" panose="02020603050405020304" pitchFamily="18" charset="0"/>
                <a:cs typeface="Times New Roman" panose="02020603050405020304" pitchFamily="18" charset="0"/>
              </a:rPr>
              <a:t>SOFTWARE REQUIREMENTS –</a:t>
            </a:r>
          </a:p>
          <a:p>
            <a:pPr>
              <a:buFont typeface="Wingdings" panose="05000000000000000000" pitchFamily="2" charset="2"/>
              <a:buChar char="§"/>
            </a:pPr>
            <a:r>
              <a:rPr lang="en-US" sz="7200" dirty="0">
                <a:latin typeface="Times New Roman" panose="02020603050405020304" pitchFamily="18" charset="0"/>
                <a:cs typeface="Times New Roman" panose="02020603050405020304" pitchFamily="18" charset="0"/>
              </a:rPr>
              <a:t>Front-End : HTML, CSS</a:t>
            </a:r>
          </a:p>
          <a:p>
            <a:pPr>
              <a:buFont typeface="Wingdings" panose="05000000000000000000" pitchFamily="2" charset="2"/>
              <a:buChar char="§"/>
            </a:pPr>
            <a:r>
              <a:rPr lang="en-US" sz="7200" dirty="0">
                <a:latin typeface="Times New Roman" panose="02020603050405020304" pitchFamily="18" charset="0"/>
                <a:cs typeface="Times New Roman" panose="02020603050405020304" pitchFamily="18" charset="0"/>
              </a:rPr>
              <a:t>Back-End : Python , PostgreSQL, Django</a:t>
            </a:r>
          </a:p>
          <a:p>
            <a:pPr>
              <a:buFont typeface="Wingdings" panose="05000000000000000000" pitchFamily="2" charset="2"/>
              <a:buChar char="§"/>
            </a:pPr>
            <a:r>
              <a:rPr lang="en-US" sz="7200" dirty="0">
                <a:latin typeface="Times New Roman" panose="02020603050405020304" pitchFamily="18" charset="0"/>
                <a:cs typeface="Times New Roman" panose="02020603050405020304" pitchFamily="18" charset="0"/>
              </a:rPr>
              <a:t>Operating System: Windows 7 or higher</a:t>
            </a:r>
          </a:p>
          <a:p>
            <a:pPr>
              <a:buFont typeface="Wingdings" panose="05000000000000000000" pitchFamily="2" charset="2"/>
              <a:buChar char="§"/>
            </a:pPr>
            <a:r>
              <a:rPr lang="en-US" sz="7200" dirty="0">
                <a:latin typeface="Times New Roman" panose="02020603050405020304" pitchFamily="18" charset="0"/>
                <a:cs typeface="Times New Roman" panose="02020603050405020304" pitchFamily="18" charset="0"/>
              </a:rPr>
              <a:t>Editor Tools: Visual Studio Code/ Atom</a:t>
            </a:r>
          </a:p>
          <a:p>
            <a:pPr>
              <a:buFont typeface="Wingdings" panose="05000000000000000000" pitchFamily="2" charset="2"/>
              <a:buChar char="§"/>
            </a:pPr>
            <a:r>
              <a:rPr lang="en-US" sz="7200" dirty="0">
                <a:latin typeface="Times New Roman" panose="02020603050405020304" pitchFamily="18" charset="0"/>
                <a:cs typeface="Times New Roman" panose="02020603050405020304" pitchFamily="18" charset="0"/>
              </a:rPr>
              <a:t>Web Browser: Google Chrome</a:t>
            </a:r>
            <a:endParaRPr lang="en-IN" sz="7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30444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9E937-5A4B-4292-8CA0-276A4B0C0145}"/>
              </a:ext>
            </a:extLst>
          </p:cNvPr>
          <p:cNvSpPr>
            <a:spLocks noGrp="1"/>
          </p:cNvSpPr>
          <p:nvPr>
            <p:ph type="title"/>
          </p:nvPr>
        </p:nvSpPr>
        <p:spPr>
          <a:xfrm>
            <a:off x="1518727" y="606355"/>
            <a:ext cx="8911687" cy="1280890"/>
          </a:xfrm>
        </p:spPr>
        <p:txBody>
          <a:bodyPr>
            <a:normAutofit/>
          </a:bodyPr>
          <a:lstStyle/>
          <a:p>
            <a:pPr algn="ctr"/>
            <a:r>
              <a:rPr lang="en-IN" sz="4000" dirty="0">
                <a:solidFill>
                  <a:schemeClr val="tx1"/>
                </a:solidFill>
                <a:latin typeface="Times New Roman" panose="02020603050405020304" pitchFamily="18" charset="0"/>
                <a:cs typeface="Times New Roman" panose="02020603050405020304" pitchFamily="18" charset="0"/>
              </a:rPr>
              <a:t>REFERENCE</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3DCA79-9A9A-410E-88D6-1475C3734EA6}"/>
              </a:ext>
            </a:extLst>
          </p:cNvPr>
          <p:cNvSpPr>
            <a:spLocks noGrp="1"/>
          </p:cNvSpPr>
          <p:nvPr>
            <p:ph idx="1"/>
          </p:nvPr>
        </p:nvSpPr>
        <p:spPr>
          <a:xfrm>
            <a:off x="1638300" y="2035945"/>
            <a:ext cx="8915400" cy="3777622"/>
          </a:xfrm>
        </p:spPr>
        <p:txBody>
          <a:bodyPr/>
          <a:lstStyle/>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2"/>
              </a:rPr>
              <a:t>https://www.upgrad.com/blog/python-projects-ideas-topics-beginners/</a:t>
            </a:r>
            <a:endParaRPr lang="en-IN" sz="2000" dirty="0">
              <a:latin typeface="Times New Roman" panose="02020603050405020304" pitchFamily="18" charset="0"/>
              <a:cs typeface="Times New Roman" panose="02020603050405020304" pitchFamily="18" charset="0"/>
              <a:hlinkClick r:id="rId3"/>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4"/>
              </a:rPr>
              <a:t>www.w3schools.com</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hlinkClick r:id="rId5"/>
              </a:rPr>
              <a:t>https://realpython.com/django-setup/</a:t>
            </a:r>
            <a:endParaRPr lang="en-US" sz="2000" dirty="0">
              <a:solidFill>
                <a:srgbClr val="FF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hlinkClick r:id="rId6"/>
              </a:rPr>
              <a:t>https://www.djangoproject.com/start/</a:t>
            </a:r>
            <a:endParaRPr lang="en-US" sz="2000" dirty="0">
              <a:solidFill>
                <a:srgbClr val="FF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https://resources.owllabs.com/blog/virtual-classroom</a:t>
            </a:r>
          </a:p>
          <a:p>
            <a:endParaRPr lang="en-IN" dirty="0"/>
          </a:p>
        </p:txBody>
      </p:sp>
    </p:spTree>
    <p:extLst>
      <p:ext uri="{BB962C8B-B14F-4D97-AF65-F5344CB8AC3E}">
        <p14:creationId xmlns:p14="http://schemas.microsoft.com/office/powerpoint/2010/main" val="328244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6F16-AC3F-400E-9915-A1FE9E3C02CC}"/>
              </a:ext>
            </a:extLst>
          </p:cNvPr>
          <p:cNvSpPr>
            <a:spLocks noGrp="1"/>
          </p:cNvSpPr>
          <p:nvPr>
            <p:ph type="title"/>
          </p:nvPr>
        </p:nvSpPr>
        <p:spPr>
          <a:xfrm>
            <a:off x="1279030" y="624110"/>
            <a:ext cx="8911687" cy="1280890"/>
          </a:xfrm>
        </p:spPr>
        <p:txBody>
          <a:bodyPr>
            <a:normAutofit/>
          </a:bodyPr>
          <a:lstStyle/>
          <a:p>
            <a:pPr algn="ctr"/>
            <a:r>
              <a:rPr lang="en-IN" sz="4000"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4068ECF5-9434-4D61-9568-434FCA6887CD}"/>
              </a:ext>
            </a:extLst>
          </p:cNvPr>
          <p:cNvSpPr>
            <a:spLocks noGrp="1"/>
          </p:cNvSpPr>
          <p:nvPr>
            <p:ph idx="1"/>
          </p:nvPr>
        </p:nvSpPr>
        <p:spPr>
          <a:xfrm>
            <a:off x="1638300" y="1905000"/>
            <a:ext cx="8915400" cy="3777622"/>
          </a:xfrm>
        </p:spPr>
        <p:txBody>
          <a:bodyPr>
            <a:normAutofit fontScale="92500" lnSpcReduction="20000"/>
          </a:bodyPr>
          <a:lstStyle/>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Problem Statement</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Background Study</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Proposed features for the Project</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System Module</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System Design (Block Diagram/Flow Diagram)</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System Requirements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References</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33641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6D369-01EE-4194-9A3C-0E7930421B79}"/>
              </a:ext>
            </a:extLst>
          </p:cNvPr>
          <p:cNvSpPr>
            <a:spLocks noGrp="1"/>
          </p:cNvSpPr>
          <p:nvPr>
            <p:ph type="title"/>
          </p:nvPr>
        </p:nvSpPr>
        <p:spPr>
          <a:xfrm>
            <a:off x="1638300" y="570844"/>
            <a:ext cx="8911687" cy="1280890"/>
          </a:xfrm>
        </p:spPr>
        <p:txBody>
          <a:bodyPr>
            <a:normAutofit/>
          </a:bodyPr>
          <a:lstStyle/>
          <a:p>
            <a:pPr algn="ctr"/>
            <a:r>
              <a:rPr lang="en-IN" sz="4000" dirty="0">
                <a:solidFill>
                  <a:schemeClr val="tx1"/>
                </a:solidFill>
                <a:latin typeface="Times New Roman" panose="02020603050405020304" pitchFamily="18" charset="0"/>
                <a:cs typeface="Times New Roman" panose="02020603050405020304" pitchFamily="18" charset="0"/>
              </a:rPr>
              <a:t>INTRODUCTION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E82786-BBAE-4C5D-95CF-A66F19C66BD7}"/>
              </a:ext>
            </a:extLst>
          </p:cNvPr>
          <p:cNvSpPr>
            <a:spLocks noGrp="1"/>
          </p:cNvSpPr>
          <p:nvPr>
            <p:ph idx="1"/>
          </p:nvPr>
        </p:nvSpPr>
        <p:spPr>
          <a:xfrm>
            <a:off x="1638300" y="1754079"/>
            <a:ext cx="8915400" cy="3777622"/>
          </a:xfrm>
        </p:spPr>
        <p:txBody>
          <a:bodyPr>
            <a:normAutofit fontScale="25000" lnSpcReduction="20000"/>
          </a:bodyPr>
          <a:lstStyle/>
          <a:p>
            <a:r>
              <a:rPr lang="en-US" sz="8000" dirty="0">
                <a:latin typeface="Times New Roman" panose="02020603050405020304" pitchFamily="18" charset="0"/>
                <a:cs typeface="Times New Roman" panose="02020603050405020304" pitchFamily="18" charset="0"/>
              </a:rPr>
              <a:t>Classroom Management System deals with the maintenance of student and teachers information with in the institute.</a:t>
            </a:r>
          </a:p>
          <a:p>
            <a:r>
              <a:rPr lang="en-US" sz="7200" dirty="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It is an automation system, which is used to store the student’s information, course-track, assignment, notice-updates.</a:t>
            </a:r>
          </a:p>
          <a:p>
            <a:r>
              <a:rPr lang="en-US" sz="8000" b="0" i="0" dirty="0">
                <a:effectLst/>
                <a:latin typeface="Times New Roman" panose="02020603050405020304" pitchFamily="18" charset="0"/>
                <a:cs typeface="Times New Roman" panose="02020603050405020304" pitchFamily="18" charset="0"/>
              </a:rPr>
              <a:t>It is a Student-Teacher Portal where teachers and student can sign up and teachers can add students in the class.</a:t>
            </a:r>
          </a:p>
          <a:p>
            <a:r>
              <a:rPr lang="en-US" sz="8000" b="0" i="0" dirty="0">
                <a:effectLst/>
                <a:latin typeface="Times New Roman" panose="02020603050405020304" pitchFamily="18" charset="0"/>
                <a:cs typeface="Times New Roman" panose="02020603050405020304" pitchFamily="18" charset="0"/>
              </a:rPr>
              <a:t>Teachers can analyze classroom tasks in precise detail determined the procedures and expectations required for students to be successful.</a:t>
            </a:r>
          </a:p>
          <a:p>
            <a:r>
              <a:rPr lang="en-US" sz="8000" b="0" i="0" dirty="0">
                <a:solidFill>
                  <a:srgbClr val="202124"/>
                </a:solidFill>
                <a:effectLst/>
                <a:latin typeface="Times New Roman" panose="02020603050405020304" pitchFamily="18" charset="0"/>
                <a:cs typeface="Times New Roman" panose="02020603050405020304" pitchFamily="18" charset="0"/>
              </a:rPr>
              <a:t>The project overcomes all the manual approach of maintaining class information on paper by automating. As the system is fully automated, it does not require human efforts in calculating student’s grade. </a:t>
            </a:r>
          </a:p>
          <a:p>
            <a:r>
              <a:rPr lang="en-US" sz="8000" b="0" i="0" dirty="0">
                <a:solidFill>
                  <a:srgbClr val="333333"/>
                </a:solidFill>
                <a:effectLst/>
                <a:latin typeface="Times New Roman" panose="02020603050405020304" pitchFamily="18" charset="0"/>
                <a:cs typeface="Times New Roman" panose="02020603050405020304" pitchFamily="18" charset="0"/>
              </a:rPr>
              <a:t>Thus, considering above functionalities, this </a:t>
            </a:r>
            <a:r>
              <a:rPr lang="en-US" sz="8000" dirty="0">
                <a:solidFill>
                  <a:srgbClr val="333333"/>
                </a:solidFill>
                <a:latin typeface="Times New Roman" panose="02020603050405020304" pitchFamily="18" charset="0"/>
                <a:cs typeface="Times New Roman" panose="02020603050405020304" pitchFamily="18" charset="0"/>
              </a:rPr>
              <a:t>system is useful</a:t>
            </a:r>
            <a:r>
              <a:rPr lang="en-US" sz="8000" b="0" i="0" dirty="0">
                <a:solidFill>
                  <a:srgbClr val="333333"/>
                </a:solidFill>
                <a:effectLst/>
                <a:latin typeface="Times New Roman" panose="02020603050405020304" pitchFamily="18" charset="0"/>
                <a:cs typeface="Times New Roman" panose="02020603050405020304" pitchFamily="18" charset="0"/>
              </a:rPr>
              <a:t> in managing the class more efficiently.</a:t>
            </a:r>
            <a:endParaRPr lang="en-IN" sz="8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37285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5E8BD-3D61-4F6A-A310-A567256D5C02}"/>
              </a:ext>
            </a:extLst>
          </p:cNvPr>
          <p:cNvSpPr>
            <a:spLocks noGrp="1"/>
          </p:cNvSpPr>
          <p:nvPr>
            <p:ph type="title"/>
          </p:nvPr>
        </p:nvSpPr>
        <p:spPr>
          <a:xfrm>
            <a:off x="1559401" y="763933"/>
            <a:ext cx="8911687" cy="1280890"/>
          </a:xfrm>
        </p:spPr>
        <p:txBody>
          <a:bodyPr>
            <a:normAutofit/>
          </a:bodyPr>
          <a:lstStyle/>
          <a:p>
            <a:pPr algn="ctr"/>
            <a:r>
              <a:rPr lang="en-IN" sz="40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E7E31AE5-73AB-415E-B532-C46BE70B2731}"/>
              </a:ext>
            </a:extLst>
          </p:cNvPr>
          <p:cNvSpPr>
            <a:spLocks noGrp="1"/>
          </p:cNvSpPr>
          <p:nvPr>
            <p:ph idx="1"/>
          </p:nvPr>
        </p:nvSpPr>
        <p:spPr>
          <a:xfrm>
            <a:off x="1555688" y="2044823"/>
            <a:ext cx="8915400" cy="3777622"/>
          </a:xfrm>
        </p:spPr>
        <p:txBody>
          <a:bodyPr/>
          <a:lstStyle/>
          <a:p>
            <a:r>
              <a:rPr lang="en-US" sz="2000" dirty="0">
                <a:latin typeface="Times New Roman" panose="02020603050405020304" pitchFamily="18" charset="0"/>
                <a:cs typeface="Times New Roman" panose="02020603050405020304" pitchFamily="18" charset="0"/>
              </a:rPr>
              <a:t>To create a Classroom Management System using Python and Django. It is an integrated web application that handles various academic and non academic activities of a College/ Academic Institute which can be accessed by  student/faculty through internet connected devices with the aid of one’s user name and password to prevent the possibilities of malicious activities. Through links that displays in the home page, the user can access different options of the website assigned to them. It will have a friendly user interface and would help maintain records of each students.</a:t>
            </a:r>
          </a:p>
          <a:p>
            <a:endParaRPr lang="en-IN" dirty="0"/>
          </a:p>
        </p:txBody>
      </p:sp>
    </p:spTree>
    <p:extLst>
      <p:ext uri="{BB962C8B-B14F-4D97-AF65-F5344CB8AC3E}">
        <p14:creationId xmlns:p14="http://schemas.microsoft.com/office/powerpoint/2010/main" val="483306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B029C9-2571-4B92-9D18-8B9791BC4E8A}"/>
              </a:ext>
            </a:extLst>
          </p:cNvPr>
          <p:cNvSpPr txBox="1"/>
          <p:nvPr/>
        </p:nvSpPr>
        <p:spPr>
          <a:xfrm>
            <a:off x="3048740" y="645396"/>
            <a:ext cx="6094520" cy="707886"/>
          </a:xfrm>
          <a:prstGeom prst="rect">
            <a:avLst/>
          </a:prstGeom>
          <a:noFill/>
        </p:spPr>
        <p:txBody>
          <a:bodyPr wrap="square">
            <a:spAutoFit/>
          </a:bodyPr>
          <a:lstStyle/>
          <a:p>
            <a:pPr algn="ctr"/>
            <a:r>
              <a:rPr lang="en-IN" sz="4000" dirty="0">
                <a:latin typeface="Times New Roman" panose="02020603050405020304" pitchFamily="18" charset="0"/>
                <a:cs typeface="Times New Roman" panose="02020603050405020304" pitchFamily="18" charset="0"/>
              </a:rPr>
              <a:t>Background Study</a:t>
            </a:r>
          </a:p>
        </p:txBody>
      </p:sp>
      <p:sp>
        <p:nvSpPr>
          <p:cNvPr id="7" name="TextBox 6">
            <a:extLst>
              <a:ext uri="{FF2B5EF4-FFF2-40B4-BE49-F238E27FC236}">
                <a16:creationId xmlns:a16="http://schemas.microsoft.com/office/drawing/2014/main" id="{6740F615-7C93-49F7-BF6B-F482E84E5849}"/>
              </a:ext>
            </a:extLst>
          </p:cNvPr>
          <p:cNvSpPr txBox="1"/>
          <p:nvPr/>
        </p:nvSpPr>
        <p:spPr>
          <a:xfrm>
            <a:off x="560772" y="1548591"/>
            <a:ext cx="11344183" cy="397031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idea behind classroom management in school is not to put across a single point of view about the definition but to bring together contrasting opinion and attitude so that the readers can be given the ground work on which to base his own conclusion of management. In the classroom and school premises and the development of good relationship. Manus (1989) sensibly pointed out four rules of classroom management and these four roles can be applied in the classroom / they are; </a:t>
            </a:r>
          </a:p>
          <a:p>
            <a:pPr algn="just"/>
            <a:r>
              <a:rPr lang="en-US" dirty="0">
                <a:latin typeface="Times New Roman" panose="02020603050405020304" pitchFamily="18" charset="0"/>
                <a:cs typeface="Times New Roman" panose="02020603050405020304" pitchFamily="18" charset="0"/>
              </a:rPr>
              <a:t>Rule one:- Get them in; the process of getting them in can be seen to involve three phase i.e. greeting, seating and starting</a:t>
            </a:r>
          </a:p>
          <a:p>
            <a:pPr algn="just"/>
            <a:r>
              <a:rPr lang="en-US" dirty="0">
                <a:latin typeface="Times New Roman" panose="02020603050405020304" pitchFamily="18" charset="0"/>
                <a:cs typeface="Times New Roman" panose="02020603050405020304" pitchFamily="18" charset="0"/>
              </a:rPr>
              <a:t>Rule two:- Get them out; here the teacher needs to consider how phases of concluding a lesson on and dismissing a class.</a:t>
            </a:r>
          </a:p>
          <a:p>
            <a:pPr algn="just"/>
            <a:r>
              <a:rPr lang="en-US" dirty="0">
                <a:latin typeface="Times New Roman" panose="02020603050405020304" pitchFamily="18" charset="0"/>
                <a:cs typeface="Times New Roman" panose="02020603050405020304" pitchFamily="18" charset="0"/>
              </a:rPr>
              <a:t>Rule three:- Get on with it; this referred to the main part of the lesson. The nature of its content and the manner of its presentation.</a:t>
            </a:r>
          </a:p>
          <a:p>
            <a:pPr algn="just"/>
            <a:r>
              <a:rPr lang="en-US" dirty="0">
                <a:latin typeface="Times New Roman" panose="02020603050405020304" pitchFamily="18" charset="0"/>
                <a:cs typeface="Times New Roman" panose="02020603050405020304" pitchFamily="18" charset="0"/>
              </a:rPr>
              <a:t>Rule four:- Get on with them; here the teachers develop good personal relationship with their pupils by fostering mutual, trust and respect to do this effectively the teachers need to be aware of each child as an individual and be sensitive to the mood of the class as a whole. He also went further to say that classroom management is the ability of the teacher to coordinate effective teaching and learning in the classroom, in other words classroom management is the ability for teacher to manage both men and material.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7250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934A6-B034-4E6A-975A-EEA4ADF23B7D}"/>
              </a:ext>
            </a:extLst>
          </p:cNvPr>
          <p:cNvSpPr>
            <a:spLocks noGrp="1"/>
          </p:cNvSpPr>
          <p:nvPr>
            <p:ph type="title"/>
          </p:nvPr>
        </p:nvSpPr>
        <p:spPr>
          <a:xfrm>
            <a:off x="1412195" y="482068"/>
            <a:ext cx="8911687" cy="1280890"/>
          </a:xfrm>
        </p:spPr>
        <p:txBody>
          <a:bodyPr>
            <a:normAutofit/>
          </a:bodyPr>
          <a:lstStyle/>
          <a:p>
            <a:pPr algn="ctr"/>
            <a:r>
              <a:rPr lang="en-US" sz="4000" dirty="0">
                <a:latin typeface="Times New Roman" panose="02020603050405020304" pitchFamily="18" charset="0"/>
                <a:cs typeface="Times New Roman" panose="02020603050405020304" pitchFamily="18" charset="0"/>
              </a:rPr>
              <a:t>Proposed features for the Project</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94E313-E5EF-4FA2-BBF2-08D39911C20C}"/>
              </a:ext>
            </a:extLst>
          </p:cNvPr>
          <p:cNvSpPr>
            <a:spLocks noGrp="1"/>
          </p:cNvSpPr>
          <p:nvPr>
            <p:ph idx="1"/>
          </p:nvPr>
        </p:nvSpPr>
        <p:spPr>
          <a:xfrm>
            <a:off x="1412195" y="1700814"/>
            <a:ext cx="8915400" cy="3900996"/>
          </a:xfrm>
        </p:spPr>
        <p:txBody>
          <a:bodyPr>
            <a:normAutofit fontScale="32500" lnSpcReduction="20000"/>
          </a:bodyPr>
          <a:lstStyle/>
          <a:p>
            <a:pPr marL="0" indent="0">
              <a:buNone/>
            </a:pPr>
            <a:endParaRPr lang="en-US" sz="4500" b="0" i="0" dirty="0">
              <a:solidFill>
                <a:schemeClr val="tx1"/>
              </a:solidFill>
              <a:effectLst/>
              <a:latin typeface="Times New Roman" panose="02020603050405020304" pitchFamily="18" charset="0"/>
              <a:cs typeface="Times New Roman" panose="02020603050405020304" pitchFamily="18" charset="0"/>
            </a:endParaRPr>
          </a:p>
          <a:p>
            <a:r>
              <a:rPr lang="en-US" sz="5500" dirty="0">
                <a:solidFill>
                  <a:schemeClr val="tx1"/>
                </a:solidFill>
                <a:latin typeface="Times New Roman" panose="02020603050405020304" pitchFamily="18" charset="0"/>
                <a:cs typeface="Times New Roman" panose="02020603050405020304" pitchFamily="18" charset="0"/>
              </a:rPr>
              <a:t>Updating Students Marks.</a:t>
            </a:r>
          </a:p>
          <a:p>
            <a:r>
              <a:rPr lang="en-US" sz="5500" b="0" i="0" dirty="0">
                <a:solidFill>
                  <a:schemeClr val="tx1"/>
                </a:solidFill>
                <a:effectLst/>
                <a:latin typeface="Times New Roman" panose="02020603050405020304" pitchFamily="18" charset="0"/>
                <a:cs typeface="Times New Roman" panose="02020603050405020304" pitchFamily="18" charset="0"/>
              </a:rPr>
              <a:t>Teachers can upload assignments which will be sent to all students in their class and students can download the assignments.</a:t>
            </a:r>
          </a:p>
          <a:p>
            <a:r>
              <a:rPr lang="en-US" sz="5500" b="0" i="0" dirty="0">
                <a:solidFill>
                  <a:schemeClr val="tx1"/>
                </a:solidFill>
                <a:effectLst/>
                <a:latin typeface="Times New Roman" panose="02020603050405020304" pitchFamily="18" charset="0"/>
                <a:cs typeface="Times New Roman" panose="02020603050405020304" pitchFamily="18" charset="0"/>
              </a:rPr>
              <a:t>Students can also submit their assignment but once submitted can't be changed later.</a:t>
            </a:r>
          </a:p>
          <a:p>
            <a:r>
              <a:rPr lang="en-US" sz="5500" b="0" i="0" dirty="0">
                <a:solidFill>
                  <a:schemeClr val="tx1"/>
                </a:solidFill>
                <a:effectLst/>
                <a:latin typeface="Times New Roman" panose="02020603050405020304" pitchFamily="18" charset="0"/>
                <a:cs typeface="Times New Roman" panose="02020603050405020304" pitchFamily="18" charset="0"/>
              </a:rPr>
              <a:t>Teachers can also see all the mark given by them to a student through their marks profile and can edit them if necessary and Students can view the marks given to them by teachers in marks section.</a:t>
            </a:r>
          </a:p>
          <a:p>
            <a:r>
              <a:rPr lang="en-US" sz="5500" b="0" i="0" dirty="0">
                <a:solidFill>
                  <a:schemeClr val="tx1"/>
                </a:solidFill>
                <a:effectLst/>
                <a:latin typeface="Times New Roman" panose="02020603050405020304" pitchFamily="18" charset="0"/>
                <a:cs typeface="Times New Roman" panose="02020603050405020304" pitchFamily="18" charset="0"/>
              </a:rPr>
              <a:t>User’s can see their profile through profile option and can edit their profile through edit profile.</a:t>
            </a:r>
          </a:p>
          <a:p>
            <a:r>
              <a:rPr lang="en-US" sz="5500" b="0" i="0" dirty="0">
                <a:solidFill>
                  <a:schemeClr val="tx1"/>
                </a:solidFill>
                <a:effectLst/>
                <a:latin typeface="Times New Roman" panose="02020603050405020304" pitchFamily="18" charset="0"/>
                <a:cs typeface="Times New Roman" panose="02020603050405020304" pitchFamily="18" charset="0"/>
              </a:rPr>
              <a:t>User’s can also change their password if necessary</a:t>
            </a:r>
            <a:r>
              <a:rPr lang="en-US" sz="4500" b="0" i="0" dirty="0">
                <a:solidFill>
                  <a:schemeClr val="tx1"/>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947124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B337B-85B0-4126-9165-87B69F7DBCDE}"/>
              </a:ext>
            </a:extLst>
          </p:cNvPr>
          <p:cNvSpPr>
            <a:spLocks noGrp="1"/>
          </p:cNvSpPr>
          <p:nvPr>
            <p:ph type="title"/>
          </p:nvPr>
        </p:nvSpPr>
        <p:spPr>
          <a:xfrm>
            <a:off x="1509850" y="630768"/>
            <a:ext cx="8911687" cy="1280890"/>
          </a:xfrm>
        </p:spPr>
        <p:txBody>
          <a:bodyPr/>
          <a:lstStyle/>
          <a:p>
            <a:pPr algn="ctr"/>
            <a:r>
              <a:rPr lang="en-IN" dirty="0">
                <a:latin typeface="Times New Roman" panose="02020603050405020304" pitchFamily="18" charset="0"/>
                <a:cs typeface="Times New Roman" panose="02020603050405020304" pitchFamily="18" charset="0"/>
              </a:rPr>
              <a:t>SYSTEM MODULE</a:t>
            </a:r>
          </a:p>
        </p:txBody>
      </p:sp>
      <p:sp>
        <p:nvSpPr>
          <p:cNvPr id="3" name="Content Placeholder 2">
            <a:extLst>
              <a:ext uri="{FF2B5EF4-FFF2-40B4-BE49-F238E27FC236}">
                <a16:creationId xmlns:a16="http://schemas.microsoft.com/office/drawing/2014/main" id="{4BF1E6D6-71B5-4373-B24A-98490BE50F6C}"/>
              </a:ext>
            </a:extLst>
          </p:cNvPr>
          <p:cNvSpPr>
            <a:spLocks noGrp="1"/>
          </p:cNvSpPr>
          <p:nvPr>
            <p:ph idx="1"/>
          </p:nvPr>
        </p:nvSpPr>
        <p:spPr>
          <a:xfrm>
            <a:off x="1638300" y="1809165"/>
            <a:ext cx="8915400" cy="3777622"/>
          </a:xfrm>
        </p:spPr>
        <p:txBody>
          <a:bodyPr>
            <a:normAutofit/>
          </a:bodyPr>
          <a:lstStyle/>
          <a:p>
            <a:r>
              <a:rPr lang="en-US" sz="2000" b="1" i="0" dirty="0">
                <a:solidFill>
                  <a:srgbClr val="202124"/>
                </a:solidFill>
                <a:effectLst/>
                <a:latin typeface="Times New Roman" panose="02020603050405020304" pitchFamily="18" charset="0"/>
                <a:cs typeface="Times New Roman" panose="02020603050405020304" pitchFamily="18" charset="0"/>
              </a:rPr>
              <a:t>Teacher Login</a:t>
            </a:r>
            <a:r>
              <a:rPr lang="en-US" sz="2000" b="0" i="0" dirty="0">
                <a:solidFill>
                  <a:srgbClr val="202124"/>
                </a:solidFill>
                <a:effectLst/>
                <a:latin typeface="Times New Roman" panose="02020603050405020304" pitchFamily="18" charset="0"/>
                <a:cs typeface="Times New Roman" panose="02020603050405020304" pitchFamily="18" charset="0"/>
              </a:rPr>
              <a:t>: Teacher has an account in the system from where he can administer all the information and different student accounts. He can upload assignment, grade them and view submissions. </a:t>
            </a:r>
            <a:r>
              <a:rPr lang="en-US" sz="2000" dirty="0">
                <a:solidFill>
                  <a:srgbClr val="202124"/>
                </a:solidFill>
                <a:latin typeface="Times New Roman" panose="02020603050405020304" pitchFamily="18" charset="0"/>
                <a:cs typeface="Times New Roman" panose="02020603050405020304" pitchFamily="18" charset="0"/>
              </a:rPr>
              <a:t>Teacher</a:t>
            </a:r>
            <a:r>
              <a:rPr lang="en-US" sz="2000" b="0" i="0" dirty="0">
                <a:solidFill>
                  <a:srgbClr val="202124"/>
                </a:solidFill>
                <a:effectLst/>
                <a:latin typeface="Times New Roman" panose="02020603050405020304" pitchFamily="18" charset="0"/>
                <a:cs typeface="Times New Roman" panose="02020603050405020304" pitchFamily="18" charset="0"/>
              </a:rPr>
              <a:t> can also prompt the students for a new notice. He can view entire student list and </a:t>
            </a:r>
            <a:r>
              <a:rPr lang="en-US" sz="2000" dirty="0">
                <a:solidFill>
                  <a:srgbClr val="202124"/>
                </a:solidFill>
                <a:latin typeface="Times New Roman" panose="02020603050405020304" pitchFamily="18" charset="0"/>
                <a:cs typeface="Times New Roman" panose="02020603050405020304" pitchFamily="18" charset="0"/>
              </a:rPr>
              <a:t>a list of students in a particular class. </a:t>
            </a:r>
            <a:r>
              <a:rPr lang="en-US" sz="2000" b="0" i="0" dirty="0">
                <a:solidFill>
                  <a:srgbClr val="202124"/>
                </a:solidFill>
                <a:effectLst/>
                <a:latin typeface="Times New Roman" panose="02020603050405020304" pitchFamily="18" charset="0"/>
                <a:cs typeface="Times New Roman" panose="02020603050405020304" pitchFamily="18" charset="0"/>
              </a:rPr>
              <a:t>Teacher can edit his profile username, password.</a:t>
            </a:r>
          </a:p>
          <a:p>
            <a:r>
              <a:rPr lang="en-US" sz="2000" b="1" i="0" dirty="0">
                <a:solidFill>
                  <a:srgbClr val="202124"/>
                </a:solidFill>
                <a:effectLst/>
                <a:latin typeface="Times New Roman" panose="02020603050405020304" pitchFamily="18" charset="0"/>
                <a:cs typeface="Times New Roman" panose="02020603050405020304" pitchFamily="18" charset="0"/>
              </a:rPr>
              <a:t>Student Login</a:t>
            </a:r>
            <a:r>
              <a:rPr lang="en-US" sz="2000" b="0" i="0" dirty="0">
                <a:solidFill>
                  <a:srgbClr val="202124"/>
                </a:solidFill>
                <a:effectLst/>
                <a:latin typeface="Times New Roman" panose="02020603050405020304" pitchFamily="18" charset="0"/>
                <a:cs typeface="Times New Roman" panose="02020603050405020304" pitchFamily="18" charset="0"/>
              </a:rPr>
              <a:t>: The system contains a student account where he can join the class to which access is provided by the teacher. He can view his marks, upcoming assignments and any class notices. Student can download the assignments and access it, then can submit it under the assigned section. </a:t>
            </a:r>
            <a:r>
              <a:rPr lang="en-US" sz="2000" dirty="0">
                <a:solidFill>
                  <a:srgbClr val="202124"/>
                </a:solidFill>
                <a:latin typeface="Times New Roman" panose="02020603050405020304" pitchFamily="18" charset="0"/>
                <a:cs typeface="Times New Roman" panose="02020603050405020304" pitchFamily="18" charset="0"/>
              </a:rPr>
              <a:t>Student </a:t>
            </a:r>
            <a:r>
              <a:rPr lang="en-US" sz="2000" b="0" i="0" dirty="0">
                <a:solidFill>
                  <a:srgbClr val="202124"/>
                </a:solidFill>
                <a:effectLst/>
                <a:latin typeface="Times New Roman" panose="02020603050405020304" pitchFamily="18" charset="0"/>
                <a:cs typeface="Times New Roman" panose="02020603050405020304" pitchFamily="18" charset="0"/>
              </a:rPr>
              <a:t>can also edit his profile and password too.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546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D8CC-A573-4353-89AE-B6687FEEF122}"/>
              </a:ext>
            </a:extLst>
          </p:cNvPr>
          <p:cNvSpPr>
            <a:spLocks noGrp="1"/>
          </p:cNvSpPr>
          <p:nvPr>
            <p:ph type="title"/>
          </p:nvPr>
        </p:nvSpPr>
        <p:spPr>
          <a:xfrm>
            <a:off x="1640156" y="544211"/>
            <a:ext cx="8911687" cy="1280890"/>
          </a:xfrm>
        </p:spPr>
        <p:txBody>
          <a:bodyPr/>
          <a:lstStyle/>
          <a:p>
            <a:pPr algn="ctr"/>
            <a:r>
              <a:rPr lang="en-IN" dirty="0">
                <a:solidFill>
                  <a:schemeClr val="tx1"/>
                </a:solidFill>
                <a:latin typeface="Times New Roman" panose="02020603050405020304" pitchFamily="18" charset="0"/>
                <a:cs typeface="Times New Roman" panose="02020603050405020304" pitchFamily="18" charset="0"/>
              </a:rPr>
              <a:t>SYSTEM DESIGN</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5DF6803-91BD-4607-AE2E-A001A6B334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5558" y="1825101"/>
            <a:ext cx="4259856" cy="4318531"/>
          </a:xfrm>
          <a:prstGeom prst="rect">
            <a:avLst/>
          </a:prstGeom>
        </p:spPr>
      </p:pic>
    </p:spTree>
    <p:extLst>
      <p:ext uri="{BB962C8B-B14F-4D97-AF65-F5344CB8AC3E}">
        <p14:creationId xmlns:p14="http://schemas.microsoft.com/office/powerpoint/2010/main" val="726261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97406D-29B6-46F9-8519-A0607B874FDA}"/>
              </a:ext>
            </a:extLst>
          </p:cNvPr>
          <p:cNvPicPr>
            <a:picLocks noChangeAspect="1"/>
          </p:cNvPicPr>
          <p:nvPr/>
        </p:nvPicPr>
        <p:blipFill>
          <a:blip r:embed="rId2"/>
          <a:stretch>
            <a:fillRect/>
          </a:stretch>
        </p:blipFill>
        <p:spPr>
          <a:xfrm>
            <a:off x="3349686" y="934829"/>
            <a:ext cx="5492627" cy="5392761"/>
          </a:xfrm>
          <a:prstGeom prst="rect">
            <a:avLst/>
          </a:prstGeom>
        </p:spPr>
      </p:pic>
      <p:sp>
        <p:nvSpPr>
          <p:cNvPr id="6" name="Rectangle 5">
            <a:extLst>
              <a:ext uri="{FF2B5EF4-FFF2-40B4-BE49-F238E27FC236}">
                <a16:creationId xmlns:a16="http://schemas.microsoft.com/office/drawing/2014/main" id="{7094F580-A99E-4806-B6FF-931134C36856}"/>
              </a:ext>
            </a:extLst>
          </p:cNvPr>
          <p:cNvSpPr/>
          <p:nvPr/>
        </p:nvSpPr>
        <p:spPr>
          <a:xfrm>
            <a:off x="4854450" y="241890"/>
            <a:ext cx="2056974"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Flowchart</a:t>
            </a:r>
          </a:p>
        </p:txBody>
      </p:sp>
    </p:spTree>
    <p:extLst>
      <p:ext uri="{BB962C8B-B14F-4D97-AF65-F5344CB8AC3E}">
        <p14:creationId xmlns:p14="http://schemas.microsoft.com/office/powerpoint/2010/main" val="232388745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235</TotalTime>
  <Words>920</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Century Gothic</vt:lpstr>
      <vt:lpstr>Times New Roman</vt:lpstr>
      <vt:lpstr>Verdana</vt:lpstr>
      <vt:lpstr>Wingdings</vt:lpstr>
      <vt:lpstr>Wingdings 3</vt:lpstr>
      <vt:lpstr>Wisp</vt:lpstr>
      <vt:lpstr>St. Francis Institute of Technology Information Technology Python Mini Project  (ITM 401)</vt:lpstr>
      <vt:lpstr>OVERVIEW</vt:lpstr>
      <vt:lpstr>INTRODUCTION</vt:lpstr>
      <vt:lpstr>PROBLEM STATEMENT</vt:lpstr>
      <vt:lpstr>PowerPoint Presentation</vt:lpstr>
      <vt:lpstr>Proposed features for the Project</vt:lpstr>
      <vt:lpstr>SYSTEM MODULE</vt:lpstr>
      <vt:lpstr>SYSTEM DESIGN</vt:lpstr>
      <vt:lpstr>PowerPoint Presentation</vt:lpstr>
      <vt:lpstr>SYSTEM REQUIREMENTS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 Francis Institute of Technology Information Technology Python Mini Project  (ITM 401)</dc:title>
  <dc:creator>Parth Dali</dc:creator>
  <cp:lastModifiedBy>Parth Dali</cp:lastModifiedBy>
  <cp:revision>45</cp:revision>
  <dcterms:created xsi:type="dcterms:W3CDTF">2021-04-15T10:26:23Z</dcterms:created>
  <dcterms:modified xsi:type="dcterms:W3CDTF">2021-05-24T12:58:24Z</dcterms:modified>
</cp:coreProperties>
</file>