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2" r:id="rId2"/>
    <p:sldMasterId id="2147483650" r:id="rId3"/>
    <p:sldMasterId id="2147483726" r:id="rId4"/>
  </p:sldMasterIdLst>
  <p:notesMasterIdLst>
    <p:notesMasterId r:id="rId35"/>
  </p:notesMasterIdLst>
  <p:handoutMasterIdLst>
    <p:handoutMasterId r:id="rId36"/>
  </p:handoutMasterIdLst>
  <p:sldIdLst>
    <p:sldId id="267" r:id="rId5"/>
    <p:sldId id="365" r:id="rId6"/>
    <p:sldId id="272" r:id="rId7"/>
    <p:sldId id="423" r:id="rId8"/>
    <p:sldId id="401" r:id="rId9"/>
    <p:sldId id="368" r:id="rId10"/>
    <p:sldId id="425" r:id="rId11"/>
    <p:sldId id="403" r:id="rId12"/>
    <p:sldId id="431" r:id="rId13"/>
    <p:sldId id="428" r:id="rId14"/>
    <p:sldId id="406" r:id="rId15"/>
    <p:sldId id="407" r:id="rId16"/>
    <p:sldId id="409" r:id="rId17"/>
    <p:sldId id="429" r:id="rId18"/>
    <p:sldId id="430" r:id="rId19"/>
    <p:sldId id="410" r:id="rId20"/>
    <p:sldId id="411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369" r:id="rId32"/>
    <p:sldId id="405" r:id="rId33"/>
    <p:sldId id="282" r:id="rId34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3E602C6-86AF-45D0-9AF2-EEEBB6E967D8}">
          <p14:sldIdLst>
            <p14:sldId id="267"/>
            <p14:sldId id="365"/>
            <p14:sldId id="272"/>
            <p14:sldId id="423"/>
            <p14:sldId id="401"/>
            <p14:sldId id="368"/>
            <p14:sldId id="425"/>
            <p14:sldId id="403"/>
            <p14:sldId id="431"/>
            <p14:sldId id="428"/>
            <p14:sldId id="406"/>
            <p14:sldId id="407"/>
            <p14:sldId id="409"/>
            <p14:sldId id="429"/>
            <p14:sldId id="430"/>
            <p14:sldId id="410"/>
            <p14:sldId id="411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369"/>
            <p14:sldId id="405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B0C0"/>
    <a:srgbClr val="BEF4FA"/>
    <a:srgbClr val="000000"/>
    <a:srgbClr val="FFFFFF"/>
    <a:srgbClr val="3EA3F8"/>
    <a:srgbClr val="0F0634"/>
    <a:srgbClr val="06105A"/>
    <a:srgbClr val="000C6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2380" autoAdjust="0"/>
  </p:normalViewPr>
  <p:slideViewPr>
    <p:cSldViewPr showGuides="1">
      <p:cViewPr varScale="1">
        <p:scale>
          <a:sx n="53" d="100"/>
          <a:sy n="53" d="100"/>
        </p:scale>
        <p:origin x="888" y="72"/>
      </p:cViewPr>
      <p:guideLst>
        <p:guide orient="horz" pos="2134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4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396766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4250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714801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285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328369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203212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350872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8356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29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5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4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2932154" y="3883722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5407429" y="3883722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7882704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41" y="3883360"/>
            <a:ext cx="2474913" cy="2474913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2932516" y="140808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</a:p>
          <a:p>
            <a:r>
              <a:rPr kumimoji="1" lang="en-US" altLang="ja-JP" dirty="0"/>
              <a:t>(or blank)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5407791" y="1408085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7883066" y="140808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10358341" y="1408447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2734" y="4032082"/>
            <a:ext cx="9451050" cy="110657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53096" y="5008485"/>
            <a:ext cx="9496055" cy="10801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2932154" y="635863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5407429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5308891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10358341" y="6358635"/>
            <a:ext cx="2474913" cy="2474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12833616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9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095" y="1993151"/>
            <a:ext cx="8399077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5" y="4905010"/>
            <a:ext cx="8399076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60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67024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016594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6165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5965308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317027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41183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411832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6038947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43762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37841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3643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77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5939381" y="2737528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8120711" y="1395630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10853396" y="288079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10853396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20711" y="756131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5368565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5368565" y="2872462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82966" y="4950496"/>
            <a:ext cx="4275475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485100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16912" y="188235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53207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468377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936484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16912" y="807887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円弧 51"/>
          <p:cNvSpPr/>
          <p:nvPr userDrawn="1"/>
        </p:nvSpPr>
        <p:spPr>
          <a:xfrm rot="2700000">
            <a:off x="7976000" y="1249736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>
            <a:stCxn id="52" idx="0"/>
          </p:cNvCxnSpPr>
          <p:nvPr userDrawn="1"/>
        </p:nvCxnSpPr>
        <p:spPr>
          <a:xfrm>
            <a:off x="9956746" y="1589578"/>
            <a:ext cx="56515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弧 59"/>
          <p:cNvSpPr/>
          <p:nvPr userDrawn="1"/>
        </p:nvSpPr>
        <p:spPr>
          <a:xfrm rot="2700000">
            <a:off x="10706500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12687246" y="3051922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10706500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12687246" y="6210605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弧 69"/>
          <p:cNvSpPr/>
          <p:nvPr userDrawn="1"/>
        </p:nvSpPr>
        <p:spPr>
          <a:xfrm rot="18900000" flipH="1">
            <a:off x="5212902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>
            <a:stCxn id="70" idx="0"/>
          </p:cNvCxnSpPr>
          <p:nvPr userDrawn="1"/>
        </p:nvCxnSpPr>
        <p:spPr>
          <a:xfrm flipH="1">
            <a:off x="520700" y="3051922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弧 76"/>
          <p:cNvSpPr/>
          <p:nvPr userDrawn="1"/>
        </p:nvSpPr>
        <p:spPr>
          <a:xfrm rot="18900000" flipH="1">
            <a:off x="5212902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77" idx="0"/>
          </p:cNvCxnSpPr>
          <p:nvPr userDrawn="1"/>
        </p:nvCxnSpPr>
        <p:spPr>
          <a:xfrm flipH="1">
            <a:off x="520700" y="6210605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/>
          <p:cNvSpPr/>
          <p:nvPr userDrawn="1"/>
        </p:nvSpPr>
        <p:spPr>
          <a:xfrm rot="2700000" flipH="1" flipV="1">
            <a:off x="7943402" y="742633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/>
          <p:cNvCxnSpPr>
            <a:stCxn id="80" idx="0"/>
          </p:cNvCxnSpPr>
          <p:nvPr userDrawn="1"/>
        </p:nvCxnSpPr>
        <p:spPr>
          <a:xfrm flipH="1">
            <a:off x="2476500" y="9407079"/>
            <a:ext cx="58067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405071" y="1702393"/>
            <a:ext cx="5203230" cy="84733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3095883" y="3203596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3108583" y="63405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6391" y="320285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0700" y="63532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2619971" y="8433393"/>
            <a:ext cx="5203230" cy="84733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7200" y="353667"/>
            <a:ext cx="6769100" cy="19831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 userDrawn="1"/>
        </p:nvCxnSpPr>
        <p:spPr>
          <a:xfrm flipH="1">
            <a:off x="-793" y="2372533"/>
            <a:ext cx="74635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5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5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5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60" grpId="0" animBg="1"/>
      <p:bldP spid="63" grpId="0" animBg="1"/>
      <p:bldP spid="70" grpId="0" animBg="1"/>
      <p:bldP spid="77" grpId="0" animBg="1"/>
      <p:bldP spid="80" grpId="0" animBg="1"/>
      <p:bldP spid="8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570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3714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570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3714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4570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9142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12826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587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13714413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75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5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628900"/>
            <a:ext cx="18351500" cy="2959100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874986" y="5956564"/>
            <a:ext cx="3420380" cy="171795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295888" y="5742032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519121" y="5981964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410" y="4537974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3779" y="6279182"/>
            <a:ext cx="284656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50679" y="2692769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069636" y="3543982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408026" y="3731562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715041" y="4402958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3759991" y="757555"/>
            <a:ext cx="3420380" cy="171795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197180" y="810142"/>
            <a:ext cx="2758166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11078421" y="1612650"/>
            <a:ext cx="3420380" cy="171795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542367" y="1665237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7432223" y="5200545"/>
            <a:ext cx="3420380" cy="171795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904047" y="5523163"/>
            <a:ext cx="272353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14678821" y="5830920"/>
            <a:ext cx="3420380" cy="171795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5142767" y="6102738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3408293" y="4036796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14476298" y="4100467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 userDrawn="1"/>
        </p:nvSpPr>
        <p:spPr>
          <a:xfrm>
            <a:off x="3295854" y="293608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3519087" y="533540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6968277" y="4939206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7191510" y="5179138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10614476" y="1144705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10837709" y="1384637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14214876" y="5595760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14438109" y="5835692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1595" y="7077099"/>
            <a:ext cx="8399077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3332956" y="833505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332956" y="8432800"/>
            <a:ext cx="11632275" cy="10922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750"/>
                            </p:stCondLst>
                            <p:childTnLst>
                              <p:par>
                                <p:cTn id="10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5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250"/>
                            </p:stCondLst>
                            <p:childTnLst>
                              <p:par>
                                <p:cTn id="1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8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7" grpId="0" animBg="1"/>
      <p:bldP spid="34" grpId="0"/>
      <p:bldP spid="22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5" grpId="0" animBg="1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涙形 4"/>
          <p:cNvSpPr/>
          <p:nvPr userDrawn="1"/>
        </p:nvSpPr>
        <p:spPr>
          <a:xfrm rot="8100000">
            <a:off x="3826253" y="80328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4500000">
            <a:off x="1288949" y="2233592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涙形 6"/>
          <p:cNvSpPr/>
          <p:nvPr userDrawn="1"/>
        </p:nvSpPr>
        <p:spPr>
          <a:xfrm rot="900000">
            <a:off x="1288949" y="511594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涙形 7"/>
          <p:cNvSpPr/>
          <p:nvPr userDrawn="1"/>
        </p:nvSpPr>
        <p:spPr>
          <a:xfrm rot="18900000">
            <a:off x="3847130" y="6525190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15300000">
            <a:off x="6384434" y="509488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11700000">
            <a:off x="6384434" y="221253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 userDrawn="1"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8249" y="1217284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095502" y="4779150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95502" y="4199721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95502" y="6617884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6583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12236" y="1208103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67031" y="1433128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1588711" y="1201446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1843506" y="1426471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5546049" y="958035"/>
            <a:ext cx="7197557" cy="5824031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814679" y="1201445"/>
            <a:ext cx="6660740" cy="364540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8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1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254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2737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2737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8378122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2946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802946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355369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97852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97852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18286413" cy="658366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63290"/>
            <a:ext cx="18286413" cy="765175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828951"/>
            <a:ext cx="18286413" cy="1754709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11688" y="823020"/>
            <a:ext cx="3691058" cy="5757015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761" y="4052646"/>
            <a:ext cx="124213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37761" y="4880358"/>
            <a:ext cx="12421380" cy="16582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582417" y="1767765"/>
            <a:ext cx="3149600" cy="4816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5392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177425"/>
            <a:ext cx="8498925" cy="144579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597995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13430"/>
            <a:ext cx="8498925" cy="1395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3934000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3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4" grpId="0"/>
      <p:bldP spid="11" grpId="0"/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425055" cy="6583660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5461000" y="3221875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7838062" y="-2"/>
            <a:ext cx="10448350" cy="6583660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746750" y="3228975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8777288" y="2424950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063038" y="2432050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3189655" y="1155774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4761885" y="3760571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7802845" y="63431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11596370" y="1306115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8000551" y="3090913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13128605" y="418070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633" y="1652503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12711" y="4108746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5227143" y="944025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488346" y="3741660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3082603" y="1595703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4595806" y="4361482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314987" y="1076656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156" y="3681453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922146" y="559279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8119852" y="3011795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1718778" y="1226997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3247906" y="4101584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50"/>
                            </p:stCondLst>
                            <p:childTnLst>
                              <p:par>
                                <p:cTn id="7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50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5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5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4558434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5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4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2623220"/>
            <a:ext cx="14102428" cy="6300700"/>
          </a:xfrm>
        </p:spPr>
        <p:txBody>
          <a:bodyPr anchor="t">
            <a:noAutofit/>
          </a:bodyPr>
          <a:lstStyle>
            <a:lvl1pPr marL="432000" indent="-432000" algn="l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1pPr>
            <a:lvl2pPr marL="900000" indent="-432000">
              <a:buFont typeface="Wingdings" panose="05000000000000000000" pitchFamily="2" charset="2"/>
              <a:buChar char="l"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ssss</a:t>
            </a:r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1003040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9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110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3576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6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11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65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5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184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54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8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8085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78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78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1" y="1700618"/>
            <a:ext cx="10396155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1" y="4985982"/>
            <a:ext cx="10396155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34583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370" y="5829299"/>
            <a:ext cx="8930042" cy="3285766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1"/>
            <a:ext cx="8928474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9961" y="56220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45992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1" y="36789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1" y="26561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26" y="4018375"/>
            <a:ext cx="15841760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27" y="5233510"/>
            <a:ext cx="15841760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396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5" y="1160558"/>
            <a:ext cx="7650851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7940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1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776" y="2578215"/>
            <a:ext cx="8010890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3" y="3973370"/>
            <a:ext cx="1081087" cy="1079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777" y="6674493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856" y="6674494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776" y="7512808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55" y="7512809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257" y="6674492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36" y="6674493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256" y="7512807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35" y="7512808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9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24" y="1915297"/>
            <a:ext cx="8143103" cy="653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491"/>
            <a:ext cx="7875516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0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6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3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557955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5439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875990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3474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194025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81509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803240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063380"/>
            <a:ext cx="16057784" cy="324036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503246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503246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07291" y="2343636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323226" y="235319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596993" y="703371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596993" y="442342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596993" y="1768125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740034" y="1933890"/>
            <a:ext cx="3899383" cy="20087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740034" y="4589185"/>
            <a:ext cx="3899383" cy="200873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740034" y="7199475"/>
            <a:ext cx="3899383" cy="2008731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26230" y="2347555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26230" y="1768125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6230" y="5005227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26230" y="4425797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26230" y="7629849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230" y="7050419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5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5" grpId="0" animBg="1"/>
      <p:bldP spid="10" grpId="0"/>
      <p:bldP spid="14" grpId="0"/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/楕円 31"/>
          <p:cNvSpPr/>
          <p:nvPr userDrawn="1"/>
        </p:nvSpPr>
        <p:spPr>
          <a:xfrm>
            <a:off x="6041205" y="2495277"/>
            <a:ext cx="6193030" cy="619303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/楕円 32"/>
          <p:cNvSpPr/>
          <p:nvPr userDrawn="1"/>
        </p:nvSpPr>
        <p:spPr>
          <a:xfrm>
            <a:off x="6982940" y="3437012"/>
            <a:ext cx="4309561" cy="430956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ドーナツ 7"/>
          <p:cNvSpPr/>
          <p:nvPr userDrawn="1"/>
        </p:nvSpPr>
        <p:spPr>
          <a:xfrm>
            <a:off x="6398903" y="2849730"/>
            <a:ext cx="5461686" cy="5461686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9143206" y="2833652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8975161" y="571744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6112473" y="5582267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6255121" y="267978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10181969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181969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6565558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6565558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590604" y="3485051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590604" y="678845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74193" y="347769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74193" y="67811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586361" y="3115954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586361" y="2536524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86361" y="7005277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586361" y="6425847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8059" y="3118138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8059" y="2538708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8059" y="7007461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38059" y="6428031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6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6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11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65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5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184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54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37261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12479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348117" y="2173170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23335" y="2336782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48117" y="6217985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48117" y="5638555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2023526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198744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023526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023526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6324" y="1750729"/>
            <a:ext cx="18292737" cy="48779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903140"/>
            <a:ext cx="18267418" cy="4545505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9458241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58241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772276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2276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458241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58241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487911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87911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220354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20354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77227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7227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6487911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7911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1220354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20354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73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717802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5286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35837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23321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2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27271" y="2909031"/>
            <a:ext cx="7110790" cy="506978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885185" y="3063876"/>
            <a:ext cx="6794962" cy="4760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8393479" y="27292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3176" y="31126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73176" y="25332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8393479" y="47168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3176" y="51002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3176" y="45208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8393477" y="674037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873174" y="712372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873174" y="654429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50324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950324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48815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59325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1" name="正方形/長方形 50"/>
          <p:cNvSpPr/>
          <p:nvPr userDrawn="1"/>
        </p:nvSpPr>
        <p:spPr>
          <a:xfrm>
            <a:off x="950324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950324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48815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40334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325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950324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950324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48815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40334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59325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1536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31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65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277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11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1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0" y="7709352"/>
            <a:ext cx="1612688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4" y="6981154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963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3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41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4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362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367" y="285636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1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367" y="5284509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1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366" y="7709352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1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6" y="2856363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496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6" y="5284509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496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52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496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1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  <p:bldP spid="38" grpId="0"/>
      <p:bldP spid="39" grpId="0"/>
      <p:bldP spid="40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2128165"/>
            <a:ext cx="18286413" cy="526558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30244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412903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523360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63381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2296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28671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77754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203212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2296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328671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203212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77754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96312" y="7843800"/>
            <a:ext cx="16057784" cy="12601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/>
      <p:bldP spid="8" grpId="0"/>
      <p:bldP spid="9" grpId="0"/>
      <p:bldP spid="10" grpId="0"/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38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28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0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27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27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38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28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0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27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27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38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28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0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27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27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3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3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5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2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2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3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3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5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2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2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3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3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5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2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2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815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053490"/>
            <a:ext cx="18286413" cy="1350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85239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534694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216992" y="4589517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899290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581588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526388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06189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744194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426492" y="479901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108790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2791088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547338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953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6849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918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884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98801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824601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4575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1274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492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280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/>
      <p:bldP spid="24" grpId="0"/>
      <p:bldP spid="25" grpId="0"/>
      <p:bldP spid="26" grpId="0"/>
      <p:bldP spid="27" grpId="0"/>
      <p:bldP spid="2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54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5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9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  <p:bldP spid="44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498356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44130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11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548806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5694580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37761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612852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758626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1807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3663302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13809076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1498356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644130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7311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5548806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5694580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137761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9612852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9758626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01807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663302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13809076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52257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5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25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22426" y="8608885"/>
            <a:ext cx="14041560" cy="1500330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0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1024052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1214552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906314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5285379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0254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5475879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5167641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9567188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202063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9757688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9449450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13828515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463390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14019015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13710777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1047391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2266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1237891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929653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5308718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43593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5499218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5190980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9590527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225402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9781027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9472789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13851854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486729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14042354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13734116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5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1" grpId="0" animBg="1"/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23837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92777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066860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5235800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409883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9578823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3752906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3921846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876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44798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379100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8574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2876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4798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79100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9042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870142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1319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782598" y="2315840"/>
            <a:ext cx="3187700" cy="3187700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0884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725007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6636107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27284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548563" y="2315840"/>
            <a:ext cx="3187700" cy="3187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636849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472466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12383566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474743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296022" y="2315840"/>
            <a:ext cx="3187700" cy="3187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384308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1447350" y="2171533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1665641" y="231584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7214211" y="217153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2502" y="23158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13006902" y="2198824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13225193" y="23431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295" y="2331670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6" y="3208286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08" y="574906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33" y="502898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4" y="590559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4" y="264947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6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3" y="608860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29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21"/>
            <a:ext cx="5247068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8" y="5932611"/>
            <a:ext cx="5206468" cy="170932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922433" y="1784920"/>
            <a:ext cx="14439960" cy="139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7402513" y="199315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571631" y="218436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2679700" y="3517150"/>
            <a:ext cx="64627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6934200" y="3517150"/>
            <a:ext cx="22082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9142413" y="3517150"/>
            <a:ext cx="20462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9142413" y="3517150"/>
            <a:ext cx="63007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4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6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045352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46748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889624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31175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1408776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4830912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825304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11675184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509731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 animBg="1"/>
      <p:bldP spid="11" grpId="0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1456190" y="2173170"/>
            <a:ext cx="7883076" cy="6795755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5397728" y="2173170"/>
            <a:ext cx="7869667" cy="168445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6398666" y="3905251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7381102" y="55964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8359002" y="72855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40428" y="4787166"/>
            <a:ext cx="25146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730978" y="3103730"/>
            <a:ext cx="13335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12463" y="64656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12463" y="82015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577921" y="230818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523026" y="401837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548127" y="5683560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58241" y="7383882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" y="4028745"/>
            <a:ext cx="10943406" cy="7650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6914248" y="5105537"/>
            <a:ext cx="4505265" cy="675997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83248" y="6083608"/>
            <a:ext cx="10903165" cy="7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2287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9559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56831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558142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605414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4652686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817281" y="226318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7290" y="235319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895006" y="225725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85015" y="234726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972731" y="226666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62740" y="2356679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8523371" y="694370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613380" y="725873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11601096" y="693777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691105" y="725281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14678821" y="694718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68830" y="7262224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3139" y="5844138"/>
            <a:ext cx="6229592" cy="280975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4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4894526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9165838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13437151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3214" y="6403641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23214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94526" y="640364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894526" y="581857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165838" y="640408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65838" y="581901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437151" y="6404079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3437151" y="5819013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8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2886" y="2579009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3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660883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8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946248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4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674934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9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960299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008485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0444030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0448351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6543924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43924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1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10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6857758" y="5484220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9161994" y="5484548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9162322" y="3181184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6858001" y="3189132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3526" y="2579009"/>
            <a:ext cx="5760000" cy="576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2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384854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7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670219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3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398905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8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684270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5" grpId="0"/>
      <p:bldP spid="43" grpId="0"/>
      <p:bldP spid="41" grpId="0"/>
      <p:bldP spid="5" grpId="0" animBg="1"/>
      <p:bldP spid="6" grpId="0" animBg="1"/>
      <p:bldP spid="7" grpId="0" animBg="1"/>
      <p:bldP spid="8" grpId="0" animBg="1"/>
      <p:bldP spid="9" grpId="0" animBg="1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2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5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47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8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70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700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2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5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2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39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20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794" y="1903140"/>
            <a:ext cx="18286413" cy="454550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2413" y="1903413"/>
            <a:ext cx="9144000" cy="4545012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23226" y="2083160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10268331" y="2199732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403346" y="2173170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323226" y="3091713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10268331" y="3208285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403346" y="3181723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23226" y="410838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10268331" y="422495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03346" y="419839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23226" y="509849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10268331" y="521506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518850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69" y="2287309"/>
            <a:ext cx="3234708" cy="325986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0821438" y="4862070"/>
            <a:ext cx="1954027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664" y="5228491"/>
            <a:ext cx="2475236" cy="249448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4" y="3546320"/>
            <a:ext cx="2368323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09" y="4765313"/>
            <a:ext cx="2077973" cy="209413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592"/>
            <a:ext cx="4294891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32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1" y="247340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1" y="193214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5342450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03646" y="4801190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67139" y="2506057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667139" y="1964797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1327" y="7815212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41327" y="7273952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5214551" y="2965622"/>
            <a:ext cx="894445" cy="1824663"/>
            <a:chOff x="5214551" y="2965622"/>
            <a:chExt cx="894445" cy="1824663"/>
          </a:xfrm>
        </p:grpSpPr>
        <p:sp>
          <p:nvSpPr>
            <p:cNvPr id="108" name="円/楕円 107"/>
            <p:cNvSpPr/>
            <p:nvPr userDrawn="1"/>
          </p:nvSpPr>
          <p:spPr>
            <a:xfrm>
              <a:off x="5948968" y="4630257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フリーフォーム 116"/>
            <p:cNvSpPr/>
            <p:nvPr userDrawn="1"/>
          </p:nvSpPr>
          <p:spPr>
            <a:xfrm>
              <a:off x="5214551" y="2965622"/>
              <a:ext cx="853068" cy="1729946"/>
            </a:xfrm>
            <a:custGeom>
              <a:avLst/>
              <a:gdLst>
                <a:gd name="connsiteX0" fmla="*/ 803190 w 853068"/>
                <a:gd name="connsiteY0" fmla="*/ 2384854 h 2384854"/>
                <a:gd name="connsiteX1" fmla="*/ 766119 w 853068"/>
                <a:gd name="connsiteY1" fmla="*/ 877329 h 2384854"/>
                <a:gd name="connsiteX2" fmla="*/ 0 w 853068"/>
                <a:gd name="connsiteY2" fmla="*/ 0 h 238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068" h="2384854">
                  <a:moveTo>
                    <a:pt x="803190" y="2384854"/>
                  </a:moveTo>
                  <a:cubicBezTo>
                    <a:pt x="851587" y="1829829"/>
                    <a:pt x="899984" y="1274805"/>
                    <a:pt x="766119" y="877329"/>
                  </a:cubicBezTo>
                  <a:cubicBezTo>
                    <a:pt x="632254" y="479853"/>
                    <a:pt x="316127" y="239926"/>
                    <a:pt x="0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9482906" y="2323070"/>
            <a:ext cx="2033591" cy="1655487"/>
            <a:chOff x="9482906" y="2323070"/>
            <a:chExt cx="2033591" cy="1655487"/>
          </a:xfrm>
        </p:grpSpPr>
        <p:sp>
          <p:nvSpPr>
            <p:cNvPr id="106" name="円/楕円 105"/>
            <p:cNvSpPr/>
            <p:nvPr userDrawn="1"/>
          </p:nvSpPr>
          <p:spPr>
            <a:xfrm>
              <a:off x="9482906" y="3818529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 120"/>
            <p:cNvSpPr/>
            <p:nvPr userDrawn="1"/>
          </p:nvSpPr>
          <p:spPr>
            <a:xfrm>
              <a:off x="9564130" y="2323070"/>
              <a:ext cx="1952367" cy="1544595"/>
            </a:xfrm>
            <a:custGeom>
              <a:avLst/>
              <a:gdLst>
                <a:gd name="connsiteX0" fmla="*/ 0 w 1952367"/>
                <a:gd name="connsiteY0" fmla="*/ 1544595 h 1544595"/>
                <a:gd name="connsiteX1" fmla="*/ 642551 w 1952367"/>
                <a:gd name="connsiteY1" fmla="*/ 308919 h 1544595"/>
                <a:gd name="connsiteX2" fmla="*/ 1952367 w 1952367"/>
                <a:gd name="connsiteY2" fmla="*/ 0 h 154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367" h="1544595">
                  <a:moveTo>
                    <a:pt x="0" y="1544595"/>
                  </a:moveTo>
                  <a:cubicBezTo>
                    <a:pt x="158578" y="1055473"/>
                    <a:pt x="317157" y="566351"/>
                    <a:pt x="642551" y="308919"/>
                  </a:cubicBezTo>
                  <a:cubicBezTo>
                    <a:pt x="967945" y="51487"/>
                    <a:pt x="1460156" y="25743"/>
                    <a:pt x="1952367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 userDrawn="1"/>
        </p:nvGrpSpPr>
        <p:grpSpPr>
          <a:xfrm>
            <a:off x="1977081" y="5726081"/>
            <a:ext cx="2206001" cy="1440838"/>
            <a:chOff x="1977081" y="5726081"/>
            <a:chExt cx="2206001" cy="1440838"/>
          </a:xfrm>
        </p:grpSpPr>
        <p:sp>
          <p:nvSpPr>
            <p:cNvPr id="103" name="円/楕円 102"/>
            <p:cNvSpPr/>
            <p:nvPr userDrawn="1"/>
          </p:nvSpPr>
          <p:spPr>
            <a:xfrm>
              <a:off x="4023054" y="5726081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フリーフォーム 121"/>
            <p:cNvSpPr/>
            <p:nvPr userDrawn="1"/>
          </p:nvSpPr>
          <p:spPr>
            <a:xfrm>
              <a:off x="1977081" y="5807676"/>
              <a:ext cx="2075935" cy="1359243"/>
            </a:xfrm>
            <a:custGeom>
              <a:avLst/>
              <a:gdLst>
                <a:gd name="connsiteX0" fmla="*/ 2075935 w 2075935"/>
                <a:gd name="connsiteY0" fmla="*/ 0 h 1359243"/>
                <a:gd name="connsiteX1" fmla="*/ 778476 w 2075935"/>
                <a:gd name="connsiteY1" fmla="*/ 358346 h 1359243"/>
                <a:gd name="connsiteX2" fmla="*/ 0 w 2075935"/>
                <a:gd name="connsiteY2" fmla="*/ 1359243 h 135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935" h="1359243">
                  <a:moveTo>
                    <a:pt x="2075935" y="0"/>
                  </a:moveTo>
                  <a:cubicBezTo>
                    <a:pt x="1600200" y="65903"/>
                    <a:pt x="1124465" y="131806"/>
                    <a:pt x="778476" y="358346"/>
                  </a:cubicBezTo>
                  <a:cubicBezTo>
                    <a:pt x="432487" y="584886"/>
                    <a:pt x="216243" y="972064"/>
                    <a:pt x="0" y="1359243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 userDrawn="1"/>
        </p:nvGrpSpPr>
        <p:grpSpPr>
          <a:xfrm>
            <a:off x="7872755" y="6385186"/>
            <a:ext cx="1431883" cy="1214219"/>
            <a:chOff x="7872755" y="6385186"/>
            <a:chExt cx="1431883" cy="1214219"/>
          </a:xfrm>
        </p:grpSpPr>
        <p:sp>
          <p:nvSpPr>
            <p:cNvPr id="105" name="円/楕円 104"/>
            <p:cNvSpPr/>
            <p:nvPr userDrawn="1"/>
          </p:nvSpPr>
          <p:spPr>
            <a:xfrm>
              <a:off x="7872755" y="6385186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リーフォーム 123"/>
            <p:cNvSpPr/>
            <p:nvPr userDrawn="1"/>
          </p:nvSpPr>
          <p:spPr>
            <a:xfrm>
              <a:off x="7970108" y="6524368"/>
              <a:ext cx="1334530" cy="1075037"/>
            </a:xfrm>
            <a:custGeom>
              <a:avLst/>
              <a:gdLst>
                <a:gd name="connsiteX0" fmla="*/ 0 w 1334530"/>
                <a:gd name="connsiteY0" fmla="*/ 0 h 1075037"/>
                <a:gd name="connsiteX1" fmla="*/ 494270 w 1334530"/>
                <a:gd name="connsiteY1" fmla="*/ 790832 h 1075037"/>
                <a:gd name="connsiteX2" fmla="*/ 1334530 w 1334530"/>
                <a:gd name="connsiteY2" fmla="*/ 1075037 h 107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530" h="1075037">
                  <a:moveTo>
                    <a:pt x="0" y="0"/>
                  </a:moveTo>
                  <a:cubicBezTo>
                    <a:pt x="135924" y="305829"/>
                    <a:pt x="271848" y="611659"/>
                    <a:pt x="494270" y="790832"/>
                  </a:cubicBezTo>
                  <a:cubicBezTo>
                    <a:pt x="716692" y="970005"/>
                    <a:pt x="1025611" y="1022521"/>
                    <a:pt x="1334530" y="1075037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 userDrawn="1"/>
        </p:nvGrpSpPr>
        <p:grpSpPr>
          <a:xfrm>
            <a:off x="11714086" y="5075269"/>
            <a:ext cx="1322292" cy="852587"/>
            <a:chOff x="11714086" y="5075269"/>
            <a:chExt cx="1322292" cy="852587"/>
          </a:xfrm>
        </p:grpSpPr>
        <p:sp>
          <p:nvSpPr>
            <p:cNvPr id="107" name="円/楕円 106"/>
            <p:cNvSpPr/>
            <p:nvPr userDrawn="1"/>
          </p:nvSpPr>
          <p:spPr>
            <a:xfrm>
              <a:off x="11714086" y="5767828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リーフォーム 124"/>
            <p:cNvSpPr/>
            <p:nvPr userDrawn="1"/>
          </p:nvSpPr>
          <p:spPr>
            <a:xfrm>
              <a:off x="11813059" y="5075269"/>
              <a:ext cx="1223319" cy="757120"/>
            </a:xfrm>
            <a:custGeom>
              <a:avLst/>
              <a:gdLst>
                <a:gd name="connsiteX0" fmla="*/ 0 w 1223319"/>
                <a:gd name="connsiteY0" fmla="*/ 757120 h 757120"/>
                <a:gd name="connsiteX1" fmla="*/ 593125 w 1223319"/>
                <a:gd name="connsiteY1" fmla="*/ 114569 h 757120"/>
                <a:gd name="connsiteX2" fmla="*/ 1223319 w 1223319"/>
                <a:gd name="connsiteY2" fmla="*/ 3358 h 7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3319" h="757120">
                  <a:moveTo>
                    <a:pt x="0" y="757120"/>
                  </a:moveTo>
                  <a:cubicBezTo>
                    <a:pt x="194619" y="498658"/>
                    <a:pt x="389239" y="240196"/>
                    <a:pt x="593125" y="114569"/>
                  </a:cubicBezTo>
                  <a:cubicBezTo>
                    <a:pt x="797011" y="-11058"/>
                    <a:pt x="1010165" y="-3850"/>
                    <a:pt x="1223319" y="3358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582365" y="1826282"/>
            <a:ext cx="4545506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582365" y="1817885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82364" y="6907531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82366" y="2591088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798874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158915" y="4166263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798874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158915" y="486072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798874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58915" y="5536548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798874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158915" y="621399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6869660" y="1830319"/>
            <a:ext cx="4545506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869660" y="1821922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869659" y="6911568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869661" y="2595125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7086169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7446210" y="417030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7086169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7446210" y="48647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7086169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446210" y="554058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7086169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446210" y="621802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12158542" y="1812181"/>
            <a:ext cx="4545506" cy="562130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2158542" y="1803784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2158541" y="6893430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12158543" y="2576987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12375051" y="42646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2735092" y="41521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12375051" y="49591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2735092" y="4846624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12375051" y="56349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12735092" y="552244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12375051" y="63124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12735092" y="6199889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" presetClass="entr" presetSubtype="4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282" y="1826282"/>
            <a:ext cx="3780420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2" y="1817885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17281" y="6907531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17283" y="2591088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042305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57342" y="41662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033788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57342" y="48607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042305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357342" y="5536548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042305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57342" y="621399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5101276" y="1830319"/>
            <a:ext cx="3780420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5101276" y="1821922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5101275" y="6911568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5101277" y="2595125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5317782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5641336" y="417030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5317782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1336" y="48647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5317782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641336" y="554058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5317782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641336" y="621802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476491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9368232" y="1832544"/>
            <a:ext cx="3780420" cy="562130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368232" y="1824147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368231" y="6913793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368233" y="2597350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9584738" y="42850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908292" y="41725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9584738" y="497950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908292" y="486698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9584738" y="565532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9908292" y="554281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9584738" y="633276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9908292" y="622025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13652226" y="1836581"/>
            <a:ext cx="3780420" cy="562130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3652226" y="1828184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3652225" y="6917830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3652227" y="2601387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13868732" y="42890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4192286" y="41765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13868732" y="49835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4192286" y="487102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13868732" y="56593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4192286" y="554684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13868732" y="63368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4192286" y="6224289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750"/>
                            </p:stCondLst>
                            <p:childTnLst>
                              <p:par>
                                <p:cTn id="15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/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/>
      <p:bldP spid="9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/>
      <p:bldP spid="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2668225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2668225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78730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453400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528069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011158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011158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805046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453400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528069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02351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1890577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912736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18081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4259561" y="1890577"/>
            <a:ext cx="288308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12736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12736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12736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12736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12736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912736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018081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018081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018081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018081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018081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018081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4259561" y="3009661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259561" y="3756355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4259561" y="4503049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4259561" y="5249743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259561" y="5996437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4259561" y="6743133"/>
            <a:ext cx="288308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912737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028851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45617" y="2028221"/>
            <a:ext cx="288308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912736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9394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09394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12736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17674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905318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036269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032927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032927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036269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041207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028851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4259561" y="304508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4256219" y="3774041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4256219" y="4520735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4259561" y="5267429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4264499" y="603183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4252143" y="6773176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11131224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1131224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1131224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11131224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1131224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1131224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11131224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11141994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1149412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1146070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1146070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1149412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1154350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1141994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500"/>
                            </p:stCondLst>
                            <p:childTnLst>
                              <p:par>
                                <p:cTn id="216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252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4878870" y="1890713"/>
            <a:ext cx="4042080" cy="251936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8989720" y="1890577"/>
            <a:ext cx="4042080" cy="251936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13100571" y="1891215"/>
            <a:ext cx="4042080" cy="2519362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487887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898972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3100571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556942" y="3474651"/>
            <a:ext cx="2783592" cy="56762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696014" y="2718146"/>
            <a:ext cx="2711628" cy="53466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2705099"/>
            <a:ext cx="585177" cy="58517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2010" y="3848432"/>
            <a:ext cx="585177" cy="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750"/>
                            </p:stCondLst>
                            <p:childTnLst>
                              <p:par>
                                <p:cTn id="140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76" grpId="0"/>
      <p:bldP spid="77" grpId="0"/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4198282" y="6213600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530104" y="1966361"/>
            <a:ext cx="1037296" cy="1037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3060880" y="1810202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109198" y="5722650"/>
            <a:ext cx="1025291" cy="10252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495076" y="6032126"/>
            <a:ext cx="1482480" cy="1482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712150" y="2938255"/>
            <a:ext cx="3297041" cy="32970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808391" y="1666041"/>
            <a:ext cx="3375375" cy="3375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1123426" y="3929158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161915" y="2038155"/>
            <a:ext cx="3130641" cy="3130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222326" y="4018375"/>
            <a:ext cx="3533742" cy="3533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293349" y="1588105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6662184" y="2803240"/>
            <a:ext cx="4904752" cy="4904752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71019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80296" y="4308267"/>
            <a:ext cx="3724232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7980" y="5098495"/>
            <a:ext cx="4005445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00776" y="4918475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38461" y="5708703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47800" y="2530382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585485" y="3320610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99075" y="5326819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12313" y="3085967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905956" y="2930720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770548" y="4200173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7343006" y="1750498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6364" y="6007589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  <p:bldP spid="25" grpId="0" animBg="1"/>
      <p:bldP spid="29" grpId="0" animBg="1"/>
      <p:bldP spid="11" grpId="0" animBg="1"/>
      <p:bldP spid="10" grpId="0" animBg="1"/>
      <p:bldP spid="9" grpId="0" animBg="1"/>
      <p:bldP spid="8" grpId="0" animBg="1"/>
      <p:bldP spid="7" grpId="0" animBg="1"/>
      <p:bldP spid="5" grpId="0" animBg="1"/>
      <p:bldP spid="6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66" y="2537877"/>
            <a:ext cx="1770720" cy="511969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31" y="2440526"/>
            <a:ext cx="1462282" cy="5217046"/>
          </a:xfrm>
          <a:prstGeom prst="rect">
            <a:avLst/>
          </a:prstGeom>
          <a:effectLst>
            <a:outerShdw blurRad="76200" dist="889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7" name="グループ化 6"/>
          <p:cNvGrpSpPr/>
          <p:nvPr userDrawn="1"/>
        </p:nvGrpSpPr>
        <p:grpSpPr>
          <a:xfrm>
            <a:off x="1267331" y="186900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1267331" y="4929349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11978521" y="492934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11980312" y="1868654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1568" y="1996094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1568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338561" y="200366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92020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399353" y="3256194"/>
            <a:ext cx="5487706" cy="54877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6805850" y="4069187"/>
            <a:ext cx="4674713" cy="467471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7212347" y="4882181"/>
            <a:ext cx="3861719" cy="3861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618843" y="5695174"/>
            <a:ext cx="3048726" cy="30487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025340" y="6508168"/>
            <a:ext cx="2235732" cy="2235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13777" y="7337131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13777" y="5821478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013777" y="5008485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3777" y="414177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3777" y="333168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13777" y="252159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10268332" y="2836631"/>
            <a:ext cx="261754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5490542" y="3691726"/>
            <a:ext cx="252753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10358341" y="4501816"/>
            <a:ext cx="25275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5497801" y="5356911"/>
            <a:ext cx="252753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10216069" y="6167001"/>
            <a:ext cx="2669811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5497801" y="6977091"/>
            <a:ext cx="2925325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636" y="3017852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013636" y="2476591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013636" y="4683037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013636" y="4141776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13636" y="6348221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13636" y="5806960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7261" y="3885412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7261" y="3344151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261" y="5550597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7261" y="5009336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7261" y="7215781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6674520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966589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06" y="1678115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26" y="1678115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530513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06" y="3242039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26" y="3242039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5094437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06" y="4805963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26" y="4805963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658361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06" y="6369887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26" y="6369887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07291" y="8222284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642706" y="793381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822726" y="7933810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93649" y="7167104"/>
            <a:ext cx="13298280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2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8488" y="7798795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8488" y="7167104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7790558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7158867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3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491699" y="6540276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91699" y="5908586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3209905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2578215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3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76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3693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8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5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34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4684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2758235"/>
            <a:ext cx="16741860" cy="1664619"/>
          </a:xfrm>
          <a:prstGeom prst="rect">
            <a:avLst/>
          </a:prstGeom>
        </p:spPr>
        <p:txBody>
          <a:bodyPr anchor="b"/>
          <a:lstStyle>
            <a:lvl1pPr algn="ctr">
              <a:defRPr sz="9600"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4" y="4288405"/>
            <a:ext cx="16057784" cy="900100"/>
          </a:xfrm>
        </p:spPr>
        <p:txBody>
          <a:bodyPr anchor="t">
            <a:noAutofit/>
          </a:bodyPr>
          <a:lstStyle>
            <a:lvl1pPr algn="ctr">
              <a:defRPr sz="4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4" y="6133610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7" y="5638555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768125"/>
            <a:ext cx="10351150" cy="1191125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72976" y="2983261"/>
            <a:ext cx="10351150" cy="256528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3676815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543100"/>
            <a:ext cx="10351150" cy="1169564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7133339" y="308933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613036" y="347268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13036" y="289325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7133339" y="479952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13036" y="518287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613036" y="460344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755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7" grpId="0"/>
      <p:bldP spid="2" grpId="0" animBg="1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17065166" y="9251885"/>
            <a:ext cx="405045" cy="1035115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8204135"/>
            <a:ext cx="18286413" cy="2095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1271022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146197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901252"/>
            <a:ext cx="10351150" cy="1814061"/>
          </a:xfrm>
          <a:prstGeom prst="rect">
            <a:avLst/>
          </a:prstGeom>
        </p:spPr>
        <p:txBody>
          <a:bodyPr anchor="b"/>
          <a:lstStyle>
            <a:lvl1pPr algn="l">
              <a:defRPr sz="9600" spc="6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23775" y="2387210"/>
            <a:ext cx="10345355" cy="99054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4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85676" y="5714552"/>
            <a:ext cx="10351150" cy="176574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7150098" y="3515412"/>
            <a:ext cx="1966913" cy="196691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639298" y="3515411"/>
            <a:ext cx="1966913" cy="19669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2128498" y="3515411"/>
            <a:ext cx="1966913" cy="19669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76176" y="3996482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685" y="4003597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9485" y="3998013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328614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12024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76566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490717" y="86349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0254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85951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5593550"/>
            <a:ext cx="16606845" cy="101110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6" y="7573772"/>
            <a:ext cx="13040199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46" y="777992"/>
            <a:ext cx="4631885" cy="4632286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0"/>
            <a:ext cx="4227685" cy="422805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582" y="6493650"/>
            <a:ext cx="13097249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7" y="7393750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2" y="3343301"/>
            <a:ext cx="7470830" cy="3555394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9000"/>
              </a:lnSpc>
              <a:defRPr sz="9600" spc="6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245165" y="3163280"/>
            <a:ext cx="90010" cy="355539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13136" y="3320797"/>
            <a:ext cx="8505945" cy="32403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443200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423420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08091" y="2983260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80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2393174" y="1835920"/>
            <a:ext cx="12735697" cy="72168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-1694619" y="10183702"/>
            <a:ext cx="1434756" cy="1434756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48151" y="5638555"/>
            <a:ext cx="8682531" cy="180877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48151" y="7483760"/>
            <a:ext cx="8682531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2483247" y="6718675"/>
            <a:ext cx="3914654" cy="585065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72476" y="66902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173657" y="4631875"/>
            <a:ext cx="3914654" cy="585065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62886" y="46034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9999082" y="2471634"/>
            <a:ext cx="3914654" cy="585065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88311" y="2443200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02345" y="5503951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174939" y="3436958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64" y="1273070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231" y="613361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47651" y="4063381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73076" y="190314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8603146" y="7393750"/>
            <a:ext cx="968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2231 -0.927 L 0.09315 -0.0872 " pathEditMode="fixed" rAng="0" ptsTypes="AA">
                                      <p:cBhvr>
                                        <p:cTn id="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58" y="4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491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uiExpand="1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uiExpand="1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088310" y="154310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9953295" y="145309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748051" y="185813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88310" y="3478315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9953295" y="3388305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48051" y="3793350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88310" y="541353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9953295" y="532352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748051" y="572856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088310" y="7393466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9953295" y="7303456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748051" y="7708501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81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500547" cy="10287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8063086" y="320828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8111" y="320828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83264" y="316328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863286" y="365833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8423126" y="4648444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648151" y="4648444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4" y="4603439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223326" y="5098494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8783166" y="6088606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08191" y="608860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403344" y="6043601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83366" y="6538656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9143206" y="752876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368231" y="752876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763384" y="748376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943406" y="797881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783166" y="507985"/>
            <a:ext cx="8865985" cy="1178709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783165" y="1633110"/>
            <a:ext cx="8865985" cy="11251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3" grpId="0"/>
      <p:bldP spid="34" grpId="0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60344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51343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4699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7261" y="372970"/>
            <a:ext cx="7045907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1768125"/>
            <a:ext cx="7045907" cy="22502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678115"/>
            <a:ext cx="779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4558435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4454940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5188506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670085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659735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733092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1852397" y="2366675"/>
            <a:ext cx="6930769" cy="630070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257442" y="226318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2302447" y="299674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22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9142412" y="0"/>
            <a:ext cx="1" cy="968900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57192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46842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0199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95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8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5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10521331" y="3403659"/>
            <a:ext cx="807522" cy="2889715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5185260" y="5869919"/>
            <a:ext cx="735604" cy="2693452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12136692" y="687137"/>
            <a:ext cx="2477967" cy="6357058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3105362" y="5193539"/>
            <a:ext cx="874064" cy="512227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4713645" y="5437249"/>
            <a:ext cx="6968744" cy="1093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257656" y="6155100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370114" y="6322204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555832" y="3685458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13375675" y="3608273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5695" y="45528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65695" y="40115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33116" y="711031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33116" y="656905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48151" y="163431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648151" y="109305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17145" y="51447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517145" y="46034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7193" y="2791178"/>
            <a:ext cx="80123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78034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3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072" y="2668224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26" y="1093050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677" y="3210525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668" y="4785700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43" y="5328001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4" y="6903176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56" y="7445477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26" y="109305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677" y="3210524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43" y="532800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4" y="7445476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01" y="126941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47" y="3383823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13" y="550130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04" y="7618775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1" y="1002439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0" y="1723122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4" y="3119913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3" y="3840596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5" y="523739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4" y="5958073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1" y="73548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0" y="8075548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1"/>
            <a:ext cx="6088231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069" y="7798795"/>
            <a:ext cx="7658042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852615" y="2488885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617837" y="385611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617837" y="521903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852615" y="5458626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448351" y="275310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448351" y="410496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448351" y="545682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448351" y="6808685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316140" y="2566146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1316140" y="39352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316140" y="529817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316140" y="666160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42306" y="2488886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5784005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6" grpId="0"/>
      <p:bldP spid="17" grpId="0"/>
      <p:bldP spid="18" grpId="0"/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21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0"/>
            <a:ext cx="18286413" cy="3973369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631363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50" y="574748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7980" y="814409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7980" y="756466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0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1" y="5745705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21" y="8142315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21" y="7562884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7" y="574281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197" y="813942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197" y="755999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135015" y="1003040"/>
            <a:ext cx="18594256" cy="76614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3876495" y="182561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443629" y="41797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 userDrawn="1"/>
        </p:nvSpPr>
        <p:spPr>
          <a:xfrm>
            <a:off x="3041432" y="749270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 userDrawn="1"/>
        </p:nvSpPr>
        <p:spPr>
          <a:xfrm>
            <a:off x="7341880" y="3253290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0839784" y="470593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4376272" y="608860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 userDrawn="1"/>
        </p:nvSpPr>
        <p:spPr>
          <a:xfrm>
            <a:off x="6487910" y="217317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 userDrawn="1"/>
        </p:nvSpPr>
        <p:spPr>
          <a:xfrm>
            <a:off x="9953295" y="361333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 userDrawn="1"/>
        </p:nvSpPr>
        <p:spPr>
          <a:xfrm>
            <a:off x="13463686" y="5098495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 userDrawn="1"/>
        </p:nvSpPr>
        <p:spPr>
          <a:xfrm>
            <a:off x="16974075" y="649365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418561"/>
            <a:ext cx="67576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0582" y="7676465"/>
            <a:ext cx="8792653" cy="16975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7193" y="7631705"/>
            <a:ext cx="94060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-6039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801897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159601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2364596" y="-726068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3337561" y="951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6776819" y="237583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10242204" y="3815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13752595" y="53011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17262984" y="66963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16155" y="82302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65280" y="225421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28018" y="369876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8569" y="513453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48798" y="6517199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7 0.08735 L 0.18751 0.2966 " pathEditMode="fixed" rAng="0" ptsTypes="AA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78 0.10478 L 0.32908 0.43364 " pathEditMode="fixed" rAng="0" ptsTypes="AA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179 L 0.47517 0.57361 " pathEditMode="fixed" rAng="0" ptsTypes="AA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0.13549 L 0.625 0.71358 " pathEditMode="fixed" rAng="0" ptsTypes="AA">
                                      <p:cBhvr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22" y="289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4" grpId="0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5569508" y="4810212"/>
            <a:ext cx="10992880" cy="1528805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4527421" y="2791941"/>
            <a:ext cx="10992880" cy="1545282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3460621" y="786028"/>
            <a:ext cx="10992880" cy="1549400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2806700" y="0"/>
            <a:ext cx="4330700" cy="7645400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791263" y="659441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7129650" y="7631705"/>
            <a:ext cx="111567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827501" y="2662163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2883835" y="4664886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52996" y="6535716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52996" y="7761288"/>
            <a:ext cx="10081120" cy="15197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33238" y="872448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285045" y="2852669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48473" y="4877894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32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4" grpId="0" animBg="1"/>
      <p:bldP spid="22" grpId="0"/>
      <p:bldP spid="23" grpId="0"/>
      <p:bldP spid="24" grpId="0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2414064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1318075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87588" y="3273388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87588" y="2693958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787588" y="5266996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588" y="4687566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87588" y="7303740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87588" y="672431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6307891" y="2890043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6307891" y="4883651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6307891" y="69203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0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1" grpId="0" animBg="1"/>
      <p:bldP spid="34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5413530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2876" y="6763679"/>
            <a:ext cx="10891210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511092" y="6268625"/>
            <a:ext cx="8685965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>
            <a:off x="293200" y="6268625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 userDrawn="1"/>
        </p:nvSpPr>
        <p:spPr>
          <a:xfrm>
            <a:off x="1906247" y="2083160"/>
            <a:ext cx="6660739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>
            <a:off x="1696178" y="2083160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 userDrawn="1"/>
        </p:nvSpPr>
        <p:spPr>
          <a:xfrm>
            <a:off x="1186167" y="4175893"/>
            <a:ext cx="7650850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>
            <a:off x="976098" y="4175892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9006996" y="4773424"/>
            <a:ext cx="9279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5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7463342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258441" y="2038155"/>
            <a:ext cx="6750750" cy="27273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258440" y="4929936"/>
            <a:ext cx="6480721" cy="349892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43098" y="2263180"/>
            <a:ext cx="4583730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906247" y="4342423"/>
            <a:ext cx="523969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76177" y="6435155"/>
            <a:ext cx="586976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1752351" y="1322658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970642" y="14669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1057372" y="336891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1275663" y="35132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382297" y="5461645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600588" y="56059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5" grpId="0" animBg="1"/>
      <p:bldP spid="30" grpId="0" animBg="1"/>
      <p:bldP spid="10" grpId="0" animBg="1"/>
      <p:bldP spid="8" grpId="0" animBg="1"/>
      <p:bldP spid="24" grpId="0"/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3" grpId="0" animBg="1"/>
      <p:bldP spid="25" grpId="0"/>
      <p:bldP spid="27" grpId="0" animBg="1"/>
      <p:bldP spid="28" grpId="0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284" y="510933"/>
            <a:ext cx="3820508" cy="9260433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44" y="145309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9728271" y="247805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51" y="5413530"/>
            <a:ext cx="859595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7250" y="6763679"/>
            <a:ext cx="8595955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25329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98201" y="1273071"/>
            <a:ext cx="8730970" cy="19881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9158564" y="371940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38261" y="4102749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38261" y="3523320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9158564" y="636132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1" y="6744664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38261" y="6165235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08191" y="5413530"/>
            <a:ext cx="850594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38278" y="6763679"/>
            <a:ext cx="8520863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2" grpId="0"/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88412" y="1993151"/>
            <a:ext cx="6840760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3" y="1700461"/>
            <a:ext cx="7911618" cy="6409096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097428" y="1970491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3" y="4128186"/>
            <a:ext cx="2044962" cy="4165664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097026" y="4658443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988411" y="4905010"/>
            <a:ext cx="6840759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5" grpId="0"/>
      <p:bldP spid="2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043600"/>
            <a:ext cx="18286413" cy="207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76" y="462980"/>
            <a:ext cx="7911618" cy="64090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31" y="1425361"/>
            <a:ext cx="3830770" cy="54467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2706412"/>
            <a:ext cx="2044962" cy="416566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862839" y="3236669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957741" y="733010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743606" y="1948145"/>
            <a:ext cx="3285365" cy="44104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48729" y="6980806"/>
            <a:ext cx="14188955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514859" y="8248845"/>
            <a:ext cx="15256695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  <p:bldP spid="11" grpId="0"/>
      <p:bldP spid="1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58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42" Type="http://schemas.openxmlformats.org/officeDocument/2006/relationships/slideLayout" Target="../slideLayouts/slideLayout61.xml"/><Relationship Id="rId47" Type="http://schemas.openxmlformats.org/officeDocument/2006/relationships/slideLayout" Target="../slideLayouts/slideLayout66.xml"/><Relationship Id="rId50" Type="http://schemas.openxmlformats.org/officeDocument/2006/relationships/slideLayout" Target="../slideLayouts/slideLayout69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7.xml"/><Relationship Id="rId46" Type="http://schemas.openxmlformats.org/officeDocument/2006/relationships/slideLayout" Target="../slideLayouts/slideLayout65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41" Type="http://schemas.openxmlformats.org/officeDocument/2006/relationships/slideLayout" Target="../slideLayouts/slideLayout60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40" Type="http://schemas.openxmlformats.org/officeDocument/2006/relationships/slideLayout" Target="../slideLayouts/slideLayout59.xml"/><Relationship Id="rId45" Type="http://schemas.openxmlformats.org/officeDocument/2006/relationships/slideLayout" Target="../slideLayouts/slideLayout64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4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50.xml"/><Relationship Id="rId44" Type="http://schemas.openxmlformats.org/officeDocument/2006/relationships/slideLayout" Target="../slideLayouts/slideLayout63.xml"/><Relationship Id="rId52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43" Type="http://schemas.openxmlformats.org/officeDocument/2006/relationships/slideLayout" Target="../slideLayouts/slideLayout62.xml"/><Relationship Id="rId48" Type="http://schemas.openxmlformats.org/officeDocument/2006/relationships/slideLayout" Target="../slideLayouts/slideLayout67.xml"/><Relationship Id="rId8" Type="http://schemas.openxmlformats.org/officeDocument/2006/relationships/slideLayout" Target="../slideLayouts/slideLayout27.xml"/><Relationship Id="rId51" Type="http://schemas.openxmlformats.org/officeDocument/2006/relationships/slideLayout" Target="../slideLayouts/slideLayout70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9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42" Type="http://schemas.openxmlformats.org/officeDocument/2006/relationships/slideLayout" Target="../slideLayouts/slideLayout112.xml"/><Relationship Id="rId47" Type="http://schemas.openxmlformats.org/officeDocument/2006/relationships/slideLayout" Target="../slideLayouts/slideLayout117.xml"/><Relationship Id="rId5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38" Type="http://schemas.openxmlformats.org/officeDocument/2006/relationships/slideLayout" Target="../slideLayouts/slideLayout108.xml"/><Relationship Id="rId46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4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37" Type="http://schemas.openxmlformats.org/officeDocument/2006/relationships/slideLayout" Target="../slideLayouts/slideLayout107.xml"/><Relationship Id="rId40" Type="http://schemas.openxmlformats.org/officeDocument/2006/relationships/slideLayout" Target="../slideLayouts/slideLayout110.xml"/><Relationship Id="rId4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slideLayout" Target="../slideLayouts/slideLayout106.xml"/><Relationship Id="rId4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4" Type="http://schemas.openxmlformats.org/officeDocument/2006/relationships/slideLayout" Target="../slideLayouts/slideLayout114.xml"/><Relationship Id="rId52" Type="http://schemas.openxmlformats.org/officeDocument/2006/relationships/theme" Target="../theme/theme4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Relationship Id="rId43" Type="http://schemas.openxmlformats.org/officeDocument/2006/relationships/slideLayout" Target="../slideLayouts/slideLayout113.xml"/><Relationship Id="rId48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78.xml"/><Relationship Id="rId51" Type="http://schemas.openxmlformats.org/officeDocument/2006/relationships/slideLayout" Target="../slideLayouts/slideLayout1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alpha val="29000"/>
                </a:schemeClr>
              </a:gs>
              <a:gs pos="50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円/楕円 3"/>
          <p:cNvSpPr/>
          <p:nvPr userDrawn="1"/>
        </p:nvSpPr>
        <p:spPr>
          <a:xfrm>
            <a:off x="4450556" y="450850"/>
            <a:ext cx="9385300" cy="938530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5877719" y="1878013"/>
            <a:ext cx="6530975" cy="653097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231602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868" r:id="rId2"/>
    <p:sldLayoutId id="2147483869" r:id="rId3"/>
    <p:sldLayoutId id="2147483870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25273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854" r:id="rId2"/>
    <p:sldLayoutId id="2147483809" r:id="rId3"/>
    <p:sldLayoutId id="2147483810" r:id="rId4"/>
    <p:sldLayoutId id="2147483831" r:id="rId5"/>
    <p:sldLayoutId id="2147483842" r:id="rId6"/>
    <p:sldLayoutId id="2147483829" r:id="rId7"/>
    <p:sldLayoutId id="2147483864" r:id="rId8"/>
    <p:sldLayoutId id="2147483858" r:id="rId9"/>
    <p:sldLayoutId id="2147483859" r:id="rId10"/>
    <p:sldLayoutId id="2147483846" r:id="rId11"/>
    <p:sldLayoutId id="2147483847" r:id="rId12"/>
    <p:sldLayoutId id="2147483848" r:id="rId13"/>
    <p:sldLayoutId id="2147483860" r:id="rId14"/>
    <p:sldLayoutId id="2147483853" r:id="rId15"/>
  </p:sldLayoutIdLst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3507" y="1273070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51" r:id="rId2"/>
    <p:sldLayoutId id="2147483760" r:id="rId3"/>
    <p:sldLayoutId id="2147483852" r:id="rId4"/>
    <p:sldLayoutId id="2147483766" r:id="rId5"/>
    <p:sldLayoutId id="2147483765" r:id="rId6"/>
    <p:sldLayoutId id="2147483855" r:id="rId7"/>
    <p:sldLayoutId id="2147483856" r:id="rId8"/>
    <p:sldLayoutId id="2147483866" r:id="rId9"/>
    <p:sldLayoutId id="2147483857" r:id="rId10"/>
    <p:sldLayoutId id="2147483751" r:id="rId11"/>
    <p:sldLayoutId id="2147483752" r:id="rId12"/>
    <p:sldLayoutId id="2147483817" r:id="rId13"/>
    <p:sldLayoutId id="2147483823" r:id="rId14"/>
    <p:sldLayoutId id="2147483753" r:id="rId15"/>
    <p:sldLayoutId id="2147483844" r:id="rId16"/>
    <p:sldLayoutId id="2147483739" r:id="rId17"/>
    <p:sldLayoutId id="2147483740" r:id="rId18"/>
    <p:sldLayoutId id="2147483776" r:id="rId19"/>
    <p:sldLayoutId id="2147483778" r:id="rId20"/>
    <p:sldLayoutId id="2147483793" r:id="rId21"/>
    <p:sldLayoutId id="2147483791" r:id="rId22"/>
    <p:sldLayoutId id="2147483792" r:id="rId23"/>
    <p:sldLayoutId id="2147483808" r:id="rId24"/>
    <p:sldLayoutId id="2147483806" r:id="rId25"/>
    <p:sldLayoutId id="2147483845" r:id="rId26"/>
    <p:sldLayoutId id="2147483801" r:id="rId27"/>
    <p:sldLayoutId id="2147483799" r:id="rId28"/>
    <p:sldLayoutId id="2147483800" r:id="rId29"/>
    <p:sldLayoutId id="2147483802" r:id="rId30"/>
    <p:sldLayoutId id="2147483804" r:id="rId31"/>
    <p:sldLayoutId id="2147483805" r:id="rId32"/>
    <p:sldLayoutId id="2147483807" r:id="rId33"/>
    <p:sldLayoutId id="2147483811" r:id="rId34"/>
    <p:sldLayoutId id="2147483812" r:id="rId35"/>
    <p:sldLayoutId id="2147483819" r:id="rId36"/>
    <p:sldLayoutId id="2147483834" r:id="rId37"/>
    <p:sldLayoutId id="2147483832" r:id="rId38"/>
    <p:sldLayoutId id="2147483820" r:id="rId39"/>
    <p:sldLayoutId id="2147483833" r:id="rId40"/>
    <p:sldLayoutId id="2147483821" r:id="rId41"/>
    <p:sldLayoutId id="2147483840" r:id="rId42"/>
    <p:sldLayoutId id="2147483863" r:id="rId43"/>
    <p:sldLayoutId id="2147483841" r:id="rId44"/>
    <p:sldLayoutId id="2147483850" r:id="rId45"/>
    <p:sldLayoutId id="2147483828" r:id="rId46"/>
    <p:sldLayoutId id="2147483826" r:id="rId47"/>
    <p:sldLayoutId id="2147483830" r:id="rId48"/>
    <p:sldLayoutId id="2147483827" r:id="rId49"/>
    <p:sldLayoutId id="2147483872" r:id="rId50"/>
    <p:sldLayoutId id="2147483878" r:id="rId5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5400" kern="1200" spc="15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5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90" r:id="rId4"/>
    <p:sldLayoutId id="2147483745" r:id="rId5"/>
    <p:sldLayoutId id="2147483824" r:id="rId6"/>
    <p:sldLayoutId id="2147483747" r:id="rId7"/>
    <p:sldLayoutId id="2147483728" r:id="rId8"/>
    <p:sldLayoutId id="2147483754" r:id="rId9"/>
    <p:sldLayoutId id="2147483729" r:id="rId10"/>
    <p:sldLayoutId id="2147483749" r:id="rId11"/>
    <p:sldLayoutId id="2147483756" r:id="rId12"/>
    <p:sldLayoutId id="2147483757" r:id="rId13"/>
    <p:sldLayoutId id="2147483759" r:id="rId14"/>
    <p:sldLayoutId id="2147483761" r:id="rId15"/>
    <p:sldLayoutId id="2147483837" r:id="rId16"/>
    <p:sldLayoutId id="2147483762" r:id="rId17"/>
    <p:sldLayoutId id="2147483764" r:id="rId18"/>
    <p:sldLayoutId id="2147483773" r:id="rId19"/>
    <p:sldLayoutId id="2147483777" r:id="rId20"/>
    <p:sldLayoutId id="2147483767" r:id="rId21"/>
    <p:sldLayoutId id="2147483763" r:id="rId22"/>
    <p:sldLayoutId id="2147483769" r:id="rId23"/>
    <p:sldLayoutId id="2147483816" r:id="rId24"/>
    <p:sldLayoutId id="2147483843" r:id="rId25"/>
    <p:sldLayoutId id="2147483770" r:id="rId26"/>
    <p:sldLayoutId id="2147483771" r:id="rId27"/>
    <p:sldLayoutId id="2147483774" r:id="rId28"/>
    <p:sldLayoutId id="2147483772" r:id="rId29"/>
    <p:sldLayoutId id="2147483779" r:id="rId30"/>
    <p:sldLayoutId id="2147483794" r:id="rId31"/>
    <p:sldLayoutId id="2147483796" r:id="rId32"/>
    <p:sldLayoutId id="2147483795" r:id="rId33"/>
    <p:sldLayoutId id="2147483813" r:id="rId34"/>
    <p:sldLayoutId id="2147483768" r:id="rId35"/>
    <p:sldLayoutId id="2147483836" r:id="rId36"/>
    <p:sldLayoutId id="2147483814" r:id="rId37"/>
    <p:sldLayoutId id="2147483803" r:id="rId38"/>
    <p:sldLayoutId id="2147483798" r:id="rId39"/>
    <p:sldLayoutId id="2147483815" r:id="rId40"/>
    <p:sldLayoutId id="2147483825" r:id="rId41"/>
    <p:sldLayoutId id="2147483818" r:id="rId42"/>
    <p:sldLayoutId id="2147483835" r:id="rId43"/>
    <p:sldLayoutId id="2147483849" r:id="rId44"/>
    <p:sldLayoutId id="2147483871" r:id="rId45"/>
    <p:sldLayoutId id="2147483839" r:id="rId46"/>
    <p:sldLayoutId id="2147483838" r:id="rId47"/>
    <p:sldLayoutId id="2147483865" r:id="rId48"/>
    <p:sldLayoutId id="2147483873" r:id="rId49"/>
    <p:sldLayoutId id="2147483875" r:id="rId50"/>
    <p:sldLayoutId id="2147483876" r:id="rId5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6000" kern="1200" spc="3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0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6.JP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ctrTitle"/>
          </p:nvPr>
        </p:nvSpPr>
        <p:spPr>
          <a:xfrm>
            <a:off x="2266442" y="4548621"/>
            <a:ext cx="13753528" cy="118975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안녕하세요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01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E180D4A7-C9FB-4DFB-919C-405C955672EB}">
      <p14:showEvtLst xmlns:p14="http://schemas.microsoft.com/office/powerpoint/2010/main">
        <p14:playEvt time="6602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EKSTRAKSI CIRI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Intensity of Character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Mark Direction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tetangga</a:t>
            </a:r>
            <a:r>
              <a:rPr lang="en-US" dirty="0"/>
              <a:t> yang </a:t>
            </a:r>
            <a:r>
              <a:rPr lang="en-US" dirty="0" err="1"/>
              <a:t>berarah</a:t>
            </a:r>
            <a:r>
              <a:rPr lang="en-US" dirty="0"/>
              <a:t> horizontal, </a:t>
            </a:r>
            <a:r>
              <a:rPr lang="en-US" dirty="0" err="1"/>
              <a:t>vertikal</a:t>
            </a:r>
            <a:r>
              <a:rPr lang="en-US" dirty="0"/>
              <a:t>, diagonal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dandiagonal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kiri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970586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Intensity of Character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5"/>
          </p:nvPr>
        </p:nvSpPr>
        <p:spPr>
          <a:xfrm>
            <a:off x="997301" y="2263180"/>
            <a:ext cx="7393207" cy="5625625"/>
          </a:xfrm>
        </p:spPr>
        <p:txBody>
          <a:bodyPr/>
          <a:lstStyle/>
          <a:p>
            <a:r>
              <a:rPr lang="en-US" sz="2800" dirty="0" err="1"/>
              <a:t>Intesitas</a:t>
            </a:r>
            <a:r>
              <a:rPr lang="en-US" sz="2800" dirty="0"/>
              <a:t> </a:t>
            </a:r>
            <a:r>
              <a:rPr lang="en-US" sz="2800" dirty="0" err="1"/>
              <a:t>karakter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ekstrasi</a:t>
            </a:r>
            <a:r>
              <a:rPr lang="en-US" sz="2800" dirty="0"/>
              <a:t> </a:t>
            </a:r>
            <a:r>
              <a:rPr lang="en-US" sz="2800" dirty="0" err="1"/>
              <a:t>ciri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menghitung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piksel</a:t>
            </a:r>
            <a:r>
              <a:rPr lang="en-US" sz="2800" dirty="0"/>
              <a:t> yang </a:t>
            </a:r>
            <a:r>
              <a:rPr lang="en-US" sz="2800" dirty="0" err="1"/>
              <a:t>berwarna</a:t>
            </a:r>
            <a:r>
              <a:rPr lang="en-US" sz="2800" dirty="0"/>
              <a:t> </a:t>
            </a:r>
            <a:r>
              <a:rPr lang="en-US" sz="2800" dirty="0" err="1"/>
              <a:t>hitam</a:t>
            </a:r>
            <a:r>
              <a:rPr lang="en-US" sz="2800" dirty="0"/>
              <a:t>.</a:t>
            </a:r>
            <a:endParaRPr lang="id-ID" sz="2800" dirty="0"/>
          </a:p>
          <a:p>
            <a:endParaRPr kumimoji="1" lang="ja-JP" alt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672DD47-EDE6-4DEF-BF94-DAA8D26387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" r="987"/>
          <a:stretch>
            <a:fillRect/>
          </a:stretch>
        </p:blipFill>
        <p:spPr>
          <a:xfrm>
            <a:off x="10226674" y="1987549"/>
            <a:ext cx="6297351" cy="5701279"/>
          </a:xfrm>
        </p:spPr>
      </p:pic>
    </p:spTree>
    <p:extLst>
      <p:ext uri="{BB962C8B-B14F-4D97-AF65-F5344CB8AC3E}">
        <p14:creationId xmlns:p14="http://schemas.microsoft.com/office/powerpoint/2010/main" val="848311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Mark Direction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5"/>
          </p:nvPr>
        </p:nvSpPr>
        <p:spPr>
          <a:xfrm>
            <a:off x="4687711" y="6583660"/>
            <a:ext cx="7393207" cy="5625625"/>
          </a:xfrm>
        </p:spPr>
        <p:txBody>
          <a:bodyPr/>
          <a:lstStyle/>
          <a:p>
            <a:r>
              <a:rPr lang="en-US" sz="2800" dirty="0" err="1"/>
              <a:t>Menghitung</a:t>
            </a:r>
            <a:r>
              <a:rPr lang="en-US" sz="2800" dirty="0"/>
              <a:t> </a:t>
            </a:r>
            <a:r>
              <a:rPr lang="en-US" sz="2800" dirty="0" err="1"/>
              <a:t>banyaknya</a:t>
            </a:r>
            <a:r>
              <a:rPr lang="en-US" sz="2800" dirty="0"/>
              <a:t> </a:t>
            </a:r>
            <a:r>
              <a:rPr lang="en-US" sz="2800" dirty="0" err="1"/>
              <a:t>piksel</a:t>
            </a:r>
            <a:r>
              <a:rPr lang="en-US" sz="2800" dirty="0"/>
              <a:t> yang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tetangga</a:t>
            </a:r>
            <a:r>
              <a:rPr lang="en-US" sz="2800" dirty="0"/>
              <a:t> yang </a:t>
            </a:r>
            <a:r>
              <a:rPr lang="en-US" sz="2800" dirty="0" err="1"/>
              <a:t>berarah</a:t>
            </a:r>
            <a:r>
              <a:rPr lang="en-US" sz="2800" dirty="0"/>
              <a:t> horizontal, vertical, diagonal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kanan</a:t>
            </a:r>
            <a:r>
              <a:rPr lang="en-US" sz="2800" dirty="0"/>
              <a:t>, </a:t>
            </a:r>
            <a:r>
              <a:rPr lang="en-US" sz="2800" dirty="0" err="1"/>
              <a:t>dandiagonal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kiri</a:t>
            </a:r>
            <a:endParaRPr kumimoji="1" lang="ja-JP" altLang="en-US" sz="28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6FA66D9-F618-4C85-8941-D27A1A85ED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2" b="1822"/>
          <a:stretch>
            <a:fillRect/>
          </a:stretch>
        </p:blipFill>
        <p:spPr>
          <a:xfrm>
            <a:off x="3292556" y="2353189"/>
            <a:ext cx="9586065" cy="3255403"/>
          </a:xfrm>
        </p:spPr>
      </p:pic>
    </p:spTree>
    <p:extLst>
      <p:ext uri="{BB962C8B-B14F-4D97-AF65-F5344CB8AC3E}">
        <p14:creationId xmlns:p14="http://schemas.microsoft.com/office/powerpoint/2010/main" val="3240234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BCE6F8-E4EC-4E03-8864-673F333A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ARSITEKTUR JARINGAN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D7C54-EA5E-4A31-8507-79D8436E87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A0CAA9D8-0FD1-45E5-A805-285552EE20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39" r="139"/>
          <a:stretch>
            <a:fillRect/>
          </a:stretch>
        </p:blipFill>
        <p:spPr>
          <a:xfrm>
            <a:off x="10226644" y="1481335"/>
            <a:ext cx="6373844" cy="570564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49E94-440F-4779-AD28-FCB5327DB5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0531" y="7208388"/>
            <a:ext cx="7393207" cy="2446865"/>
          </a:xfrm>
        </p:spPr>
        <p:txBody>
          <a:bodyPr/>
          <a:lstStyle/>
          <a:p>
            <a:pPr algn="ctr"/>
            <a:r>
              <a:rPr lang="en-US" altLang="ja-JP" sz="2400" dirty="0" err="1"/>
              <a:t>Arsitektur</a:t>
            </a:r>
            <a:r>
              <a:rPr lang="en-US" altLang="ja-JP" sz="2400" dirty="0"/>
              <a:t> </a:t>
            </a:r>
            <a:r>
              <a:rPr lang="en-US" altLang="ja-JP" sz="2400" dirty="0" err="1"/>
              <a:t>Jaringan</a:t>
            </a:r>
            <a:r>
              <a:rPr lang="en-US" altLang="ja-JP" sz="2400" dirty="0"/>
              <a:t> </a:t>
            </a:r>
            <a:r>
              <a:rPr lang="en-US" altLang="ja-JP" sz="2400" i="1" dirty="0"/>
              <a:t>single layer</a:t>
            </a:r>
            <a:endParaRPr lang="en-US" altLang="ja-JP" sz="2400" dirty="0"/>
          </a:p>
          <a:p>
            <a:endParaRPr lang="id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5C6A57-5A5A-43E7-A387-382B9A5CDA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79458" y="7186980"/>
            <a:ext cx="7393207" cy="1924069"/>
          </a:xfrm>
        </p:spPr>
        <p:txBody>
          <a:bodyPr/>
          <a:lstStyle/>
          <a:p>
            <a:pPr algn="ctr"/>
            <a:r>
              <a:rPr lang="en-US" altLang="ja-JP" sz="2400" dirty="0" err="1"/>
              <a:t>Arsitektur</a:t>
            </a:r>
            <a:r>
              <a:rPr lang="en-US" altLang="ja-JP" sz="2400" dirty="0"/>
              <a:t> </a:t>
            </a:r>
            <a:r>
              <a:rPr lang="en-US" altLang="ja-JP" sz="2400" dirty="0" err="1"/>
              <a:t>Jaringan</a:t>
            </a:r>
            <a:r>
              <a:rPr lang="en-US" altLang="ja-JP" sz="2400" dirty="0"/>
              <a:t> </a:t>
            </a:r>
            <a:r>
              <a:rPr lang="en-US" altLang="ja-JP" sz="2400" i="1" dirty="0"/>
              <a:t>multi layer</a:t>
            </a:r>
            <a:endParaRPr lang="en-US" altLang="ja-JP" sz="2400" dirty="0"/>
          </a:p>
          <a:p>
            <a:endParaRPr lang="id-ID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82A8BF16-F03C-4AAF-A589-377E9F6BC30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" r="1580"/>
          <a:stretch>
            <a:fillRect/>
          </a:stretch>
        </p:blipFill>
        <p:spPr>
          <a:xfrm>
            <a:off x="2451146" y="1762882"/>
            <a:ext cx="4711976" cy="5407716"/>
          </a:xfrm>
        </p:spPr>
      </p:pic>
    </p:spTree>
    <p:extLst>
      <p:ext uri="{BB962C8B-B14F-4D97-AF65-F5344CB8AC3E}">
        <p14:creationId xmlns:p14="http://schemas.microsoft.com/office/powerpoint/2010/main" val="639249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FA9688FE-CF38-4664-B9D2-E80E830DD9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 r="9767"/>
          <a:stretch>
            <a:fillRect/>
          </a:stretch>
        </p:blipFill>
        <p:spPr>
          <a:xfrm>
            <a:off x="3687271" y="5141415"/>
            <a:ext cx="3674305" cy="3991957"/>
          </a:xfrm>
        </p:spPr>
      </p:pic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08ACEC82-0130-4D4B-950F-D8891AD07F2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3" r="11153"/>
          <a:stretch>
            <a:fillRect/>
          </a:stretch>
        </p:blipFill>
        <p:spPr>
          <a:xfrm>
            <a:off x="7337425" y="42863"/>
            <a:ext cx="3647597" cy="4205191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7BF69E8-6BBF-40A9-A6BB-6475B4E4777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" b="151"/>
          <a:stretch>
            <a:fillRect/>
          </a:stretch>
        </p:blipFill>
        <p:spPr>
          <a:xfrm>
            <a:off x="11028572" y="5300644"/>
            <a:ext cx="3538536" cy="3832728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3650758-C284-4F09-9AEB-A4547E18E3F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9" r="13279"/>
          <a:stretch>
            <a:fillRect/>
          </a:stretch>
        </p:blipFill>
        <p:spPr>
          <a:xfrm>
            <a:off x="14625871" y="-14399"/>
            <a:ext cx="3660542" cy="4634778"/>
          </a:xfrm>
        </p:spPr>
      </p:pic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Form Data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sz="2000" dirty="0"/>
              <a:t>Data </a:t>
            </a:r>
            <a:r>
              <a:rPr kumimoji="1" lang="en-US" altLang="ja-JP" sz="2000" dirty="0" err="1"/>
              <a:t>tulisan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tangan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huruf</a:t>
            </a:r>
            <a:r>
              <a:rPr kumimoji="1" lang="en-US" altLang="ja-JP" sz="2000" dirty="0"/>
              <a:t> Hangul </a:t>
            </a:r>
            <a:r>
              <a:rPr kumimoji="1" lang="en-US" altLang="ja-JP" sz="2000" dirty="0" err="1"/>
              <a:t>didapatkan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dengan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melalui</a:t>
            </a:r>
            <a:r>
              <a:rPr kumimoji="1" lang="en-US" altLang="ja-JP" sz="2000" dirty="0"/>
              <a:t> form. Form </a:t>
            </a:r>
            <a:r>
              <a:rPr kumimoji="1" lang="en-US" altLang="ja-JP" sz="2000" dirty="0" err="1"/>
              <a:t>dibagikan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kepada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mahasiswa</a:t>
            </a:r>
            <a:r>
              <a:rPr kumimoji="1" lang="en-US" altLang="ja-JP" sz="2000" dirty="0"/>
              <a:t> semester 5 </a:t>
            </a:r>
            <a:r>
              <a:rPr kumimoji="1" lang="en-US" altLang="ja-JP" sz="2000" dirty="0" err="1"/>
              <a:t>prodi</a:t>
            </a:r>
            <a:r>
              <a:rPr kumimoji="1" lang="en-US" altLang="ja-JP" sz="2000" dirty="0"/>
              <a:t> Bahasa Korea, UGM</a:t>
            </a:r>
            <a:endParaRPr kumimoji="1" lang="ja-JP" altLang="en-US" sz="2000" dirty="0"/>
          </a:p>
          <a:p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err="1"/>
              <a:t>Digitalisasi</a:t>
            </a:r>
            <a:r>
              <a:rPr kumimoji="1" lang="en-US" altLang="ja-JP" dirty="0"/>
              <a:t> data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sz="2000" dirty="0" err="1"/>
              <a:t>Setelah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mendapat</a:t>
            </a:r>
            <a:r>
              <a:rPr kumimoji="1" lang="en-US" altLang="ja-JP" sz="2000" dirty="0"/>
              <a:t> data, data </a:t>
            </a:r>
            <a:r>
              <a:rPr kumimoji="1" lang="en-US" altLang="ja-JP" sz="2000" dirty="0" err="1"/>
              <a:t>kemudian</a:t>
            </a:r>
            <a:r>
              <a:rPr kumimoji="1" lang="en-US" altLang="ja-JP" sz="2000" dirty="0"/>
              <a:t> di Scan </a:t>
            </a:r>
            <a:r>
              <a:rPr kumimoji="1" lang="en-US" altLang="ja-JP" sz="2000" dirty="0" err="1"/>
              <a:t>untuk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mendapatkan</a:t>
            </a:r>
            <a:r>
              <a:rPr kumimoji="1" lang="en-US" altLang="ja-JP" sz="2000" dirty="0"/>
              <a:t> data digital</a:t>
            </a:r>
            <a:endParaRPr kumimoji="1" lang="ja-JP" altLang="en-US" sz="2000" dirty="0"/>
          </a:p>
          <a:p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Banyak Data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sz="2000" dirty="0"/>
              <a:t>Banyak data yang </a:t>
            </a:r>
            <a:r>
              <a:rPr kumimoji="1" lang="en-US" altLang="ja-JP" sz="2000" dirty="0" err="1"/>
              <a:t>telah</a:t>
            </a:r>
            <a:r>
              <a:rPr kumimoji="1" lang="en-US" altLang="ja-JP" sz="2000" dirty="0"/>
              <a:t> di crop </a:t>
            </a:r>
            <a:r>
              <a:rPr kumimoji="1" lang="en-US" altLang="ja-JP" sz="2000" dirty="0" err="1"/>
              <a:t>adalah</a:t>
            </a:r>
            <a:r>
              <a:rPr kumimoji="1" lang="en-US" altLang="ja-JP" sz="2000" dirty="0"/>
              <a:t> 588 data. </a:t>
            </a:r>
            <a:endParaRPr kumimoji="1" lang="ja-JP" altLang="en-US" sz="2000" dirty="0"/>
          </a:p>
          <a:p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Cropping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sz="2000" dirty="0" err="1"/>
              <a:t>Setelah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mendapat</a:t>
            </a:r>
            <a:r>
              <a:rPr kumimoji="1" lang="en-US" altLang="ja-JP" sz="2000" dirty="0"/>
              <a:t> data digital, </a:t>
            </a:r>
            <a:r>
              <a:rPr kumimoji="1" lang="en-US" altLang="ja-JP" sz="2000" dirty="0" err="1"/>
              <a:t>langkah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selanjutnya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adalah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memotong</a:t>
            </a:r>
            <a:r>
              <a:rPr kumimoji="1" lang="en-US" altLang="ja-JP" sz="2000" dirty="0"/>
              <a:t> data digital </a:t>
            </a:r>
            <a:r>
              <a:rPr kumimoji="1" lang="en-US" altLang="ja-JP" sz="2000" dirty="0" err="1"/>
              <a:t>sesuai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dengan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ukurannya</a:t>
            </a:r>
            <a:endParaRPr kumimoji="1" lang="ja-JP" altLang="en-US" sz="2000" dirty="0"/>
          </a:p>
          <a:p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Data </a:t>
            </a:r>
            <a:r>
              <a:rPr kumimoji="1" lang="en-US" altLang="ja-JP" dirty="0" err="1"/>
              <a:t>Akhir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Karena </a:t>
            </a:r>
            <a:r>
              <a:rPr kumimoji="1" lang="en-US" altLang="ja-JP" dirty="0" err="1"/>
              <a:t>banyak</a:t>
            </a:r>
            <a:r>
              <a:rPr kumimoji="1" lang="en-US" altLang="ja-JP" dirty="0"/>
              <a:t> data yang </a:t>
            </a:r>
            <a:r>
              <a:rPr kumimoji="1" lang="en-US" altLang="ja-JP" dirty="0" err="1"/>
              <a:t>menggunakan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pensil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maka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mengambil</a:t>
            </a:r>
            <a:r>
              <a:rPr kumimoji="1" lang="en-US" altLang="ja-JP" dirty="0"/>
              <a:t> data </a:t>
            </a:r>
            <a:r>
              <a:rPr kumimoji="1" lang="en-US" altLang="ja-JP" dirty="0" err="1"/>
              <a:t>ulang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teman-teman</a:t>
            </a:r>
            <a:r>
              <a:rPr kumimoji="1" lang="en-US" altLang="ja-JP" dirty="0"/>
              <a:t> yang </a:t>
            </a:r>
            <a:r>
              <a:rPr kumimoji="1" lang="en-US" altLang="ja-JP" dirty="0" err="1"/>
              <a:t>bisa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bahasa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korea</a:t>
            </a:r>
            <a:r>
              <a:rPr kumimoji="1" lang="en-US" altLang="ja-JP" dirty="0"/>
              <a:t>. Data </a:t>
            </a:r>
            <a:r>
              <a:rPr kumimoji="1" lang="en-US" altLang="ja-JP" dirty="0" err="1"/>
              <a:t>akhir</a:t>
            </a:r>
            <a:r>
              <a:rPr kumimoji="1" lang="en-US" altLang="ja-JP" dirty="0"/>
              <a:t> yang </a:t>
            </a:r>
            <a:r>
              <a:rPr kumimoji="1" lang="en-US" altLang="ja-JP" dirty="0" err="1"/>
              <a:t>didapatkan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adalah</a:t>
            </a:r>
            <a:r>
              <a:rPr kumimoji="1" lang="en-US" altLang="ja-JP" dirty="0"/>
              <a:t> 602 data.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23"/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5" name="図プレースホルダー 24"/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6" name="図プレースホルダー 25"/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27" name="図プレースホルダー 26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8" name="図プレースホルダー 27"/>
          <p:cNvSpPr>
            <a:spLocks noGrp="1"/>
          </p:cNvSpPr>
          <p:nvPr>
            <p:ph type="pic" sz="quarter" idx="36"/>
          </p:nvPr>
        </p:nvSpPr>
        <p:spPr/>
      </p:sp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D2265CFF-715B-4D22-94D3-D412C6BACC3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9420"/>
          <a:stretch>
            <a:fillRect/>
          </a:stretch>
        </p:blipFill>
        <p:spPr>
          <a:xfrm>
            <a:off x="38100" y="42863"/>
            <a:ext cx="3612564" cy="4205191"/>
          </a:xfrm>
        </p:spPr>
      </p:pic>
    </p:spTree>
    <p:extLst>
      <p:ext uri="{BB962C8B-B14F-4D97-AF65-F5344CB8AC3E}">
        <p14:creationId xmlns:p14="http://schemas.microsoft.com/office/powerpoint/2010/main" val="49685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Desain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Pengujian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5"/>
          </p:nvPr>
        </p:nvSpPr>
        <p:spPr>
          <a:xfrm>
            <a:off x="997301" y="2263180"/>
            <a:ext cx="7393207" cy="5625625"/>
          </a:xfrm>
        </p:spPr>
        <p:txBody>
          <a:bodyPr/>
          <a:lstStyle/>
          <a:p>
            <a:pPr algn="just"/>
            <a:r>
              <a:rPr lang="id-ID" sz="2800" dirty="0"/>
              <a:t>Pengujian dilakukan untuk menguji apakah pengenalan pola yang dilakuka</a:t>
            </a:r>
            <a:r>
              <a:rPr lang="en-US" sz="2800" dirty="0"/>
              <a:t>n</a:t>
            </a:r>
            <a:r>
              <a:rPr lang="id-ID" sz="2800" dirty="0"/>
              <a:t> sudah sesuai atau belum. Pengujian dalam penelitian ini adalah dengan menghitung keakurasian sistem yai</a:t>
            </a:r>
            <a:r>
              <a:rPr lang="en-US" sz="2800" dirty="0"/>
              <a:t>t</a:t>
            </a:r>
            <a:r>
              <a:rPr lang="id-ID" sz="2800" dirty="0"/>
              <a:t>u dengan menghitung hasil jumlah data yang sesuai/benar dibagi dengan jumlah seluruh data</a:t>
            </a:r>
            <a:endParaRPr kumimoji="1" lang="ja-JP" altLang="en-US" sz="2800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93B54B92-081F-4094-8199-4967CBF67B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0" b="4910"/>
          <a:stretch>
            <a:fillRect/>
          </a:stretch>
        </p:blipFill>
        <p:spPr>
          <a:xfrm>
            <a:off x="9458241" y="3163280"/>
            <a:ext cx="7618741" cy="1125126"/>
          </a:xfrm>
        </p:spPr>
      </p:pic>
    </p:spTree>
    <p:extLst>
      <p:ext uri="{BB962C8B-B14F-4D97-AF65-F5344CB8AC3E}">
        <p14:creationId xmlns:p14="http://schemas.microsoft.com/office/powerpoint/2010/main" val="1367101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8A72B8-7D75-4049-B2E3-02B6EFAA9F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DEMO PROGRAM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FC184-D208-45F4-8DAB-75F7891DEC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2261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333104-1E69-4085-B74E-3A086CA134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92422-E108-4C96-9D0D-4AA682B5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ANALISIS DAN HASIL</a:t>
            </a:r>
            <a:endParaRPr lang="id-ID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3D827-11D9-4622-83B0-F4BE11B3D9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38009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ja-JP" dirty="0"/>
              <a:t>16</a:t>
            </a:r>
            <a:endParaRPr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Jumlah</a:t>
            </a:r>
            <a:r>
              <a:rPr kumimoji="1" lang="en-US" altLang="ja-JP" dirty="0"/>
              <a:t> Neuron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95 neuron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Training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</a:t>
            </a:r>
            <a:r>
              <a:rPr lang="en-US" altLang="ja-JP" dirty="0" err="1"/>
              <a:t>metode</a:t>
            </a:r>
            <a:r>
              <a:rPr lang="en-US" altLang="ja-JP" dirty="0"/>
              <a:t> training </a:t>
            </a:r>
            <a:r>
              <a:rPr lang="en-US" altLang="ja-JP" i="1" dirty="0" err="1"/>
              <a:t>trainscg</a:t>
            </a:r>
            <a:r>
              <a:rPr lang="en-US" altLang="ja-JP" i="1" dirty="0"/>
              <a:t>.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Ekstraksi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Ciri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Metode</a:t>
            </a:r>
            <a:r>
              <a:rPr lang="en-US" altLang="ja-JP" dirty="0"/>
              <a:t> </a:t>
            </a:r>
            <a:r>
              <a:rPr lang="en-US" altLang="ja-JP" i="1" dirty="0" err="1"/>
              <a:t>Zonning</a:t>
            </a:r>
            <a:r>
              <a:rPr lang="en-US" altLang="ja-JP" i="1" dirty="0"/>
              <a:t> ZCZ</a:t>
            </a:r>
            <a:endParaRPr kumimoji="1" lang="ja-JP" altLang="en-US" i="1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err="1"/>
              <a:t>Jumlah</a:t>
            </a:r>
            <a:r>
              <a:rPr lang="en-US" altLang="ja-JP" dirty="0"/>
              <a:t> Hidden Layer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1 </a:t>
            </a:r>
            <a:r>
              <a:rPr lang="en-US" altLang="ja-JP" i="1" dirty="0"/>
              <a:t>hidden layer</a:t>
            </a:r>
            <a:endParaRPr lang="en-US" altLang="ja-JP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95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err="1"/>
              <a:t>trainscg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ZCZ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6" name="テキスト プレースホルダー 20"/>
          <p:cNvSpPr>
            <a:spLocks noGrp="1"/>
          </p:cNvSpPr>
          <p:nvPr>
            <p:ph type="body" sz="quarter" idx="17"/>
          </p:nvPr>
        </p:nvSpPr>
        <p:spPr>
          <a:xfrm>
            <a:off x="7847062" y="5300856"/>
            <a:ext cx="2746647" cy="864096"/>
          </a:xfrm>
        </p:spPr>
        <p:txBody>
          <a:bodyPr/>
          <a:lstStyle/>
          <a:p>
            <a:pPr algn="ctr"/>
            <a:r>
              <a:rPr lang="en-US" dirty="0"/>
              <a:t>39,7959%</a:t>
            </a:r>
            <a:endParaRPr kumimoji="1" lang="ja-JP" altLang="en-US" dirty="0"/>
          </a:p>
        </p:txBody>
      </p:sp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HASIL PERCOBAAN 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7" name="テキスト プレースホルダー 16">
            <a:extLst>
              <a:ext uri="{FF2B5EF4-FFF2-40B4-BE49-F238E27FC236}">
                <a16:creationId xmlns:a16="http://schemas.microsoft.com/office/drawing/2014/main" id="{3C07A431-F573-4C49-A356-849F86F85484}"/>
              </a:ext>
            </a:extLst>
          </p:cNvPr>
          <p:cNvSpPr txBox="1">
            <a:spLocks/>
          </p:cNvSpPr>
          <p:nvPr/>
        </p:nvSpPr>
        <p:spPr>
          <a:xfrm>
            <a:off x="0" y="223368"/>
            <a:ext cx="12815614" cy="1046736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400" dirty="0"/>
              <a:t>HASIL PERCOBAAN 1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8079374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HASIL PERCOBAAN 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ja-JP" dirty="0"/>
              <a:t>17</a:t>
            </a:r>
            <a:endParaRPr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Jumlah</a:t>
            </a:r>
            <a:r>
              <a:rPr kumimoji="1" lang="en-US" altLang="ja-JP" dirty="0"/>
              <a:t> Neuron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100 &amp; 95 neuron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Training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</a:t>
            </a:r>
            <a:r>
              <a:rPr lang="en-US" altLang="ja-JP" dirty="0" err="1"/>
              <a:t>metode</a:t>
            </a:r>
            <a:r>
              <a:rPr lang="en-US" altLang="ja-JP" dirty="0"/>
              <a:t> training </a:t>
            </a:r>
            <a:r>
              <a:rPr lang="en-US" altLang="ja-JP" i="1" dirty="0" err="1"/>
              <a:t>trainscg</a:t>
            </a:r>
            <a:r>
              <a:rPr lang="en-US" altLang="ja-JP" i="1" dirty="0"/>
              <a:t>.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Ekstraksi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Ciri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Metode</a:t>
            </a:r>
            <a:r>
              <a:rPr lang="en-US" altLang="ja-JP" dirty="0"/>
              <a:t> </a:t>
            </a:r>
            <a:r>
              <a:rPr lang="en-US" altLang="ja-JP" i="1" dirty="0" err="1"/>
              <a:t>Zonning</a:t>
            </a:r>
            <a:r>
              <a:rPr lang="en-US" altLang="ja-JP" i="1" dirty="0"/>
              <a:t> ZCZ</a:t>
            </a:r>
            <a:endParaRPr kumimoji="1" lang="ja-JP" altLang="en-US" i="1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err="1"/>
              <a:t>Jumlah</a:t>
            </a:r>
            <a:r>
              <a:rPr lang="en-US" altLang="ja-JP" dirty="0"/>
              <a:t> Hidden Layer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2 </a:t>
            </a:r>
            <a:r>
              <a:rPr lang="en-US" altLang="ja-JP" i="1" dirty="0"/>
              <a:t>hidden layer</a:t>
            </a:r>
            <a:endParaRPr lang="en-US" altLang="ja-JP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100 &amp; 95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err="1"/>
              <a:t>trainscg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ZCZ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6" name="テキスト プレースホルダー 20"/>
          <p:cNvSpPr>
            <a:spLocks noGrp="1"/>
          </p:cNvSpPr>
          <p:nvPr>
            <p:ph type="body" sz="quarter" idx="17"/>
          </p:nvPr>
        </p:nvSpPr>
        <p:spPr>
          <a:xfrm>
            <a:off x="7847062" y="5300856"/>
            <a:ext cx="2746647" cy="864096"/>
          </a:xfrm>
        </p:spPr>
        <p:txBody>
          <a:bodyPr/>
          <a:lstStyle/>
          <a:p>
            <a:pPr algn="ctr"/>
            <a:r>
              <a:rPr lang="en-US" dirty="0"/>
              <a:t>33,1633% </a:t>
            </a:r>
            <a:endParaRPr kumimoji="1" lang="ja-JP" altLang="en-US" dirty="0"/>
          </a:p>
        </p:txBody>
      </p:sp>
      <p:sp>
        <p:nvSpPr>
          <p:cNvPr id="27" name="テキスト プレースホルダー 16">
            <a:extLst>
              <a:ext uri="{FF2B5EF4-FFF2-40B4-BE49-F238E27FC236}">
                <a16:creationId xmlns:a16="http://schemas.microsoft.com/office/drawing/2014/main" id="{05FA7AAF-BD72-447C-B93E-0EDAE0B3DA14}"/>
              </a:ext>
            </a:extLst>
          </p:cNvPr>
          <p:cNvSpPr txBox="1">
            <a:spLocks/>
          </p:cNvSpPr>
          <p:nvPr/>
        </p:nvSpPr>
        <p:spPr>
          <a:xfrm>
            <a:off x="0" y="223368"/>
            <a:ext cx="12815614" cy="1046736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400" dirty="0"/>
              <a:t>HASIL PERCOBAAN 2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9763356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39"/>
          </p:nvPr>
        </p:nvSpPr>
        <p:spPr>
          <a:xfrm>
            <a:off x="2097255" y="4114469"/>
            <a:ext cx="14201746" cy="3465386"/>
          </a:xfrm>
        </p:spPr>
        <p:txBody>
          <a:bodyPr/>
          <a:lstStyle/>
          <a:p>
            <a:r>
              <a:rPr lang="en-US" sz="4400" dirty="0" err="1"/>
              <a:t>Pengenalan</a:t>
            </a:r>
            <a:r>
              <a:rPr lang="en-US" sz="4400" dirty="0"/>
              <a:t> </a:t>
            </a:r>
            <a:r>
              <a:rPr lang="en-US" sz="4400" dirty="0" err="1"/>
              <a:t>Tulisan</a:t>
            </a:r>
            <a:r>
              <a:rPr lang="en-US" sz="4400" dirty="0"/>
              <a:t> </a:t>
            </a:r>
            <a:r>
              <a:rPr lang="en-US" sz="4400" dirty="0" err="1"/>
              <a:t>Tangan</a:t>
            </a:r>
            <a:r>
              <a:rPr lang="en-US" sz="4400" dirty="0"/>
              <a:t> </a:t>
            </a:r>
            <a:r>
              <a:rPr lang="en-US" sz="4400" dirty="0" err="1"/>
              <a:t>Huruf</a:t>
            </a:r>
            <a:r>
              <a:rPr lang="en-US" sz="4400" dirty="0"/>
              <a:t> Hangul </a:t>
            </a: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Menggunakan</a:t>
            </a:r>
            <a:r>
              <a:rPr lang="en-US" sz="4400" dirty="0"/>
              <a:t> </a:t>
            </a:r>
            <a:r>
              <a:rPr lang="en-US" sz="4400" dirty="0" err="1"/>
              <a:t>Jaringan</a:t>
            </a:r>
            <a:r>
              <a:rPr lang="en-US" sz="4400" dirty="0"/>
              <a:t> Saraf </a:t>
            </a:r>
            <a:r>
              <a:rPr lang="en-US" sz="4400" dirty="0" err="1"/>
              <a:t>Tiruan</a:t>
            </a:r>
            <a:r>
              <a:rPr lang="en-US" sz="4400" dirty="0"/>
              <a:t> </a:t>
            </a:r>
            <a:r>
              <a:rPr lang="en-US" sz="4400" dirty="0" err="1"/>
              <a:t>Propagasi</a:t>
            </a:r>
            <a:r>
              <a:rPr lang="en-US" sz="4400" dirty="0"/>
              <a:t> </a:t>
            </a:r>
            <a:r>
              <a:rPr lang="en-US" sz="4400" dirty="0" err="1"/>
              <a:t>Balik</a:t>
            </a:r>
            <a:endParaRPr lang="en-US" sz="4400" dirty="0"/>
          </a:p>
          <a:p>
            <a:endParaRPr lang="en-US" sz="4000" dirty="0"/>
          </a:p>
          <a:p>
            <a:r>
              <a:rPr lang="en-US" sz="3600" dirty="0" err="1"/>
              <a:t>Purbarini</a:t>
            </a:r>
            <a:r>
              <a:rPr lang="en-US" sz="3600" dirty="0"/>
              <a:t> </a:t>
            </a:r>
            <a:r>
              <a:rPr lang="en-US" sz="3600" dirty="0" err="1"/>
              <a:t>Sulysthian</a:t>
            </a:r>
            <a:endParaRPr lang="en-US" sz="3600" dirty="0"/>
          </a:p>
          <a:p>
            <a:r>
              <a:rPr lang="en-US" sz="3600" dirty="0"/>
              <a:t>13531425</a:t>
            </a:r>
            <a:endParaRPr lang="id-ID" sz="3600" dirty="0"/>
          </a:p>
          <a:p>
            <a:endParaRPr kumimoji="1" lang="en-US" altLang="ja-JP" sz="4000" dirty="0"/>
          </a:p>
        </p:txBody>
      </p:sp>
      <p:pic>
        <p:nvPicPr>
          <p:cNvPr id="8" name="Picture 7" descr="C:\Users\Dea Puput Arisanti\Downloads\Berita_Prodi_Pendidikan_Matematika.Fakultas.F.KIP_02102012132635_logo_usd.gif">
            <a:extLst>
              <a:ext uri="{FF2B5EF4-FFF2-40B4-BE49-F238E27FC236}">
                <a16:creationId xmlns:a16="http://schemas.microsoft.com/office/drawing/2014/main" id="{58C0EEB5-2414-4936-A2CA-93F2656DB0D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2631" y="552990"/>
            <a:ext cx="1550994" cy="15509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228297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HASIL PERCOBAAN 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ja-JP" dirty="0"/>
              <a:t>18</a:t>
            </a:r>
            <a:endParaRPr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Jumlah</a:t>
            </a:r>
            <a:r>
              <a:rPr kumimoji="1" lang="en-US" altLang="ja-JP" dirty="0"/>
              <a:t> Neuron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90 neuron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Training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</a:t>
            </a:r>
            <a:r>
              <a:rPr lang="en-US" altLang="ja-JP" dirty="0" err="1"/>
              <a:t>metode</a:t>
            </a:r>
            <a:r>
              <a:rPr lang="en-US" altLang="ja-JP" dirty="0"/>
              <a:t> training </a:t>
            </a:r>
            <a:r>
              <a:rPr lang="en-US" altLang="ja-JP" i="1" dirty="0" err="1"/>
              <a:t>trainscg</a:t>
            </a:r>
            <a:r>
              <a:rPr lang="en-US" altLang="ja-JP" i="1" dirty="0"/>
              <a:t>.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Ekstraksi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Ciri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Metode</a:t>
            </a:r>
            <a:r>
              <a:rPr lang="en-US" altLang="ja-JP" dirty="0"/>
              <a:t> </a:t>
            </a:r>
            <a:r>
              <a:rPr lang="en-US" altLang="ja-JP" i="1" dirty="0" err="1"/>
              <a:t>Gabungan</a:t>
            </a:r>
            <a:r>
              <a:rPr lang="en-US" altLang="ja-JP" i="1" dirty="0"/>
              <a:t> Intensity of Character </a:t>
            </a:r>
            <a:r>
              <a:rPr lang="en-US" altLang="ja-JP" i="1" dirty="0" err="1"/>
              <a:t>dan</a:t>
            </a:r>
            <a:r>
              <a:rPr lang="en-US" altLang="ja-JP" i="1" dirty="0"/>
              <a:t> Mark </a:t>
            </a:r>
            <a:r>
              <a:rPr lang="en-US" altLang="ja-JP" i="1" dirty="0" err="1"/>
              <a:t>Direcion</a:t>
            </a:r>
            <a:endParaRPr kumimoji="1" lang="ja-JP" altLang="en-US" i="1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err="1"/>
              <a:t>Jumlah</a:t>
            </a:r>
            <a:r>
              <a:rPr lang="en-US" altLang="ja-JP" dirty="0"/>
              <a:t> Hidden Layer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1 </a:t>
            </a:r>
            <a:r>
              <a:rPr lang="en-US" altLang="ja-JP" i="1" dirty="0"/>
              <a:t>hidden layer</a:t>
            </a:r>
            <a:endParaRPr lang="en-US" altLang="ja-JP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90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err="1"/>
              <a:t>trainscg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err="1"/>
              <a:t>IoC</a:t>
            </a:r>
            <a:r>
              <a:rPr kumimoji="1" lang="en-US" altLang="ja-JP" dirty="0"/>
              <a:t> &amp; Mark Direction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6" name="テキスト プレースホルダー 20"/>
          <p:cNvSpPr>
            <a:spLocks noGrp="1"/>
          </p:cNvSpPr>
          <p:nvPr>
            <p:ph type="body" sz="quarter" idx="17"/>
          </p:nvPr>
        </p:nvSpPr>
        <p:spPr>
          <a:xfrm>
            <a:off x="7847062" y="5300856"/>
            <a:ext cx="2746647" cy="864096"/>
          </a:xfrm>
        </p:spPr>
        <p:txBody>
          <a:bodyPr/>
          <a:lstStyle/>
          <a:p>
            <a:pPr algn="ctr"/>
            <a:r>
              <a:rPr lang="en-US" dirty="0"/>
              <a:t>71,4286%</a:t>
            </a:r>
            <a:endParaRPr kumimoji="1" lang="ja-JP" altLang="en-US" dirty="0"/>
          </a:p>
        </p:txBody>
      </p:sp>
      <p:sp>
        <p:nvSpPr>
          <p:cNvPr id="27" name="テキスト プレースホルダー 20">
            <a:extLst>
              <a:ext uri="{FF2B5EF4-FFF2-40B4-BE49-F238E27FC236}">
                <a16:creationId xmlns:a16="http://schemas.microsoft.com/office/drawing/2014/main" id="{521F2631-F4E8-4CAD-9D33-DDE6B8E4F942}"/>
              </a:ext>
            </a:extLst>
          </p:cNvPr>
          <p:cNvSpPr txBox="1">
            <a:spLocks/>
          </p:cNvSpPr>
          <p:nvPr/>
        </p:nvSpPr>
        <p:spPr>
          <a:xfrm>
            <a:off x="-307844" y="223368"/>
            <a:ext cx="5040560" cy="864096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marL="0" indent="0" algn="r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ja-JP" altLang="en-US" dirty="0"/>
          </a:p>
        </p:txBody>
      </p:sp>
      <p:sp>
        <p:nvSpPr>
          <p:cNvPr id="28" name="テキスト プレースホルダー 16">
            <a:extLst>
              <a:ext uri="{FF2B5EF4-FFF2-40B4-BE49-F238E27FC236}">
                <a16:creationId xmlns:a16="http://schemas.microsoft.com/office/drawing/2014/main" id="{C7F9FECB-FBFD-45CD-BE8D-72B21DE2EAB0}"/>
              </a:ext>
            </a:extLst>
          </p:cNvPr>
          <p:cNvSpPr txBox="1">
            <a:spLocks/>
          </p:cNvSpPr>
          <p:nvPr/>
        </p:nvSpPr>
        <p:spPr>
          <a:xfrm>
            <a:off x="0" y="223368"/>
            <a:ext cx="12815614" cy="1046736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400" dirty="0"/>
              <a:t>HASIL PERCOBAAN 3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0411900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HASIL PERCOBAAN 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ja-JP" dirty="0"/>
              <a:t>19</a:t>
            </a:r>
            <a:endParaRPr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Jumlah</a:t>
            </a:r>
            <a:r>
              <a:rPr kumimoji="1" lang="en-US" altLang="ja-JP" dirty="0"/>
              <a:t> Neuron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95 neuron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Training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</a:t>
            </a:r>
            <a:r>
              <a:rPr lang="en-US" altLang="ja-JP" dirty="0" err="1"/>
              <a:t>metode</a:t>
            </a:r>
            <a:r>
              <a:rPr lang="en-US" altLang="ja-JP" dirty="0"/>
              <a:t> training </a:t>
            </a:r>
            <a:r>
              <a:rPr lang="en-US" altLang="ja-JP" i="1" dirty="0" err="1"/>
              <a:t>trainscg</a:t>
            </a:r>
            <a:r>
              <a:rPr lang="en-US" altLang="ja-JP" i="1" dirty="0"/>
              <a:t>.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Ekstraksi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Ciri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Metode</a:t>
            </a:r>
            <a:r>
              <a:rPr lang="en-US" altLang="ja-JP" dirty="0"/>
              <a:t> </a:t>
            </a:r>
            <a:r>
              <a:rPr lang="en-US" altLang="ja-JP" i="1" dirty="0" err="1"/>
              <a:t>Gabungan</a:t>
            </a:r>
            <a:r>
              <a:rPr lang="en-US" altLang="ja-JP" i="1" dirty="0"/>
              <a:t> Intensity of Character </a:t>
            </a:r>
            <a:r>
              <a:rPr lang="en-US" altLang="ja-JP" i="1" dirty="0" err="1"/>
              <a:t>dan</a:t>
            </a:r>
            <a:r>
              <a:rPr lang="en-US" altLang="ja-JP" i="1" dirty="0"/>
              <a:t> Mark </a:t>
            </a:r>
            <a:r>
              <a:rPr lang="en-US" altLang="ja-JP" i="1" dirty="0" err="1"/>
              <a:t>Direcion</a:t>
            </a:r>
            <a:endParaRPr kumimoji="1" lang="ja-JP" altLang="en-US" i="1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err="1"/>
              <a:t>Jumlah</a:t>
            </a:r>
            <a:r>
              <a:rPr lang="en-US" altLang="ja-JP" dirty="0"/>
              <a:t> Hidden Layer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1 </a:t>
            </a:r>
            <a:r>
              <a:rPr lang="en-US" altLang="ja-JP" i="1" dirty="0"/>
              <a:t>hidden layer</a:t>
            </a:r>
            <a:endParaRPr lang="en-US" altLang="ja-JP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95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err="1"/>
              <a:t>trainscg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err="1"/>
              <a:t>IoC</a:t>
            </a:r>
            <a:r>
              <a:rPr kumimoji="1" lang="en-US" altLang="ja-JP" dirty="0"/>
              <a:t> &amp; Mark Direction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6" name="テキスト プレースホルダー 20"/>
          <p:cNvSpPr>
            <a:spLocks noGrp="1"/>
          </p:cNvSpPr>
          <p:nvPr>
            <p:ph type="body" sz="quarter" idx="17"/>
          </p:nvPr>
        </p:nvSpPr>
        <p:spPr>
          <a:xfrm>
            <a:off x="7847062" y="5300856"/>
            <a:ext cx="2746647" cy="864096"/>
          </a:xfrm>
        </p:spPr>
        <p:txBody>
          <a:bodyPr/>
          <a:lstStyle/>
          <a:p>
            <a:pPr algn="ctr"/>
            <a:r>
              <a:rPr lang="en-US" dirty="0"/>
              <a:t>71,4286%</a:t>
            </a:r>
            <a:endParaRPr kumimoji="1" lang="ja-JP" altLang="en-US" dirty="0"/>
          </a:p>
        </p:txBody>
      </p:sp>
      <p:sp>
        <p:nvSpPr>
          <p:cNvPr id="27" name="テキスト プレースホルダー 16">
            <a:extLst>
              <a:ext uri="{FF2B5EF4-FFF2-40B4-BE49-F238E27FC236}">
                <a16:creationId xmlns:a16="http://schemas.microsoft.com/office/drawing/2014/main" id="{29FECA9E-FCF3-433E-A1BA-357D62FDBA41}"/>
              </a:ext>
            </a:extLst>
          </p:cNvPr>
          <p:cNvSpPr txBox="1">
            <a:spLocks/>
          </p:cNvSpPr>
          <p:nvPr/>
        </p:nvSpPr>
        <p:spPr>
          <a:xfrm>
            <a:off x="0" y="223368"/>
            <a:ext cx="12815614" cy="1046736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400" dirty="0"/>
              <a:t>HASIL PERCOBAAN 4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1243399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HASIL PERCOBAAN 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ja-JP" dirty="0"/>
              <a:t>20</a:t>
            </a:r>
            <a:endParaRPr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Jumlah</a:t>
            </a:r>
            <a:r>
              <a:rPr kumimoji="1" lang="en-US" altLang="ja-JP" dirty="0"/>
              <a:t> Neuron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90 neuron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Training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</a:t>
            </a:r>
            <a:r>
              <a:rPr lang="en-US" altLang="ja-JP" dirty="0" err="1"/>
              <a:t>metode</a:t>
            </a:r>
            <a:r>
              <a:rPr lang="en-US" altLang="ja-JP" dirty="0"/>
              <a:t> training </a:t>
            </a:r>
            <a:r>
              <a:rPr lang="en-US" altLang="ja-JP" i="1" dirty="0" err="1"/>
              <a:t>trainrp</a:t>
            </a:r>
            <a:r>
              <a:rPr lang="en-US" altLang="ja-JP" i="1" dirty="0"/>
              <a:t>.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Ekstraksi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Ciri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Metode</a:t>
            </a:r>
            <a:r>
              <a:rPr lang="en-US" altLang="ja-JP" dirty="0"/>
              <a:t> </a:t>
            </a:r>
            <a:r>
              <a:rPr lang="en-US" altLang="ja-JP" i="1" dirty="0" err="1"/>
              <a:t>Gabungan</a:t>
            </a:r>
            <a:r>
              <a:rPr lang="en-US" altLang="ja-JP" i="1" dirty="0"/>
              <a:t> Intensity of Character </a:t>
            </a:r>
            <a:r>
              <a:rPr lang="en-US" altLang="ja-JP" i="1" dirty="0" err="1"/>
              <a:t>dan</a:t>
            </a:r>
            <a:r>
              <a:rPr lang="en-US" altLang="ja-JP" i="1" dirty="0"/>
              <a:t> Mark </a:t>
            </a:r>
            <a:r>
              <a:rPr lang="en-US" altLang="ja-JP" i="1" dirty="0" err="1"/>
              <a:t>Direcion</a:t>
            </a:r>
            <a:endParaRPr kumimoji="1" lang="ja-JP" altLang="en-US" i="1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err="1"/>
              <a:t>Jumlah</a:t>
            </a:r>
            <a:r>
              <a:rPr lang="en-US" altLang="ja-JP" dirty="0"/>
              <a:t> Hidden Layer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1 </a:t>
            </a:r>
            <a:r>
              <a:rPr lang="en-US" altLang="ja-JP" i="1" dirty="0"/>
              <a:t>hidden layer</a:t>
            </a:r>
            <a:endParaRPr lang="en-US" altLang="ja-JP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90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err="1"/>
              <a:t>trainrp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err="1"/>
              <a:t>IoC</a:t>
            </a:r>
            <a:r>
              <a:rPr kumimoji="1" lang="en-US" altLang="ja-JP" dirty="0"/>
              <a:t> &amp; Mark Direction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6" name="テキスト プレースホルダー 20"/>
          <p:cNvSpPr>
            <a:spLocks noGrp="1"/>
          </p:cNvSpPr>
          <p:nvPr>
            <p:ph type="body" sz="quarter" idx="17"/>
          </p:nvPr>
        </p:nvSpPr>
        <p:spPr>
          <a:xfrm>
            <a:off x="7847062" y="5300856"/>
            <a:ext cx="2746647" cy="864096"/>
          </a:xfrm>
        </p:spPr>
        <p:txBody>
          <a:bodyPr/>
          <a:lstStyle/>
          <a:p>
            <a:pPr algn="ctr"/>
            <a:r>
              <a:rPr lang="en-US" dirty="0"/>
              <a:t>73,8095%</a:t>
            </a:r>
            <a:endParaRPr kumimoji="1" lang="ja-JP" altLang="en-US" dirty="0"/>
          </a:p>
        </p:txBody>
      </p:sp>
      <p:sp>
        <p:nvSpPr>
          <p:cNvPr id="27" name="テキスト プレースホルダー 16">
            <a:extLst>
              <a:ext uri="{FF2B5EF4-FFF2-40B4-BE49-F238E27FC236}">
                <a16:creationId xmlns:a16="http://schemas.microsoft.com/office/drawing/2014/main" id="{95C220BE-4544-419C-A36B-A960DFC94768}"/>
              </a:ext>
            </a:extLst>
          </p:cNvPr>
          <p:cNvSpPr txBox="1">
            <a:spLocks/>
          </p:cNvSpPr>
          <p:nvPr/>
        </p:nvSpPr>
        <p:spPr>
          <a:xfrm>
            <a:off x="0" y="223368"/>
            <a:ext cx="12815614" cy="1046736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400" dirty="0"/>
              <a:t>HASIL PERCOBAAN 5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0986654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HASIL PERCOBAAN 6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ja-JP" dirty="0"/>
              <a:t>21</a:t>
            </a:r>
            <a:endParaRPr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Jumlah</a:t>
            </a:r>
            <a:r>
              <a:rPr kumimoji="1" lang="en-US" altLang="ja-JP" dirty="0"/>
              <a:t> Neuron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100 &amp; 100 neuron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Training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</a:t>
            </a:r>
            <a:r>
              <a:rPr lang="en-US" altLang="ja-JP" dirty="0" err="1"/>
              <a:t>metode</a:t>
            </a:r>
            <a:r>
              <a:rPr lang="en-US" altLang="ja-JP" dirty="0"/>
              <a:t> training </a:t>
            </a:r>
            <a:r>
              <a:rPr lang="en-US" altLang="ja-JP" i="1" dirty="0" err="1"/>
              <a:t>trainrp</a:t>
            </a:r>
            <a:r>
              <a:rPr lang="en-US" altLang="ja-JP" i="1" dirty="0"/>
              <a:t>.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Ekstraksi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Ciri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Metode</a:t>
            </a:r>
            <a:r>
              <a:rPr lang="en-US" altLang="ja-JP" dirty="0"/>
              <a:t> </a:t>
            </a:r>
            <a:r>
              <a:rPr lang="en-US" altLang="ja-JP" i="1" dirty="0" err="1"/>
              <a:t>Gabungan</a:t>
            </a:r>
            <a:r>
              <a:rPr lang="en-US" altLang="ja-JP" i="1" dirty="0"/>
              <a:t> Intensity of Character </a:t>
            </a:r>
            <a:r>
              <a:rPr lang="en-US" altLang="ja-JP" i="1" dirty="0" err="1"/>
              <a:t>dan</a:t>
            </a:r>
            <a:r>
              <a:rPr lang="en-US" altLang="ja-JP" i="1" dirty="0"/>
              <a:t> Mark </a:t>
            </a:r>
            <a:r>
              <a:rPr lang="en-US" altLang="ja-JP" i="1" dirty="0" err="1"/>
              <a:t>Direcion</a:t>
            </a:r>
            <a:endParaRPr kumimoji="1" lang="ja-JP" altLang="en-US" i="1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err="1"/>
              <a:t>Jumlah</a:t>
            </a:r>
            <a:r>
              <a:rPr lang="en-US" altLang="ja-JP" dirty="0"/>
              <a:t> Hidden Layer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2 </a:t>
            </a:r>
            <a:r>
              <a:rPr lang="en-US" altLang="ja-JP" i="1" dirty="0"/>
              <a:t>hidden layer</a:t>
            </a:r>
            <a:endParaRPr lang="en-US" altLang="ja-JP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100 &amp; 100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err="1"/>
              <a:t>trainrp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err="1"/>
              <a:t>IoC</a:t>
            </a:r>
            <a:r>
              <a:rPr kumimoji="1" lang="en-US" altLang="ja-JP" dirty="0"/>
              <a:t> &amp; Mark Direction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6" name="テキスト プレースホルダー 20"/>
          <p:cNvSpPr>
            <a:spLocks noGrp="1"/>
          </p:cNvSpPr>
          <p:nvPr>
            <p:ph type="body" sz="quarter" idx="17"/>
          </p:nvPr>
        </p:nvSpPr>
        <p:spPr>
          <a:xfrm>
            <a:off x="7847062" y="5300856"/>
            <a:ext cx="2746647" cy="864096"/>
          </a:xfrm>
        </p:spPr>
        <p:txBody>
          <a:bodyPr/>
          <a:lstStyle/>
          <a:p>
            <a:pPr algn="ctr"/>
            <a:r>
              <a:rPr lang="en-US" dirty="0"/>
              <a:t>65,2381%</a:t>
            </a:r>
            <a:endParaRPr kumimoji="1" lang="ja-JP" altLang="en-US" dirty="0"/>
          </a:p>
        </p:txBody>
      </p:sp>
      <p:sp>
        <p:nvSpPr>
          <p:cNvPr id="27" name="テキスト プレースホルダー 16">
            <a:extLst>
              <a:ext uri="{FF2B5EF4-FFF2-40B4-BE49-F238E27FC236}">
                <a16:creationId xmlns:a16="http://schemas.microsoft.com/office/drawing/2014/main" id="{AF9DD979-B3AD-4C90-98F1-5AB60E0AFF4F}"/>
              </a:ext>
            </a:extLst>
          </p:cNvPr>
          <p:cNvSpPr txBox="1">
            <a:spLocks/>
          </p:cNvSpPr>
          <p:nvPr/>
        </p:nvSpPr>
        <p:spPr>
          <a:xfrm>
            <a:off x="0" y="223368"/>
            <a:ext cx="12815614" cy="1046736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400" dirty="0"/>
              <a:t>HASIL PERCOBAAN 6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6457498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HASIL PERCOBAAN 7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ja-JP" dirty="0"/>
              <a:t>22</a:t>
            </a:r>
            <a:endParaRPr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Jumlah</a:t>
            </a:r>
            <a:r>
              <a:rPr kumimoji="1" lang="en-US" altLang="ja-JP" dirty="0"/>
              <a:t> Neuron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95 </a:t>
            </a:r>
            <a:r>
              <a:rPr lang="en-US" altLang="ja-JP" dirty="0" err="1"/>
              <a:t>dan</a:t>
            </a:r>
            <a:r>
              <a:rPr lang="en-US" altLang="ja-JP" dirty="0"/>
              <a:t> 100 neuron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Training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</a:t>
            </a:r>
            <a:r>
              <a:rPr lang="en-US" altLang="ja-JP" dirty="0" err="1"/>
              <a:t>metode</a:t>
            </a:r>
            <a:r>
              <a:rPr lang="en-US" altLang="ja-JP" dirty="0"/>
              <a:t> training </a:t>
            </a:r>
            <a:r>
              <a:rPr lang="en-US" altLang="ja-JP" i="1" dirty="0" err="1"/>
              <a:t>trainrp</a:t>
            </a:r>
            <a:r>
              <a:rPr lang="en-US" altLang="ja-JP" i="1" dirty="0"/>
              <a:t>.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Ekstraksi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Ciri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Metode</a:t>
            </a:r>
            <a:r>
              <a:rPr lang="en-US" altLang="ja-JP" dirty="0"/>
              <a:t> </a:t>
            </a:r>
            <a:r>
              <a:rPr lang="en-US" altLang="ja-JP" i="1" dirty="0" err="1"/>
              <a:t>Gabungan</a:t>
            </a:r>
            <a:r>
              <a:rPr lang="en-US" altLang="ja-JP" i="1" dirty="0"/>
              <a:t> Intensity of Character </a:t>
            </a:r>
            <a:r>
              <a:rPr lang="en-US" altLang="ja-JP" i="1" dirty="0" err="1"/>
              <a:t>dan</a:t>
            </a:r>
            <a:r>
              <a:rPr lang="en-US" altLang="ja-JP" i="1" dirty="0"/>
              <a:t> Mark </a:t>
            </a:r>
            <a:r>
              <a:rPr lang="en-US" altLang="ja-JP" i="1" dirty="0" err="1"/>
              <a:t>Direcion</a:t>
            </a:r>
            <a:endParaRPr kumimoji="1" lang="ja-JP" altLang="en-US" i="1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err="1"/>
              <a:t>Jumlah</a:t>
            </a:r>
            <a:r>
              <a:rPr lang="en-US" altLang="ja-JP" dirty="0"/>
              <a:t> Hidden Layer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2 </a:t>
            </a:r>
            <a:r>
              <a:rPr lang="en-US" altLang="ja-JP" i="1" dirty="0"/>
              <a:t>hidden layer</a:t>
            </a:r>
            <a:endParaRPr lang="en-US" altLang="ja-JP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95 &amp; 100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err="1"/>
              <a:t>trainrp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err="1"/>
              <a:t>IoC</a:t>
            </a:r>
            <a:r>
              <a:rPr kumimoji="1" lang="en-US" altLang="ja-JP" dirty="0"/>
              <a:t> &amp; Mark Direction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6" name="テキスト プレースホルダー 20"/>
          <p:cNvSpPr>
            <a:spLocks noGrp="1"/>
          </p:cNvSpPr>
          <p:nvPr>
            <p:ph type="body" sz="quarter" idx="17"/>
          </p:nvPr>
        </p:nvSpPr>
        <p:spPr>
          <a:xfrm>
            <a:off x="7847062" y="5300856"/>
            <a:ext cx="2746647" cy="864096"/>
          </a:xfrm>
        </p:spPr>
        <p:txBody>
          <a:bodyPr/>
          <a:lstStyle/>
          <a:p>
            <a:pPr algn="ctr"/>
            <a:r>
              <a:rPr lang="en-US" dirty="0"/>
              <a:t>67,1429%</a:t>
            </a:r>
            <a:endParaRPr kumimoji="1" lang="ja-JP" altLang="en-US" dirty="0"/>
          </a:p>
        </p:txBody>
      </p:sp>
      <p:sp>
        <p:nvSpPr>
          <p:cNvPr id="27" name="テキスト プレースホルダー 16">
            <a:extLst>
              <a:ext uri="{FF2B5EF4-FFF2-40B4-BE49-F238E27FC236}">
                <a16:creationId xmlns:a16="http://schemas.microsoft.com/office/drawing/2014/main" id="{72028B69-555B-4F06-8EDE-FFC5D10ABB1E}"/>
              </a:ext>
            </a:extLst>
          </p:cNvPr>
          <p:cNvSpPr txBox="1">
            <a:spLocks/>
          </p:cNvSpPr>
          <p:nvPr/>
        </p:nvSpPr>
        <p:spPr>
          <a:xfrm>
            <a:off x="0" y="223368"/>
            <a:ext cx="12815614" cy="1046736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400" dirty="0"/>
              <a:t>HASIL PERCOBAAN 7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1135973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HASIL PERCOBAAN 8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ja-JP" dirty="0"/>
              <a:t>23</a:t>
            </a:r>
            <a:endParaRPr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Jumlah</a:t>
            </a:r>
            <a:r>
              <a:rPr kumimoji="1" lang="en-US" altLang="ja-JP" dirty="0"/>
              <a:t> Neuron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100 </a:t>
            </a:r>
            <a:r>
              <a:rPr lang="en-US" altLang="ja-JP" dirty="0" err="1"/>
              <a:t>dan</a:t>
            </a:r>
            <a:r>
              <a:rPr lang="en-US" altLang="ja-JP" dirty="0"/>
              <a:t> 100 neuron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Training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</a:t>
            </a:r>
            <a:r>
              <a:rPr lang="en-US" altLang="ja-JP" dirty="0" err="1"/>
              <a:t>metode</a:t>
            </a:r>
            <a:r>
              <a:rPr lang="en-US" altLang="ja-JP" dirty="0"/>
              <a:t> training </a:t>
            </a:r>
            <a:r>
              <a:rPr lang="en-US" altLang="ja-JP" i="1" dirty="0" err="1"/>
              <a:t>trainscg</a:t>
            </a:r>
            <a:r>
              <a:rPr lang="en-US" altLang="ja-JP" i="1" dirty="0"/>
              <a:t>.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Ekstraksi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Ciri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Metode</a:t>
            </a:r>
            <a:r>
              <a:rPr lang="en-US" altLang="ja-JP" dirty="0"/>
              <a:t> </a:t>
            </a:r>
            <a:r>
              <a:rPr lang="en-US" altLang="ja-JP" i="1" dirty="0" err="1"/>
              <a:t>Gabungan</a:t>
            </a:r>
            <a:r>
              <a:rPr lang="en-US" altLang="ja-JP" i="1" dirty="0"/>
              <a:t> Intensity of Character </a:t>
            </a:r>
            <a:r>
              <a:rPr lang="en-US" altLang="ja-JP" i="1" dirty="0" err="1"/>
              <a:t>dan</a:t>
            </a:r>
            <a:r>
              <a:rPr lang="en-US" altLang="ja-JP" i="1" dirty="0"/>
              <a:t> Mark </a:t>
            </a:r>
            <a:r>
              <a:rPr lang="en-US" altLang="ja-JP" i="1" dirty="0" err="1"/>
              <a:t>Direcion</a:t>
            </a:r>
            <a:endParaRPr kumimoji="1" lang="ja-JP" altLang="en-US" i="1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err="1"/>
              <a:t>Jumlah</a:t>
            </a:r>
            <a:r>
              <a:rPr lang="en-US" altLang="ja-JP" dirty="0"/>
              <a:t> Hidden Layer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2 </a:t>
            </a:r>
            <a:r>
              <a:rPr lang="en-US" altLang="ja-JP" i="1" dirty="0"/>
              <a:t>hidden layer</a:t>
            </a:r>
            <a:endParaRPr lang="en-US" altLang="ja-JP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100 &amp; 100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err="1"/>
              <a:t>trainscg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err="1"/>
              <a:t>IoC</a:t>
            </a:r>
            <a:r>
              <a:rPr kumimoji="1" lang="en-US" altLang="ja-JP" dirty="0"/>
              <a:t> &amp; Mark Direction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6" name="テキスト プレースホルダー 20"/>
          <p:cNvSpPr>
            <a:spLocks noGrp="1"/>
          </p:cNvSpPr>
          <p:nvPr>
            <p:ph type="body" sz="quarter" idx="17"/>
          </p:nvPr>
        </p:nvSpPr>
        <p:spPr>
          <a:xfrm>
            <a:off x="7847062" y="5300856"/>
            <a:ext cx="2746647" cy="864096"/>
          </a:xfrm>
        </p:spPr>
        <p:txBody>
          <a:bodyPr/>
          <a:lstStyle/>
          <a:p>
            <a:pPr algn="ctr"/>
            <a:r>
              <a:rPr lang="en-US" dirty="0"/>
              <a:t>74,7619%</a:t>
            </a:r>
            <a:endParaRPr kumimoji="1" lang="ja-JP" altLang="en-US" dirty="0"/>
          </a:p>
        </p:txBody>
      </p:sp>
      <p:sp>
        <p:nvSpPr>
          <p:cNvPr id="27" name="テキスト プレースホルダー 16">
            <a:extLst>
              <a:ext uri="{FF2B5EF4-FFF2-40B4-BE49-F238E27FC236}">
                <a16:creationId xmlns:a16="http://schemas.microsoft.com/office/drawing/2014/main" id="{123E66FD-584A-442A-A1F8-9C1115531D8F}"/>
              </a:ext>
            </a:extLst>
          </p:cNvPr>
          <p:cNvSpPr txBox="1">
            <a:spLocks/>
          </p:cNvSpPr>
          <p:nvPr/>
        </p:nvSpPr>
        <p:spPr>
          <a:xfrm>
            <a:off x="0" y="223368"/>
            <a:ext cx="12815614" cy="1046736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400" dirty="0"/>
              <a:t>HASIL PERCOBAAN 8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9930400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>
                <a:solidFill>
                  <a:schemeClr val="bg1"/>
                </a:solidFill>
              </a:rPr>
              <a:t>fsg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ja-JP" dirty="0"/>
              <a:t>24</a:t>
            </a:r>
            <a:endParaRPr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Jumlah</a:t>
            </a:r>
            <a:r>
              <a:rPr kumimoji="1" lang="en-US" altLang="ja-JP" dirty="0"/>
              <a:t> Neuron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100 </a:t>
            </a:r>
            <a:r>
              <a:rPr lang="en-US" altLang="ja-JP" dirty="0" err="1"/>
              <a:t>dan</a:t>
            </a:r>
            <a:r>
              <a:rPr lang="en-US" altLang="ja-JP" dirty="0"/>
              <a:t> 95 neuron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Training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</a:t>
            </a:r>
            <a:r>
              <a:rPr lang="en-US" altLang="ja-JP" dirty="0" err="1"/>
              <a:t>metode</a:t>
            </a:r>
            <a:r>
              <a:rPr lang="en-US" altLang="ja-JP" dirty="0"/>
              <a:t> training </a:t>
            </a:r>
            <a:r>
              <a:rPr lang="en-US" altLang="ja-JP" i="1" dirty="0" err="1"/>
              <a:t>trainscg</a:t>
            </a:r>
            <a:r>
              <a:rPr lang="en-US" altLang="ja-JP" i="1" dirty="0"/>
              <a:t>.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Ekstraksi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Ciri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Metode</a:t>
            </a:r>
            <a:r>
              <a:rPr lang="en-US" altLang="ja-JP" dirty="0"/>
              <a:t> </a:t>
            </a:r>
            <a:r>
              <a:rPr lang="en-US" altLang="ja-JP" i="1" dirty="0" err="1"/>
              <a:t>Gabungan</a:t>
            </a:r>
            <a:r>
              <a:rPr lang="en-US" altLang="ja-JP" i="1" dirty="0"/>
              <a:t> Intensity of Character </a:t>
            </a:r>
            <a:r>
              <a:rPr lang="en-US" altLang="ja-JP" i="1" dirty="0" err="1"/>
              <a:t>dan</a:t>
            </a:r>
            <a:r>
              <a:rPr lang="en-US" altLang="ja-JP" i="1" dirty="0"/>
              <a:t> Mark </a:t>
            </a:r>
            <a:r>
              <a:rPr lang="en-US" altLang="ja-JP" i="1" dirty="0" err="1"/>
              <a:t>Direcion</a:t>
            </a:r>
            <a:endParaRPr kumimoji="1" lang="ja-JP" altLang="en-US" i="1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err="1"/>
              <a:t>Jumlah</a:t>
            </a:r>
            <a:r>
              <a:rPr lang="en-US" altLang="ja-JP" dirty="0"/>
              <a:t> Hidden Layer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err="1"/>
              <a:t>Menggunakan</a:t>
            </a:r>
            <a:r>
              <a:rPr lang="en-US" altLang="ja-JP" dirty="0"/>
              <a:t> 2 </a:t>
            </a:r>
            <a:r>
              <a:rPr lang="en-US" altLang="ja-JP" i="1" dirty="0"/>
              <a:t>hidden layer</a:t>
            </a:r>
            <a:endParaRPr lang="en-US" altLang="ja-JP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100 &amp; 95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err="1"/>
              <a:t>trainscg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err="1"/>
              <a:t>IoC</a:t>
            </a:r>
            <a:r>
              <a:rPr kumimoji="1" lang="en-US" altLang="ja-JP" dirty="0"/>
              <a:t> &amp; Mark Direction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6" name="テキスト プレースホルダー 20"/>
          <p:cNvSpPr>
            <a:spLocks noGrp="1"/>
          </p:cNvSpPr>
          <p:nvPr>
            <p:ph type="body" sz="quarter" idx="17"/>
          </p:nvPr>
        </p:nvSpPr>
        <p:spPr>
          <a:xfrm>
            <a:off x="7847062" y="5300856"/>
            <a:ext cx="2746647" cy="864096"/>
          </a:xfrm>
        </p:spPr>
        <p:txBody>
          <a:bodyPr/>
          <a:lstStyle/>
          <a:p>
            <a:pPr algn="ctr"/>
            <a:r>
              <a:rPr lang="en-US" dirty="0"/>
              <a:t>80%</a:t>
            </a:r>
            <a:endParaRPr kumimoji="1" lang="ja-JP" altLang="en-US" dirty="0"/>
          </a:p>
        </p:txBody>
      </p:sp>
      <p:sp>
        <p:nvSpPr>
          <p:cNvPr id="27" name="テキスト プレースホルダー 16">
            <a:extLst>
              <a:ext uri="{FF2B5EF4-FFF2-40B4-BE49-F238E27FC236}">
                <a16:creationId xmlns:a16="http://schemas.microsoft.com/office/drawing/2014/main" id="{BC684CF6-3B11-4062-A197-F88034A79664}"/>
              </a:ext>
            </a:extLst>
          </p:cNvPr>
          <p:cNvSpPr txBox="1">
            <a:spLocks/>
          </p:cNvSpPr>
          <p:nvPr/>
        </p:nvSpPr>
        <p:spPr>
          <a:xfrm>
            <a:off x="0" y="223368"/>
            <a:ext cx="12815614" cy="1046736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400" dirty="0"/>
              <a:t>HASIL PERCOBAAN 9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0044824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Kesimpulan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1088277" y="2218175"/>
            <a:ext cx="5171868" cy="1043694"/>
          </a:xfrm>
        </p:spPr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1088277" y="3713052"/>
            <a:ext cx="5171868" cy="5895655"/>
          </a:xfrm>
        </p:spPr>
        <p:txBody>
          <a:bodyPr/>
          <a:lstStyle/>
          <a:p>
            <a:r>
              <a:rPr kumimoji="1" lang="en-US" altLang="ja-JP" sz="2800" dirty="0" err="1"/>
              <a:t>Akurasi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tertinggi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dalam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penelitian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ini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adalah</a:t>
            </a:r>
            <a:r>
              <a:rPr kumimoji="1" lang="en-US" altLang="ja-JP" sz="2800" dirty="0"/>
              <a:t> 80%. </a:t>
            </a:r>
            <a:r>
              <a:rPr kumimoji="1" lang="en-US" altLang="ja-JP" sz="2800" dirty="0" err="1"/>
              <a:t>Menggunakan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gabungan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eksrtrasi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ciri</a:t>
            </a:r>
            <a:r>
              <a:rPr kumimoji="1" lang="en-US" altLang="ja-JP" sz="2800" dirty="0"/>
              <a:t> Intensity of Character </a:t>
            </a:r>
            <a:r>
              <a:rPr kumimoji="1" lang="en-US" altLang="ja-JP" sz="2800" dirty="0" err="1"/>
              <a:t>dan</a:t>
            </a:r>
            <a:r>
              <a:rPr kumimoji="1" lang="en-US" altLang="ja-JP" sz="2800" dirty="0"/>
              <a:t> Mark Direction. </a:t>
            </a:r>
            <a:r>
              <a:rPr kumimoji="1" lang="en-US" altLang="ja-JP" sz="2800" dirty="0" err="1"/>
              <a:t>Akurasi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tertinggi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didapatkan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dengan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menggunakan</a:t>
            </a:r>
            <a:r>
              <a:rPr kumimoji="1" lang="en-US" altLang="ja-JP" sz="2800" dirty="0"/>
              <a:t> 2 hidden layer </a:t>
            </a:r>
            <a:r>
              <a:rPr kumimoji="1" lang="en-US" altLang="ja-JP" sz="2800" dirty="0" err="1"/>
              <a:t>dengan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jumlah</a:t>
            </a:r>
            <a:r>
              <a:rPr kumimoji="1" lang="en-US" altLang="ja-JP" sz="2800" dirty="0"/>
              <a:t> neuron </a:t>
            </a:r>
            <a:r>
              <a:rPr kumimoji="1" lang="en-US" altLang="ja-JP" sz="2800" dirty="0" err="1"/>
              <a:t>sebanyak</a:t>
            </a:r>
            <a:r>
              <a:rPr kumimoji="1" lang="en-US" altLang="ja-JP" sz="2800" dirty="0"/>
              <a:t> 100 </a:t>
            </a:r>
            <a:r>
              <a:rPr kumimoji="1" lang="en-US" altLang="ja-JP" sz="2800" dirty="0" err="1"/>
              <a:t>dan</a:t>
            </a:r>
            <a:r>
              <a:rPr kumimoji="1" lang="en-US" altLang="ja-JP" sz="2800" dirty="0"/>
              <a:t> 95. </a:t>
            </a:r>
            <a:endParaRPr kumimoji="1" lang="ja-JP" altLang="en-US" sz="2800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/>
          </p:nvPr>
        </p:nvSpPr>
        <p:spPr>
          <a:xfrm>
            <a:off x="6533483" y="2351553"/>
            <a:ext cx="5171868" cy="1043694"/>
          </a:xfrm>
        </p:spPr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/>
          </p:nvPr>
        </p:nvSpPr>
        <p:spPr>
          <a:xfrm>
            <a:off x="6438150" y="3706468"/>
            <a:ext cx="5171868" cy="5895655"/>
          </a:xfrm>
        </p:spPr>
        <p:txBody>
          <a:bodyPr/>
          <a:lstStyle/>
          <a:p>
            <a:r>
              <a:rPr lang="en-US" sz="2800" dirty="0" err="1"/>
              <a:t>Metode</a:t>
            </a:r>
            <a:r>
              <a:rPr lang="en-US" sz="2800" dirty="0"/>
              <a:t> JST </a:t>
            </a:r>
            <a:r>
              <a:rPr lang="en-US" sz="2800" dirty="0" err="1"/>
              <a:t>Propagasi</a:t>
            </a:r>
            <a:r>
              <a:rPr lang="en-US" sz="2800" dirty="0"/>
              <a:t> </a:t>
            </a:r>
            <a:r>
              <a:rPr lang="en-US" sz="2800" dirty="0" err="1"/>
              <a:t>Balik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mengenali</a:t>
            </a:r>
            <a:r>
              <a:rPr lang="en-US" sz="2800" dirty="0"/>
              <a:t> </a:t>
            </a:r>
            <a:r>
              <a:rPr lang="en-US" sz="2800" dirty="0" err="1"/>
              <a:t>pola</a:t>
            </a:r>
            <a:r>
              <a:rPr lang="en-US" sz="2800" dirty="0"/>
              <a:t> </a:t>
            </a:r>
            <a:r>
              <a:rPr lang="en-US" sz="2800" dirty="0" err="1"/>
              <a:t>tulisan</a:t>
            </a:r>
            <a:r>
              <a:rPr lang="en-US" sz="2800" dirty="0"/>
              <a:t> </a:t>
            </a:r>
            <a:r>
              <a:rPr lang="en-US" sz="2800" dirty="0" err="1"/>
              <a:t>tangan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Hangul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endParaRPr lang="id-ID" sz="2800" dirty="0"/>
          </a:p>
          <a:p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8"/>
          </p:nvPr>
        </p:nvSpPr>
        <p:spPr>
          <a:xfrm>
            <a:off x="12026268" y="2351553"/>
            <a:ext cx="5171868" cy="1043694"/>
          </a:xfrm>
        </p:spPr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9"/>
          </p:nvPr>
        </p:nvSpPr>
        <p:spPr>
          <a:xfrm>
            <a:off x="12026268" y="3706468"/>
            <a:ext cx="5171868" cy="5895655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err="1"/>
              <a:t>Besarnya</a:t>
            </a:r>
            <a:r>
              <a:rPr lang="en-US" sz="2800" dirty="0"/>
              <a:t> </a:t>
            </a:r>
            <a:r>
              <a:rPr lang="en-US" sz="2800" dirty="0" err="1"/>
              <a:t>Akurasi</a:t>
            </a:r>
            <a:r>
              <a:rPr lang="en-US" sz="2800" dirty="0"/>
              <a:t> </a:t>
            </a:r>
            <a:r>
              <a:rPr lang="en-US" sz="2800" dirty="0" err="1"/>
              <a:t>diperngaruhi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ekstraksi</a:t>
            </a:r>
            <a:r>
              <a:rPr lang="en-US" sz="2800" dirty="0"/>
              <a:t> </a:t>
            </a:r>
            <a:r>
              <a:rPr lang="en-US" sz="2800" dirty="0" err="1"/>
              <a:t>ciri</a:t>
            </a:r>
            <a:r>
              <a:rPr lang="en-US" sz="2800" dirty="0"/>
              <a:t>, </a:t>
            </a:r>
            <a:r>
              <a:rPr lang="en-US" sz="2800" dirty="0" err="1"/>
              <a:t>jumlah</a:t>
            </a:r>
            <a:r>
              <a:rPr lang="en-US" sz="2800" dirty="0"/>
              <a:t> layer, </a:t>
            </a:r>
            <a:r>
              <a:rPr lang="en-US" sz="2800" dirty="0" err="1"/>
              <a:t>jumlah</a:t>
            </a:r>
            <a:r>
              <a:rPr lang="en-US" sz="2800" dirty="0"/>
              <a:t> neuron,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training yang </a:t>
            </a:r>
            <a:r>
              <a:rPr lang="en-US" sz="2800" dirty="0" err="1"/>
              <a:t>dipakai</a:t>
            </a:r>
            <a:endParaRPr lang="id-ID" sz="2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1578487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ko-KR" altLang="en-US" spc="0" dirty="0">
                <a:latin typeface="Batang" panose="02030600000101010101" pitchFamily="18" charset="-127"/>
                <a:ea typeface="Batang" panose="02030600000101010101" pitchFamily="18" charset="-127"/>
              </a:rPr>
              <a:t>감사합니다</a:t>
            </a:r>
            <a:endParaRPr kumimoji="1" lang="ja-JP" altLang="en-US" spc="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853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7AA2-F438-47D0-B599-2C9FF2CB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ZONNING ZCZ</a:t>
            </a: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4630F-1353-484E-A7AB-E4C7AEA63D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FE4970-6BA3-4879-AA74-073903D28F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1320" y="6043600"/>
            <a:ext cx="4715357" cy="900100"/>
          </a:xfrm>
        </p:spPr>
        <p:txBody>
          <a:bodyPr/>
          <a:lstStyle/>
          <a:p>
            <a:r>
              <a:rPr lang="en-US" sz="2400" dirty="0" err="1"/>
              <a:t>Menghitung</a:t>
            </a:r>
            <a:r>
              <a:rPr lang="en-US" sz="2400" dirty="0"/>
              <a:t> Centroid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masing</a:t>
            </a:r>
            <a:r>
              <a:rPr lang="en-US" sz="2400" dirty="0"/>
              <a:t>- </a:t>
            </a:r>
            <a:r>
              <a:rPr lang="en-US" sz="2400" dirty="0" err="1"/>
              <a:t>masing</a:t>
            </a:r>
            <a:r>
              <a:rPr lang="en-US" sz="2400" dirty="0"/>
              <a:t> Zona</a:t>
            </a:r>
            <a:endParaRPr lang="id-ID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088FD5-6AEB-4CD5-BBA4-47A2C1004A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Centroid</a:t>
            </a:r>
            <a:endParaRPr lang="id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B80668-A24F-493B-BC32-B2EE393768E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27285" y="6043600"/>
            <a:ext cx="4576161" cy="1575175"/>
          </a:xfrm>
        </p:spPr>
        <p:txBody>
          <a:bodyPr/>
          <a:lstStyle/>
          <a:p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Centroid zona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piksel</a:t>
            </a:r>
            <a:r>
              <a:rPr lang="en-US" sz="2400" dirty="0"/>
              <a:t> </a:t>
            </a:r>
            <a:r>
              <a:rPr lang="en-US" sz="2400" dirty="0" err="1"/>
              <a:t>hitam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zona</a:t>
            </a:r>
            <a:endParaRPr lang="id-ID" sz="2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7DA7BD1-7127-4C30-A766-A1326D49262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Euclidean</a:t>
            </a:r>
            <a:endParaRPr lang="id-ID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4D3735B-3D94-4C7D-9895-D0FB3152F6B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474743" y="6043600"/>
            <a:ext cx="4576161" cy="1125125"/>
          </a:xfrm>
        </p:spPr>
        <p:txBody>
          <a:bodyPr/>
          <a:lstStyle/>
          <a:p>
            <a:r>
              <a:rPr lang="en-US" sz="2400" dirty="0" err="1"/>
              <a:t>Mengitung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Rata-rata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titik-tik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endParaRPr lang="id-ID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C8DAA2D-D5C0-4C8E-A69C-8F0374A68E0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Average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プレースホルダー 17">
                <a:extLst>
                  <a:ext uri="{FF2B5EF4-FFF2-40B4-BE49-F238E27FC236}">
                    <a16:creationId xmlns:a16="http://schemas.microsoft.com/office/drawing/2014/main" id="{176B5E18-7B0D-4970-BDF6-C7518F89F224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971461" y="7168725"/>
                <a:ext cx="4710340" cy="263900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d-ID" sz="3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id-ID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d-ID" sz="32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nary>
                        <m:d>
                          <m:dPr>
                            <m:endChr m:val=""/>
                            <m:ctrlPr>
                              <a:rPr lang="id-ID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sz="3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d-ID" sz="32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sSub>
                          <m:sSubPr>
                            <m:ctrlPr>
                              <a:rPr lang="id-ID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id-ID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id-ID" sz="32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sz="3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d-ID" sz="32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id-ID" sz="3200" dirty="0"/>
                  <a:t> </a:t>
                </a:r>
                <a:r>
                  <a:rPr lang="en-US" sz="3200" dirty="0"/>
                  <a:t> </a:t>
                </a:r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d-ID" sz="3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id-ID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d-ID" sz="32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nary>
                        <m:d>
                          <m:dPr>
                            <m:endChr m:val=""/>
                            <m:ctrlPr>
                              <a:rPr lang="id-ID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sz="3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d-ID" sz="32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sSub>
                          <m:sSubPr>
                            <m:ctrlPr>
                              <a:rPr lang="id-ID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id-ID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id-ID" sz="32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sz="3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d-ID" sz="32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プレースホルダー 17">
                <a:extLst>
                  <a:ext uri="{FF2B5EF4-FFF2-40B4-BE49-F238E27FC236}">
                    <a16:creationId xmlns:a16="http://schemas.microsoft.com/office/drawing/2014/main" id="{176B5E18-7B0D-4970-BDF6-C7518F89F2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971461" y="7168725"/>
                <a:ext cx="4710340" cy="263900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プレースホルダー 20">
                <a:extLst>
                  <a:ext uri="{FF2B5EF4-FFF2-40B4-BE49-F238E27FC236}">
                    <a16:creationId xmlns:a16="http://schemas.microsoft.com/office/drawing/2014/main" id="{BAFE846B-078C-4AF0-95B7-92BCAEA31864}"/>
                  </a:ext>
                </a:extLst>
              </p:cNvPr>
              <p:cNvSpPr>
                <a:spLocks noGrp="1"/>
              </p:cNvSpPr>
              <p:nvPr>
                <p:ph type="body" sz="quarter" idx="22"/>
              </p:nvPr>
            </p:nvSpPr>
            <p:spPr>
              <a:xfrm>
                <a:off x="6847951" y="7729488"/>
                <a:ext cx="4854903" cy="209132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𝑗𝑎𝑟𝑎𝑘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𝑥𝑐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𝑦𝑐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0" name="テキスト プレースホルダー 20">
                <a:extLst>
                  <a:ext uri="{FF2B5EF4-FFF2-40B4-BE49-F238E27FC236}">
                    <a16:creationId xmlns:a16="http://schemas.microsoft.com/office/drawing/2014/main" id="{BAFE846B-078C-4AF0-95B7-92BCAEA31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2"/>
              </p:nvPr>
            </p:nvSpPr>
            <p:spPr>
              <a:xfrm>
                <a:off x="6847951" y="7729488"/>
                <a:ext cx="4854903" cy="209132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33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TIMELINE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Pendahuluan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Demo Program</a:t>
            </a:r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err="1"/>
              <a:t>Ekstraksi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Ciri</a:t>
            </a:r>
            <a:endParaRPr kumimoji="1" lang="en-US" altLang="ja-JP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sz="2800" dirty="0" err="1">
                <a:solidFill>
                  <a:schemeClr val="accent1"/>
                </a:solidFill>
              </a:rPr>
              <a:t>Prepocessing</a:t>
            </a:r>
            <a:endParaRPr kumimoji="1" lang="en-US" altLang="ja-JP" sz="2800" dirty="0">
              <a:solidFill>
                <a:schemeClr val="accent1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30"/>
          </p:nvPr>
        </p:nvSpPr>
        <p:spPr>
          <a:xfrm>
            <a:off x="8969488" y="5886081"/>
            <a:ext cx="2990132" cy="1125125"/>
          </a:xfrm>
        </p:spPr>
        <p:txBody>
          <a:bodyPr/>
          <a:lstStyle/>
          <a:p>
            <a:r>
              <a:rPr kumimoji="1" lang="en-US" altLang="ja-JP" sz="2800" dirty="0" err="1">
                <a:solidFill>
                  <a:schemeClr val="accent1"/>
                </a:solidFill>
              </a:rPr>
              <a:t>Arsitektur</a:t>
            </a:r>
            <a:r>
              <a:rPr kumimoji="1" lang="en-US" altLang="ja-JP" sz="2800" dirty="0">
                <a:solidFill>
                  <a:schemeClr val="accent1"/>
                </a:solidFill>
              </a:rPr>
              <a:t> </a:t>
            </a:r>
            <a:r>
              <a:rPr kumimoji="1" lang="en-US" altLang="ja-JP" sz="2800" dirty="0" err="1">
                <a:solidFill>
                  <a:schemeClr val="accent1"/>
                </a:solidFill>
              </a:rPr>
              <a:t>Jaringan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41" name="テキスト プレースホルダー 40"/>
          <p:cNvSpPr>
            <a:spLocks noGrp="1"/>
          </p:cNvSpPr>
          <p:nvPr>
            <p:ph type="body" sz="quarter" idx="32"/>
          </p:nvPr>
        </p:nvSpPr>
        <p:spPr>
          <a:xfrm>
            <a:off x="14370104" y="5964839"/>
            <a:ext cx="3076093" cy="1507669"/>
          </a:xfrm>
        </p:spPr>
        <p:txBody>
          <a:bodyPr/>
          <a:lstStyle/>
          <a:p>
            <a:r>
              <a:rPr kumimoji="1" lang="en-US" altLang="ja-JP" sz="2800" dirty="0" err="1">
                <a:solidFill>
                  <a:schemeClr val="accent1"/>
                </a:solidFill>
              </a:rPr>
              <a:t>Analisis</a:t>
            </a:r>
            <a:r>
              <a:rPr kumimoji="1" lang="en-US" altLang="ja-JP" sz="2800" dirty="0">
                <a:solidFill>
                  <a:schemeClr val="accent1"/>
                </a:solidFill>
              </a:rPr>
              <a:t> </a:t>
            </a:r>
            <a:r>
              <a:rPr kumimoji="1" lang="en-US" altLang="ja-JP" sz="2800" dirty="0" err="1">
                <a:solidFill>
                  <a:schemeClr val="accent1"/>
                </a:solidFill>
              </a:rPr>
              <a:t>dan</a:t>
            </a:r>
            <a:r>
              <a:rPr kumimoji="1" lang="en-US" altLang="ja-JP" sz="2800" dirty="0">
                <a:solidFill>
                  <a:schemeClr val="accent1"/>
                </a:solidFill>
              </a:rPr>
              <a:t> </a:t>
            </a:r>
            <a:r>
              <a:rPr kumimoji="1" lang="en-US" altLang="ja-JP" sz="2800" dirty="0" err="1">
                <a:solidFill>
                  <a:schemeClr val="accent1"/>
                </a:solidFill>
              </a:rPr>
              <a:t>Hasil</a:t>
            </a:r>
            <a:endParaRPr kumimoji="1" lang="en-US" altLang="ja-JP" sz="2800" dirty="0">
              <a:solidFill>
                <a:schemeClr val="accent1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651570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ZONNING ZCZ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プレースホルダー 19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8873176" y="3112640"/>
                <a:ext cx="8685965" cy="1408170"/>
              </a:xfrm>
            </p:spPr>
            <p:txBody>
              <a:bodyPr/>
              <a:lstStyle/>
              <a:p>
                <a:r>
                  <a:rPr lang="id-ID" sz="1800" dirty="0"/>
                  <a:t>Zona 1 (atas kiri)	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sz="1800" dirty="0"/>
                  <a:t>=0,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sz="1800" dirty="0"/>
                  <a:t>=0</a:t>
                </a:r>
              </a:p>
              <a:p>
                <a:r>
                  <a:rPr lang="id-ID" sz="1800" dirty="0"/>
                  <a:t>Zona 2 (atas kanan)	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sz="1800" dirty="0"/>
                  <a:t>=</a:t>
                </a:r>
                <a:r>
                  <a:rPr lang="en-US" sz="1800" dirty="0"/>
                  <a:t>2</a:t>
                </a:r>
                <a:r>
                  <a:rPr lang="id-ID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sz="1800" dirty="0"/>
                  <a:t>=</a:t>
                </a:r>
                <a:r>
                  <a:rPr lang="en-US" sz="1800" dirty="0"/>
                  <a:t>3</a:t>
                </a:r>
                <a:endParaRPr lang="id-ID" sz="1800" dirty="0"/>
              </a:p>
              <a:p>
                <a:r>
                  <a:rPr lang="id-ID" sz="1800" dirty="0"/>
                  <a:t>Zona 3 (bawah kiri)	:</a:t>
                </a:r>
                <a14:m>
                  <m:oMath xmlns:m="http://schemas.openxmlformats.org/officeDocument/2006/math">
                    <m:r>
                      <a:rPr lang="id-ID" sz="1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sz="1800" dirty="0"/>
                  <a:t>=</a:t>
                </a:r>
                <a:r>
                  <a:rPr lang="en-US" sz="1800" dirty="0"/>
                  <a:t>3</a:t>
                </a:r>
                <a:r>
                  <a:rPr lang="id-ID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sz="1800" dirty="0"/>
                  <a:t>=</a:t>
                </a:r>
                <a:r>
                  <a:rPr lang="en-US" sz="1800" dirty="0"/>
                  <a:t>2</a:t>
                </a:r>
                <a:endParaRPr lang="id-ID" sz="1800" dirty="0"/>
              </a:p>
              <a:p>
                <a:r>
                  <a:rPr lang="id-ID" sz="1800" dirty="0"/>
                  <a:t>Zona 4 (bawah kanan)	:</a:t>
                </a:r>
                <a14:m>
                  <m:oMath xmlns:m="http://schemas.openxmlformats.org/officeDocument/2006/math">
                    <m:r>
                      <a:rPr lang="id-ID" sz="1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sz="1800" dirty="0"/>
                  <a:t>=</a:t>
                </a:r>
                <a:r>
                  <a:rPr lang="en-US" sz="1800" dirty="0"/>
                  <a:t>3</a:t>
                </a:r>
                <a:r>
                  <a:rPr lang="id-ID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sz="1800" dirty="0"/>
                  <a:t>=</a:t>
                </a:r>
                <a:r>
                  <a:rPr lang="en-US" sz="1800" dirty="0"/>
                  <a:t>2</a:t>
                </a:r>
                <a:endParaRPr lang="id-ID" sz="18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プレースホルダー 1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8873176" y="3112640"/>
                <a:ext cx="8685965" cy="1408170"/>
              </a:xfrm>
              <a:blipFill>
                <a:blip r:embed="rId2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プレースホルダー 20"/>
          <p:cNvSpPr>
            <a:spLocks noGrp="1"/>
          </p:cNvSpPr>
          <p:nvPr>
            <p:ph type="body" sz="quarter" idx="16"/>
          </p:nvPr>
        </p:nvSpPr>
        <p:spPr>
          <a:xfrm>
            <a:off x="8873176" y="2533211"/>
            <a:ext cx="8820980" cy="530666"/>
          </a:xfrm>
        </p:spPr>
        <p:txBody>
          <a:bodyPr/>
          <a:lstStyle/>
          <a:p>
            <a:r>
              <a:rPr kumimoji="1" lang="en-US" altLang="ja-JP" dirty="0"/>
              <a:t>Centroid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プレースホルダー 21"/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8873174" y="5130370"/>
                <a:ext cx="8820980" cy="1596175"/>
              </a:xfrm>
            </p:spPr>
            <p:txBody>
              <a:bodyPr/>
              <a:lstStyle/>
              <a:p>
                <a:r>
                  <a:rPr kumimoji="1" lang="en-US" altLang="ja-JP" sz="1800" dirty="0"/>
                  <a:t>Dari zona 2 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(3−2)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(2−3)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400" dirty="0"/>
                  <a:t> = 1,41</a:t>
                </a:r>
                <a:endParaRPr lang="id-ID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(2−2)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(3−3)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400" dirty="0"/>
                  <a:t> = 0</a:t>
                </a:r>
                <a:endParaRPr lang="id-ID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(1−2)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(4−3)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400" dirty="0"/>
                  <a:t> = 1,41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22" name="テキスト プレースホルダー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8873174" y="5130370"/>
                <a:ext cx="8820980" cy="15961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プレースホルダー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Euclidean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プレースホルダー 23"/>
              <p:cNvSpPr>
                <a:spLocks noGrp="1"/>
              </p:cNvSpPr>
              <p:nvPr>
                <p:ph type="body" sz="quarter" idx="19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𝑓𝑖𝑡𝑢𝑟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</a:rPr>
                          <m:t>1,41+0+1,41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=0,94</a:t>
                </a:r>
                <a:endParaRPr lang="id-ID" dirty="0"/>
              </a:p>
            </p:txBody>
          </p:sp>
        </mc:Choice>
        <mc:Fallback xmlns="">
          <p:sp>
            <p:nvSpPr>
              <p:cNvPr id="24" name="テキスト プレースホルダー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プレースホルダー 24"/>
          <p:cNvSpPr>
            <a:spLocks noGrp="1"/>
          </p:cNvSpPr>
          <p:nvPr>
            <p:ph type="body" sz="quarter" idx="20"/>
          </p:nvPr>
        </p:nvSpPr>
        <p:spPr>
          <a:xfrm>
            <a:off x="8873174" y="6544290"/>
            <a:ext cx="8820980" cy="773203"/>
          </a:xfrm>
        </p:spPr>
        <p:txBody>
          <a:bodyPr/>
          <a:lstStyle/>
          <a:p>
            <a:r>
              <a:rPr kumimoji="1" lang="en-US" altLang="ja-JP" dirty="0"/>
              <a:t>AVERAGE</a:t>
            </a:r>
            <a:endParaRPr kumimoji="1" lang="ja-JP" alt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6385E1B-46AD-4B67-A40B-2C96260F3F0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0" b="5710"/>
          <a:stretch>
            <a:fillRect/>
          </a:stretch>
        </p:blipFill>
        <p:spPr>
          <a:xfrm>
            <a:off x="885825" y="3063875"/>
            <a:ext cx="6794500" cy="4759325"/>
          </a:xfrm>
        </p:spPr>
      </p:pic>
    </p:spTree>
    <p:extLst>
      <p:ext uri="{BB962C8B-B14F-4D97-AF65-F5344CB8AC3E}">
        <p14:creationId xmlns:p14="http://schemas.microsoft.com/office/powerpoint/2010/main" val="238941316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HANGUL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Tempat</a:t>
            </a:r>
            <a:r>
              <a:rPr lang="en-US" altLang="ja-JP" dirty="0"/>
              <a:t> </a:t>
            </a:r>
            <a:r>
              <a:rPr lang="en-US" altLang="ja-JP" dirty="0" err="1"/>
              <a:t>Wisata</a:t>
            </a:r>
            <a:endParaRPr lang="en-US" altLang="ja-JP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/>
              <a:t>Makanan</a:t>
            </a:r>
            <a:endParaRPr lang="en-US" altLang="ja-JP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/>
              <a:t>K-POP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err="1"/>
              <a:t>Petunjuk</a:t>
            </a:r>
            <a:r>
              <a:rPr lang="en-US" altLang="ja-JP" dirty="0"/>
              <a:t> </a:t>
            </a:r>
            <a:r>
              <a:rPr lang="en-US" altLang="ja-JP" dirty="0" err="1"/>
              <a:t>Arah</a:t>
            </a:r>
            <a:endParaRPr lang="en-US" altLang="ja-JP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5E9DD31D-A390-413A-8497-8E8708EE3B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0" r="12900"/>
          <a:stretch>
            <a:fillRect/>
          </a:stretch>
        </p:blipFill>
        <p:spPr/>
      </p:pic>
      <p:pic>
        <p:nvPicPr>
          <p:cNvPr id="19" name="Picture Placeholder 18" descr="A group of people walking down the street&#10;&#10;Description generated with very high confidence">
            <a:extLst>
              <a:ext uri="{FF2B5EF4-FFF2-40B4-BE49-F238E27FC236}">
                <a16:creationId xmlns:a16="http://schemas.microsoft.com/office/drawing/2014/main" id="{029FEF53-7E07-4F60-A7AD-86FED749DFB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 r="5247"/>
          <a:stretch>
            <a:fillRect/>
          </a:stretch>
        </p:blipFill>
        <p:spPr>
          <a:xfrm>
            <a:off x="9578220" y="2545201"/>
            <a:ext cx="3433692" cy="3585917"/>
          </a:xfrm>
        </p:spPr>
      </p:pic>
      <p:pic>
        <p:nvPicPr>
          <p:cNvPr id="26" name="Picture Placeholder 25" descr="A street sign on a pole&#10;&#10;Description generated with very high confidence">
            <a:extLst>
              <a:ext uri="{FF2B5EF4-FFF2-40B4-BE49-F238E27FC236}">
                <a16:creationId xmlns:a16="http://schemas.microsoft.com/office/drawing/2014/main" id="{C35B2670-8539-4BCA-815D-3F9135870C0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pic>
        <p:nvPicPr>
          <p:cNvPr id="24" name="Picture Placeholder 23" descr="A picture containing sky, building, outdoor, floor&#10;&#10;Description generated with very high confidence">
            <a:extLst>
              <a:ext uri="{FF2B5EF4-FFF2-40B4-BE49-F238E27FC236}">
                <a16:creationId xmlns:a16="http://schemas.microsoft.com/office/drawing/2014/main" id="{2789CB8C-C749-4E1F-90FF-315D768C0F2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4" b="21854"/>
          <a:stretch>
            <a:fillRect/>
          </a:stretch>
        </p:blipFill>
        <p:spPr>
          <a:xfrm>
            <a:off x="892175" y="2659062"/>
            <a:ext cx="3433691" cy="3436303"/>
          </a:xfrm>
        </p:spPr>
      </p:pic>
    </p:spTree>
    <p:extLst>
      <p:ext uri="{BB962C8B-B14F-4D97-AF65-F5344CB8AC3E}">
        <p14:creationId xmlns:p14="http://schemas.microsoft.com/office/powerpoint/2010/main" val="213094457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PENDAHULUAN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8"/>
          </p:nvPr>
        </p:nvSpPr>
        <p:spPr>
          <a:xfrm>
            <a:off x="9953296" y="3204957"/>
            <a:ext cx="7776863" cy="6169013"/>
          </a:xfrm>
        </p:spPr>
        <p:txBody>
          <a:bodyPr/>
          <a:lstStyle/>
          <a:p>
            <a:pPr algn="just"/>
            <a:r>
              <a:rPr kumimoji="1" lang="en-US" altLang="ja-JP" sz="3200" dirty="0" err="1"/>
              <a:t>Masuknya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budaya</a:t>
            </a:r>
            <a:r>
              <a:rPr kumimoji="1" lang="en-US" altLang="ja-JP" sz="3200" dirty="0"/>
              <a:t> Korea </a:t>
            </a:r>
            <a:r>
              <a:rPr kumimoji="1" lang="en-US" altLang="ja-JP" sz="3200" dirty="0" err="1"/>
              <a:t>dan</a:t>
            </a:r>
            <a:r>
              <a:rPr kumimoji="1" lang="en-US" altLang="ja-JP" sz="3200" dirty="0"/>
              <a:t> K-POP di Indonesia </a:t>
            </a:r>
            <a:r>
              <a:rPr kumimoji="1" lang="en-US" altLang="ja-JP" sz="3200" dirty="0" err="1"/>
              <a:t>membuat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banyak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masyarakat</a:t>
            </a:r>
            <a:r>
              <a:rPr kumimoji="1" lang="en-US" altLang="ja-JP" sz="3200" dirty="0"/>
              <a:t> yang </a:t>
            </a:r>
            <a:r>
              <a:rPr kumimoji="1" lang="en-US" altLang="ja-JP" sz="3200" dirty="0" err="1"/>
              <a:t>ingin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belajar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bahasa</a:t>
            </a:r>
            <a:r>
              <a:rPr kumimoji="1" lang="en-US" altLang="ja-JP" sz="3200" dirty="0"/>
              <a:t> Korea </a:t>
            </a:r>
            <a:r>
              <a:rPr kumimoji="1" lang="en-US" altLang="ja-JP" sz="3200" dirty="0" err="1"/>
              <a:t>dan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berkunjung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ke</a:t>
            </a:r>
            <a:r>
              <a:rPr kumimoji="1" lang="en-US" altLang="ja-JP" sz="3200" dirty="0"/>
              <a:t> Korea (</a:t>
            </a:r>
            <a:r>
              <a:rPr lang="id-ID" sz="3200" dirty="0"/>
              <a:t>208,825</a:t>
            </a:r>
            <a:r>
              <a:rPr lang="en-US" sz="3200" dirty="0"/>
              <a:t> orang/</a:t>
            </a:r>
            <a:r>
              <a:rPr lang="en-US" sz="3200" dirty="0" err="1"/>
              <a:t>Desember</a:t>
            </a:r>
            <a:r>
              <a:rPr lang="en-US" sz="3200" dirty="0"/>
              <a:t> 2017)</a:t>
            </a:r>
            <a:r>
              <a:rPr kumimoji="1" lang="en-US" altLang="ja-JP" sz="3200" dirty="0"/>
              <a:t>. </a:t>
            </a:r>
            <a:r>
              <a:rPr kumimoji="1" lang="en-US" altLang="ja-JP" sz="3200" dirty="0" err="1"/>
              <a:t>Dibutuhkan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alat</a:t>
            </a:r>
            <a:r>
              <a:rPr kumimoji="1" lang="en-US" altLang="ja-JP" sz="3200" dirty="0"/>
              <a:t> yang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proses </a:t>
            </a:r>
            <a:r>
              <a:rPr lang="en-US" sz="3200" dirty="0" err="1"/>
              <a:t>digitalisasi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citra</a:t>
            </a:r>
            <a:r>
              <a:rPr lang="en-US" sz="3200" dirty="0"/>
              <a:t>/</a:t>
            </a:r>
            <a:r>
              <a:rPr lang="en-US" sz="3200" dirty="0" err="1"/>
              <a:t>foto</a:t>
            </a:r>
            <a:r>
              <a:rPr lang="en-US" sz="3200" dirty="0"/>
              <a:t> </a:t>
            </a:r>
            <a:r>
              <a:rPr lang="en-US" sz="3200" dirty="0" err="1"/>
              <a:t>tulisan</a:t>
            </a:r>
            <a:r>
              <a:rPr lang="en-US" sz="3200" dirty="0"/>
              <a:t> </a:t>
            </a:r>
            <a:r>
              <a:rPr lang="en-US" sz="3200" dirty="0" err="1"/>
              <a:t>tangan</a:t>
            </a:r>
            <a:r>
              <a:rPr lang="en-US" sz="3200" dirty="0"/>
              <a:t> </a:t>
            </a:r>
            <a:r>
              <a:rPr lang="en-US" sz="3200" dirty="0" err="1"/>
              <a:t>berisi</a:t>
            </a:r>
            <a:r>
              <a:rPr lang="en-US" sz="3200" dirty="0"/>
              <a:t> </a:t>
            </a:r>
            <a:r>
              <a:rPr lang="en-US" sz="3200" dirty="0" err="1"/>
              <a:t>aksara</a:t>
            </a:r>
            <a:r>
              <a:rPr lang="en-US" sz="3200" dirty="0"/>
              <a:t> Hangul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mengubah</a:t>
            </a:r>
            <a:r>
              <a:rPr lang="en-US" sz="3200" dirty="0"/>
              <a:t> </a:t>
            </a:r>
            <a:r>
              <a:rPr lang="en-US" sz="3200" dirty="0" err="1"/>
              <a:t>citra</a:t>
            </a:r>
            <a:r>
              <a:rPr lang="en-US" sz="3200" dirty="0"/>
              <a:t> </a:t>
            </a:r>
            <a:r>
              <a:rPr lang="en-US" sz="3200" dirty="0" err="1"/>
              <a:t>aksara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karakter</a:t>
            </a:r>
            <a:r>
              <a:rPr lang="en-US" sz="3200" dirty="0"/>
              <a:t>.</a:t>
            </a:r>
            <a:endParaRPr kumimoji="1" lang="ja-JP" altLang="en-US" sz="3200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LATAR BELAKANG</a:t>
            </a:r>
            <a:endParaRPr kumimoji="1" lang="ja-JP" altLang="en-US" dirty="0"/>
          </a:p>
          <a:p>
            <a:endParaRPr kumimoji="1" lang="ja-JP" alt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C99564D-3BB9-4359-8365-21261F9562C7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2436" y="2892082"/>
            <a:ext cx="5805645" cy="504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709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PENDAHULUAN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1088277" y="2351553"/>
            <a:ext cx="5171868" cy="1043694"/>
          </a:xfrm>
        </p:spPr>
        <p:txBody>
          <a:bodyPr/>
          <a:lstStyle/>
          <a:p>
            <a:r>
              <a:rPr kumimoji="1" lang="en-US" altLang="ja-JP" dirty="0"/>
              <a:t>RUMUSAN MASALAH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1088277" y="3713052"/>
            <a:ext cx="5171868" cy="5895655"/>
          </a:xfrm>
        </p:spPr>
        <p:txBody>
          <a:bodyPr/>
          <a:lstStyle/>
          <a:p>
            <a:r>
              <a:rPr lang="id-ID" sz="2800" dirty="0"/>
              <a:t>Berapa tingkat keakurasian yang dihasilkan dengan menggunakan metode Jaringan Saraf Tiruan Propagasi Balik ?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/>
          </p:nvPr>
        </p:nvSpPr>
        <p:spPr>
          <a:xfrm>
            <a:off x="6533483" y="2351553"/>
            <a:ext cx="5171868" cy="1043694"/>
          </a:xfrm>
        </p:spPr>
        <p:txBody>
          <a:bodyPr/>
          <a:lstStyle/>
          <a:p>
            <a:r>
              <a:rPr kumimoji="1" lang="en-US" altLang="ja-JP" dirty="0"/>
              <a:t>TUJUAN PENELITIAN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/>
          </p:nvPr>
        </p:nvSpPr>
        <p:spPr>
          <a:xfrm>
            <a:off x="6438150" y="3706468"/>
            <a:ext cx="5171868" cy="5895655"/>
          </a:xfrm>
        </p:spPr>
        <p:txBody>
          <a:bodyPr/>
          <a:lstStyle/>
          <a:p>
            <a:r>
              <a:rPr lang="id-ID" sz="2800" dirty="0"/>
              <a:t>Mengetahui performa alat uji dalam menterjemahkan aksara Hangul ke dalam huruf Latin berdasarkan tingkat keakurasian yang dihasilkan.</a:t>
            </a:r>
          </a:p>
          <a:p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8"/>
          </p:nvPr>
        </p:nvSpPr>
        <p:spPr>
          <a:xfrm>
            <a:off x="12026268" y="2351553"/>
            <a:ext cx="5171868" cy="1043694"/>
          </a:xfrm>
        </p:spPr>
        <p:txBody>
          <a:bodyPr/>
          <a:lstStyle/>
          <a:p>
            <a:r>
              <a:rPr kumimoji="1" lang="en-US" altLang="ja-JP" dirty="0"/>
              <a:t>MANFAAT PENELITIAN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9"/>
          </p:nvPr>
        </p:nvSpPr>
        <p:spPr>
          <a:xfrm>
            <a:off x="12026268" y="3706468"/>
            <a:ext cx="5171868" cy="5895655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id-ID" sz="2800" dirty="0"/>
              <a:t>Membantu pengguna dalam mempelajari bahasa korea, khususnya dalam mempelajari huruf Hangul.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id-ID" sz="2800" dirty="0"/>
              <a:t>Memudahkan pengguna untuk membaca huruf Hangul dengan menterjemahkannya ke huruf latin. 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85819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ALUR PROGRAM</a:t>
            </a:r>
            <a:endParaRPr kumimoji="1" lang="ja-JP" altLang="en-US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ja-JP" dirty="0"/>
              <a:t>5</a:t>
            </a:r>
            <a:endParaRPr lang="ja-JP" alt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71DB996-C83E-432B-A7DD-69F5DB10704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" b="2341"/>
          <a:stretch>
            <a:fillRect/>
          </a:stretch>
        </p:blipFill>
        <p:spPr>
          <a:xfrm>
            <a:off x="5317781" y="1993150"/>
            <a:ext cx="6911975" cy="6913563"/>
          </a:xfrm>
        </p:spPr>
      </p:pic>
    </p:spTree>
    <p:extLst>
      <p:ext uri="{BB962C8B-B14F-4D97-AF65-F5344CB8AC3E}">
        <p14:creationId xmlns:p14="http://schemas.microsoft.com/office/powerpoint/2010/main" val="25482488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>
          <a:xfrm>
            <a:off x="1087311" y="2730671"/>
            <a:ext cx="6480720" cy="2655295"/>
          </a:xfrm>
        </p:spPr>
        <p:txBody>
          <a:bodyPr/>
          <a:lstStyle/>
          <a:p>
            <a:r>
              <a:rPr kumimoji="1" lang="en-US" altLang="ja-JP" spc="0" dirty="0"/>
              <a:t>PREPOCESSING</a:t>
            </a:r>
            <a:endParaRPr kumimoji="1" lang="ja-JP" altLang="en-US" spc="0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GRAYSCALING</a:t>
            </a:r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Mengubah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citra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warna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menjadi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citra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keabuan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BINERISASI</a:t>
            </a:r>
            <a:endParaRPr kumimoji="1"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 err="1"/>
              <a:t>Mengubah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citra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keabuan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menjadi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citra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putih</a:t>
            </a:r>
            <a:endParaRPr kumimoji="1"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RESIZING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 err="1"/>
              <a:t>Mengubah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ukuran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citra</a:t>
            </a:r>
            <a:endParaRPr kumimoji="1" lang="ja-JP" alt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33"/>
          </p:nvPr>
        </p:nvSpPr>
        <p:spPr>
          <a:xfrm>
            <a:off x="10538361" y="6072562"/>
            <a:ext cx="6120680" cy="848975"/>
          </a:xfrm>
        </p:spPr>
        <p:txBody>
          <a:bodyPr/>
          <a:lstStyle/>
          <a:p>
            <a:r>
              <a:rPr kumimoji="1" lang="en-US" altLang="ja-JP" dirty="0"/>
              <a:t>THINNING</a:t>
            </a:r>
            <a:endParaRPr kumimoji="1" lang="ja-JP" altLang="en-US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err="1"/>
              <a:t>Mengubah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ketebalan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piksel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menjadi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piksel</a:t>
            </a:r>
            <a:endParaRPr kumimoji="1" lang="ja-JP" altLang="en-US" dirty="0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kumimoji="1" lang="en-US" altLang="ja-JP" dirty="0"/>
              <a:t>MEMBAGI CITRA</a:t>
            </a:r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997852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B2C5CE82-0DC7-4CAF-9FB5-9620D9C83DA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" b="1236"/>
          <a:stretch>
            <a:fillRect/>
          </a:stretch>
        </p:blipFill>
        <p:spPr>
          <a:xfrm>
            <a:off x="2064524" y="4198487"/>
            <a:ext cx="1780990" cy="2294505"/>
          </a:xfrm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A54BC128-4AF9-498E-A918-E8372C79146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" b="952"/>
          <a:stretch>
            <a:fillRect/>
          </a:stretch>
        </p:blipFill>
        <p:spPr>
          <a:xfrm>
            <a:off x="5608592" y="4198487"/>
            <a:ext cx="1781175" cy="2293938"/>
          </a:xfrm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57BB3A05-543C-49AD-83D9-7CBAA019795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6" r="16786"/>
          <a:stretch>
            <a:fillRect/>
          </a:stretch>
        </p:blipFill>
        <p:spPr>
          <a:xfrm>
            <a:off x="9637701" y="4515037"/>
            <a:ext cx="1174202" cy="1660837"/>
          </a:xfr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105A214D-C1FD-4AD9-B981-84EFB6194CF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7" r="16107"/>
          <a:stretch>
            <a:fillRect/>
          </a:stretch>
        </p:blipFill>
        <p:spPr>
          <a:xfrm>
            <a:off x="12954611" y="4515037"/>
            <a:ext cx="1173162" cy="1660525"/>
          </a:xfrm>
        </p:spPr>
      </p:pic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C9556540-3943-4910-98E0-2A6D81A3D07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7" r="17167"/>
          <a:stretch>
            <a:fillRect/>
          </a:stretch>
        </p:blipFill>
        <p:spPr>
          <a:xfrm>
            <a:off x="16270481" y="4515037"/>
            <a:ext cx="1174750" cy="1754188"/>
          </a:xfr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CB73A93-5911-4D26-8A54-C662AEFDE712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408776" y="7213730"/>
            <a:ext cx="2558855" cy="542788"/>
          </a:xfrm>
        </p:spPr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DA2A9E3-09A8-4F3D-ACAB-0A05E2AB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PREPROCESSING</a:t>
            </a:r>
            <a:endParaRPr lang="id-ID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C37593-7995-4137-A883-219F7935E7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8D7C6B8-02C6-4D65-A40F-31B67FEC619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B946529-1BB3-42BA-950B-D81884471B7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4319449-FC00-4BA4-B3B2-43EF62CC0ADE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41C2847-055A-43D9-BEB8-A5A23B11BE0D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32" name="テキスト プレースホルダー 27">
            <a:extLst>
              <a:ext uri="{FF2B5EF4-FFF2-40B4-BE49-F238E27FC236}">
                <a16:creationId xmlns:a16="http://schemas.microsoft.com/office/drawing/2014/main" id="{D66BE546-B630-4FFC-B947-65471841A650}"/>
              </a:ext>
            </a:extLst>
          </p:cNvPr>
          <p:cNvSpPr txBox="1">
            <a:spLocks/>
          </p:cNvSpPr>
          <p:nvPr/>
        </p:nvSpPr>
        <p:spPr>
          <a:xfrm>
            <a:off x="1408776" y="7963238"/>
            <a:ext cx="2558856" cy="105913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GRAYSCALING</a:t>
            </a:r>
            <a:endParaRPr lang="ja-JP" altLang="en-US" dirty="0"/>
          </a:p>
        </p:txBody>
      </p:sp>
      <p:sp>
        <p:nvSpPr>
          <p:cNvPr id="33" name="テキスト プレースホルダー 27">
            <a:extLst>
              <a:ext uri="{FF2B5EF4-FFF2-40B4-BE49-F238E27FC236}">
                <a16:creationId xmlns:a16="http://schemas.microsoft.com/office/drawing/2014/main" id="{219A61FD-3920-4B9F-95EA-EAF8297F11BB}"/>
              </a:ext>
            </a:extLst>
          </p:cNvPr>
          <p:cNvSpPr txBox="1">
            <a:spLocks/>
          </p:cNvSpPr>
          <p:nvPr/>
        </p:nvSpPr>
        <p:spPr>
          <a:xfrm>
            <a:off x="4957741" y="7963238"/>
            <a:ext cx="2558856" cy="105913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BINERISASI</a:t>
            </a:r>
            <a:endParaRPr lang="ja-JP" altLang="en-US" dirty="0"/>
          </a:p>
        </p:txBody>
      </p:sp>
      <p:sp>
        <p:nvSpPr>
          <p:cNvPr id="34" name="テキスト プレースホルダー 27">
            <a:extLst>
              <a:ext uri="{FF2B5EF4-FFF2-40B4-BE49-F238E27FC236}">
                <a16:creationId xmlns:a16="http://schemas.microsoft.com/office/drawing/2014/main" id="{4AE058DA-E3E1-4D38-AD32-0CB570EC2CBB}"/>
              </a:ext>
            </a:extLst>
          </p:cNvPr>
          <p:cNvSpPr txBox="1">
            <a:spLocks/>
          </p:cNvSpPr>
          <p:nvPr/>
        </p:nvSpPr>
        <p:spPr>
          <a:xfrm>
            <a:off x="8506706" y="7962120"/>
            <a:ext cx="2558856" cy="105913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RESIZING</a:t>
            </a:r>
            <a:endParaRPr lang="ja-JP" altLang="en-US" dirty="0"/>
          </a:p>
        </p:txBody>
      </p:sp>
      <p:sp>
        <p:nvSpPr>
          <p:cNvPr id="35" name="テキスト プレースホルダー 27">
            <a:extLst>
              <a:ext uri="{FF2B5EF4-FFF2-40B4-BE49-F238E27FC236}">
                <a16:creationId xmlns:a16="http://schemas.microsoft.com/office/drawing/2014/main" id="{D9A640D8-F212-4242-AB36-6572458118F3}"/>
              </a:ext>
            </a:extLst>
          </p:cNvPr>
          <p:cNvSpPr txBox="1">
            <a:spLocks/>
          </p:cNvSpPr>
          <p:nvPr/>
        </p:nvSpPr>
        <p:spPr>
          <a:xfrm>
            <a:off x="11679814" y="8010411"/>
            <a:ext cx="2558856" cy="105913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THINNING</a:t>
            </a:r>
            <a:endParaRPr lang="ja-JP" altLang="en-US" dirty="0"/>
          </a:p>
        </p:txBody>
      </p:sp>
      <p:sp>
        <p:nvSpPr>
          <p:cNvPr id="36" name="テキスト プレースホルダー 27">
            <a:extLst>
              <a:ext uri="{FF2B5EF4-FFF2-40B4-BE49-F238E27FC236}">
                <a16:creationId xmlns:a16="http://schemas.microsoft.com/office/drawing/2014/main" id="{A54C10F7-BF72-4B87-B028-91B0874A5383}"/>
              </a:ext>
            </a:extLst>
          </p:cNvPr>
          <p:cNvSpPr txBox="1">
            <a:spLocks/>
          </p:cNvSpPr>
          <p:nvPr/>
        </p:nvSpPr>
        <p:spPr>
          <a:xfrm>
            <a:off x="15097318" y="8030028"/>
            <a:ext cx="2558856" cy="105913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MEMBAGI CITRA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384458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No Decoration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ntents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ontents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44176</TotalTime>
  <Words>1000</Words>
  <Application>Microsoft Office PowerPoint</Application>
  <PresentationFormat>Custom</PresentationFormat>
  <Paragraphs>264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Batang</vt:lpstr>
      <vt:lpstr>ＭＳ Ｐゴシック</vt:lpstr>
      <vt:lpstr>Roboto Condensed Light</vt:lpstr>
      <vt:lpstr>Roboto Light</vt:lpstr>
      <vt:lpstr>Spica Neue</vt:lpstr>
      <vt:lpstr>Spica Neue Light</vt:lpstr>
      <vt:lpstr>Arial</vt:lpstr>
      <vt:lpstr>Calibri</vt:lpstr>
      <vt:lpstr>Cambria Math</vt:lpstr>
      <vt:lpstr>Wingdings</vt:lpstr>
      <vt:lpstr>Title</vt:lpstr>
      <vt:lpstr>No Decoration</vt:lpstr>
      <vt:lpstr>Contents</vt:lpstr>
      <vt:lpstr>1_Contents</vt:lpstr>
      <vt:lpstr>안녕하세요</vt:lpstr>
      <vt:lpstr>PowerPoint Presentation</vt:lpstr>
      <vt:lpstr>TIMELINE</vt:lpstr>
      <vt:lpstr>HANGUL </vt:lpstr>
      <vt:lpstr>PENDAHULUAN</vt:lpstr>
      <vt:lpstr>PENDAHULUAN</vt:lpstr>
      <vt:lpstr>ALUR PROGRAM</vt:lpstr>
      <vt:lpstr>PREPOCESSING</vt:lpstr>
      <vt:lpstr>HASIL PREPROCESSING</vt:lpstr>
      <vt:lpstr>EKSTRAKSI CIRI</vt:lpstr>
      <vt:lpstr>Intensity of Character</vt:lpstr>
      <vt:lpstr>Mark Direction</vt:lpstr>
      <vt:lpstr>ARSITEKTUR JARINGAN</vt:lpstr>
      <vt:lpstr>PowerPoint Presentation</vt:lpstr>
      <vt:lpstr>Desain Pengujian</vt:lpstr>
      <vt:lpstr>PowerPoint Presentation</vt:lpstr>
      <vt:lpstr>ANALISIS DAN HASIL</vt:lpstr>
      <vt:lpstr>HASIL PERCOBAAN 1</vt:lpstr>
      <vt:lpstr>HASIL PERCOBAAN 2</vt:lpstr>
      <vt:lpstr>HASIL PERCOBAAN 3</vt:lpstr>
      <vt:lpstr>HASIL PERCOBAAN 4</vt:lpstr>
      <vt:lpstr>HASIL PERCOBAAN 5</vt:lpstr>
      <vt:lpstr>HASIL PERCOBAAN 6</vt:lpstr>
      <vt:lpstr>HASIL PERCOBAAN 7</vt:lpstr>
      <vt:lpstr>HASIL PERCOBAAN 8</vt:lpstr>
      <vt:lpstr>fsg</vt:lpstr>
      <vt:lpstr>Kesimpulan</vt:lpstr>
      <vt:lpstr>PowerPoint Presentation</vt:lpstr>
      <vt:lpstr>ZONNING ZCZ</vt:lpstr>
      <vt:lpstr>ZONNING ZCZ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arkhels</cp:lastModifiedBy>
  <cp:revision>782</cp:revision>
  <dcterms:created xsi:type="dcterms:W3CDTF">2015-01-09T17:56:04Z</dcterms:created>
  <dcterms:modified xsi:type="dcterms:W3CDTF">2018-01-16T14:54:31Z</dcterms:modified>
</cp:coreProperties>
</file>