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36"/>
  </p:notesMasterIdLst>
  <p:handoutMasterIdLst>
    <p:handoutMasterId r:id="rId37"/>
  </p:handoutMasterIdLst>
  <p:sldIdLst>
    <p:sldId id="267" r:id="rId5"/>
    <p:sldId id="365" r:id="rId6"/>
    <p:sldId id="272" r:id="rId7"/>
    <p:sldId id="423" r:id="rId8"/>
    <p:sldId id="401" r:id="rId9"/>
    <p:sldId id="368" r:id="rId10"/>
    <p:sldId id="425" r:id="rId11"/>
    <p:sldId id="403" r:id="rId12"/>
    <p:sldId id="427" r:id="rId13"/>
    <p:sldId id="426" r:id="rId14"/>
    <p:sldId id="428" r:id="rId15"/>
    <p:sldId id="406" r:id="rId16"/>
    <p:sldId id="407" r:id="rId17"/>
    <p:sldId id="409" r:id="rId18"/>
    <p:sldId id="429" r:id="rId19"/>
    <p:sldId id="430" r:id="rId20"/>
    <p:sldId id="410" r:id="rId21"/>
    <p:sldId id="411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369" r:id="rId33"/>
    <p:sldId id="405" r:id="rId34"/>
    <p:sldId id="282" r:id="rId35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3E602C6-86AF-45D0-9AF2-EEEBB6E967D8}">
          <p14:sldIdLst>
            <p14:sldId id="267"/>
            <p14:sldId id="365"/>
            <p14:sldId id="272"/>
            <p14:sldId id="423"/>
            <p14:sldId id="401"/>
            <p14:sldId id="368"/>
            <p14:sldId id="425"/>
            <p14:sldId id="403"/>
            <p14:sldId id="427"/>
            <p14:sldId id="426"/>
            <p14:sldId id="428"/>
            <p14:sldId id="406"/>
            <p14:sldId id="407"/>
            <p14:sldId id="409"/>
            <p14:sldId id="429"/>
            <p14:sldId id="430"/>
            <p14:sldId id="410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69"/>
            <p14:sldId id="40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2380" autoAdjust="0"/>
  </p:normalViewPr>
  <p:slideViewPr>
    <p:cSldViewPr showGuides="1">
      <p:cViewPr varScale="1">
        <p:scale>
          <a:sx n="53" d="100"/>
          <a:sy n="53" d="100"/>
        </p:scale>
        <p:origin x="888" y="72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8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78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7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69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005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684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7.xml"/><Relationship Id="rId39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105.xml"/><Relationship Id="rId42" Type="http://schemas.openxmlformats.org/officeDocument/2006/relationships/slideLayout" Target="../slideLayouts/slideLayout113.xml"/><Relationship Id="rId47" Type="http://schemas.openxmlformats.org/officeDocument/2006/relationships/slideLayout" Target="../slideLayouts/slideLayout118.xml"/><Relationship Id="rId50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96.xml"/><Relationship Id="rId33" Type="http://schemas.openxmlformats.org/officeDocument/2006/relationships/slideLayout" Target="../slideLayouts/slideLayout104.xml"/><Relationship Id="rId38" Type="http://schemas.openxmlformats.org/officeDocument/2006/relationships/slideLayout" Target="../slideLayouts/slideLayout109.xml"/><Relationship Id="rId46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29" Type="http://schemas.openxmlformats.org/officeDocument/2006/relationships/slideLayout" Target="../slideLayouts/slideLayout100.xml"/><Relationship Id="rId41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103.xml"/><Relationship Id="rId37" Type="http://schemas.openxmlformats.org/officeDocument/2006/relationships/slideLayout" Target="../slideLayouts/slideLayout108.xml"/><Relationship Id="rId40" Type="http://schemas.openxmlformats.org/officeDocument/2006/relationships/slideLayout" Target="../slideLayouts/slideLayout111.xml"/><Relationship Id="rId45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9.xml"/><Relationship Id="rId36" Type="http://schemas.openxmlformats.org/officeDocument/2006/relationships/slideLayout" Target="../slideLayouts/slideLayout107.xml"/><Relationship Id="rId4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31" Type="http://schemas.openxmlformats.org/officeDocument/2006/relationships/slideLayout" Target="../slideLayouts/slideLayout102.xml"/><Relationship Id="rId44" Type="http://schemas.openxmlformats.org/officeDocument/2006/relationships/slideLayout" Target="../slideLayouts/slideLayout115.xml"/><Relationship Id="rId52" Type="http://schemas.openxmlformats.org/officeDocument/2006/relationships/theme" Target="../theme/theme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101.xml"/><Relationship Id="rId35" Type="http://schemas.openxmlformats.org/officeDocument/2006/relationships/slideLayout" Target="../slideLayouts/slideLayout106.xml"/><Relationship Id="rId43" Type="http://schemas.openxmlformats.org/officeDocument/2006/relationships/slideLayout" Target="../slideLayouts/slideLayout114.xml"/><Relationship Id="rId48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79.xml"/><Relationship Id="rId5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  <p:sldLayoutId id="2147483872" r:id="rId50"/>
    <p:sldLayoutId id="2147483877" r:id="rId51"/>
    <p:sldLayoutId id="2147483878" r:id="rId5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  <p:sldLayoutId id="2147483873" r:id="rId49"/>
    <p:sldLayoutId id="2147483875" r:id="rId50"/>
    <p:sldLayoutId id="2147483876" r:id="rId5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3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9.JP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266442" y="4548621"/>
            <a:ext cx="13753528" cy="118975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안녕하세요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PREP</a:t>
            </a:r>
            <a:r>
              <a:rPr lang="en-US" altLang="ja-JP" dirty="0">
                <a:solidFill>
                  <a:schemeClr val="accent1"/>
                </a:solidFill>
              </a:rPr>
              <a:t>R</a:t>
            </a:r>
            <a:r>
              <a:rPr lang="en-US" altLang="ja-JP" dirty="0"/>
              <a:t>OCESSING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8</a:t>
            </a:r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>
          <a:xfrm>
            <a:off x="1267331" y="4014331"/>
            <a:ext cx="3169145" cy="864096"/>
          </a:xfrm>
        </p:spPr>
        <p:txBody>
          <a:bodyPr/>
          <a:lstStyle/>
          <a:p>
            <a:r>
              <a:rPr lang="en-US" altLang="ja-JP" dirty="0"/>
              <a:t>Resizing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7"/>
          </p:nvPr>
        </p:nvSpPr>
        <p:spPr>
          <a:xfrm>
            <a:off x="13738336" y="3839904"/>
            <a:ext cx="3169145" cy="864096"/>
          </a:xfrm>
        </p:spPr>
        <p:txBody>
          <a:bodyPr/>
          <a:lstStyle/>
          <a:p>
            <a:r>
              <a:rPr lang="en-US" altLang="ja-JP" dirty="0" err="1"/>
              <a:t>Membagi</a:t>
            </a:r>
            <a:r>
              <a:rPr lang="en-US" altLang="ja-JP" dirty="0"/>
              <a:t> Citra</a:t>
            </a:r>
            <a:endParaRPr kumimoji="1" lang="ja-JP" altLang="en-US" dirty="0"/>
          </a:p>
        </p:txBody>
      </p:sp>
      <p:sp>
        <p:nvSpPr>
          <p:cNvPr id="29" name="テキスト プレースホルダー 27"/>
          <p:cNvSpPr>
            <a:spLocks noGrp="1"/>
          </p:cNvSpPr>
          <p:nvPr>
            <p:ph type="body" sz="quarter" idx="4294967295"/>
          </p:nvPr>
        </p:nvSpPr>
        <p:spPr>
          <a:xfrm>
            <a:off x="7093919" y="7957337"/>
            <a:ext cx="4098571" cy="105913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ketebalan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piksel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piksel</a:t>
            </a:r>
            <a:endParaRPr kumimoji="1" lang="ja-JP" altLang="en-US" dirty="0"/>
          </a:p>
        </p:txBody>
      </p:sp>
      <p:sp>
        <p:nvSpPr>
          <p:cNvPr id="31" name="テキスト プレースホルダー 27"/>
          <p:cNvSpPr>
            <a:spLocks noGrp="1"/>
          </p:cNvSpPr>
          <p:nvPr>
            <p:ph type="body" sz="quarter" idx="4294967295"/>
          </p:nvPr>
        </p:nvSpPr>
        <p:spPr>
          <a:xfrm>
            <a:off x="13273624" y="7957337"/>
            <a:ext cx="4098571" cy="10591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BE1C99-3E29-49B8-92D7-F1F5CFB1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076" y="5275824"/>
            <a:ext cx="1416645" cy="13512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A2567F4-2803-4890-B414-54BE4B1D8A2C}"/>
              </a:ext>
            </a:extLst>
          </p:cNvPr>
          <p:cNvGrpSpPr/>
          <p:nvPr/>
        </p:nvGrpSpPr>
        <p:grpSpPr>
          <a:xfrm>
            <a:off x="14894337" y="5544295"/>
            <a:ext cx="1474631" cy="1339396"/>
            <a:chOff x="14894337" y="5544295"/>
            <a:chExt cx="1474631" cy="133939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EF21CAF-752A-4D56-BFC8-DDDC073D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18151" y="5560849"/>
              <a:ext cx="497661" cy="51321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CB29B2E-5CE3-49F7-B17F-D4D56C26F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77094" y="5544295"/>
              <a:ext cx="562878" cy="5297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5C873A4-3EB7-454D-834D-27F80C20C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94337" y="6370479"/>
              <a:ext cx="545288" cy="51321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77EAE1-854B-4DB4-B7AF-BC4606427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06090" y="6370479"/>
              <a:ext cx="562878" cy="51321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2C20F8F5-46DC-42E6-AE66-00523BC03E97}"/>
              </a:ext>
            </a:extLst>
          </p:cNvPr>
          <p:cNvSpPr txBox="1">
            <a:spLocks/>
          </p:cNvSpPr>
          <p:nvPr/>
        </p:nvSpPr>
        <p:spPr>
          <a:xfrm>
            <a:off x="7711031" y="3991684"/>
            <a:ext cx="3169145" cy="86409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Thinning</a:t>
            </a:r>
            <a:endParaRPr kumimoji="1" lang="ja-JP" altLang="en-US" dirty="0"/>
          </a:p>
        </p:txBody>
      </p:sp>
      <p:sp>
        <p:nvSpPr>
          <p:cNvPr id="34" name="テキスト プレースホルダー 27">
            <a:extLst>
              <a:ext uri="{FF2B5EF4-FFF2-40B4-BE49-F238E27FC236}">
                <a16:creationId xmlns:a16="http://schemas.microsoft.com/office/drawing/2014/main" id="{6FEF3B88-5A25-470D-B003-A4AC50EE01F7}"/>
              </a:ext>
            </a:extLst>
          </p:cNvPr>
          <p:cNvSpPr txBox="1">
            <a:spLocks/>
          </p:cNvSpPr>
          <p:nvPr/>
        </p:nvSpPr>
        <p:spPr>
          <a:xfrm>
            <a:off x="997301" y="7957337"/>
            <a:ext cx="4098571" cy="105913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ukuran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endParaRPr kumimoji="1" lang="ja-JP" alt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136C5DA-033A-4A55-B1F5-A0C88B5FF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3158" y="5275824"/>
            <a:ext cx="1416645" cy="13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759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EKSTRAKSI CIRI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Intensity of Character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Mark Direction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yang </a:t>
            </a:r>
            <a:r>
              <a:rPr lang="en-US" dirty="0" err="1"/>
              <a:t>berarah</a:t>
            </a:r>
            <a:r>
              <a:rPr lang="en-US" dirty="0"/>
              <a:t> horizontal, </a:t>
            </a:r>
            <a:r>
              <a:rPr lang="en-US" dirty="0" err="1"/>
              <a:t>vertikal</a:t>
            </a:r>
            <a:r>
              <a:rPr lang="en-US" dirty="0"/>
              <a:t>, diagonal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dandiagonal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97058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Intensity of Character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5"/>
          </p:nvPr>
        </p:nvSpPr>
        <p:spPr>
          <a:xfrm>
            <a:off x="997301" y="2263180"/>
            <a:ext cx="7393207" cy="5625625"/>
          </a:xfrm>
        </p:spPr>
        <p:txBody>
          <a:bodyPr/>
          <a:lstStyle/>
          <a:p>
            <a:r>
              <a:rPr lang="en-US" sz="2800" dirty="0" err="1"/>
              <a:t>Intesitas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ekstrasi</a:t>
            </a:r>
            <a:r>
              <a:rPr lang="en-US" sz="2800" dirty="0"/>
              <a:t> </a:t>
            </a:r>
            <a:r>
              <a:rPr lang="en-US" sz="2800" dirty="0" err="1"/>
              <a:t>ciri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piksel</a:t>
            </a:r>
            <a:r>
              <a:rPr lang="en-US" sz="2800" dirty="0"/>
              <a:t> yang </a:t>
            </a:r>
            <a:r>
              <a:rPr lang="en-US" sz="2800" dirty="0" err="1"/>
              <a:t>berwarna</a:t>
            </a:r>
            <a:r>
              <a:rPr lang="en-US" sz="2800" dirty="0"/>
              <a:t> </a:t>
            </a:r>
            <a:r>
              <a:rPr lang="en-US" sz="2800" dirty="0" err="1"/>
              <a:t>hitam</a:t>
            </a:r>
            <a:r>
              <a:rPr lang="en-US" sz="2800" dirty="0"/>
              <a:t>.</a:t>
            </a:r>
            <a:endParaRPr lang="id-ID" sz="2800" dirty="0"/>
          </a:p>
          <a:p>
            <a:endParaRPr kumimoji="1" lang="ja-JP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672DD47-EDE6-4DEF-BF94-DAA8D26387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" r="987"/>
          <a:stretch>
            <a:fillRect/>
          </a:stretch>
        </p:blipFill>
        <p:spPr>
          <a:xfrm>
            <a:off x="10226674" y="1987549"/>
            <a:ext cx="6297351" cy="5701279"/>
          </a:xfrm>
        </p:spPr>
      </p:pic>
    </p:spTree>
    <p:extLst>
      <p:ext uri="{BB962C8B-B14F-4D97-AF65-F5344CB8AC3E}">
        <p14:creationId xmlns:p14="http://schemas.microsoft.com/office/powerpoint/2010/main" val="848311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 Direction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5"/>
          </p:nvPr>
        </p:nvSpPr>
        <p:spPr>
          <a:xfrm>
            <a:off x="4687711" y="6583660"/>
            <a:ext cx="7393207" cy="5625625"/>
          </a:xfrm>
        </p:spPr>
        <p:txBody>
          <a:bodyPr/>
          <a:lstStyle/>
          <a:p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piksel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tetangga</a:t>
            </a:r>
            <a:r>
              <a:rPr lang="en-US" sz="2800" dirty="0"/>
              <a:t> yang </a:t>
            </a:r>
            <a:r>
              <a:rPr lang="en-US" sz="2800" dirty="0" err="1"/>
              <a:t>berarah</a:t>
            </a:r>
            <a:r>
              <a:rPr lang="en-US" sz="2800" dirty="0"/>
              <a:t> horizontal, vertical, diagonal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, </a:t>
            </a:r>
            <a:r>
              <a:rPr lang="en-US" sz="2800" dirty="0" err="1"/>
              <a:t>dandiagonal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endParaRPr kumimoji="1" lang="ja-JP" altLang="en-US" sz="2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6FA66D9-F618-4C85-8941-D27A1A85ED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b="1822"/>
          <a:stretch>
            <a:fillRect/>
          </a:stretch>
        </p:blipFill>
        <p:spPr>
          <a:xfrm>
            <a:off x="3292556" y="2353189"/>
            <a:ext cx="9586065" cy="3255403"/>
          </a:xfrm>
        </p:spPr>
      </p:pic>
    </p:spTree>
    <p:extLst>
      <p:ext uri="{BB962C8B-B14F-4D97-AF65-F5344CB8AC3E}">
        <p14:creationId xmlns:p14="http://schemas.microsoft.com/office/powerpoint/2010/main" val="3240234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CE6F8-E4EC-4E03-8864-673F333A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ARSITEKTUR JARINGAN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D7C54-EA5E-4A31-8507-79D8436E8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A0CAA9D8-0FD1-45E5-A805-285552EE2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9" r="139"/>
          <a:stretch>
            <a:fillRect/>
          </a:stretch>
        </p:blipFill>
        <p:spPr>
          <a:xfrm>
            <a:off x="10226644" y="1481335"/>
            <a:ext cx="6373844" cy="570564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49E94-440F-4779-AD28-FCB5327DB5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0531" y="7208388"/>
            <a:ext cx="7393207" cy="2446865"/>
          </a:xfrm>
        </p:spPr>
        <p:txBody>
          <a:bodyPr/>
          <a:lstStyle/>
          <a:p>
            <a:pPr algn="ctr"/>
            <a:r>
              <a:rPr lang="en-US" altLang="ja-JP" sz="2400" dirty="0" err="1"/>
              <a:t>Arsitektur</a:t>
            </a:r>
            <a:r>
              <a:rPr lang="en-US" altLang="ja-JP" sz="2400" dirty="0"/>
              <a:t> </a:t>
            </a:r>
            <a:r>
              <a:rPr lang="en-US" altLang="ja-JP" sz="2400" dirty="0" err="1"/>
              <a:t>Jaringan</a:t>
            </a:r>
            <a:r>
              <a:rPr lang="en-US" altLang="ja-JP" sz="2400" dirty="0"/>
              <a:t> </a:t>
            </a:r>
            <a:r>
              <a:rPr lang="en-US" altLang="ja-JP" sz="2400" i="1" dirty="0"/>
              <a:t>single layer</a:t>
            </a:r>
            <a:endParaRPr lang="en-US" altLang="ja-JP" sz="2400" dirty="0"/>
          </a:p>
          <a:p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5C6A57-5A5A-43E7-A387-382B9A5CD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9458" y="7186980"/>
            <a:ext cx="7393207" cy="1924069"/>
          </a:xfrm>
        </p:spPr>
        <p:txBody>
          <a:bodyPr/>
          <a:lstStyle/>
          <a:p>
            <a:pPr algn="ctr"/>
            <a:r>
              <a:rPr lang="en-US" altLang="ja-JP" sz="2400" dirty="0" err="1"/>
              <a:t>Arsitektur</a:t>
            </a:r>
            <a:r>
              <a:rPr lang="en-US" altLang="ja-JP" sz="2400" dirty="0"/>
              <a:t> </a:t>
            </a:r>
            <a:r>
              <a:rPr lang="en-US" altLang="ja-JP" sz="2400" dirty="0" err="1"/>
              <a:t>Jaringan</a:t>
            </a:r>
            <a:r>
              <a:rPr lang="en-US" altLang="ja-JP" sz="2400" dirty="0"/>
              <a:t> </a:t>
            </a:r>
            <a:r>
              <a:rPr lang="en-US" altLang="ja-JP" sz="2400" i="1" dirty="0"/>
              <a:t>multi layer</a:t>
            </a:r>
            <a:endParaRPr lang="en-US" altLang="ja-JP" sz="2400" dirty="0"/>
          </a:p>
          <a:p>
            <a:endParaRPr lang="id-ID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2A8BF16-F03C-4AAF-A589-377E9F6BC30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r="1580"/>
          <a:stretch>
            <a:fillRect/>
          </a:stretch>
        </p:blipFill>
        <p:spPr>
          <a:xfrm>
            <a:off x="2451146" y="1762882"/>
            <a:ext cx="4711976" cy="5407716"/>
          </a:xfrm>
        </p:spPr>
      </p:pic>
    </p:spTree>
    <p:extLst>
      <p:ext uri="{BB962C8B-B14F-4D97-AF65-F5344CB8AC3E}">
        <p14:creationId xmlns:p14="http://schemas.microsoft.com/office/powerpoint/2010/main" val="63924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FA9688FE-CF38-4664-B9D2-E80E830DD9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r="9767"/>
          <a:stretch>
            <a:fillRect/>
          </a:stretch>
        </p:blipFill>
        <p:spPr>
          <a:xfrm>
            <a:off x="3687271" y="5141415"/>
            <a:ext cx="3674305" cy="3991957"/>
          </a:xfrm>
        </p:spPr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08ACEC82-0130-4D4B-950F-D8891AD07F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1153"/>
          <a:stretch>
            <a:fillRect/>
          </a:stretch>
        </p:blipFill>
        <p:spPr>
          <a:xfrm>
            <a:off x="7337425" y="42863"/>
            <a:ext cx="3647597" cy="4205191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7BF69E8-6BBF-40A9-A6BB-6475B4E477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b="151"/>
          <a:stretch>
            <a:fillRect/>
          </a:stretch>
        </p:blipFill>
        <p:spPr>
          <a:xfrm>
            <a:off x="11028572" y="5300644"/>
            <a:ext cx="3538536" cy="3832728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650758-C284-4F09-9AEB-A4547E18E3F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9" r="13279"/>
          <a:stretch>
            <a:fillRect/>
          </a:stretch>
        </p:blipFill>
        <p:spPr>
          <a:xfrm>
            <a:off x="14625871" y="-14399"/>
            <a:ext cx="3660542" cy="4634778"/>
          </a:xfr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Form Data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sz="2000" dirty="0"/>
              <a:t>Data </a:t>
            </a:r>
            <a:r>
              <a:rPr kumimoji="1" lang="en-US" altLang="ja-JP" sz="2000" dirty="0" err="1"/>
              <a:t>tulisan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tangan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huruf</a:t>
            </a:r>
            <a:r>
              <a:rPr kumimoji="1" lang="en-US" altLang="ja-JP" sz="2000" dirty="0"/>
              <a:t> Hangul </a:t>
            </a:r>
            <a:r>
              <a:rPr kumimoji="1" lang="en-US" altLang="ja-JP" sz="2000" dirty="0" err="1"/>
              <a:t>didapatkan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dengan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melalui</a:t>
            </a:r>
            <a:r>
              <a:rPr kumimoji="1" lang="en-US" altLang="ja-JP" sz="2000" dirty="0"/>
              <a:t> form. Form </a:t>
            </a:r>
            <a:r>
              <a:rPr kumimoji="1" lang="en-US" altLang="ja-JP" sz="2000" dirty="0" err="1"/>
              <a:t>dibagikan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kepada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mahasiswa</a:t>
            </a:r>
            <a:r>
              <a:rPr kumimoji="1" lang="en-US" altLang="ja-JP" sz="2000" dirty="0"/>
              <a:t> semester 5 </a:t>
            </a:r>
            <a:r>
              <a:rPr kumimoji="1" lang="en-US" altLang="ja-JP" sz="2000" dirty="0" err="1"/>
              <a:t>prodi</a:t>
            </a:r>
            <a:r>
              <a:rPr kumimoji="1" lang="en-US" altLang="ja-JP" sz="2000" dirty="0"/>
              <a:t> Bahasa Korea, UGM</a:t>
            </a:r>
            <a:endParaRPr kumimoji="1" lang="ja-JP" altLang="en-US" sz="2000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err="1"/>
              <a:t>Digitalisasi</a:t>
            </a:r>
            <a:r>
              <a:rPr kumimoji="1" lang="en-US" altLang="ja-JP" dirty="0"/>
              <a:t> data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sz="2000" dirty="0" err="1"/>
              <a:t>Setelah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mendapat</a:t>
            </a:r>
            <a:r>
              <a:rPr kumimoji="1" lang="en-US" altLang="ja-JP" sz="2000" dirty="0"/>
              <a:t> data, data </a:t>
            </a:r>
            <a:r>
              <a:rPr kumimoji="1" lang="en-US" altLang="ja-JP" sz="2000" dirty="0" err="1"/>
              <a:t>kemudian</a:t>
            </a:r>
            <a:r>
              <a:rPr kumimoji="1" lang="en-US" altLang="ja-JP" sz="2000" dirty="0"/>
              <a:t> di Scan </a:t>
            </a:r>
            <a:r>
              <a:rPr kumimoji="1" lang="en-US" altLang="ja-JP" sz="2000" dirty="0" err="1"/>
              <a:t>untuk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mendapatkan</a:t>
            </a:r>
            <a:r>
              <a:rPr kumimoji="1" lang="en-US" altLang="ja-JP" sz="2000" dirty="0"/>
              <a:t> data digital</a:t>
            </a:r>
            <a:endParaRPr kumimoji="1" lang="ja-JP" altLang="en-US" sz="2000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Banyak Data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sz="2000" dirty="0"/>
              <a:t>Banyak data yang </a:t>
            </a:r>
            <a:r>
              <a:rPr kumimoji="1" lang="en-US" altLang="ja-JP" sz="2000" dirty="0" err="1"/>
              <a:t>telah</a:t>
            </a:r>
            <a:r>
              <a:rPr kumimoji="1" lang="en-US" altLang="ja-JP" sz="2000" dirty="0"/>
              <a:t> di crop </a:t>
            </a:r>
            <a:r>
              <a:rPr kumimoji="1" lang="en-US" altLang="ja-JP" sz="2000" dirty="0" err="1"/>
              <a:t>adalah</a:t>
            </a:r>
            <a:r>
              <a:rPr kumimoji="1" lang="en-US" altLang="ja-JP" sz="2000" dirty="0"/>
              <a:t> 588 data. </a:t>
            </a:r>
            <a:endParaRPr kumimoji="1" lang="ja-JP" altLang="en-US" sz="2000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Cropping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2000" dirty="0" err="1"/>
              <a:t>Setelah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mendapat</a:t>
            </a:r>
            <a:r>
              <a:rPr kumimoji="1" lang="en-US" altLang="ja-JP" sz="2000" dirty="0"/>
              <a:t> data digital, </a:t>
            </a:r>
            <a:r>
              <a:rPr kumimoji="1" lang="en-US" altLang="ja-JP" sz="2000" dirty="0" err="1"/>
              <a:t>langkah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selanjutnya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adalah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memotong</a:t>
            </a:r>
            <a:r>
              <a:rPr kumimoji="1" lang="en-US" altLang="ja-JP" sz="2000" dirty="0"/>
              <a:t> data digital </a:t>
            </a:r>
            <a:r>
              <a:rPr kumimoji="1" lang="en-US" altLang="ja-JP" sz="2000" dirty="0" err="1"/>
              <a:t>sesuai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dengan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ukurannya</a:t>
            </a:r>
            <a:endParaRPr kumimoji="1" lang="ja-JP" altLang="en-US" sz="2000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Data </a:t>
            </a:r>
            <a:r>
              <a:rPr kumimoji="1" lang="en-US" altLang="ja-JP" dirty="0" err="1"/>
              <a:t>Akhir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Karena </a:t>
            </a:r>
            <a:r>
              <a:rPr kumimoji="1" lang="en-US" altLang="ja-JP" dirty="0" err="1"/>
              <a:t>banyak</a:t>
            </a:r>
            <a:r>
              <a:rPr kumimoji="1" lang="en-US" altLang="ja-JP" dirty="0"/>
              <a:t> data yang </a:t>
            </a:r>
            <a:r>
              <a:rPr kumimoji="1" lang="en-US" altLang="ja-JP" dirty="0" err="1"/>
              <a:t>menggunakan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pensil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maka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mengambil</a:t>
            </a:r>
            <a:r>
              <a:rPr kumimoji="1" lang="en-US" altLang="ja-JP" dirty="0"/>
              <a:t> data </a:t>
            </a:r>
            <a:r>
              <a:rPr kumimoji="1" lang="en-US" altLang="ja-JP" dirty="0" err="1"/>
              <a:t>ulang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teman-teman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bisa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bahasa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korea</a:t>
            </a:r>
            <a:r>
              <a:rPr kumimoji="1" lang="en-US" altLang="ja-JP" dirty="0"/>
              <a:t>. Data </a:t>
            </a:r>
            <a:r>
              <a:rPr kumimoji="1" lang="en-US" altLang="ja-JP" dirty="0" err="1"/>
              <a:t>akhir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didapatkan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adalah</a:t>
            </a:r>
            <a:r>
              <a:rPr kumimoji="1" lang="en-US" altLang="ja-JP" dirty="0"/>
              <a:t> 602 data.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図プレースホルダー 24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6" name="図プレースホルダー 25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7" name="図プレースホルダー 26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8" name="図プレースホルダー 27"/>
          <p:cNvSpPr>
            <a:spLocks noGrp="1"/>
          </p:cNvSpPr>
          <p:nvPr>
            <p:ph type="pic" sz="quarter" idx="36"/>
          </p:nvPr>
        </p:nvSpPr>
        <p:spPr/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D2265CFF-715B-4D22-94D3-D412C6BACC3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9420"/>
          <a:stretch>
            <a:fillRect/>
          </a:stretch>
        </p:blipFill>
        <p:spPr>
          <a:xfrm>
            <a:off x="38100" y="42863"/>
            <a:ext cx="3612564" cy="4205191"/>
          </a:xfrm>
        </p:spPr>
      </p:pic>
    </p:spTree>
    <p:extLst>
      <p:ext uri="{BB962C8B-B14F-4D97-AF65-F5344CB8AC3E}">
        <p14:creationId xmlns:p14="http://schemas.microsoft.com/office/powerpoint/2010/main" val="49685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Desain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Pengujian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5"/>
          </p:nvPr>
        </p:nvSpPr>
        <p:spPr>
          <a:xfrm>
            <a:off x="997301" y="2263180"/>
            <a:ext cx="7393207" cy="5625625"/>
          </a:xfrm>
        </p:spPr>
        <p:txBody>
          <a:bodyPr/>
          <a:lstStyle/>
          <a:p>
            <a:pPr algn="just"/>
            <a:r>
              <a:rPr lang="id-ID" sz="2800" dirty="0"/>
              <a:t>Pengujian dilakukan untuk menguji apakah pengenalan pola yang dilakuka</a:t>
            </a:r>
            <a:r>
              <a:rPr lang="en-US" sz="2800" dirty="0"/>
              <a:t>n</a:t>
            </a:r>
            <a:r>
              <a:rPr lang="id-ID" sz="2800" dirty="0"/>
              <a:t> sudah sesuai atau belum. Pengujian dalam penelitian ini adalah dengan menghitung keakurasian sistem yai</a:t>
            </a:r>
            <a:r>
              <a:rPr lang="en-US" sz="2800" dirty="0"/>
              <a:t>t</a:t>
            </a:r>
            <a:r>
              <a:rPr lang="id-ID" sz="2800" dirty="0"/>
              <a:t>u dengan menghitung hasil jumlah data yang sesuai/benar dibagi dengan jumlah seluruh data</a:t>
            </a:r>
            <a:endParaRPr kumimoji="1" lang="ja-JP" altLang="en-US" sz="2800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3B54B92-081F-4094-8199-4967CBF67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0" b="4910"/>
          <a:stretch>
            <a:fillRect/>
          </a:stretch>
        </p:blipFill>
        <p:spPr>
          <a:xfrm>
            <a:off x="9458241" y="3163280"/>
            <a:ext cx="7618741" cy="1125126"/>
          </a:xfrm>
        </p:spPr>
      </p:pic>
    </p:spTree>
    <p:extLst>
      <p:ext uri="{BB962C8B-B14F-4D97-AF65-F5344CB8AC3E}">
        <p14:creationId xmlns:p14="http://schemas.microsoft.com/office/powerpoint/2010/main" val="1367101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8A72B8-7D75-4049-B2E3-02B6EFAA9F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DEMO PROGRAM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C184-D208-45F4-8DAB-75F7891DEC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226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33104-1E69-4085-B74E-3A086CA134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92422-E108-4C96-9D0D-4AA682B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ANALISIS DAN HASIL</a:t>
            </a:r>
            <a:endParaRPr lang="id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3D827-11D9-4622-83B0-F4BE11B3D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800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95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Zonning</a:t>
            </a:r>
            <a:r>
              <a:rPr lang="en-US" altLang="ja-JP" i="1" dirty="0"/>
              <a:t> ZCZ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95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ZCZ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39,7959%</a:t>
            </a:r>
            <a:endParaRPr kumimoji="1" lang="ja-JP" altLang="en-US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3C07A431-F573-4C49-A356-849F86F85484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1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807937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39"/>
          </p:nvPr>
        </p:nvSpPr>
        <p:spPr>
          <a:xfrm>
            <a:off x="2097255" y="4114469"/>
            <a:ext cx="14201746" cy="3465386"/>
          </a:xfrm>
        </p:spPr>
        <p:txBody>
          <a:bodyPr/>
          <a:lstStyle/>
          <a:p>
            <a:r>
              <a:rPr lang="en-US" sz="4400" dirty="0" err="1"/>
              <a:t>Pengenalan</a:t>
            </a:r>
            <a:r>
              <a:rPr lang="en-US" sz="4400" dirty="0"/>
              <a:t> </a:t>
            </a:r>
            <a:r>
              <a:rPr lang="en-US" sz="4400" dirty="0" err="1"/>
              <a:t>Tulisan</a:t>
            </a:r>
            <a:r>
              <a:rPr lang="en-US" sz="4400" dirty="0"/>
              <a:t> </a:t>
            </a:r>
            <a:r>
              <a:rPr lang="en-US" sz="4400" dirty="0" err="1"/>
              <a:t>Tangan</a:t>
            </a:r>
            <a:r>
              <a:rPr lang="en-US" sz="4400" dirty="0"/>
              <a:t> </a:t>
            </a:r>
            <a:r>
              <a:rPr lang="en-US" sz="4400" dirty="0" err="1"/>
              <a:t>Huruf</a:t>
            </a:r>
            <a:r>
              <a:rPr lang="en-US" sz="4400" dirty="0"/>
              <a:t> Hangul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Menggunakan</a:t>
            </a:r>
            <a:r>
              <a:rPr lang="en-US" sz="4400" dirty="0"/>
              <a:t> </a:t>
            </a:r>
            <a:r>
              <a:rPr lang="en-US" sz="4400" dirty="0" err="1"/>
              <a:t>Jaringan</a:t>
            </a:r>
            <a:r>
              <a:rPr lang="en-US" sz="4400" dirty="0"/>
              <a:t> Saraf </a:t>
            </a:r>
            <a:r>
              <a:rPr lang="en-US" sz="4400" dirty="0" err="1"/>
              <a:t>Tiruan</a:t>
            </a:r>
            <a:r>
              <a:rPr lang="en-US" sz="4400" dirty="0"/>
              <a:t> </a:t>
            </a:r>
            <a:r>
              <a:rPr lang="en-US" sz="4400" dirty="0" err="1"/>
              <a:t>Propagasi</a:t>
            </a:r>
            <a:r>
              <a:rPr lang="en-US" sz="4400" dirty="0"/>
              <a:t> </a:t>
            </a:r>
            <a:r>
              <a:rPr lang="en-US" sz="4400" dirty="0" err="1"/>
              <a:t>Balik</a:t>
            </a:r>
            <a:endParaRPr lang="en-US" sz="4400" dirty="0"/>
          </a:p>
          <a:p>
            <a:endParaRPr lang="en-US" sz="4000" dirty="0"/>
          </a:p>
          <a:p>
            <a:r>
              <a:rPr lang="en-US" sz="3600" dirty="0" err="1"/>
              <a:t>Purbarini</a:t>
            </a:r>
            <a:r>
              <a:rPr lang="en-US" sz="3600" dirty="0"/>
              <a:t> </a:t>
            </a:r>
            <a:r>
              <a:rPr lang="en-US" sz="3600" dirty="0" err="1"/>
              <a:t>Sulysthian</a:t>
            </a:r>
            <a:endParaRPr lang="en-US" sz="3600" dirty="0"/>
          </a:p>
          <a:p>
            <a:r>
              <a:rPr lang="en-US" sz="3600" dirty="0"/>
              <a:t>13531425</a:t>
            </a:r>
            <a:endParaRPr lang="id-ID" sz="3600" dirty="0"/>
          </a:p>
          <a:p>
            <a:endParaRPr kumimoji="1" lang="en-US" altLang="ja-JP" sz="4000" dirty="0"/>
          </a:p>
        </p:txBody>
      </p:sp>
      <p:pic>
        <p:nvPicPr>
          <p:cNvPr id="8" name="Picture 7" descr="C:\Users\Dea Puput Arisanti\Downloads\Berita_Prodi_Pendidikan_Matematika.Fakultas.F.KIP_02102012132635_logo_usd.gif">
            <a:extLst>
              <a:ext uri="{FF2B5EF4-FFF2-40B4-BE49-F238E27FC236}">
                <a16:creationId xmlns:a16="http://schemas.microsoft.com/office/drawing/2014/main" id="{58C0EEB5-2414-4936-A2CA-93F2656DB0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2631" y="552990"/>
            <a:ext cx="1550994" cy="1550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228297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100 &amp; 95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Zonning</a:t>
            </a:r>
            <a:r>
              <a:rPr lang="en-US" altLang="ja-JP" i="1" dirty="0"/>
              <a:t> ZCZ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100 &amp; 95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ZCZ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33,1633% 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05FA7AAF-BD72-447C-B93E-0EDAE0B3DA14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2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9763356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71,4286%</a:t>
            </a:r>
            <a:endParaRPr kumimoji="1" lang="ja-JP" altLang="en-US" dirty="0"/>
          </a:p>
        </p:txBody>
      </p:sp>
      <p:sp>
        <p:nvSpPr>
          <p:cNvPr id="27" name="テキスト プレースホルダー 20">
            <a:extLst>
              <a:ext uri="{FF2B5EF4-FFF2-40B4-BE49-F238E27FC236}">
                <a16:creationId xmlns:a16="http://schemas.microsoft.com/office/drawing/2014/main" id="{521F2631-F4E8-4CAD-9D33-DDE6B8E4F942}"/>
              </a:ext>
            </a:extLst>
          </p:cNvPr>
          <p:cNvSpPr txBox="1">
            <a:spLocks/>
          </p:cNvSpPr>
          <p:nvPr/>
        </p:nvSpPr>
        <p:spPr>
          <a:xfrm>
            <a:off x="-307844" y="223368"/>
            <a:ext cx="5040560" cy="86409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r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 dirty="0"/>
          </a:p>
        </p:txBody>
      </p:sp>
      <p:sp>
        <p:nvSpPr>
          <p:cNvPr id="28" name="テキスト プレースホルダー 16">
            <a:extLst>
              <a:ext uri="{FF2B5EF4-FFF2-40B4-BE49-F238E27FC236}">
                <a16:creationId xmlns:a16="http://schemas.microsoft.com/office/drawing/2014/main" id="{C7F9FECB-FBFD-45CD-BE8D-72B21DE2EAB0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3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041190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95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95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71,4286%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29FECA9E-FCF3-433E-A1BA-357D62FDBA41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4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1243399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trainrp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trainrp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73,8095%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95C220BE-4544-419C-A36B-A960DFC94768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5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0986654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6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100 &amp; 100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trainrp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100 &amp; 100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trainrp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65,2381%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AF9DD979-B3AD-4C90-98F1-5AB60E0AFF4F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6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457498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7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95 </a:t>
            </a:r>
            <a:r>
              <a:rPr lang="en-US" altLang="ja-JP" dirty="0" err="1"/>
              <a:t>dan</a:t>
            </a:r>
            <a:r>
              <a:rPr lang="en-US" altLang="ja-JP" dirty="0"/>
              <a:t> 100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trainrp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95 &amp; 100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trainrp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67,1429%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72028B69-555B-4F06-8EDE-FFC5D10ABB1E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7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113597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100 </a:t>
            </a:r>
            <a:r>
              <a:rPr lang="en-US" altLang="ja-JP" dirty="0" err="1"/>
              <a:t>dan</a:t>
            </a:r>
            <a:r>
              <a:rPr lang="en-US" altLang="ja-JP" dirty="0"/>
              <a:t> 100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100 &amp; 100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74,7619%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123E66FD-584A-442A-A1F8-9C1115531D8F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8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9930400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fsg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100 </a:t>
            </a:r>
            <a:r>
              <a:rPr lang="en-US" altLang="ja-JP" dirty="0" err="1"/>
              <a:t>dan</a:t>
            </a:r>
            <a:r>
              <a:rPr lang="en-US" altLang="ja-JP" dirty="0"/>
              <a:t> 95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100 &amp; 95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80%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BC684CF6-3B11-4062-A197-F88034A79664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9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0044824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Kesimpulan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088277" y="2218175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1088277" y="3713052"/>
            <a:ext cx="5171868" cy="5895655"/>
          </a:xfrm>
        </p:spPr>
        <p:txBody>
          <a:bodyPr/>
          <a:lstStyle/>
          <a:p>
            <a:r>
              <a:rPr kumimoji="1" lang="en-US" altLang="ja-JP" sz="2800" dirty="0" err="1"/>
              <a:t>Akurasi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tertinggi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dalam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penelitian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ini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adalah</a:t>
            </a:r>
            <a:r>
              <a:rPr kumimoji="1" lang="en-US" altLang="ja-JP" sz="2800" dirty="0"/>
              <a:t> 80%. </a:t>
            </a:r>
            <a:r>
              <a:rPr kumimoji="1" lang="en-US" altLang="ja-JP" sz="2800" dirty="0" err="1"/>
              <a:t>Menggunakan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gabungan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eksrtrasi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ciri</a:t>
            </a:r>
            <a:r>
              <a:rPr kumimoji="1" lang="en-US" altLang="ja-JP" sz="2800" dirty="0"/>
              <a:t> Intensity of Character </a:t>
            </a:r>
            <a:r>
              <a:rPr kumimoji="1" lang="en-US" altLang="ja-JP" sz="2800" dirty="0" err="1"/>
              <a:t>dan</a:t>
            </a:r>
            <a:r>
              <a:rPr kumimoji="1" lang="en-US" altLang="ja-JP" sz="2800" dirty="0"/>
              <a:t> Mark Direction. </a:t>
            </a:r>
            <a:r>
              <a:rPr kumimoji="1" lang="en-US" altLang="ja-JP" sz="2800" dirty="0" err="1"/>
              <a:t>Akurasi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tertinggi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didapatkan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dengan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menggunakan</a:t>
            </a:r>
            <a:r>
              <a:rPr kumimoji="1" lang="en-US" altLang="ja-JP" sz="2800" dirty="0"/>
              <a:t> 2 hidden layer </a:t>
            </a:r>
            <a:r>
              <a:rPr kumimoji="1" lang="en-US" altLang="ja-JP" sz="2800" dirty="0" err="1"/>
              <a:t>dengan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jumlah</a:t>
            </a:r>
            <a:r>
              <a:rPr kumimoji="1" lang="en-US" altLang="ja-JP" sz="2800" dirty="0"/>
              <a:t> neuron </a:t>
            </a:r>
            <a:r>
              <a:rPr kumimoji="1" lang="en-US" altLang="ja-JP" sz="2800" dirty="0" err="1"/>
              <a:t>sebanyak</a:t>
            </a:r>
            <a:r>
              <a:rPr kumimoji="1" lang="en-US" altLang="ja-JP" sz="2800" dirty="0"/>
              <a:t> 100 </a:t>
            </a:r>
            <a:r>
              <a:rPr kumimoji="1" lang="en-US" altLang="ja-JP" sz="2800" dirty="0" err="1"/>
              <a:t>dan</a:t>
            </a:r>
            <a:r>
              <a:rPr kumimoji="1" lang="en-US" altLang="ja-JP" sz="2800" dirty="0"/>
              <a:t> 95. </a:t>
            </a:r>
            <a:endParaRPr kumimoji="1" lang="ja-JP" altLang="en-US" sz="28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/>
          </p:nvPr>
        </p:nvSpPr>
        <p:spPr>
          <a:xfrm>
            <a:off x="6533483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/>
          </p:nvPr>
        </p:nvSpPr>
        <p:spPr>
          <a:xfrm>
            <a:off x="6438150" y="3706468"/>
            <a:ext cx="5171868" cy="5895655"/>
          </a:xfrm>
        </p:spPr>
        <p:txBody>
          <a:bodyPr/>
          <a:lstStyle/>
          <a:p>
            <a:r>
              <a:rPr lang="en-US" sz="2800" dirty="0" err="1"/>
              <a:t>Metode</a:t>
            </a:r>
            <a:r>
              <a:rPr lang="en-US" sz="2800" dirty="0"/>
              <a:t> JST </a:t>
            </a:r>
            <a:r>
              <a:rPr lang="en-US" sz="2800" dirty="0" err="1"/>
              <a:t>Propagasi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mengenali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tulisan</a:t>
            </a:r>
            <a:r>
              <a:rPr lang="en-US" sz="2800" dirty="0"/>
              <a:t> </a:t>
            </a:r>
            <a:r>
              <a:rPr lang="en-US" sz="2800" dirty="0" err="1"/>
              <a:t>tangan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Hangul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endParaRPr lang="id-ID" sz="2800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8"/>
          </p:nvPr>
        </p:nvSpPr>
        <p:spPr>
          <a:xfrm>
            <a:off x="12026268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9"/>
          </p:nvPr>
        </p:nvSpPr>
        <p:spPr>
          <a:xfrm>
            <a:off x="12026268" y="3706468"/>
            <a:ext cx="5171868" cy="5895655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diperngaruhi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ekstraksi</a:t>
            </a:r>
            <a:r>
              <a:rPr lang="en-US" sz="2800" dirty="0"/>
              <a:t> </a:t>
            </a:r>
            <a:r>
              <a:rPr lang="en-US" sz="2800" dirty="0" err="1"/>
              <a:t>ciri</a:t>
            </a:r>
            <a:r>
              <a:rPr lang="en-US" sz="2800" dirty="0"/>
              <a:t>, </a:t>
            </a:r>
            <a:r>
              <a:rPr lang="en-US" sz="2800" dirty="0" err="1"/>
              <a:t>jumlah</a:t>
            </a:r>
            <a:r>
              <a:rPr lang="en-US" sz="2800" dirty="0"/>
              <a:t> layer, </a:t>
            </a:r>
            <a:r>
              <a:rPr lang="en-US" sz="2800" dirty="0" err="1"/>
              <a:t>jumlah</a:t>
            </a:r>
            <a:r>
              <a:rPr lang="en-US" sz="2800" dirty="0"/>
              <a:t> neuron,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training yang </a:t>
            </a:r>
            <a:r>
              <a:rPr lang="en-US" sz="2800" dirty="0" err="1"/>
              <a:t>dipakai</a:t>
            </a:r>
            <a:endParaRPr lang="id-ID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157848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spc="0" dirty="0"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endParaRPr kumimoji="1" lang="ja-JP" altLang="en-US" spc="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853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Pendahuluan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Demo Program</a:t>
            </a:r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en-US" altLang="ja-JP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2800" dirty="0" err="1">
                <a:solidFill>
                  <a:schemeClr val="accent1"/>
                </a:solidFill>
              </a:rPr>
              <a:t>Prepocessing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0"/>
          </p:nvPr>
        </p:nvSpPr>
        <p:spPr>
          <a:xfrm>
            <a:off x="8969488" y="5886081"/>
            <a:ext cx="2990132" cy="1125125"/>
          </a:xfrm>
        </p:spPr>
        <p:txBody>
          <a:bodyPr/>
          <a:lstStyle/>
          <a:p>
            <a:r>
              <a:rPr kumimoji="1" lang="en-US" altLang="ja-JP" sz="2800" dirty="0" err="1">
                <a:solidFill>
                  <a:schemeClr val="accent1"/>
                </a:solidFill>
              </a:rPr>
              <a:t>Arsitektur</a:t>
            </a:r>
            <a:r>
              <a:rPr kumimoji="1" lang="en-US" altLang="ja-JP" sz="2800" dirty="0">
                <a:solidFill>
                  <a:schemeClr val="accent1"/>
                </a:solidFill>
              </a:rPr>
              <a:t> </a:t>
            </a:r>
            <a:r>
              <a:rPr kumimoji="1" lang="en-US" altLang="ja-JP" sz="2800" dirty="0" err="1">
                <a:solidFill>
                  <a:schemeClr val="accent1"/>
                </a:solidFill>
              </a:rPr>
              <a:t>Jaringan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41" name="テキスト プレースホルダー 40"/>
          <p:cNvSpPr>
            <a:spLocks noGrp="1"/>
          </p:cNvSpPr>
          <p:nvPr>
            <p:ph type="body" sz="quarter" idx="32"/>
          </p:nvPr>
        </p:nvSpPr>
        <p:spPr>
          <a:xfrm>
            <a:off x="14370104" y="5964839"/>
            <a:ext cx="3076093" cy="1507669"/>
          </a:xfrm>
        </p:spPr>
        <p:txBody>
          <a:bodyPr/>
          <a:lstStyle/>
          <a:p>
            <a:r>
              <a:rPr kumimoji="1" lang="en-US" altLang="ja-JP" sz="2800" dirty="0" err="1">
                <a:solidFill>
                  <a:schemeClr val="accent1"/>
                </a:solidFill>
              </a:rPr>
              <a:t>Analisis</a:t>
            </a:r>
            <a:r>
              <a:rPr kumimoji="1" lang="en-US" altLang="ja-JP" sz="2800" dirty="0">
                <a:solidFill>
                  <a:schemeClr val="accent1"/>
                </a:solidFill>
              </a:rPr>
              <a:t> </a:t>
            </a:r>
            <a:r>
              <a:rPr kumimoji="1" lang="en-US" altLang="ja-JP" sz="2800" dirty="0" err="1">
                <a:solidFill>
                  <a:schemeClr val="accent1"/>
                </a:solidFill>
              </a:rPr>
              <a:t>dan</a:t>
            </a:r>
            <a:r>
              <a:rPr kumimoji="1" lang="en-US" altLang="ja-JP" sz="2800" dirty="0">
                <a:solidFill>
                  <a:schemeClr val="accent1"/>
                </a:solidFill>
              </a:rPr>
              <a:t> </a:t>
            </a:r>
            <a:r>
              <a:rPr kumimoji="1" lang="en-US" altLang="ja-JP" sz="2800" dirty="0" err="1">
                <a:solidFill>
                  <a:schemeClr val="accent1"/>
                </a:solidFill>
              </a:rPr>
              <a:t>Hasil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65157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7AA2-F438-47D0-B599-2C9FF2C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ZONNING ZCZ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4630F-1353-484E-A7AB-E4C7AEA63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FE4970-6BA3-4879-AA74-073903D28F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1320" y="6043600"/>
            <a:ext cx="4715357" cy="900100"/>
          </a:xfrm>
        </p:spPr>
        <p:txBody>
          <a:bodyPr/>
          <a:lstStyle/>
          <a:p>
            <a:r>
              <a:rPr lang="en-US" sz="2400" dirty="0" err="1"/>
              <a:t>Menghitung</a:t>
            </a:r>
            <a:r>
              <a:rPr lang="en-US" sz="2400" dirty="0"/>
              <a:t> Centroid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- </a:t>
            </a:r>
            <a:r>
              <a:rPr lang="en-US" sz="2400" dirty="0" err="1"/>
              <a:t>masing</a:t>
            </a:r>
            <a:r>
              <a:rPr lang="en-US" sz="2400" dirty="0"/>
              <a:t> Zona</a:t>
            </a:r>
            <a:endParaRPr lang="id-ID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088FD5-6AEB-4CD5-BBA4-47A2C1004A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Centroid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B80668-A24F-493B-BC32-B2EE393768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27285" y="6043600"/>
            <a:ext cx="4576161" cy="1575175"/>
          </a:xfrm>
        </p:spPr>
        <p:txBody>
          <a:bodyPr/>
          <a:lstStyle/>
          <a:p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Centroid zona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piksel</a:t>
            </a:r>
            <a:r>
              <a:rPr lang="en-US" sz="2400" dirty="0"/>
              <a:t> </a:t>
            </a:r>
            <a:r>
              <a:rPr lang="en-US" sz="2400" dirty="0" err="1"/>
              <a:t>hitam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zona</a:t>
            </a:r>
            <a:endParaRPr lang="id-ID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DA7BD1-7127-4C30-A766-A1326D49262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Euclidean</a:t>
            </a:r>
            <a:endParaRPr lang="id-ID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D3735B-3D94-4C7D-9895-D0FB3152F6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474743" y="6043600"/>
            <a:ext cx="4576161" cy="1125125"/>
          </a:xfrm>
        </p:spPr>
        <p:txBody>
          <a:bodyPr/>
          <a:lstStyle/>
          <a:p>
            <a:r>
              <a:rPr lang="en-US" sz="2400" dirty="0" err="1"/>
              <a:t>Mengitung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Rata-rata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titik-tik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id-ID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8DAA2D-D5C0-4C8E-A69C-8F0374A68E0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Average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プレースホルダー 17">
                <a:extLst>
                  <a:ext uri="{FF2B5EF4-FFF2-40B4-BE49-F238E27FC236}">
                    <a16:creationId xmlns:a16="http://schemas.microsoft.com/office/drawing/2014/main" id="{176B5E18-7B0D-4970-BDF6-C7518F89F224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971461" y="7168725"/>
                <a:ext cx="4710340" cy="26390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d-ID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  <m:d>
                          <m:dPr>
                            <m:endChr m:val="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id-ID" sz="3200" dirty="0"/>
                  <a:t> </a:t>
                </a:r>
                <a:r>
                  <a:rPr lang="en-US" sz="3200" dirty="0"/>
                  <a:t> </a:t>
                </a:r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d-ID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  <m:d>
                          <m:dPr>
                            <m:endChr m:val="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プレースホルダー 17">
                <a:extLst>
                  <a:ext uri="{FF2B5EF4-FFF2-40B4-BE49-F238E27FC236}">
                    <a16:creationId xmlns:a16="http://schemas.microsoft.com/office/drawing/2014/main" id="{176B5E18-7B0D-4970-BDF6-C7518F89F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971461" y="7168725"/>
                <a:ext cx="4710340" cy="26390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プレースホルダー 20">
                <a:extLst>
                  <a:ext uri="{FF2B5EF4-FFF2-40B4-BE49-F238E27FC236}">
                    <a16:creationId xmlns:a16="http://schemas.microsoft.com/office/drawing/2014/main" id="{BAFE846B-078C-4AF0-95B7-92BCAEA31864}"/>
                  </a:ext>
                </a:extLst>
              </p:cNvPr>
              <p:cNvSpPr>
                <a:spLocks noGrp="1"/>
              </p:cNvSpPr>
              <p:nvPr>
                <p:ph type="body" sz="quarter" idx="22"/>
              </p:nvPr>
            </p:nvSpPr>
            <p:spPr>
              <a:xfrm>
                <a:off x="6847951" y="7729488"/>
                <a:ext cx="4854903" cy="209132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𝑗𝑎𝑟𝑎𝑘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𝑥𝑐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𝑦𝑐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プレースホルダー 20">
                <a:extLst>
                  <a:ext uri="{FF2B5EF4-FFF2-40B4-BE49-F238E27FC236}">
                    <a16:creationId xmlns:a16="http://schemas.microsoft.com/office/drawing/2014/main" id="{BAFE846B-078C-4AF0-95B7-92BCAEA31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xfrm>
                <a:off x="6847951" y="7729488"/>
                <a:ext cx="4854903" cy="20913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335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ZONNING ZCZ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プレースホルダー 19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8873176" y="3112640"/>
                <a:ext cx="8685965" cy="1408170"/>
              </a:xfrm>
            </p:spPr>
            <p:txBody>
              <a:bodyPr/>
              <a:lstStyle/>
              <a:p>
                <a:r>
                  <a:rPr lang="id-ID" sz="1800" dirty="0"/>
                  <a:t>Zona 1 (atas kiri)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=0</a:t>
                </a:r>
              </a:p>
              <a:p>
                <a:r>
                  <a:rPr lang="id-ID" sz="1800" dirty="0"/>
                  <a:t>Zona 2 (atas kanan)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2</a:t>
                </a:r>
                <a:r>
                  <a:rPr lang="id-ID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3</a:t>
                </a:r>
                <a:endParaRPr lang="id-ID" sz="1800" dirty="0"/>
              </a:p>
              <a:p>
                <a:r>
                  <a:rPr lang="id-ID" sz="1800" dirty="0"/>
                  <a:t>Zona 3 (bawah kiri)	:</a:t>
                </a:r>
                <a14:m>
                  <m:oMath xmlns:m="http://schemas.openxmlformats.org/officeDocument/2006/math">
                    <m:r>
                      <a:rPr lang="id-ID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3</a:t>
                </a:r>
                <a:r>
                  <a:rPr lang="id-ID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2</a:t>
                </a:r>
                <a:endParaRPr lang="id-ID" sz="1800" dirty="0"/>
              </a:p>
              <a:p>
                <a:r>
                  <a:rPr lang="id-ID" sz="1800" dirty="0"/>
                  <a:t>Zona 4 (bawah kanan)	:</a:t>
                </a:r>
                <a14:m>
                  <m:oMath xmlns:m="http://schemas.openxmlformats.org/officeDocument/2006/math">
                    <m:r>
                      <a:rPr lang="id-ID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3</a:t>
                </a:r>
                <a:r>
                  <a:rPr lang="id-ID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2</a:t>
                </a:r>
                <a:endParaRPr lang="id-ID" sz="18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プレースホルダー 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8873176" y="3112640"/>
                <a:ext cx="8685965" cy="1408170"/>
              </a:xfr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>
          <a:xfrm>
            <a:off x="8873176" y="2533211"/>
            <a:ext cx="8820980" cy="530666"/>
          </a:xfrm>
        </p:spPr>
        <p:txBody>
          <a:bodyPr/>
          <a:lstStyle/>
          <a:p>
            <a:r>
              <a:rPr kumimoji="1" lang="en-US" altLang="ja-JP" dirty="0"/>
              <a:t>Centroid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プレースホルダー 21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8873174" y="5130370"/>
                <a:ext cx="8820980" cy="1596175"/>
              </a:xfrm>
            </p:spPr>
            <p:txBody>
              <a:bodyPr/>
              <a:lstStyle/>
              <a:p>
                <a:r>
                  <a:rPr kumimoji="1" lang="en-US" altLang="ja-JP" sz="1800" dirty="0"/>
                  <a:t>Dari zona 2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(3−2)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dirty="0"/>
                  <a:t> = 1,41</a:t>
                </a:r>
                <a:endParaRPr lang="id-ID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(2−2)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(3−3)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dirty="0"/>
                  <a:t> = 0</a:t>
                </a:r>
                <a:endParaRPr lang="id-ID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(1−2)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(4−3)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dirty="0"/>
                  <a:t> = 1,41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22" name="テキスト プレースホルダー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8873174" y="5130370"/>
                <a:ext cx="8820980" cy="15961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プレースホルダー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Euclidean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プレースホルダー 23"/>
              <p:cNvSpPr>
                <a:spLocks noGrp="1"/>
              </p:cNvSpPr>
              <p:nvPr>
                <p:ph type="body" sz="quarter" idx="19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𝑓𝑖𝑡𝑢𝑟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1,41+0+1,41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=0,94</a:t>
                </a:r>
                <a:endParaRPr lang="id-ID" dirty="0"/>
              </a:p>
            </p:txBody>
          </p:sp>
        </mc:Choice>
        <mc:Fallback xmlns="">
          <p:sp>
            <p:nvSpPr>
              <p:cNvPr id="24" name="テキスト プレースホルダー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プレースホルダー 24"/>
          <p:cNvSpPr>
            <a:spLocks noGrp="1"/>
          </p:cNvSpPr>
          <p:nvPr>
            <p:ph type="body" sz="quarter" idx="20"/>
          </p:nvPr>
        </p:nvSpPr>
        <p:spPr>
          <a:xfrm>
            <a:off x="8873174" y="6544290"/>
            <a:ext cx="8820980" cy="773203"/>
          </a:xfrm>
        </p:spPr>
        <p:txBody>
          <a:bodyPr/>
          <a:lstStyle/>
          <a:p>
            <a:r>
              <a:rPr kumimoji="1" lang="en-US" altLang="ja-JP" dirty="0"/>
              <a:t>AVERAGE</a:t>
            </a:r>
            <a:endParaRPr kumimoji="1" lang="ja-JP" alt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6385E1B-46AD-4B67-A40B-2C96260F3F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0" b="5710"/>
          <a:stretch>
            <a:fillRect/>
          </a:stretch>
        </p:blipFill>
        <p:spPr>
          <a:xfrm>
            <a:off x="885825" y="3063875"/>
            <a:ext cx="6794500" cy="4759325"/>
          </a:xfrm>
        </p:spPr>
      </p:pic>
    </p:spTree>
    <p:extLst>
      <p:ext uri="{BB962C8B-B14F-4D97-AF65-F5344CB8AC3E}">
        <p14:creationId xmlns:p14="http://schemas.microsoft.com/office/powerpoint/2010/main" val="23894131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HANGUL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Tempat</a:t>
            </a:r>
            <a:r>
              <a:rPr lang="en-US" altLang="ja-JP" dirty="0"/>
              <a:t> </a:t>
            </a:r>
            <a:r>
              <a:rPr lang="en-US" altLang="ja-JP" dirty="0" err="1"/>
              <a:t>Wisata</a:t>
            </a:r>
            <a:endParaRPr lang="en-US" altLang="ja-JP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Makanan</a:t>
            </a:r>
            <a:endParaRPr lang="en-US" altLang="ja-JP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K-POP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Petunjuk</a:t>
            </a:r>
            <a:r>
              <a:rPr lang="en-US" altLang="ja-JP" dirty="0"/>
              <a:t> </a:t>
            </a:r>
            <a:r>
              <a:rPr lang="en-US" altLang="ja-JP" dirty="0" err="1"/>
              <a:t>Arah</a:t>
            </a:r>
            <a:endParaRPr lang="en-US" altLang="ja-JP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E9DD31D-A390-413A-8497-8E8708EE3B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0" r="12900"/>
          <a:stretch>
            <a:fillRect/>
          </a:stretch>
        </p:blipFill>
        <p:spPr/>
      </p:pic>
      <p:pic>
        <p:nvPicPr>
          <p:cNvPr id="19" name="Picture Placeholder 18" descr="A group of people walking down the street&#10;&#10;Description generated with very high confidence">
            <a:extLst>
              <a:ext uri="{FF2B5EF4-FFF2-40B4-BE49-F238E27FC236}">
                <a16:creationId xmlns:a16="http://schemas.microsoft.com/office/drawing/2014/main" id="{029FEF53-7E07-4F60-A7AD-86FED749DF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r="5247"/>
          <a:stretch>
            <a:fillRect/>
          </a:stretch>
        </p:blipFill>
        <p:spPr>
          <a:xfrm>
            <a:off x="9578220" y="2545201"/>
            <a:ext cx="3433692" cy="3585917"/>
          </a:xfrm>
        </p:spPr>
      </p:pic>
      <p:pic>
        <p:nvPicPr>
          <p:cNvPr id="26" name="Picture Placeholder 25" descr="A street sign on a pole&#10;&#10;Description generated with very high confidence">
            <a:extLst>
              <a:ext uri="{FF2B5EF4-FFF2-40B4-BE49-F238E27FC236}">
                <a16:creationId xmlns:a16="http://schemas.microsoft.com/office/drawing/2014/main" id="{C35B2670-8539-4BCA-815D-3F9135870C0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4" name="Picture Placeholder 23" descr="A picture containing sky, building, outdoor, floor&#10;&#10;Description generated with very high confidence">
            <a:extLst>
              <a:ext uri="{FF2B5EF4-FFF2-40B4-BE49-F238E27FC236}">
                <a16:creationId xmlns:a16="http://schemas.microsoft.com/office/drawing/2014/main" id="{2789CB8C-C749-4E1F-90FF-315D768C0F2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4" b="21854"/>
          <a:stretch>
            <a:fillRect/>
          </a:stretch>
        </p:blipFill>
        <p:spPr>
          <a:xfrm>
            <a:off x="892175" y="2659062"/>
            <a:ext cx="3433691" cy="3436303"/>
          </a:xfrm>
        </p:spPr>
      </p:pic>
    </p:spTree>
    <p:extLst>
      <p:ext uri="{BB962C8B-B14F-4D97-AF65-F5344CB8AC3E}">
        <p14:creationId xmlns:p14="http://schemas.microsoft.com/office/powerpoint/2010/main" val="21309445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PENDAHULUAN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8"/>
          </p:nvPr>
        </p:nvSpPr>
        <p:spPr>
          <a:xfrm>
            <a:off x="9953296" y="3204957"/>
            <a:ext cx="7776863" cy="6169013"/>
          </a:xfrm>
        </p:spPr>
        <p:txBody>
          <a:bodyPr/>
          <a:lstStyle/>
          <a:p>
            <a:pPr algn="just"/>
            <a:r>
              <a:rPr kumimoji="1" lang="en-US" altLang="ja-JP" sz="3200" dirty="0" err="1"/>
              <a:t>Masuknya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budaya</a:t>
            </a:r>
            <a:r>
              <a:rPr kumimoji="1" lang="en-US" altLang="ja-JP" sz="3200" dirty="0"/>
              <a:t> Korea </a:t>
            </a:r>
            <a:r>
              <a:rPr kumimoji="1" lang="en-US" altLang="ja-JP" sz="3200" dirty="0" err="1"/>
              <a:t>dan</a:t>
            </a:r>
            <a:r>
              <a:rPr kumimoji="1" lang="en-US" altLang="ja-JP" sz="3200" dirty="0"/>
              <a:t> K-POP di Indonesia </a:t>
            </a:r>
            <a:r>
              <a:rPr kumimoji="1" lang="en-US" altLang="ja-JP" sz="3200" dirty="0" err="1"/>
              <a:t>membuat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banyak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masyarakat</a:t>
            </a:r>
            <a:r>
              <a:rPr kumimoji="1" lang="en-US" altLang="ja-JP" sz="3200" dirty="0"/>
              <a:t> yang </a:t>
            </a:r>
            <a:r>
              <a:rPr kumimoji="1" lang="en-US" altLang="ja-JP" sz="3200" dirty="0" err="1"/>
              <a:t>ingin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belajar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bahasa</a:t>
            </a:r>
            <a:r>
              <a:rPr kumimoji="1" lang="en-US" altLang="ja-JP" sz="3200" dirty="0"/>
              <a:t> Korea </a:t>
            </a:r>
            <a:r>
              <a:rPr kumimoji="1" lang="en-US" altLang="ja-JP" sz="3200" dirty="0" err="1"/>
              <a:t>dan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berkunjung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ke</a:t>
            </a:r>
            <a:r>
              <a:rPr kumimoji="1" lang="en-US" altLang="ja-JP" sz="3200" dirty="0"/>
              <a:t> Korea (</a:t>
            </a:r>
            <a:r>
              <a:rPr lang="id-ID" sz="3200" dirty="0"/>
              <a:t>208,825</a:t>
            </a:r>
            <a:r>
              <a:rPr lang="en-US" sz="3200" dirty="0"/>
              <a:t> orang/</a:t>
            </a:r>
            <a:r>
              <a:rPr lang="en-US" sz="3200" dirty="0" err="1"/>
              <a:t>Desember</a:t>
            </a:r>
            <a:r>
              <a:rPr lang="en-US" sz="3200" dirty="0"/>
              <a:t> 2017)</a:t>
            </a:r>
            <a:r>
              <a:rPr kumimoji="1" lang="en-US" altLang="ja-JP" sz="3200" dirty="0"/>
              <a:t>. </a:t>
            </a:r>
            <a:r>
              <a:rPr kumimoji="1" lang="en-US" altLang="ja-JP" sz="3200" dirty="0" err="1"/>
              <a:t>Dibutuhkan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alat</a:t>
            </a:r>
            <a:r>
              <a:rPr kumimoji="1" lang="en-US" altLang="ja-JP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proses </a:t>
            </a:r>
            <a:r>
              <a:rPr lang="en-US" sz="3200" dirty="0" err="1"/>
              <a:t>digitalisasi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citra</a:t>
            </a:r>
            <a:r>
              <a:rPr lang="en-US" sz="3200" dirty="0"/>
              <a:t>/</a:t>
            </a:r>
            <a:r>
              <a:rPr lang="en-US" sz="3200" dirty="0" err="1"/>
              <a:t>foto</a:t>
            </a:r>
            <a:r>
              <a:rPr lang="en-US" sz="3200" dirty="0"/>
              <a:t> </a:t>
            </a:r>
            <a:r>
              <a:rPr lang="en-US" sz="3200" dirty="0" err="1"/>
              <a:t>tulisan</a:t>
            </a:r>
            <a:r>
              <a:rPr lang="en-US" sz="3200" dirty="0"/>
              <a:t> </a:t>
            </a:r>
            <a:r>
              <a:rPr lang="en-US" sz="3200" dirty="0" err="1"/>
              <a:t>tangan</a:t>
            </a:r>
            <a:r>
              <a:rPr lang="en-US" sz="3200" dirty="0"/>
              <a:t> </a:t>
            </a:r>
            <a:r>
              <a:rPr lang="en-US" sz="3200" dirty="0" err="1"/>
              <a:t>berisi</a:t>
            </a:r>
            <a:r>
              <a:rPr lang="en-US" sz="3200" dirty="0"/>
              <a:t> </a:t>
            </a:r>
            <a:r>
              <a:rPr lang="en-US" sz="3200" dirty="0" err="1"/>
              <a:t>aksara</a:t>
            </a:r>
            <a:r>
              <a:rPr lang="en-US" sz="3200" dirty="0"/>
              <a:t> Hangul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 </a:t>
            </a:r>
            <a:r>
              <a:rPr lang="en-US" sz="3200" dirty="0" err="1"/>
              <a:t>citra</a:t>
            </a:r>
            <a:r>
              <a:rPr lang="en-US" sz="3200" dirty="0"/>
              <a:t> </a:t>
            </a:r>
            <a:r>
              <a:rPr lang="en-US" sz="3200" dirty="0" err="1"/>
              <a:t>aksara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karakter</a:t>
            </a:r>
            <a:r>
              <a:rPr lang="en-US" sz="3200" dirty="0"/>
              <a:t>.</a:t>
            </a:r>
            <a:endParaRPr kumimoji="1" lang="ja-JP" altLang="en-US" sz="32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LATAR BELAKANG</a:t>
            </a:r>
            <a:endParaRPr kumimoji="1" lang="ja-JP" altLang="en-US" dirty="0"/>
          </a:p>
          <a:p>
            <a:endParaRPr kumimoji="1" lang="ja-JP" alt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C99564D-3BB9-4359-8365-21261F9562C7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2436" y="2892082"/>
            <a:ext cx="5805645" cy="50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0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PENDAHULUAN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088277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RUMUSAN MASALAH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1088277" y="3713052"/>
            <a:ext cx="5171868" cy="5895655"/>
          </a:xfrm>
        </p:spPr>
        <p:txBody>
          <a:bodyPr/>
          <a:lstStyle/>
          <a:p>
            <a:r>
              <a:rPr lang="id-ID" sz="2800" dirty="0"/>
              <a:t>Berapa tingkat keakurasian yang dihasilkan dengan menggunakan metode Jaringan Saraf Tiruan Propagasi Balik ?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/>
          </p:nvPr>
        </p:nvSpPr>
        <p:spPr>
          <a:xfrm>
            <a:off x="6533483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TUJUAN PENELITIAN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/>
          </p:nvPr>
        </p:nvSpPr>
        <p:spPr>
          <a:xfrm>
            <a:off x="6438150" y="3706468"/>
            <a:ext cx="5171868" cy="5895655"/>
          </a:xfrm>
        </p:spPr>
        <p:txBody>
          <a:bodyPr/>
          <a:lstStyle/>
          <a:p>
            <a:r>
              <a:rPr lang="id-ID" sz="2800" dirty="0"/>
              <a:t>Mengetahui performa alat uji dalam menterjemahkan aksara Hangul ke dalam huruf Latin berdasarkan tingkat keakurasian yang dihasilkan.</a:t>
            </a:r>
          </a:p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8"/>
          </p:nvPr>
        </p:nvSpPr>
        <p:spPr>
          <a:xfrm>
            <a:off x="12026268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MANFAAT PENELITIAN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9"/>
          </p:nvPr>
        </p:nvSpPr>
        <p:spPr>
          <a:xfrm>
            <a:off x="12026268" y="3706468"/>
            <a:ext cx="5171868" cy="5895655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id-ID" sz="2800" dirty="0"/>
              <a:t>Membantu pengguna dalam mempelajari bahasa korea, khususnya dalam mempelajari huruf Hangul.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id-ID" sz="2800" dirty="0"/>
              <a:t>Memudahkan pengguna untuk membaca huruf Hangul dengan menterjemahkannya ke huruf latin.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8581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ALUR PROGRAM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endParaRPr lang="ja-JP" alt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71DB996-C83E-432B-A7DD-69F5DB10704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" b="2341"/>
          <a:stretch>
            <a:fillRect/>
          </a:stretch>
        </p:blipFill>
        <p:spPr>
          <a:xfrm>
            <a:off x="5317781" y="1993150"/>
            <a:ext cx="6911975" cy="6913563"/>
          </a:xfrm>
        </p:spPr>
      </p:pic>
    </p:spTree>
    <p:extLst>
      <p:ext uri="{BB962C8B-B14F-4D97-AF65-F5344CB8AC3E}">
        <p14:creationId xmlns:p14="http://schemas.microsoft.com/office/powerpoint/2010/main" val="25482488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1087311" y="2730671"/>
            <a:ext cx="6480720" cy="2655295"/>
          </a:xfrm>
        </p:spPr>
        <p:txBody>
          <a:bodyPr/>
          <a:lstStyle/>
          <a:p>
            <a:r>
              <a:rPr kumimoji="1" lang="en-US" altLang="ja-JP" spc="0" dirty="0"/>
              <a:t>PREPOCESSING</a:t>
            </a:r>
            <a:endParaRPr kumimoji="1" lang="ja-JP" altLang="en-US" spc="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GRAYSCALING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warna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keabuan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BINERISASI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keabuan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putih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RESIZING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ukuran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>
          <a:xfrm>
            <a:off x="10538361" y="6072562"/>
            <a:ext cx="6120680" cy="848975"/>
          </a:xfrm>
        </p:spPr>
        <p:txBody>
          <a:bodyPr/>
          <a:lstStyle/>
          <a:p>
            <a:r>
              <a:rPr kumimoji="1" lang="en-US" altLang="ja-JP" dirty="0"/>
              <a:t>THINNING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ketebalan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piksel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piksel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/>
              <a:t>MEMBAGI CITRA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99785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PREP</a:t>
            </a:r>
            <a:r>
              <a:rPr lang="en-US" altLang="ja-JP" dirty="0">
                <a:solidFill>
                  <a:schemeClr val="accent1"/>
                </a:solidFill>
              </a:rPr>
              <a:t>R</a:t>
            </a:r>
            <a:r>
              <a:rPr lang="en-US" altLang="ja-JP" dirty="0"/>
              <a:t>OCESSING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>
          <a:xfrm>
            <a:off x="1677584" y="3830548"/>
            <a:ext cx="3169145" cy="864096"/>
          </a:xfrm>
        </p:spPr>
        <p:txBody>
          <a:bodyPr/>
          <a:lstStyle/>
          <a:p>
            <a:r>
              <a:rPr lang="en-US" altLang="ja-JP" dirty="0"/>
              <a:t>Data </a:t>
            </a:r>
            <a:r>
              <a:rPr lang="en-US" altLang="ja-JP" dirty="0" err="1"/>
              <a:t>Awal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>
          <a:xfrm>
            <a:off x="7558633" y="3761846"/>
            <a:ext cx="3169145" cy="864096"/>
          </a:xfrm>
        </p:spPr>
        <p:txBody>
          <a:bodyPr/>
          <a:lstStyle/>
          <a:p>
            <a:r>
              <a:rPr lang="en-US" altLang="ja-JP" i="1" dirty="0" err="1"/>
              <a:t>Grayscaling</a:t>
            </a:r>
            <a:endParaRPr kumimoji="1" lang="ja-JP" altLang="en-US" i="1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7"/>
          </p:nvPr>
        </p:nvSpPr>
        <p:spPr>
          <a:xfrm>
            <a:off x="13913736" y="3830548"/>
            <a:ext cx="3169145" cy="864096"/>
          </a:xfrm>
        </p:spPr>
        <p:txBody>
          <a:bodyPr/>
          <a:lstStyle/>
          <a:p>
            <a:r>
              <a:rPr kumimoji="1" lang="en-US" altLang="ja-JP" dirty="0" err="1"/>
              <a:t>Binerisasi</a:t>
            </a:r>
            <a:endParaRPr kumimoji="1" lang="ja-JP" altLang="en-US" dirty="0"/>
          </a:p>
        </p:txBody>
      </p:sp>
      <p:sp>
        <p:nvSpPr>
          <p:cNvPr id="29" name="テキスト プレースホルダー 27"/>
          <p:cNvSpPr>
            <a:spLocks noGrp="1"/>
          </p:cNvSpPr>
          <p:nvPr>
            <p:ph type="body" sz="quarter" idx="4294967295"/>
          </p:nvPr>
        </p:nvSpPr>
        <p:spPr>
          <a:xfrm>
            <a:off x="1042306" y="7963238"/>
            <a:ext cx="4098571" cy="1059134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Data </a:t>
            </a:r>
            <a:r>
              <a:rPr lang="en-US" altLang="ja-JP" dirty="0" err="1"/>
              <a:t>hasil</a:t>
            </a:r>
            <a:r>
              <a:rPr lang="en-US" altLang="ja-JP" dirty="0"/>
              <a:t> </a:t>
            </a:r>
            <a:r>
              <a:rPr lang="en-US" altLang="ja-JP" i="1" dirty="0"/>
              <a:t>cropping</a:t>
            </a:r>
            <a:r>
              <a:rPr lang="en-US" altLang="ja-JP" dirty="0"/>
              <a:t> manual.</a:t>
            </a:r>
            <a:endParaRPr lang="ja-JP" altLang="en-US" dirty="0"/>
          </a:p>
        </p:txBody>
      </p:sp>
      <p:sp>
        <p:nvSpPr>
          <p:cNvPr id="31" name="テキスト プレースホルダー 27"/>
          <p:cNvSpPr>
            <a:spLocks noGrp="1"/>
          </p:cNvSpPr>
          <p:nvPr>
            <p:ph type="body" sz="quarter" idx="4294967295"/>
          </p:nvPr>
        </p:nvSpPr>
        <p:spPr>
          <a:xfrm>
            <a:off x="13273624" y="7957337"/>
            <a:ext cx="4098571" cy="10591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keabuan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putih</a:t>
            </a:r>
            <a:endParaRPr kumimoji="1" lang="ja-JP" altLang="en-US" dirty="0"/>
          </a:p>
        </p:txBody>
      </p:sp>
      <p:sp>
        <p:nvSpPr>
          <p:cNvPr id="32" name="テキスト プレースホルダー 27"/>
          <p:cNvSpPr>
            <a:spLocks noGrp="1"/>
          </p:cNvSpPr>
          <p:nvPr>
            <p:ph type="body" sz="quarter" idx="4294967295"/>
          </p:nvPr>
        </p:nvSpPr>
        <p:spPr>
          <a:xfrm>
            <a:off x="7093919" y="7955583"/>
            <a:ext cx="4098571" cy="10591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keabuan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putih</a:t>
            </a:r>
            <a:endParaRPr kumimoji="1" lang="ja-JP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C58EEC-AE81-4E82-87EC-AA44706B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12" y="5160855"/>
            <a:ext cx="1550255" cy="204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C41DF5-D194-4B02-8854-803FF1D77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076" y="5143500"/>
            <a:ext cx="1550255" cy="2041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0BC36-D6B1-479C-BBC2-939062203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786" y="5124170"/>
            <a:ext cx="1550256" cy="20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179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le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44148</TotalTime>
  <Words>1047</Words>
  <Application>Microsoft Office PowerPoint</Application>
  <PresentationFormat>Custom</PresentationFormat>
  <Paragraphs>274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Batang</vt:lpstr>
      <vt:lpstr>ＭＳ Ｐゴシック</vt:lpstr>
      <vt:lpstr>Roboto Condensed Light</vt:lpstr>
      <vt:lpstr>Roboto Light</vt:lpstr>
      <vt:lpstr>Spica Neue</vt:lpstr>
      <vt:lpstr>Spica Neue Light</vt:lpstr>
      <vt:lpstr>Arial</vt:lpstr>
      <vt:lpstr>Calibri</vt:lpstr>
      <vt:lpstr>Cambria Math</vt:lpstr>
      <vt:lpstr>Wingdings</vt:lpstr>
      <vt:lpstr>Title</vt:lpstr>
      <vt:lpstr>No Decoration</vt:lpstr>
      <vt:lpstr>Contents</vt:lpstr>
      <vt:lpstr>1_Contents</vt:lpstr>
      <vt:lpstr>안녕하세요</vt:lpstr>
      <vt:lpstr>PowerPoint Presentation</vt:lpstr>
      <vt:lpstr>TIMELINE</vt:lpstr>
      <vt:lpstr>HANGUL </vt:lpstr>
      <vt:lpstr>PENDAHULUAN</vt:lpstr>
      <vt:lpstr>PENDAHULUAN</vt:lpstr>
      <vt:lpstr>ALUR PROGRAM</vt:lpstr>
      <vt:lpstr>PREPOCESSING</vt:lpstr>
      <vt:lpstr>PREPROCESSING</vt:lpstr>
      <vt:lpstr>PREPROCESSING</vt:lpstr>
      <vt:lpstr>EKSTRAKSI CIRI</vt:lpstr>
      <vt:lpstr>Intensity of Character</vt:lpstr>
      <vt:lpstr>Mark Direction</vt:lpstr>
      <vt:lpstr>ARSITEKTUR JARINGAN</vt:lpstr>
      <vt:lpstr>PowerPoint Presentation</vt:lpstr>
      <vt:lpstr>Desain Pengujian</vt:lpstr>
      <vt:lpstr>PowerPoint Presentation</vt:lpstr>
      <vt:lpstr>ANALISIS DAN HASIL</vt:lpstr>
      <vt:lpstr>HASIL PERCOBAAN 1</vt:lpstr>
      <vt:lpstr>HASIL PERCOBAAN 2</vt:lpstr>
      <vt:lpstr>HASIL PERCOBAAN 3</vt:lpstr>
      <vt:lpstr>HASIL PERCOBAAN 4</vt:lpstr>
      <vt:lpstr>HASIL PERCOBAAN 5</vt:lpstr>
      <vt:lpstr>HASIL PERCOBAAN 6</vt:lpstr>
      <vt:lpstr>HASIL PERCOBAAN 7</vt:lpstr>
      <vt:lpstr>HASIL PERCOBAAN 8</vt:lpstr>
      <vt:lpstr>fsg</vt:lpstr>
      <vt:lpstr>Kesimpulan</vt:lpstr>
      <vt:lpstr>PowerPoint Presentation</vt:lpstr>
      <vt:lpstr>ZONNING ZCZ</vt:lpstr>
      <vt:lpstr>ZONNING ZCZ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arkhels</cp:lastModifiedBy>
  <cp:revision>779</cp:revision>
  <dcterms:created xsi:type="dcterms:W3CDTF">2015-01-09T17:56:04Z</dcterms:created>
  <dcterms:modified xsi:type="dcterms:W3CDTF">2018-01-16T14:26:59Z</dcterms:modified>
</cp:coreProperties>
</file>