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embeddedFontLst>
    <p:embeddedFont>
      <p:font typeface="Arial Black" panose="020B0A04020102020204" pitchFamily="34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  <p:bold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gSso6OcF6zhpBlLZucjZVOVsm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453efbdc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453efbdc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453efbdc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453efbdc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7442736090_0_1000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27442736090_0_1000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g27442736090_0_1000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g27442736090_0_1000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Google Shape;14;g27442736090_0_1000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g27442736090_0_10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7442736090_0_1043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27442736090_0_1043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27442736090_0_1043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g27442736090_0_10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442736090_0_10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442736090_0_10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27442736090_0_105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27442736090_0_105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7442736090_0_105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27442736090_0_10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442736090_0_105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27442736090_0_105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g27442736090_0_105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27442736090_0_10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27442736090_0_10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27442736090_0_1007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g27442736090_0_1007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g27442736090_0_10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27442736090_0_1011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g27442736090_0_101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7442736090_0_101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27442736090_0_10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27442736090_0_101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27442736090_0_101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27442736090_0_1016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27442736090_0_1016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27442736090_0_10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7442736090_0_102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27442736090_0_10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27442736090_0_1025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g27442736090_0_1025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g27442736090_0_1025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g27442736090_0_10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7442736090_0_103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27442736090_0_10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442736090_0_1033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g27442736090_0_1033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g27442736090_0_1033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Google Shape;46;g27442736090_0_1033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27442736090_0_1033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27442736090_0_10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7442736090_0_104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g27442736090_0_10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442736090_0_99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27442736090_0_996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27442736090_0_99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811867" y="1157501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Black"/>
              <a:buNone/>
            </a:pPr>
            <a:r>
              <a:rPr lang="en-IN" dirty="0">
                <a:latin typeface="Arial Black"/>
                <a:ea typeface="Arial Black"/>
                <a:cs typeface="Arial Black"/>
                <a:sym typeface="Arial Black"/>
              </a:rPr>
              <a:t>Online </a:t>
            </a:r>
            <a:br>
              <a:rPr lang="en-IN" dirty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IN" dirty="0">
                <a:latin typeface="Arial Black"/>
                <a:ea typeface="Arial Black"/>
                <a:cs typeface="Arial Black"/>
                <a:sym typeface="Arial Black"/>
              </a:rPr>
              <a:t>Micro </a:t>
            </a:r>
            <a:r>
              <a:rPr lang="en-IN" dirty="0" err="1">
                <a:latin typeface="Arial Black"/>
                <a:ea typeface="Arial Black"/>
                <a:cs typeface="Arial Black"/>
                <a:sym typeface="Arial Black"/>
              </a:rPr>
              <a:t>Center</a:t>
            </a:r>
            <a:r>
              <a:rPr lang="en-IN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dirty="0"/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1627837" y="3990448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2000" dirty="0">
                <a:latin typeface="Arial Black"/>
                <a:ea typeface="Arial Black"/>
                <a:cs typeface="Arial Black"/>
                <a:sym typeface="Arial Black"/>
              </a:rPr>
              <a:t>Purbasha Pan – 002653065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Observer</a:t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1"/>
          </p:nvPr>
        </p:nvSpPr>
        <p:spPr>
          <a:xfrm>
            <a:off x="476650" y="1426023"/>
            <a:ext cx="5418300" cy="4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Designed an `OrderObserver` interface encompassing the method `updated()`. This method accepts an `Order` object as an argument.</a:t>
            </a:r>
            <a:endParaRPr sz="1800"/>
          </a:p>
          <a:p>
            <a:pPr marL="3429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Deriving from this interface, two distinct classes named `PriceObserver` and `QuantityObserver` have been created. Both these classes implement the `OrderObserver` interface.</a:t>
            </a:r>
            <a:endParaRPr sz="1800"/>
          </a:p>
          <a:p>
            <a:pPr marL="3429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 `PriceObserver` class is responsible for determining the appropriate discount based on the overall amount of the order.</a:t>
            </a:r>
            <a:endParaRPr sz="1800"/>
          </a:p>
          <a:p>
            <a:pPr marL="3429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On the other hand, the `QuantityObserver` class takes on the task of calculating the delivery cost, which is contingent upon the quantity of items present in the order.</a:t>
            </a:r>
            <a:endParaRPr sz="1800"/>
          </a:p>
          <a:p>
            <a:pPr marL="342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55" name="Google Shape;1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075" y="662358"/>
            <a:ext cx="4619752" cy="252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075" y="3507775"/>
            <a:ext cx="4619748" cy="284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Prototype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34250" y="1767125"/>
            <a:ext cx="5638800" cy="4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IN" sz="1500"/>
              <a:t>Designed  a Delivery Service module to showcase the application of the Prototype Pattern.</a:t>
            </a:r>
            <a:endParaRPr sz="15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IN" sz="1500"/>
              <a:t>As a part of this design, created an abstract class called `DeliveryType`. This class implements the `Cloneable` interface and encompasses the subsequent attributes:</a:t>
            </a:r>
            <a:endParaRPr sz="15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- `deliveryType`</a:t>
            </a:r>
            <a:endParaRPr sz="15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- `deliveryId`</a:t>
            </a:r>
            <a:endParaRPr sz="15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- `deliveryCost`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IN" sz="1500"/>
              <a:t>To further refine this structure, I've derived two distinct classes, namely `HomeDelivery` and `StorePickUp`, both of which extend the `DeliveryType` class. Additionally, these subclasses override the `deliveryDescription()` method, allowing for specialized descriptions to be implemented.</a:t>
            </a:r>
            <a:endParaRPr sz="15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IN" sz="1500"/>
              <a:t> This approach leverages the Prototype Pattern to create a versatile and extensible framework for managing various delivery types within the Delivery Service</a:t>
            </a:r>
            <a:endParaRPr sz="1500"/>
          </a:p>
          <a:p>
            <a:pPr marL="914400" lvl="1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1500"/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450" y="152400"/>
            <a:ext cx="6114151" cy="273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100" y="3007201"/>
            <a:ext cx="5169600" cy="366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76660" y="214000"/>
            <a:ext cx="44199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State</a:t>
            </a: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677325" y="950498"/>
            <a:ext cx="4690500" cy="50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Created two interfaces: `ProductStoreStateAPI` and `OrderStateAPI`.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We then derive three classes from `ProductStoreStateAPI`, each of which implements the methods: 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`state_Open()`, 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`state_Close()`, 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`state_Stock()`.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Additionally, designed four classes derived from `OrderStateAPI`, with each of these classes implementing the methods: 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`state_Awaiting_OrderConfirmation()`,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 `state_OrderConfirmed()`, 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`state_OrderDispatched()`, 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`state_OrderDelivered()`.</a:t>
            </a:r>
            <a:endParaRPr sz="15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For the implementation side, the `ProductStore` class has been designed to adhere to the `ProductStoreStateAPI`, while the `Order` class follows the `OrderStateAPI`. This design structure helps in organizing and managing the various states and behaviors associated with both product stores and orders.</a:t>
            </a:r>
            <a:endParaRPr sz="1500"/>
          </a:p>
          <a:p>
            <a:pPr marL="4572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1500"/>
          </a:p>
        </p:txBody>
      </p:sp>
      <p:pic>
        <p:nvPicPr>
          <p:cNvPr id="172" name="Google Shape;1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629" y="635900"/>
            <a:ext cx="4984196" cy="284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625" y="3706900"/>
            <a:ext cx="4984201" cy="285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Strategy </a:t>
            </a:r>
            <a:endParaRPr/>
          </a:p>
        </p:txBody>
      </p:sp>
      <p:sp>
        <p:nvSpPr>
          <p:cNvPr id="179" name="Google Shape;179;p12"/>
          <p:cNvSpPr/>
          <p:nvPr/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683263" y="2160589"/>
            <a:ext cx="5211607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10000"/>
          </a:bodyPr>
          <a:lstStyle/>
          <a:p>
            <a:pPr marL="342900" lvl="0" indent="-349885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IN" sz="2000"/>
              <a:t>Created an interface called `DiscountStrategyAPI` encompassing the subsequent methods:</a:t>
            </a:r>
            <a:endParaRPr sz="200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- `discountedPrice()`</a:t>
            </a:r>
            <a:endParaRPr sz="200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- `discountedDescription()`</a:t>
            </a:r>
            <a:endParaRPr sz="200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9885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IN" sz="2000"/>
              <a:t>Three distinct classes, namely `EmployeeDiscount`, `FacultyDiscount`, and `StudentDiscount`, have been derived from the `DiscountStrategyAPI`. These classes effectively implement the discount strategies, each tailored to its respective category, thereby adhering to the principles outlined in the interface.</a:t>
            </a:r>
            <a:endParaRPr sz="200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81" name="Google Shape;1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650" y="465275"/>
            <a:ext cx="5124525" cy="17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650" y="2470780"/>
            <a:ext cx="5124524" cy="20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650" y="4714775"/>
            <a:ext cx="5124526" cy="18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453efbdc0_0_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Future enhancements</a:t>
            </a:r>
            <a:endParaRPr/>
          </a:p>
        </p:txBody>
      </p:sp>
      <p:sp>
        <p:nvSpPr>
          <p:cNvPr id="189" name="Google Shape;189;g27453efbdc0_0_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Integrating Payment options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Integrating responsive User Interface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Implementing User Authentication and account management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Designing a rating and review system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Implementing recommendation engine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2150534" y="3031067"/>
            <a:ext cx="6231466" cy="104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IN" sz="60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2844799" cy="69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Overview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677334" y="1422401"/>
            <a:ext cx="8596668" cy="461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36042" algn="l" rtl="0">
              <a:spcBef>
                <a:spcPts val="0"/>
              </a:spcBef>
              <a:spcAft>
                <a:spcPts val="0"/>
              </a:spcAft>
              <a:buSzPct val="59999"/>
              <a:buChar char="●"/>
            </a:pPr>
            <a:r>
              <a:rPr lang="en-IN"/>
              <a:t>In this Project, we have implemented following Design Patterns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67368"/>
              <a:buChar char="○"/>
            </a:pPr>
            <a:r>
              <a:rPr lang="en-IN"/>
              <a:t>Builder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67368"/>
              <a:buChar char="○"/>
            </a:pPr>
            <a:r>
              <a:rPr lang="en-IN"/>
              <a:t>Decorator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67368"/>
              <a:buChar char="○"/>
            </a:pPr>
            <a:r>
              <a:rPr lang="en-IN"/>
              <a:t>Façade</a:t>
            </a:r>
            <a:endParaRPr/>
          </a:p>
          <a:p>
            <a:pPr marL="742950" lvl="1" indent="-269494" algn="l" rtl="0">
              <a:spcBef>
                <a:spcPts val="1000"/>
              </a:spcBef>
              <a:spcAft>
                <a:spcPts val="0"/>
              </a:spcAft>
              <a:buSzPct val="67368"/>
              <a:buChar char="○"/>
            </a:pPr>
            <a:r>
              <a:rPr lang="en-IN"/>
              <a:t>Adapter</a:t>
            </a:r>
            <a:endParaRPr/>
          </a:p>
          <a:p>
            <a:pPr marL="742950" lvl="1" indent="-269494" algn="l" rtl="0">
              <a:spcBef>
                <a:spcPts val="1000"/>
              </a:spcBef>
              <a:spcAft>
                <a:spcPts val="0"/>
              </a:spcAft>
              <a:buSzPct val="67368"/>
              <a:buChar char="○"/>
            </a:pPr>
            <a:r>
              <a:rPr lang="en-IN"/>
              <a:t>Factory </a:t>
            </a:r>
            <a:endParaRPr/>
          </a:p>
          <a:p>
            <a:pPr marL="742950" lvl="1" indent="-269494" algn="l" rtl="0">
              <a:spcBef>
                <a:spcPts val="1000"/>
              </a:spcBef>
              <a:spcAft>
                <a:spcPts val="0"/>
              </a:spcAft>
              <a:buSzPct val="67368"/>
              <a:buChar char="○"/>
            </a:pPr>
            <a:r>
              <a:rPr lang="en-IN"/>
              <a:t>Command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67368"/>
              <a:buChar char="○"/>
            </a:pPr>
            <a:r>
              <a:rPr lang="en-IN"/>
              <a:t>Observer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67368"/>
              <a:buChar char="○"/>
            </a:pPr>
            <a:r>
              <a:rPr lang="en-IN"/>
              <a:t>Prototype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67368"/>
              <a:buChar char="○"/>
            </a:pPr>
            <a:r>
              <a:rPr lang="en-IN"/>
              <a:t>State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67368"/>
              <a:buChar char="○"/>
            </a:pPr>
            <a:r>
              <a:rPr lang="en-IN"/>
              <a:t>Strategy</a:t>
            </a:r>
            <a:endParaRPr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ct val="67368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7453efbdc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9825"/>
            <a:ext cx="11887201" cy="4393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Builder</a:t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236938" y="1648939"/>
            <a:ext cx="48585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/>
          </a:bodyPr>
          <a:lstStyle/>
          <a:p>
            <a:pPr marL="342900" lvl="0" indent="-308610" algn="l" rtl="0">
              <a:spcBef>
                <a:spcPts val="1000"/>
              </a:spcBef>
              <a:spcAft>
                <a:spcPts val="0"/>
              </a:spcAft>
              <a:buSzPct val="59999"/>
              <a:buChar char="●"/>
            </a:pPr>
            <a:r>
              <a:rPr lang="en-IN"/>
              <a:t>Introduced the Generic Builder interface, termed as `BuilderAPI`, which encompasses a key method: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`T build()`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308610" algn="l" rtl="0">
              <a:spcBef>
                <a:spcPts val="1000"/>
              </a:spcBef>
              <a:spcAft>
                <a:spcPts val="0"/>
              </a:spcAft>
              <a:buSzPct val="59999"/>
              <a:buChar char="●"/>
            </a:pPr>
            <a:r>
              <a:rPr lang="en-IN"/>
              <a:t>Two distinct classes, namely `EmployeeBuilder` and `ProductBuilder`, are derived from the `BuilderAPI`. These classes actively engage with their corresponding factories, effectively producing instances of the pertinent classes. This is achieved through the invocation of the respective factories during the building process.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3">
            <a:alphaModFix/>
          </a:blip>
          <a:srcRect l="2016" r="34089" b="36486"/>
          <a:stretch/>
        </p:blipFill>
        <p:spPr>
          <a:xfrm>
            <a:off x="5598875" y="1283625"/>
            <a:ext cx="6170325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037" y="2976913"/>
            <a:ext cx="6248399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450" y="4901975"/>
            <a:ext cx="6302826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220134" y="3374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Decorator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104052" y="1768714"/>
            <a:ext cx="46299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15468" algn="l" rtl="0">
              <a:spcBef>
                <a:spcPts val="1000"/>
              </a:spcBef>
              <a:spcAft>
                <a:spcPts val="0"/>
              </a:spcAft>
              <a:buSzPct val="59999"/>
              <a:buChar char="●"/>
            </a:pPr>
            <a:r>
              <a:rPr lang="en-IN"/>
              <a:t>Designed an abstract class named `ProductDecorator`, which stands as an implementation of the `ProductAPI`. The primary objective of this design pattern is to envelop an existing object.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315468" algn="l" rtl="0">
              <a:spcBef>
                <a:spcPts val="1000"/>
              </a:spcBef>
              <a:spcAft>
                <a:spcPts val="0"/>
              </a:spcAft>
              <a:buSzPct val="59999"/>
              <a:buChar char="●"/>
            </a:pPr>
            <a:r>
              <a:rPr lang="en-IN"/>
              <a:t>To enhance the capabilities of an existing `Product` object, I've introduced a subclass termed `GiftDecorator`. This particular class extends the `ProductDecorator`, serving as a means to append supplementary functionality to the preexisting `Product` object.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950" y="1713850"/>
            <a:ext cx="6281051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737" y="4382200"/>
            <a:ext cx="6335475" cy="1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Façade Pattern</a:t>
            </a:r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140876" y="2051750"/>
            <a:ext cx="54723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548640" lvl="0" indent="0" algn="l" rtl="0">
              <a:spcBef>
                <a:spcPts val="1000"/>
              </a:spcBef>
              <a:spcAft>
                <a:spcPts val="0"/>
              </a:spcAft>
              <a:buSzPct val="59999"/>
              <a:buNone/>
            </a:pPr>
            <a:r>
              <a:rPr lang="en-IN"/>
              <a:t>An `OrderFacade` class is designed that operates by accepting a `Product` object through the concept of object composition. </a:t>
            </a:r>
            <a:endParaRPr/>
          </a:p>
          <a:p>
            <a:pPr marL="800100" lvl="0" indent="-251459" algn="l" rtl="0">
              <a:spcBef>
                <a:spcPts val="1000"/>
              </a:spcBef>
              <a:spcAft>
                <a:spcPts val="0"/>
              </a:spcAft>
              <a:buSzPct val="59999"/>
              <a:buNone/>
            </a:pPr>
            <a:endParaRPr/>
          </a:p>
          <a:p>
            <a:pPr marL="548640" lvl="0" indent="0" algn="l" rtl="0">
              <a:spcBef>
                <a:spcPts val="1000"/>
              </a:spcBef>
              <a:spcAft>
                <a:spcPts val="0"/>
              </a:spcAft>
              <a:buSzPct val="59999"/>
              <a:buNone/>
            </a:pPr>
            <a:r>
              <a:rPr lang="en-IN"/>
              <a:t>Within this class, there exists a method named `order()`, which is responsible for instigating the creation of a fresh `Order` object. During this process, the `Product` object is adorned with additional features, essentially decorating it, before being incorporated into the newly formed `Order`.</a:t>
            </a:r>
            <a:endParaRPr/>
          </a:p>
        </p:txBody>
      </p:sp>
      <p:pic>
        <p:nvPicPr>
          <p:cNvPr id="119" name="Google Shape;11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375" y="1930400"/>
            <a:ext cx="5845624" cy="32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Adapter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76600" y="1431250"/>
            <a:ext cx="5117400" cy="4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/>
              <a:t>Designed`ManufacturerObjectAdapter` that implements the `ProductAPI` interface and encapsulates both the `Manufacturer` and `Product` objects.</a:t>
            </a:r>
            <a:endParaRPr sz="18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/>
              <a:t>The objective of this class is to establish a harmonious collaboration between the `Manufacturer` class, which implements `Cloneable`, and the `Product` class.</a:t>
            </a:r>
            <a:endParaRPr sz="18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/>
              <a:t>The `ManufacturerObjectAdapter` facilitates communication and interaction between these two classes, enabling seamless cooperation and synchronization of functionality.</a:t>
            </a:r>
            <a:endParaRPr sz="18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2950" y="2036775"/>
            <a:ext cx="6379025" cy="34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Factory / Singleton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683263" y="2160589"/>
            <a:ext cx="5211607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10000"/>
          </a:bodyPr>
          <a:lstStyle/>
          <a:p>
            <a:pPr marL="342900" lvl="0" indent="-349885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IN" sz="2000"/>
              <a:t>Designed an `AbstractFactory` interface that encompasses a method called `getObject()`. Within this interface, established a blueprint for the creation of objects.</a:t>
            </a:r>
            <a:endParaRPr sz="200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9885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IN" sz="2000"/>
              <a:t>Furthermore designed two subclasses, namely `ProductFactory` and `EmployeeFactory`, both of which adhere to the `AbstractFactory` interface. These subclasses are responsible for implementing the `getObject()` method, which leverages builder objects from their corresponding classes to generate objects of specific data types.</a:t>
            </a:r>
            <a:endParaRPr sz="200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5525" y="818217"/>
            <a:ext cx="5765458" cy="981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5525" y="2367424"/>
            <a:ext cx="5775311" cy="17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5525" y="4668570"/>
            <a:ext cx="5775311" cy="193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Command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384624" y="1346197"/>
            <a:ext cx="4711200" cy="46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IN" sz="1500"/>
              <a:t>Designed an interface named `CommandAPI`, encompassing a method named `execute()`. This design pattern's core intention revolves around transmitting the directive to either "purchase" or "rent" a product.</a:t>
            </a:r>
            <a:endParaRPr sz="15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IN" sz="1500"/>
              <a:t>To facilitate this pattern, we established two classes, namely `BuyProductCommand` and `RentProductCommand`, both of which extend the `CommandAPI`. These classes act as specialized entities that encapsulate the instructions for buying and renting products.</a:t>
            </a:r>
            <a:endParaRPr sz="15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IN" sz="1500"/>
              <a:t>Moreover, an `Invoker` class has been formulated to activate particular objects that execute the commands imparted by the receiver, thereby orchestrating the process of product acquisition or rental.</a:t>
            </a:r>
            <a:endParaRPr sz="15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500"/>
          </a:p>
        </p:txBody>
      </p:sp>
      <p:sp>
        <p:nvSpPr>
          <p:cNvPr id="143" name="Google Shape;143;p7"/>
          <p:cNvSpPr/>
          <p:nvPr/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6256" y="4013201"/>
            <a:ext cx="4924586" cy="102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4964" y="0"/>
            <a:ext cx="5812229" cy="187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4963" y="1930400"/>
            <a:ext cx="5812229" cy="2035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4966" y="5068538"/>
            <a:ext cx="5812229" cy="178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Widescreen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Trebuchet MS</vt:lpstr>
      <vt:lpstr>Roboto</vt:lpstr>
      <vt:lpstr>Arial</vt:lpstr>
      <vt:lpstr>Arial Black</vt:lpstr>
      <vt:lpstr>Roboto Slab</vt:lpstr>
      <vt:lpstr>Marina</vt:lpstr>
      <vt:lpstr>Online  Micro Center </vt:lpstr>
      <vt:lpstr>Overview</vt:lpstr>
      <vt:lpstr>PowerPoint Presentation</vt:lpstr>
      <vt:lpstr>Builder</vt:lpstr>
      <vt:lpstr>Decorator</vt:lpstr>
      <vt:lpstr>Façade Pattern</vt:lpstr>
      <vt:lpstr>Adapter</vt:lpstr>
      <vt:lpstr>Factory / Singleton</vt:lpstr>
      <vt:lpstr>Command</vt:lpstr>
      <vt:lpstr>Observer</vt:lpstr>
      <vt:lpstr>Prototype</vt:lpstr>
      <vt:lpstr>State</vt:lpstr>
      <vt:lpstr>Strategy 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 Micro Center </dc:title>
  <dc:creator>Divyesh Shah</dc:creator>
  <cp:lastModifiedBy>Purbasha Pan</cp:lastModifiedBy>
  <cp:revision>1</cp:revision>
  <dcterms:created xsi:type="dcterms:W3CDTF">2022-08-16T23:24:02Z</dcterms:created>
  <dcterms:modified xsi:type="dcterms:W3CDTF">2023-12-01T09:02:19Z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0x010100033749EB52514E49AB26EAE99B67BC20</vt:lpwstr>
  </property>
</Properties>
</file>