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29818013" cy="423481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AA"/>
    <a:srgbClr val="FFE564"/>
    <a:srgbClr val="969696"/>
    <a:srgbClr val="B85656"/>
    <a:srgbClr val="0070C0"/>
    <a:srgbClr val="CC9B00"/>
    <a:srgbClr val="D6A300"/>
    <a:srgbClr val="399B9D"/>
    <a:srgbClr val="47B0FF"/>
    <a:srgbClr val="009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5506" autoAdjust="0"/>
  </p:normalViewPr>
  <p:slideViewPr>
    <p:cSldViewPr>
      <p:cViewPr>
        <p:scale>
          <a:sx n="25" d="100"/>
          <a:sy n="25" d="100"/>
        </p:scale>
        <p:origin x="4840" y="-6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0663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6889413" y="0"/>
            <a:ext cx="12922250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90E83-4F3E-6B42-BD81-D1EBEAA072EA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53613" y="5294313"/>
            <a:ext cx="10110787" cy="14292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981325" y="20380325"/>
            <a:ext cx="23855363" cy="16675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0225663"/>
            <a:ext cx="12920663" cy="2122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6889413" y="40225663"/>
            <a:ext cx="12922250" cy="2122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5EF6-5D7B-2F45-9A0E-EFC2B0200F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30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55EF6-5D7B-2F45-9A0E-EFC2B0200F2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7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7117E5-07B1-4920-9528-F18963FE4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ACDBE5-6E4F-412B-AC64-9C44DE236F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F215A7-9BDB-4103-A575-33BEC685A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6D168-8D20-42E2-A4EF-ED696D2C5E5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620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8CE89E-A1FE-4E2A-812C-65FF8BE50A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61F812-4C7C-4EC2-9DCF-7EF400CF58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3C0518-BC55-4C5C-8592-0389B798A5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03C2-E2A1-473C-9A84-EE1DE477DB4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927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5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6663" cy="36525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A813C8-9112-4345-A6E9-93D1818ED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FA24DB-8AD7-4A63-91F1-EE71404E8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B1EF8C-E27A-48BD-B96C-F8ED4D0E3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B0820-76F0-46EA-823F-E8C33187708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04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4D0908-C04A-4FC1-B85F-B8CEFE1E3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32C135-7BBE-4E13-8942-F3536FC6C7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F2838E-FD57-44B7-8D2F-724861D8D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44FE-D3CE-48E2-A325-5149F6102C8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093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F7BA4B-44DA-44B5-88DB-167DBB6FE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FFFF09-90B9-4926-9AFE-609EA232A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8F7CB8-4AD7-4889-A08D-AD2193B41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36DC-6AD7-4C54-8773-CB8549B02A2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03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475" y="9988550"/>
            <a:ext cx="13549313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49312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4516A-68B8-4EED-A0F9-17607A574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F5F8E-7795-4760-A34B-A30D2A08CE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B53B1-60F7-40B9-905D-D83D05825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98383-99BA-4A08-BF29-1E8DC7DB89F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9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190E48-09CB-400C-B66F-B23774939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E4EB31-E404-4B58-A2F2-C668ED4B3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422F84-27EB-42E3-99C0-CDD698FA0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474E-9098-4E4E-9F97-27A7517A9D2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506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FE141C-B693-4FC5-B7CB-F01007483C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FF9773-E70D-4E1E-B169-934220F1B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B3E491-D588-4D79-A800-D102918FFD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5889-0B91-44D2-96F0-2776AE4C2E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4982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7F8A12E-3BBB-4C77-B3DC-DAA736C3B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01F4582-70DE-4A4E-BFCC-53CD8F4FEB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91B2DD-C72E-4AC8-BF3E-1D386D5B4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B7919-D83A-4272-9B04-BC1EF63A900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438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19B58-FB46-488F-BA61-FEBDF7A2B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CF3A1-EA53-4695-8D94-0211EB314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E538F-33C0-4782-AC68-222ED275DC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AAC93-E913-411D-98BB-8F7314B05E0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82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F5F44-0377-4EE1-BAD1-276537CB0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6DEE7-9784-4602-9692-70EA2EBFF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E45B6A-6097-42D2-B42E-34370625F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3A135-9C23-4716-9731-7FE21B55FCB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78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4C853EB-FD3E-483D-9B3F-F6004FF9A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8BED23-C9F8-4089-B2DC-49E5165A2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F23992-1747-474E-A868-5D98F5FE70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4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7A861F-731C-4D0A-8AD5-617D33BDD9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4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5BB384-A5A5-4897-A8F6-45CF8E95AD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400"/>
            </a:lvl1pPr>
          </a:lstStyle>
          <a:p>
            <a:pPr>
              <a:defRPr/>
            </a:pPr>
            <a:fld id="{91F027BF-9B6F-469D-B66F-D9811EA8A29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emf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http://mechatronik-ka.info/content/index.php" TargetMode="External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E05F8243-B672-484C-BD7F-6F8C8C5E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84738" cy="268287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id="{67FE8D0C-FD05-4DA5-A6C1-DDC940D5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188" y="1746250"/>
            <a:ext cx="17730787" cy="201612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2" name="AutoShape 9">
            <a:extLst>
              <a:ext uri="{FF2B5EF4-FFF2-40B4-BE49-F238E27FC236}">
                <a16:creationId xmlns:a16="http://schemas.microsoft.com/office/drawing/2014/main" id="{5708907A-B2EB-4785-B819-074AA17D81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374775"/>
            <a:ext cx="2732087" cy="2376488"/>
          </a:xfrm>
          <a:prstGeom prst="triangle">
            <a:avLst>
              <a:gd name="adj" fmla="val 50000"/>
            </a:avLst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3" name="Text Box 8">
            <a:extLst>
              <a:ext uri="{FF2B5EF4-FFF2-40B4-BE49-F238E27FC236}">
                <a16:creationId xmlns:a16="http://schemas.microsoft.com/office/drawing/2014/main" id="{85F61EC1-50A3-4DEE-8DDE-09E2EF5FE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7963" y="273050"/>
            <a:ext cx="15860712" cy="317182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54" tIns="199329" rIns="398654" bIns="199329">
            <a:spAutoFit/>
          </a:bodyPr>
          <a:lstStyle>
            <a:lvl1pPr defTabSz="398462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98462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98462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9846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984625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9846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9846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9846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9846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8000" b="1"/>
              <a:t>Bachelor – Studiengang</a:t>
            </a:r>
            <a:br>
              <a:rPr lang="de-DE" altLang="de-DE" sz="10400" b="1"/>
            </a:br>
            <a:r>
              <a:rPr lang="de-DE" altLang="de-DE" sz="10000" b="1"/>
              <a:t>Mechatronik</a:t>
            </a:r>
          </a:p>
        </p:txBody>
      </p:sp>
      <p:sp>
        <p:nvSpPr>
          <p:cNvPr id="2054" name="Rectangle 26">
            <a:extLst>
              <a:ext uri="{FF2B5EF4-FFF2-40B4-BE49-F238E27FC236}">
                <a16:creationId xmlns:a16="http://schemas.microsoft.com/office/drawing/2014/main" id="{C87C07F1-39F6-4BF9-A652-2DC515ED067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40125650"/>
            <a:ext cx="30284738" cy="268287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5" name="Rectangle 27">
            <a:extLst>
              <a:ext uri="{FF2B5EF4-FFF2-40B4-BE49-F238E27FC236}">
                <a16:creationId xmlns:a16="http://schemas.microsoft.com/office/drawing/2014/main" id="{E8CDF82F-C2EB-4FE5-9D57-15461DEB55B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39046150"/>
            <a:ext cx="15500350" cy="201612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6" name="AutoShape 28">
            <a:extLst>
              <a:ext uri="{FF2B5EF4-FFF2-40B4-BE49-F238E27FC236}">
                <a16:creationId xmlns:a16="http://schemas.microsoft.com/office/drawing/2014/main" id="{3ECF30BC-F658-4307-AFD9-505FD087E4B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131925" y="39055675"/>
            <a:ext cx="2736850" cy="2376488"/>
          </a:xfrm>
          <a:prstGeom prst="triangle">
            <a:avLst>
              <a:gd name="adj" fmla="val 50000"/>
            </a:avLst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7" name="AutoShape 30">
            <a:extLst>
              <a:ext uri="{FF2B5EF4-FFF2-40B4-BE49-F238E27FC236}">
                <a16:creationId xmlns:a16="http://schemas.microsoft.com/office/drawing/2014/main" id="{378E1613-AF08-4D2C-9621-13D8CE9C58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747163" y="40559038"/>
            <a:ext cx="857091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058" name="Group 86">
            <a:extLst>
              <a:ext uri="{FF2B5EF4-FFF2-40B4-BE49-F238E27FC236}">
                <a16:creationId xmlns:a16="http://schemas.microsoft.com/office/drawing/2014/main" id="{C70B78CF-E054-4372-841F-029A6D5AF5CD}"/>
              </a:ext>
            </a:extLst>
          </p:cNvPr>
          <p:cNvGrpSpPr>
            <a:grpSpLocks/>
          </p:cNvGrpSpPr>
          <p:nvPr/>
        </p:nvGrpSpPr>
        <p:grpSpPr bwMode="auto">
          <a:xfrm>
            <a:off x="0" y="40387588"/>
            <a:ext cx="30284738" cy="2073275"/>
            <a:chOff x="0" y="25477"/>
            <a:chExt cx="19077" cy="1306"/>
          </a:xfrm>
        </p:grpSpPr>
        <p:sp>
          <p:nvSpPr>
            <p:cNvPr id="2087" name="Rectangle 37">
              <a:extLst>
                <a:ext uri="{FF2B5EF4-FFF2-40B4-BE49-F238E27FC236}">
                  <a16:creationId xmlns:a16="http://schemas.microsoft.com/office/drawing/2014/main" id="{5EE619E6-666F-4758-B008-8CA80BBC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2" y="25477"/>
              <a:ext cx="3531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176713">
                <a:spcBef>
                  <a:spcPct val="20000"/>
                </a:spcBef>
                <a:buChar char="•"/>
                <a:defRPr sz="14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176713">
                <a:spcBef>
                  <a:spcPct val="20000"/>
                </a:spcBef>
                <a:buChar char="–"/>
                <a:defRPr sz="1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176713"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176713">
                <a:spcBef>
                  <a:spcPct val="20000"/>
                </a:spcBef>
                <a:buChar char="–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176713">
                <a:spcBef>
                  <a:spcPct val="20000"/>
                </a:spcBef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0000" b="1">
                  <a:solidFill>
                    <a:srgbClr val="000000"/>
                  </a:solidFill>
                  <a:latin typeface="Verdana" panose="020B0604030504040204" pitchFamily="34" charset="0"/>
                </a:rPr>
                <a:t>Technik</a:t>
              </a:r>
              <a:endParaRPr lang="de-DE" altLang="de-DE" sz="10000"/>
            </a:p>
          </p:txBody>
        </p:sp>
        <p:sp>
          <p:nvSpPr>
            <p:cNvPr id="2088" name="Rectangle 40">
              <a:extLst>
                <a:ext uri="{FF2B5EF4-FFF2-40B4-BE49-F238E27FC236}">
                  <a16:creationId xmlns:a16="http://schemas.microsoft.com/office/drawing/2014/main" id="{8891FD55-40DF-4491-BFF9-E6C88BC5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" y="25929"/>
              <a:ext cx="164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176713">
                <a:spcBef>
                  <a:spcPct val="20000"/>
                </a:spcBef>
                <a:buChar char="•"/>
                <a:defRPr sz="14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176713">
                <a:spcBef>
                  <a:spcPct val="20000"/>
                </a:spcBef>
                <a:buChar char="–"/>
                <a:defRPr sz="1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176713"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176713">
                <a:spcBef>
                  <a:spcPct val="20000"/>
                </a:spcBef>
                <a:buChar char="–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176713">
                <a:spcBef>
                  <a:spcPct val="20000"/>
                </a:spcBef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4400" b="1">
                  <a:solidFill>
                    <a:srgbClr val="000000"/>
                  </a:solidFill>
                  <a:latin typeface="Verdana" panose="020B0604030504040204" pitchFamily="34" charset="0"/>
                </a:rPr>
                <a:t>Fakultät</a:t>
              </a:r>
              <a:endParaRPr lang="de-DE" altLang="de-DE" sz="4400"/>
            </a:p>
          </p:txBody>
        </p:sp>
        <p:sp>
          <p:nvSpPr>
            <p:cNvPr id="2089" name="Rectangle 49">
              <a:extLst>
                <a:ext uri="{FF2B5EF4-FFF2-40B4-BE49-F238E27FC236}">
                  <a16:creationId xmlns:a16="http://schemas.microsoft.com/office/drawing/2014/main" id="{EFF1B419-9077-4AFD-AEF0-62BDC817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04"/>
              <a:ext cx="19077" cy="279"/>
            </a:xfrm>
            <a:prstGeom prst="rect">
              <a:avLst/>
            </a:prstGeom>
            <a:solidFill>
              <a:srgbClr val="009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4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8200"/>
            </a:p>
          </p:txBody>
        </p:sp>
      </p:grpSp>
      <p:sp>
        <p:nvSpPr>
          <p:cNvPr id="2059" name="Rectangle 90">
            <a:extLst>
              <a:ext uri="{FF2B5EF4-FFF2-40B4-BE49-F238E27FC236}">
                <a16:creationId xmlns:a16="http://schemas.microsoft.com/office/drawing/2014/main" id="{F2A49417-F4C9-4687-A7EB-47DF87B2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88" y="39641463"/>
            <a:ext cx="98837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11" tIns="43506" rIns="87011" bIns="43506">
            <a:spAutoFit/>
          </a:bodyPr>
          <a:lstStyle>
            <a:lvl1pPr defTabSz="72072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2072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2072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207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20725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de-DE" altLang="de-DE" sz="4400" dirty="0"/>
              <a:t>Betreuer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de-DE" altLang="de-DE" sz="4400" dirty="0"/>
              <a:t>Dominik </a:t>
            </a:r>
            <a:r>
              <a:rPr lang="de-DE" altLang="de-DE" sz="4400" dirty="0" err="1"/>
              <a:t>Weickgenannt</a:t>
            </a:r>
            <a:endParaRPr lang="de-DE" altLang="de-DE" sz="4400" dirty="0"/>
          </a:p>
        </p:txBody>
      </p:sp>
      <p:sp>
        <p:nvSpPr>
          <p:cNvPr id="2061" name="Rectangle 96">
            <a:extLst>
              <a:ext uri="{FF2B5EF4-FFF2-40B4-BE49-F238E27FC236}">
                <a16:creationId xmlns:a16="http://schemas.microsoft.com/office/drawing/2014/main" id="{1AA6D1C0-0EFE-413D-B648-1CA437AB6F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9050" y="3041650"/>
            <a:ext cx="11431588" cy="12239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62" name="AutoShape 97">
            <a:extLst>
              <a:ext uri="{FF2B5EF4-FFF2-40B4-BE49-F238E27FC236}">
                <a16:creationId xmlns:a16="http://schemas.microsoft.com/office/drawing/2014/main" id="{4E55CF3B-BC65-4449-B211-31951700B2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09275" y="3041650"/>
            <a:ext cx="1406525" cy="1223963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63" name="Text Box 161">
            <a:extLst>
              <a:ext uri="{FF2B5EF4-FFF2-40B4-BE49-F238E27FC236}">
                <a16:creationId xmlns:a16="http://schemas.microsoft.com/office/drawing/2014/main" id="{3B8C56E2-024A-4EE8-80CA-6E047BA3A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198813"/>
            <a:ext cx="11022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6713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5400" dirty="0">
                <a:solidFill>
                  <a:schemeClr val="bg1"/>
                </a:solidFill>
              </a:rPr>
              <a:t>Jan Bantle, Moritz Knapp</a:t>
            </a:r>
          </a:p>
        </p:txBody>
      </p:sp>
      <p:sp>
        <p:nvSpPr>
          <p:cNvPr id="2064" name="Text Box 163">
            <a:extLst>
              <a:ext uri="{FF2B5EF4-FFF2-40B4-BE49-F238E27FC236}">
                <a16:creationId xmlns:a16="http://schemas.microsoft.com/office/drawing/2014/main" id="{3066A521-4567-4243-9C20-58FD3052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2019538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6713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2800" dirty="0">
                <a:solidFill>
                  <a:schemeClr val="bg1"/>
                </a:solidFill>
              </a:rPr>
              <a:t>02.06.2022</a:t>
            </a:r>
            <a:endParaRPr lang="de-DE" altLang="de-DE" sz="1800" dirty="0">
              <a:solidFill>
                <a:schemeClr val="bg1"/>
              </a:solidFill>
            </a:endParaRPr>
          </a:p>
        </p:txBody>
      </p:sp>
      <p:pic>
        <p:nvPicPr>
          <p:cNvPr id="2065" name="Picture 170">
            <a:extLst>
              <a:ext uri="{FF2B5EF4-FFF2-40B4-BE49-F238E27FC236}">
                <a16:creationId xmlns:a16="http://schemas.microsoft.com/office/drawing/2014/main" id="{76942473-2BC7-4E5C-AE67-5C4E96E1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11470" b="13721"/>
          <a:stretch>
            <a:fillRect/>
          </a:stretch>
        </p:blipFill>
        <p:spPr bwMode="auto">
          <a:xfrm>
            <a:off x="1674813" y="220663"/>
            <a:ext cx="47704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72" descr="Mechatronik-Logo">
            <a:hlinkClick r:id="rId4"/>
            <a:extLst>
              <a:ext uri="{FF2B5EF4-FFF2-40B4-BE49-F238E27FC236}">
                <a16:creationId xmlns:a16="http://schemas.microsoft.com/office/drawing/2014/main" id="{83BDBBBD-CF5F-43BC-891D-2B7F32828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39301738"/>
            <a:ext cx="5564187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956AA49-D38D-9DE3-3D89-5CE1B6D0EBA6}"/>
              </a:ext>
            </a:extLst>
          </p:cNvPr>
          <p:cNvSpPr txBox="1"/>
          <p:nvPr/>
        </p:nvSpPr>
        <p:spPr>
          <a:xfrm>
            <a:off x="7222544" y="5245101"/>
            <a:ext cx="1929246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Digitalisierung einer Gartenhochbahn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F9D854-DAB1-60DB-AC3F-FDF86003E006}"/>
              </a:ext>
            </a:extLst>
          </p:cNvPr>
          <p:cNvSpPr txBox="1"/>
          <p:nvPr/>
        </p:nvSpPr>
        <p:spPr>
          <a:xfrm>
            <a:off x="8386058" y="6502729"/>
            <a:ext cx="1587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Interdisziplinäre Studienarbeit: </a:t>
            </a:r>
            <a:r>
              <a:rPr lang="de-DE" sz="4400" dirty="0" err="1"/>
              <a:t>mechatronics</a:t>
            </a:r>
            <a:r>
              <a:rPr lang="de-DE" sz="4400" dirty="0"/>
              <a:t> </a:t>
            </a:r>
            <a:r>
              <a:rPr lang="de-DE" sz="4400" dirty="0" err="1"/>
              <a:t>meets</a:t>
            </a:r>
            <a:r>
              <a:rPr lang="de-DE" sz="4400" dirty="0"/>
              <a:t> </a:t>
            </a:r>
            <a:r>
              <a:rPr lang="de-DE" sz="4400" dirty="0" err="1"/>
              <a:t>informatics</a:t>
            </a:r>
            <a:endParaRPr lang="de-DE" sz="440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68CE600-D635-EA12-5638-1508D334FCBB}"/>
              </a:ext>
            </a:extLst>
          </p:cNvPr>
          <p:cNvGrpSpPr/>
          <p:nvPr/>
        </p:nvGrpSpPr>
        <p:grpSpPr>
          <a:xfrm rot="21398660">
            <a:off x="1245782" y="8307101"/>
            <a:ext cx="14457211" cy="10854329"/>
            <a:chOff x="7738554" y="7685067"/>
            <a:chExt cx="15170417" cy="1084396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AF5CA07-CDE2-F721-D2A3-68AF0CB8C134}"/>
                </a:ext>
              </a:extLst>
            </p:cNvPr>
            <p:cNvSpPr/>
            <p:nvPr/>
          </p:nvSpPr>
          <p:spPr bwMode="auto">
            <a:xfrm>
              <a:off x="7761653" y="8330726"/>
              <a:ext cx="14641397" cy="10198303"/>
            </a:xfrm>
            <a:prstGeom prst="rect">
              <a:avLst/>
            </a:prstGeom>
            <a:solidFill>
              <a:srgbClr val="FFF1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8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186AC5-EDE7-C4B6-6897-61148ECA5BB2}"/>
                </a:ext>
              </a:extLst>
            </p:cNvPr>
            <p:cNvSpPr txBox="1"/>
            <p:nvPr/>
          </p:nvSpPr>
          <p:spPr>
            <a:xfrm>
              <a:off x="8251807" y="8932535"/>
              <a:ext cx="13413800" cy="9018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00D7AA7-5149-BB64-16CE-6CA7343CBB29}"/>
                </a:ext>
              </a:extLst>
            </p:cNvPr>
            <p:cNvSpPr txBox="1"/>
            <p:nvPr/>
          </p:nvSpPr>
          <p:spPr>
            <a:xfrm>
              <a:off x="11648594" y="9158616"/>
              <a:ext cx="5802014" cy="135421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latin typeface="Comic Sans MS" panose="030F0902030302020204" pitchFamily="66" charset="0"/>
                </a:rPr>
                <a:t>Highlights</a:t>
              </a:r>
            </a:p>
          </p:txBody>
        </p: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EFADF4A7-D1A3-A718-E46B-9077BAEA0F12}"/>
                </a:ext>
              </a:extLst>
            </p:cNvPr>
            <p:cNvCxnSpPr/>
            <p:nvPr/>
          </p:nvCxnSpPr>
          <p:spPr bwMode="auto">
            <a:xfrm>
              <a:off x="11687991" y="10238502"/>
              <a:ext cx="58020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E5E545D1-4A0E-9000-7DC4-0B590B888F3B}"/>
                </a:ext>
              </a:extLst>
            </p:cNvPr>
            <p:cNvSpPr txBox="1"/>
            <p:nvPr/>
          </p:nvSpPr>
          <p:spPr>
            <a:xfrm>
              <a:off x="8541268" y="10664431"/>
              <a:ext cx="12702556" cy="6861174"/>
            </a:xfrm>
            <a:prstGeom prst="rect">
              <a:avLst/>
            </a:prstGeom>
            <a:solidFill>
              <a:schemeClr val="bg1">
                <a:alpha val="79727"/>
              </a:schemeClr>
            </a:solidFill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Stromversorgung </a:t>
              </a:r>
              <a:r>
                <a:rPr lang="de-DE" sz="2800" dirty="0">
                  <a:latin typeface="Comic Sans MS" panose="030F0902030302020204" pitchFamily="66" charset="0"/>
                </a:rPr>
                <a:t>über</a:t>
              </a:r>
              <a:r>
                <a:rPr lang="de-DE" sz="2800" b="1" dirty="0">
                  <a:latin typeface="Comic Sans MS" panose="030F0902030302020204" pitchFamily="66" charset="0"/>
                </a:rPr>
                <a:t> </a:t>
              </a:r>
              <a:r>
                <a:rPr lang="de-DE" sz="2800" dirty="0">
                  <a:latin typeface="Comic Sans MS" panose="030F0902030302020204" pitchFamily="66" charset="0"/>
                </a:rPr>
                <a:t>Li-Ion-Batterie mit automatisiertem Lademanagement</a:t>
              </a:r>
            </a:p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Antrieb </a:t>
              </a:r>
              <a:r>
                <a:rPr lang="de-DE" sz="2800" dirty="0">
                  <a:latin typeface="Comic Sans MS" panose="030F0902030302020204" pitchFamily="66" charset="0"/>
                </a:rPr>
                <a:t>mit</a:t>
              </a:r>
              <a:r>
                <a:rPr lang="de-DE" sz="2800" b="1" dirty="0">
                  <a:latin typeface="Comic Sans MS" panose="030F0902030302020204" pitchFamily="66" charset="0"/>
                </a:rPr>
                <a:t> Schrittmotor </a:t>
              </a:r>
              <a:r>
                <a:rPr lang="de-DE" sz="2800" dirty="0">
                  <a:latin typeface="Comic Sans MS" panose="030F0902030302020204" pitchFamily="66" charset="0"/>
                </a:rPr>
                <a:t>macht präzise Fahrprofile sowie Open-Loop-Regelung möglich</a:t>
              </a:r>
            </a:p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Steuerung </a:t>
              </a:r>
              <a:r>
                <a:rPr lang="de-DE" sz="2800" dirty="0">
                  <a:latin typeface="Comic Sans MS" panose="030F0902030302020204" pitchFamily="66" charset="0"/>
                </a:rPr>
                <a:t>der Hochbahn über</a:t>
              </a:r>
              <a:r>
                <a:rPr lang="de-DE" sz="2800" b="1" dirty="0">
                  <a:latin typeface="Comic Sans MS" panose="030F0902030302020204" pitchFamily="66" charset="0"/>
                </a:rPr>
                <a:t> Webserver </a:t>
              </a:r>
              <a:r>
                <a:rPr lang="de-DE" sz="2800" dirty="0">
                  <a:latin typeface="Comic Sans MS" panose="030F0902030302020204" pitchFamily="66" charset="0"/>
                </a:rPr>
                <a:t>mit </a:t>
              </a:r>
              <a:r>
                <a:rPr lang="de-DE" sz="2800" b="1" dirty="0">
                  <a:latin typeface="Comic Sans MS" panose="030F0902030302020204" pitchFamily="66" charset="0"/>
                </a:rPr>
                <a:t>GUI</a:t>
              </a:r>
            </a:p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Algorithmus</a:t>
              </a:r>
              <a:r>
                <a:rPr lang="de-DE" sz="2800" dirty="0">
                  <a:latin typeface="Comic Sans MS" panose="030F0902030302020204" pitchFamily="66" charset="0"/>
                </a:rPr>
                <a:t> zur </a:t>
              </a:r>
              <a:r>
                <a:rPr lang="de-DE" sz="2800" b="1" dirty="0">
                  <a:latin typeface="Comic Sans MS" panose="030F0902030302020204" pitchFamily="66" charset="0"/>
                </a:rPr>
                <a:t>streckenabhängigen</a:t>
              </a:r>
              <a:r>
                <a:rPr lang="de-DE" sz="2800" dirty="0">
                  <a:latin typeface="Comic Sans MS" panose="030F0902030302020204" pitchFamily="66" charset="0"/>
                </a:rPr>
                <a:t> </a:t>
              </a:r>
              <a:r>
                <a:rPr lang="de-DE" sz="2800" b="1" dirty="0">
                  <a:latin typeface="Comic Sans MS" panose="030F0902030302020204" pitchFamily="66" charset="0"/>
                </a:rPr>
                <a:t>Geschwindigkeitsregelung</a:t>
              </a:r>
            </a:p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Überwachung</a:t>
              </a:r>
              <a:r>
                <a:rPr lang="de-DE" sz="2800" dirty="0">
                  <a:latin typeface="Comic Sans MS" panose="030F0902030302020204" pitchFamily="66" charset="0"/>
                </a:rPr>
                <a:t> von </a:t>
              </a:r>
              <a:r>
                <a:rPr lang="de-DE" sz="2800" b="1" dirty="0">
                  <a:latin typeface="Comic Sans MS" panose="030F0902030302020204" pitchFamily="66" charset="0"/>
                </a:rPr>
                <a:t>Warn- und Schutzfeld </a:t>
              </a:r>
              <a:r>
                <a:rPr lang="de-DE" sz="2800" dirty="0">
                  <a:latin typeface="Comic Sans MS" panose="030F0902030302020204" pitchFamily="66" charset="0"/>
                </a:rPr>
                <a:t>führt zu dynamischer </a:t>
              </a:r>
              <a:r>
                <a:rPr lang="de-DE" sz="2800" b="1" dirty="0">
                  <a:latin typeface="Comic Sans MS" panose="030F0902030302020204" pitchFamily="66" charset="0"/>
                </a:rPr>
                <a:t>Geschwindigkeitsanpassung</a:t>
              </a:r>
            </a:p>
          </p:txBody>
        </p: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F8B5AC3D-3D5D-C72C-9B18-3C1769794BBC}"/>
                </a:ext>
              </a:extLst>
            </p:cNvPr>
            <p:cNvCxnSpPr/>
            <p:nvPr/>
          </p:nvCxnSpPr>
          <p:spPr bwMode="auto">
            <a:xfrm>
              <a:off x="8541268" y="11395150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7F53047A-68B6-21AA-CCDB-5FDA8BD1E403}"/>
                </a:ext>
              </a:extLst>
            </p:cNvPr>
            <p:cNvCxnSpPr/>
            <p:nvPr/>
          </p:nvCxnSpPr>
          <p:spPr bwMode="auto">
            <a:xfrm>
              <a:off x="8541268" y="12259246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>
              <a:extLst>
                <a:ext uri="{FF2B5EF4-FFF2-40B4-BE49-F238E27FC236}">
                  <a16:creationId xmlns:a16="http://schemas.microsoft.com/office/drawing/2014/main" id="{9445D8CF-72C7-754B-D1CB-065571C71ECA}"/>
                </a:ext>
              </a:extLst>
            </p:cNvPr>
            <p:cNvCxnSpPr/>
            <p:nvPr/>
          </p:nvCxnSpPr>
          <p:spPr bwMode="auto">
            <a:xfrm>
              <a:off x="8541268" y="13123342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>
              <a:extLst>
                <a:ext uri="{FF2B5EF4-FFF2-40B4-BE49-F238E27FC236}">
                  <a16:creationId xmlns:a16="http://schemas.microsoft.com/office/drawing/2014/main" id="{8FDED0F5-F8F7-B1CE-301A-483840544E80}"/>
                </a:ext>
              </a:extLst>
            </p:cNvPr>
            <p:cNvCxnSpPr/>
            <p:nvPr/>
          </p:nvCxnSpPr>
          <p:spPr bwMode="auto">
            <a:xfrm>
              <a:off x="8541268" y="13987438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8909E89B-0361-5D2F-FC33-8D0404B6515E}"/>
                </a:ext>
              </a:extLst>
            </p:cNvPr>
            <p:cNvCxnSpPr/>
            <p:nvPr/>
          </p:nvCxnSpPr>
          <p:spPr bwMode="auto">
            <a:xfrm>
              <a:off x="8541268" y="14851534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>
              <a:extLst>
                <a:ext uri="{FF2B5EF4-FFF2-40B4-BE49-F238E27FC236}">
                  <a16:creationId xmlns:a16="http://schemas.microsoft.com/office/drawing/2014/main" id="{92A775DE-1FDF-548C-0987-1526430E21BE}"/>
                </a:ext>
              </a:extLst>
            </p:cNvPr>
            <p:cNvCxnSpPr/>
            <p:nvPr/>
          </p:nvCxnSpPr>
          <p:spPr bwMode="auto">
            <a:xfrm>
              <a:off x="8541268" y="15715630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1C480C6C-3716-0BA3-E5D8-51F52C871198}"/>
                </a:ext>
              </a:extLst>
            </p:cNvPr>
            <p:cNvCxnSpPr/>
            <p:nvPr/>
          </p:nvCxnSpPr>
          <p:spPr bwMode="auto">
            <a:xfrm>
              <a:off x="8541268" y="16579726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>
              <a:extLst>
                <a:ext uri="{FF2B5EF4-FFF2-40B4-BE49-F238E27FC236}">
                  <a16:creationId xmlns:a16="http://schemas.microsoft.com/office/drawing/2014/main" id="{2FF5B46B-7919-E1D4-82C5-99330C521345}"/>
                </a:ext>
              </a:extLst>
            </p:cNvPr>
            <p:cNvCxnSpPr/>
            <p:nvPr/>
          </p:nvCxnSpPr>
          <p:spPr bwMode="auto">
            <a:xfrm>
              <a:off x="8541268" y="17443822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28" name="Picture 4" descr="Alco reißnagel 1 cm Stahl rot 40 Stück">
              <a:extLst>
                <a:ext uri="{FF2B5EF4-FFF2-40B4-BE49-F238E27FC236}">
                  <a16:creationId xmlns:a16="http://schemas.microsoft.com/office/drawing/2014/main" id="{8E46B484-C4C0-FF34-F3BF-E70E438B5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17" b="91875" l="4688" r="95938">
                          <a14:foregroundMark x1="92344" y1="41042" x2="88125" y2="18333"/>
                          <a14:foregroundMark x1="88125" y1="18333" x2="84688" y2="10417"/>
                          <a14:foregroundMark x1="84688" y1="10417" x2="82344" y2="7917"/>
                          <a14:foregroundMark x1="95938" y1="31875" x2="95938" y2="31875"/>
                          <a14:foregroundMark x1="19063" y1="77292" x2="19063" y2="77292"/>
                          <a14:foregroundMark x1="25625" y1="76875" x2="11875" y2="82292"/>
                          <a14:foregroundMark x1="11875" y1="82292" x2="10469" y2="83958"/>
                          <a14:foregroundMark x1="4688" y1="91250" x2="4688" y2="91250"/>
                          <a14:foregroundMark x1="49219" y1="91875" x2="49219" y2="91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96" b="3339"/>
            <a:stretch/>
          </p:blipFill>
          <p:spPr bwMode="auto">
            <a:xfrm rot="19509424">
              <a:off x="7738554" y="7685067"/>
              <a:ext cx="1278658" cy="11929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lco reißnagel 1 cm Stahl grün 40 Stück">
              <a:extLst>
                <a:ext uri="{FF2B5EF4-FFF2-40B4-BE49-F238E27FC236}">
                  <a16:creationId xmlns:a16="http://schemas.microsoft.com/office/drawing/2014/main" id="{0D3E5C5A-A534-7002-79AA-344924A1A9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042" b="94167" l="1563" r="98125">
                          <a14:foregroundMark x1="94219" y1="40000" x2="94219" y2="40000"/>
                          <a14:foregroundMark x1="77031" y1="10000" x2="77031" y2="10000"/>
                          <a14:foregroundMark x1="98125" y1="39375" x2="98125" y2="39375"/>
                          <a14:foregroundMark x1="79063" y1="6042" x2="79063" y2="6042"/>
                          <a14:foregroundMark x1="22344" y1="77500" x2="22344" y2="77500"/>
                          <a14:foregroundMark x1="5625" y1="91042" x2="5625" y2="91042"/>
                          <a14:foregroundMark x1="1563" y1="94167" x2="1563" y2="94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7" b="6589"/>
            <a:stretch/>
          </p:blipFill>
          <p:spPr bwMode="auto">
            <a:xfrm rot="20211511">
              <a:off x="21586964" y="7850582"/>
              <a:ext cx="1322007" cy="11479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FA862F4-20D8-D319-221E-9FD83A8D907E}"/>
              </a:ext>
            </a:extLst>
          </p:cNvPr>
          <p:cNvGrpSpPr/>
          <p:nvPr/>
        </p:nvGrpSpPr>
        <p:grpSpPr>
          <a:xfrm>
            <a:off x="852365" y="21644371"/>
            <a:ext cx="28893636" cy="15429633"/>
            <a:chOff x="641781" y="19415465"/>
            <a:chExt cx="28893636" cy="1542963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4DE76CB-A912-95A2-E679-2A741C33DF32}"/>
                </a:ext>
              </a:extLst>
            </p:cNvPr>
            <p:cNvSpPr/>
            <p:nvPr/>
          </p:nvSpPr>
          <p:spPr bwMode="auto">
            <a:xfrm>
              <a:off x="676278" y="19415466"/>
              <a:ext cx="14463709" cy="8247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8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8B31809-9159-8EEF-D29E-19B1F076ABA3}"/>
                </a:ext>
              </a:extLst>
            </p:cNvPr>
            <p:cNvSpPr/>
            <p:nvPr/>
          </p:nvSpPr>
          <p:spPr bwMode="auto">
            <a:xfrm>
              <a:off x="15088599" y="19415465"/>
              <a:ext cx="14446818" cy="8247055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8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4458A21C-BA8A-5FA3-13C9-375ADC33A97A}"/>
                </a:ext>
              </a:extLst>
            </p:cNvPr>
            <p:cNvSpPr/>
            <p:nvPr/>
          </p:nvSpPr>
          <p:spPr bwMode="auto">
            <a:xfrm>
              <a:off x="15088599" y="27662521"/>
              <a:ext cx="14446818" cy="717305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8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E1BC133-5320-FB23-FEFD-C2B8348955A6}"/>
                </a:ext>
              </a:extLst>
            </p:cNvPr>
            <p:cNvSpPr/>
            <p:nvPr/>
          </p:nvSpPr>
          <p:spPr bwMode="auto">
            <a:xfrm>
              <a:off x="641781" y="27672045"/>
              <a:ext cx="14446818" cy="71730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8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016147A9-EB6A-F3F8-439E-19FB421A5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8873">
            <a:off x="15422257" y="12067758"/>
            <a:ext cx="13810636" cy="64571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EC4A4F3-A6FC-5E9C-927C-DE75ADF23EC7}"/>
              </a:ext>
            </a:extLst>
          </p:cNvPr>
          <p:cNvSpPr txBox="1"/>
          <p:nvPr/>
        </p:nvSpPr>
        <p:spPr>
          <a:xfrm>
            <a:off x="3830455" y="22177591"/>
            <a:ext cx="8718733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Sensorik &amp; Aktorik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22635FF-102B-1BAC-CE44-148422B0CA0E}"/>
              </a:ext>
            </a:extLst>
          </p:cNvPr>
          <p:cNvSpPr txBox="1"/>
          <p:nvPr/>
        </p:nvSpPr>
        <p:spPr>
          <a:xfrm>
            <a:off x="5374167" y="30017067"/>
            <a:ext cx="4685898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Mechanik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47E3F36-3DFC-120E-9D6E-D9D7E7C931EC}"/>
              </a:ext>
            </a:extLst>
          </p:cNvPr>
          <p:cNvSpPr txBox="1"/>
          <p:nvPr/>
        </p:nvSpPr>
        <p:spPr>
          <a:xfrm>
            <a:off x="19945056" y="22218323"/>
            <a:ext cx="4334841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Software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DE2941A9-9308-A7ED-C2AB-C2AC1A06A7DA}"/>
              </a:ext>
            </a:extLst>
          </p:cNvPr>
          <p:cNvSpPr txBox="1"/>
          <p:nvPr/>
        </p:nvSpPr>
        <p:spPr>
          <a:xfrm>
            <a:off x="19220175" y="30017067"/>
            <a:ext cx="6441187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979206-5F60-B8DE-67EF-02450255FF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90034" y="31517393"/>
            <a:ext cx="8101467" cy="54009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C553399-2C96-F570-A0B0-D8C82C10F1E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3711"/>
          <a:stretch/>
        </p:blipFill>
        <p:spPr>
          <a:xfrm>
            <a:off x="15842352" y="23863554"/>
            <a:ext cx="5919492" cy="47947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0DB68B0-42B0-5B99-8EFA-4B17A16344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17195" y="23838932"/>
            <a:ext cx="6662287" cy="482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81EE948-ED9E-AE02-580A-003B31EF17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9113" y="31602941"/>
            <a:ext cx="3704687" cy="4535865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7022927E-58B0-469E-2988-83DC987607E3}"/>
              </a:ext>
            </a:extLst>
          </p:cNvPr>
          <p:cNvSpPr txBox="1"/>
          <p:nvPr/>
        </p:nvSpPr>
        <p:spPr>
          <a:xfrm>
            <a:off x="1372043" y="28791929"/>
            <a:ext cx="5281902" cy="658835"/>
          </a:xfrm>
          <a:prstGeom prst="rect">
            <a:avLst/>
          </a:prstGeom>
          <a:solidFill>
            <a:schemeClr val="bg1">
              <a:alpha val="79727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Schrittmotorsteuerung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C33F0DA-0F52-3205-A44C-942B4F55F0E1}"/>
              </a:ext>
            </a:extLst>
          </p:cNvPr>
          <p:cNvSpPr txBox="1"/>
          <p:nvPr/>
        </p:nvSpPr>
        <p:spPr>
          <a:xfrm>
            <a:off x="15842352" y="28808875"/>
            <a:ext cx="5919492" cy="658835"/>
          </a:xfrm>
          <a:prstGeom prst="rect">
            <a:avLst/>
          </a:prstGeom>
          <a:solidFill>
            <a:schemeClr val="bg1">
              <a:alpha val="79727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Grafische Benutzeroberfläche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F537AE5-ED09-042C-9922-F96F1A54E5EB}"/>
              </a:ext>
            </a:extLst>
          </p:cNvPr>
          <p:cNvSpPr txBox="1"/>
          <p:nvPr/>
        </p:nvSpPr>
        <p:spPr>
          <a:xfrm>
            <a:off x="22617195" y="28785700"/>
            <a:ext cx="6637879" cy="658835"/>
          </a:xfrm>
          <a:prstGeom prst="rect">
            <a:avLst/>
          </a:prstGeom>
          <a:solidFill>
            <a:schemeClr val="bg1">
              <a:alpha val="79727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Zustandsautomat Hauptsteuerung</a:t>
            </a: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125883EB-8519-1F72-4C88-2525BEAAF0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7201" y="33330377"/>
            <a:ext cx="3760951" cy="281431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F957C0F-A112-8910-8FF0-4D11BEC040B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2776"/>
          <a:stretch/>
        </p:blipFill>
        <p:spPr>
          <a:xfrm>
            <a:off x="5977202" y="31592969"/>
            <a:ext cx="3760951" cy="1749134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EFEA3E84-B45F-5884-8046-67783A52E5CF}"/>
              </a:ext>
            </a:extLst>
          </p:cNvPr>
          <p:cNvSpPr txBox="1"/>
          <p:nvPr/>
        </p:nvSpPr>
        <p:spPr>
          <a:xfrm>
            <a:off x="1088686" y="36365281"/>
            <a:ext cx="36962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Konzeptionierung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3383CEE5-7E97-897A-80C5-B712D914B3AE}"/>
              </a:ext>
            </a:extLst>
          </p:cNvPr>
          <p:cNvSpPr/>
          <p:nvPr/>
        </p:nvSpPr>
        <p:spPr bwMode="auto">
          <a:xfrm>
            <a:off x="4940095" y="33487477"/>
            <a:ext cx="987782" cy="9164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967F33D0-FB6F-62D5-8D7D-94B111C71369}"/>
              </a:ext>
            </a:extLst>
          </p:cNvPr>
          <p:cNvSpPr txBox="1"/>
          <p:nvPr/>
        </p:nvSpPr>
        <p:spPr>
          <a:xfrm>
            <a:off x="5981897" y="36374963"/>
            <a:ext cx="36962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CAD - Entwurf</a:t>
            </a:r>
          </a:p>
        </p:txBody>
      </p:sp>
      <p:sp>
        <p:nvSpPr>
          <p:cNvPr id="109" name="Pfeil nach rechts 108">
            <a:extLst>
              <a:ext uri="{FF2B5EF4-FFF2-40B4-BE49-F238E27FC236}">
                <a16:creationId xmlns:a16="http://schemas.microsoft.com/office/drawing/2014/main" id="{CDCFBEE9-866E-C068-D3F9-BD2A965A6126}"/>
              </a:ext>
            </a:extLst>
          </p:cNvPr>
          <p:cNvSpPr/>
          <p:nvPr/>
        </p:nvSpPr>
        <p:spPr bwMode="auto">
          <a:xfrm>
            <a:off x="9890259" y="33521232"/>
            <a:ext cx="987782" cy="9164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E48938A-9B4B-EA85-263D-95BA89F8E762}"/>
              </a:ext>
            </a:extLst>
          </p:cNvPr>
          <p:cNvSpPr/>
          <p:nvPr/>
        </p:nvSpPr>
        <p:spPr bwMode="auto">
          <a:xfrm>
            <a:off x="11001587" y="31599628"/>
            <a:ext cx="3701991" cy="45379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7108EFB-F7BE-ED1C-B758-8159A59BE1A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06135" y="34010893"/>
            <a:ext cx="1860567" cy="1787807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491D670D-1C64-238F-24A9-2EB902B9929B}"/>
              </a:ext>
            </a:extLst>
          </p:cNvPr>
          <p:cNvSpPr txBox="1"/>
          <p:nvPr/>
        </p:nvSpPr>
        <p:spPr>
          <a:xfrm>
            <a:off x="11001587" y="36387011"/>
            <a:ext cx="36962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Fertigung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2E267B-1BA9-9AF7-A0D0-1AEAE4AE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0780">
            <a:off x="11105369" y="32000300"/>
            <a:ext cx="1975187" cy="19294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feld 113">
            <a:extLst>
              <a:ext uri="{FF2B5EF4-FFF2-40B4-BE49-F238E27FC236}">
                <a16:creationId xmlns:a16="http://schemas.microsoft.com/office/drawing/2014/main" id="{941B1B0A-E146-83A5-1E03-CE7920DAE94B}"/>
              </a:ext>
            </a:extLst>
          </p:cNvPr>
          <p:cNvSpPr txBox="1"/>
          <p:nvPr/>
        </p:nvSpPr>
        <p:spPr>
          <a:xfrm>
            <a:off x="12965214" y="32856662"/>
            <a:ext cx="15072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additiv</a:t>
            </a:r>
            <a:r>
              <a:rPr lang="de-DE" sz="2400" dirty="0"/>
              <a:t> 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5129B8FC-20C8-D6D4-C822-9ABDE70D1FDE}"/>
              </a:ext>
            </a:extLst>
          </p:cNvPr>
          <p:cNvSpPr txBox="1"/>
          <p:nvPr/>
        </p:nvSpPr>
        <p:spPr>
          <a:xfrm>
            <a:off x="11137543" y="34646593"/>
            <a:ext cx="13858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zerspanend</a:t>
            </a:r>
            <a:r>
              <a:rPr lang="de-DE" sz="2400" dirty="0"/>
              <a:t> 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8CDDD76-B558-86B5-BD91-CF39B1F99329}"/>
              </a:ext>
            </a:extLst>
          </p:cNvPr>
          <p:cNvSpPr txBox="1"/>
          <p:nvPr/>
        </p:nvSpPr>
        <p:spPr>
          <a:xfrm>
            <a:off x="7615681" y="28804845"/>
            <a:ext cx="7327144" cy="658835"/>
          </a:xfrm>
          <a:prstGeom prst="rect">
            <a:avLst/>
          </a:prstGeom>
          <a:solidFill>
            <a:schemeClr val="bg1">
              <a:alpha val="79727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Positionserfassung &amp; Distanzmessung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2BF4433-ED20-AB75-E617-988B6E1778B7}"/>
              </a:ext>
            </a:extLst>
          </p:cNvPr>
          <p:cNvSpPr/>
          <p:nvPr/>
        </p:nvSpPr>
        <p:spPr bwMode="auto">
          <a:xfrm>
            <a:off x="1372767" y="23836309"/>
            <a:ext cx="5281178" cy="48784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176713" eaLnBrk="1" hangingPunct="1"/>
            <a:endParaRPr lang="de-DE">
              <a:latin typeface="Arial" charset="0"/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EBCE4FE-194E-1DA1-953A-1A301733C3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5602" y="26345400"/>
            <a:ext cx="2513311" cy="231293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02807A4E-7625-582D-035C-95EFA852B89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80726" y="23915490"/>
            <a:ext cx="5281178" cy="1300427"/>
          </a:xfrm>
          <a:prstGeom prst="rect">
            <a:avLst/>
          </a:prstGeom>
        </p:spPr>
      </p:pic>
      <p:sp>
        <p:nvSpPr>
          <p:cNvPr id="119" name="Textfeld 118">
            <a:extLst>
              <a:ext uri="{FF2B5EF4-FFF2-40B4-BE49-F238E27FC236}">
                <a16:creationId xmlns:a16="http://schemas.microsoft.com/office/drawing/2014/main" id="{2AB719D8-C620-8BA1-2EED-023E2FDB9B26}"/>
              </a:ext>
            </a:extLst>
          </p:cNvPr>
          <p:cNvSpPr txBox="1"/>
          <p:nvPr/>
        </p:nvSpPr>
        <p:spPr>
          <a:xfrm>
            <a:off x="1372043" y="25307356"/>
            <a:ext cx="52454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Erzeugen eines PWM-Signals über das Interrupt-</a:t>
            </a:r>
            <a:r>
              <a:rPr lang="de-DE" sz="1800" dirty="0" err="1"/>
              <a:t>Timer</a:t>
            </a:r>
            <a:r>
              <a:rPr lang="de-DE" sz="1800" dirty="0"/>
              <a:t> Register 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FE744DCC-5D7A-EF33-6904-AEAEB5274DD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03826" y="27303940"/>
            <a:ext cx="2884123" cy="543674"/>
          </a:xfrm>
          <a:prstGeom prst="rect">
            <a:avLst/>
          </a:prstGeom>
        </p:spPr>
      </p:pic>
      <p:sp>
        <p:nvSpPr>
          <p:cNvPr id="121" name="Rechteck 120">
            <a:extLst>
              <a:ext uri="{FF2B5EF4-FFF2-40B4-BE49-F238E27FC236}">
                <a16:creationId xmlns:a16="http://schemas.microsoft.com/office/drawing/2014/main" id="{F8F078C3-46B8-96D7-E3B4-56F750EAC0F4}"/>
              </a:ext>
            </a:extLst>
          </p:cNvPr>
          <p:cNvSpPr/>
          <p:nvPr/>
        </p:nvSpPr>
        <p:spPr bwMode="auto">
          <a:xfrm>
            <a:off x="7573907" y="23867264"/>
            <a:ext cx="7304116" cy="48270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176713" eaLnBrk="1" hangingPunct="1"/>
            <a:endParaRPr lang="de-DE">
              <a:latin typeface="Arial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FDBD556-4480-2EA5-D02A-B92F321D90D1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66444"/>
          <a:stretch/>
        </p:blipFill>
        <p:spPr>
          <a:xfrm>
            <a:off x="12097945" y="25922517"/>
            <a:ext cx="2400935" cy="2776569"/>
          </a:xfrm>
          <a:prstGeom prst="rect">
            <a:avLst/>
          </a:prstGeom>
        </p:spPr>
      </p:pic>
      <p:sp>
        <p:nvSpPr>
          <p:cNvPr id="122" name="Textfeld 121">
            <a:extLst>
              <a:ext uri="{FF2B5EF4-FFF2-40B4-BE49-F238E27FC236}">
                <a16:creationId xmlns:a16="http://schemas.microsoft.com/office/drawing/2014/main" id="{ADD4473A-2C8B-23BD-3D86-825086CD9F44}"/>
              </a:ext>
            </a:extLst>
          </p:cNvPr>
          <p:cNvSpPr txBox="1"/>
          <p:nvPr/>
        </p:nvSpPr>
        <p:spPr>
          <a:xfrm>
            <a:off x="7678771" y="26923854"/>
            <a:ext cx="41189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800" dirty="0"/>
              <a:t>Ein ausgelagerter Controller wertet die Signale der Ultraschallsensoren aus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882F2A7F-FFDD-BE09-911A-0DE92E897DD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19121" y="24370932"/>
            <a:ext cx="1684457" cy="1396966"/>
          </a:xfrm>
          <a:prstGeom prst="rect">
            <a:avLst/>
          </a:prstGeom>
        </p:spPr>
      </p:pic>
      <p:sp>
        <p:nvSpPr>
          <p:cNvPr id="126" name="Textfeld 125">
            <a:extLst>
              <a:ext uri="{FF2B5EF4-FFF2-40B4-BE49-F238E27FC236}">
                <a16:creationId xmlns:a16="http://schemas.microsoft.com/office/drawing/2014/main" id="{3665CB75-2BEC-398B-845D-863AF304D12F}"/>
              </a:ext>
            </a:extLst>
          </p:cNvPr>
          <p:cNvSpPr txBox="1"/>
          <p:nvPr/>
        </p:nvSpPr>
        <p:spPr>
          <a:xfrm>
            <a:off x="7647875" y="24567504"/>
            <a:ext cx="338227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800" dirty="0"/>
              <a:t>Mithilfe eines Reed-Kontakts werden Magnete entlang der Bahn erfasst. </a:t>
            </a:r>
          </a:p>
        </p:txBody>
      </p:sp>
      <p:pic>
        <p:nvPicPr>
          <p:cNvPr id="3078" name="Picture 6" descr="Der Strippenstrolch - Der Reedkontakt">
            <a:extLst>
              <a:ext uri="{FF2B5EF4-FFF2-40B4-BE49-F238E27FC236}">
                <a16:creationId xmlns:a16="http://schemas.microsoft.com/office/drawing/2014/main" id="{C7E95F65-C207-1208-B51F-D026CFD70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3" r="12753" b="52692"/>
          <a:stretch/>
        </p:blipFill>
        <p:spPr bwMode="auto">
          <a:xfrm>
            <a:off x="11128456" y="24523650"/>
            <a:ext cx="1756537" cy="5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4F7F468-FB5D-1C5B-E190-D050BE5AEC9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2741">
            <a:off x="24232423" y="7750726"/>
            <a:ext cx="4597236" cy="436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8190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Macintosh PowerPoint</Application>
  <PresentationFormat>Benutzerdefiniert</PresentationFormat>
  <Paragraphs>32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Comic Sans MS</vt:lpstr>
      <vt:lpstr>Verdana</vt:lpstr>
      <vt:lpstr>Standarddesign</vt:lpstr>
      <vt:lpstr>PowerPoint-Präsentation</vt:lpstr>
    </vt:vector>
  </TitlesOfParts>
  <Company>FH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Postervorlage Studienarbeit</dc:title>
  <dc:subject>Bachelorstudiengang LOT</dc:subject>
  <dc:creator>Haalboom, Prof. Dr. Thomas</dc:creator>
  <cp:lastModifiedBy>Jan Bantle</cp:lastModifiedBy>
  <cp:revision>68</cp:revision>
  <cp:lastPrinted>2022-05-22T11:14:18Z</cp:lastPrinted>
  <dcterms:created xsi:type="dcterms:W3CDTF">2005-11-01T09:21:30Z</dcterms:created>
  <dcterms:modified xsi:type="dcterms:W3CDTF">2022-05-22T14:44:50Z</dcterms:modified>
</cp:coreProperties>
</file>