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62"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10B"/>
    <a:srgbClr val="DEC699"/>
    <a:srgbClr val="DDC69A"/>
    <a:srgbClr val="CFB991"/>
    <a:srgbClr val="035FA0"/>
    <a:srgbClr val="D23A43"/>
    <a:srgbClr val="10253F"/>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81C11-029E-4AB3-B165-20AD9A006DAA}" v="16" dt="2022-03-22T02:06:39.915"/>
    <p1510:client id="{1C278E5B-7947-458E-AD97-167316D0974C}" v="9" dt="2022-03-22T02:25:59.750"/>
    <p1510:client id="{55E040BC-6AA0-4DF1-B4B7-03AE6987B3CA}" v="1" dt="2022-03-22T22:23:58.271"/>
    <p1510:client id="{A6EAF791-6CEE-4AB3-9A09-05F07D0E08BC}" v="10" dt="2022-03-22T02:04:57.671"/>
    <p1510:client id="{E1D19C5B-DA88-4E1C-81F4-1C1C7FB41862}" v="8" dt="2022-03-22T02:27:15.747"/>
    <p1510:client id="{FD631BC0-EDD9-42D0-B8B2-A0C2DE44EC7A}" v="9" dt="2022-03-22T22:17:02.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Chen Chiou" userId="S::ychiou@purdue.edu::1f154ae9-5b33-44fe-94d5-d838b53cce98" providerId="AD" clId="Web-{FD631BC0-EDD9-42D0-B8B2-A0C2DE44EC7A}"/>
    <pc:docChg chg="modSld">
      <pc:chgData name="Yi-Chen Chiou" userId="S::ychiou@purdue.edu::1f154ae9-5b33-44fe-94d5-d838b53cce98" providerId="AD" clId="Web-{FD631BC0-EDD9-42D0-B8B2-A0C2DE44EC7A}" dt="2022-03-22T22:17:02.324" v="7" actId="14100"/>
      <pc:docMkLst>
        <pc:docMk/>
      </pc:docMkLst>
      <pc:sldChg chg="addSp delSp modSp">
        <pc:chgData name="Yi-Chen Chiou" userId="S::ychiou@purdue.edu::1f154ae9-5b33-44fe-94d5-d838b53cce98" providerId="AD" clId="Web-{FD631BC0-EDD9-42D0-B8B2-A0C2DE44EC7A}" dt="2022-03-22T22:17:02.324" v="7" actId="14100"/>
        <pc:sldMkLst>
          <pc:docMk/>
          <pc:sldMk cId="1084099131" sldId="262"/>
        </pc:sldMkLst>
        <pc:picChg chg="del">
          <ac:chgData name="Yi-Chen Chiou" userId="S::ychiou@purdue.edu::1f154ae9-5b33-44fe-94d5-d838b53cce98" providerId="AD" clId="Web-{FD631BC0-EDD9-42D0-B8B2-A0C2DE44EC7A}" dt="2022-03-22T22:16:36.074" v="0"/>
          <ac:picMkLst>
            <pc:docMk/>
            <pc:sldMk cId="1084099131" sldId="262"/>
            <ac:picMk id="2" creationId="{4F49B25F-6F19-4D80-AC01-0613CB7848FB}"/>
          </ac:picMkLst>
        </pc:picChg>
        <pc:picChg chg="add mod">
          <ac:chgData name="Yi-Chen Chiou" userId="S::ychiou@purdue.edu::1f154ae9-5b33-44fe-94d5-d838b53cce98" providerId="AD" clId="Web-{FD631BC0-EDD9-42D0-B8B2-A0C2DE44EC7A}" dt="2022-03-22T22:17:02.324" v="7" actId="14100"/>
          <ac:picMkLst>
            <pc:docMk/>
            <pc:sldMk cId="1084099131" sldId="262"/>
            <ac:picMk id="6" creationId="{4EC1ADC7-C286-5A41-4519-245417AD9761}"/>
          </ac:picMkLst>
        </pc:picChg>
      </pc:sldChg>
    </pc:docChg>
  </pc:docChgLst>
  <pc:docChgLst>
    <pc:chgData name="Yi-Chen Chiou" userId="S::ychiou@purdue.edu::1f154ae9-5b33-44fe-94d5-d838b53cce98" providerId="AD" clId="Web-{19281C11-029E-4AB3-B165-20AD9A006DAA}"/>
    <pc:docChg chg="modSld">
      <pc:chgData name="Yi-Chen Chiou" userId="S::ychiou@purdue.edu::1f154ae9-5b33-44fe-94d5-d838b53cce98" providerId="AD" clId="Web-{19281C11-029E-4AB3-B165-20AD9A006DAA}" dt="2022-03-22T02:06:36.040" v="6" actId="20577"/>
      <pc:docMkLst>
        <pc:docMk/>
      </pc:docMkLst>
      <pc:sldChg chg="modSp">
        <pc:chgData name="Yi-Chen Chiou" userId="S::ychiou@purdue.edu::1f154ae9-5b33-44fe-94d5-d838b53cce98" providerId="AD" clId="Web-{19281C11-029E-4AB3-B165-20AD9A006DAA}" dt="2022-03-22T02:06:36.040" v="6" actId="20577"/>
        <pc:sldMkLst>
          <pc:docMk/>
          <pc:sldMk cId="1084099131" sldId="262"/>
        </pc:sldMkLst>
        <pc:spChg chg="mod">
          <ac:chgData name="Yi-Chen Chiou" userId="S::ychiou@purdue.edu::1f154ae9-5b33-44fe-94d5-d838b53cce98" providerId="AD" clId="Web-{19281C11-029E-4AB3-B165-20AD9A006DAA}" dt="2022-03-22T02:06:36.040" v="6" actId="20577"/>
          <ac:spMkLst>
            <pc:docMk/>
            <pc:sldMk cId="1084099131" sldId="262"/>
            <ac:spMk id="83" creationId="{261E2C4C-AA54-46A0-A51B-343C73C5FFB4}"/>
          </ac:spMkLst>
        </pc:spChg>
      </pc:sldChg>
    </pc:docChg>
  </pc:docChgLst>
  <pc:docChgLst>
    <pc:chgData name="Yi-Chen Chiou" userId="S::ychiou@purdue.edu::1f154ae9-5b33-44fe-94d5-d838b53cce98" providerId="AD" clId="Web-{1C278E5B-7947-458E-AD97-167316D0974C}"/>
    <pc:docChg chg="modSld">
      <pc:chgData name="Yi-Chen Chiou" userId="S::ychiou@purdue.edu::1f154ae9-5b33-44fe-94d5-d838b53cce98" providerId="AD" clId="Web-{1C278E5B-7947-458E-AD97-167316D0974C}" dt="2022-03-22T02:25:58.235" v="7" actId="14100"/>
      <pc:docMkLst>
        <pc:docMk/>
      </pc:docMkLst>
      <pc:sldChg chg="addSp delSp modSp">
        <pc:chgData name="Yi-Chen Chiou" userId="S::ychiou@purdue.edu::1f154ae9-5b33-44fe-94d5-d838b53cce98" providerId="AD" clId="Web-{1C278E5B-7947-458E-AD97-167316D0974C}" dt="2022-03-22T02:25:58.235" v="7" actId="14100"/>
        <pc:sldMkLst>
          <pc:docMk/>
          <pc:sldMk cId="1084099131" sldId="262"/>
        </pc:sldMkLst>
        <pc:picChg chg="add mod">
          <ac:chgData name="Yi-Chen Chiou" userId="S::ychiou@purdue.edu::1f154ae9-5b33-44fe-94d5-d838b53cce98" providerId="AD" clId="Web-{1C278E5B-7947-458E-AD97-167316D0974C}" dt="2022-03-22T02:25:58.235" v="7" actId="14100"/>
          <ac:picMkLst>
            <pc:docMk/>
            <pc:sldMk cId="1084099131" sldId="262"/>
            <ac:picMk id="2" creationId="{4F49B25F-6F19-4D80-AC01-0613CB7848FB}"/>
          </ac:picMkLst>
        </pc:picChg>
        <pc:picChg chg="del">
          <ac:chgData name="Yi-Chen Chiou" userId="S::ychiou@purdue.edu::1f154ae9-5b33-44fe-94d5-d838b53cce98" providerId="AD" clId="Web-{1C278E5B-7947-458E-AD97-167316D0974C}" dt="2022-03-22T02:25:34.985" v="0"/>
          <ac:picMkLst>
            <pc:docMk/>
            <pc:sldMk cId="1084099131" sldId="262"/>
            <ac:picMk id="36" creationId="{97C819CC-EB95-42EC-8AC0-D34D0956ED53}"/>
          </ac:picMkLst>
        </pc:picChg>
      </pc:sldChg>
    </pc:docChg>
  </pc:docChgLst>
  <pc:docChgLst>
    <pc:chgData name="Santhanakrishnan, Sanjana" userId="70bd2cb3-0786-4e01-aa16-22674ac0682f" providerId="ADAL" clId="{55E040BC-6AA0-4DF1-B4B7-03AE6987B3CA}"/>
    <pc:docChg chg="modSld">
      <pc:chgData name="Santhanakrishnan, Sanjana" userId="70bd2cb3-0786-4e01-aa16-22674ac0682f" providerId="ADAL" clId="{55E040BC-6AA0-4DF1-B4B7-03AE6987B3CA}" dt="2022-03-22T22:23:58.271" v="0" actId="20577"/>
      <pc:docMkLst>
        <pc:docMk/>
      </pc:docMkLst>
      <pc:sldChg chg="modSp mod">
        <pc:chgData name="Santhanakrishnan, Sanjana" userId="70bd2cb3-0786-4e01-aa16-22674ac0682f" providerId="ADAL" clId="{55E040BC-6AA0-4DF1-B4B7-03AE6987B3CA}" dt="2022-03-22T22:23:58.271" v="0" actId="20577"/>
        <pc:sldMkLst>
          <pc:docMk/>
          <pc:sldMk cId="1084099131" sldId="262"/>
        </pc:sldMkLst>
        <pc:spChg chg="mod">
          <ac:chgData name="Santhanakrishnan, Sanjana" userId="70bd2cb3-0786-4e01-aa16-22674ac0682f" providerId="ADAL" clId="{55E040BC-6AA0-4DF1-B4B7-03AE6987B3CA}" dt="2022-03-22T22:23:58.271" v="0" actId="20577"/>
          <ac:spMkLst>
            <pc:docMk/>
            <pc:sldMk cId="1084099131" sldId="262"/>
            <ac:spMk id="46" creationId="{3CCE3B15-959B-4C09-AF31-6F02E293B64F}"/>
          </ac:spMkLst>
        </pc:spChg>
      </pc:sldChg>
    </pc:docChg>
  </pc:docChgLst>
  <pc:docChgLst>
    <pc:chgData name="Yi-Chen Chiou" userId="S::ychiou@purdue.edu::1f154ae9-5b33-44fe-94d5-d838b53cce98" providerId="AD" clId="Web-{E1D19C5B-DA88-4E1C-81F4-1C1C7FB41862}"/>
    <pc:docChg chg="modSld">
      <pc:chgData name="Yi-Chen Chiou" userId="S::ychiou@purdue.edu::1f154ae9-5b33-44fe-94d5-d838b53cce98" providerId="AD" clId="Web-{E1D19C5B-DA88-4E1C-81F4-1C1C7FB41862}" dt="2022-03-22T02:27:15.747" v="7"/>
      <pc:docMkLst>
        <pc:docMk/>
      </pc:docMkLst>
      <pc:sldChg chg="modSp">
        <pc:chgData name="Yi-Chen Chiou" userId="S::ychiou@purdue.edu::1f154ae9-5b33-44fe-94d5-d838b53cce98" providerId="AD" clId="Web-{E1D19C5B-DA88-4E1C-81F4-1C1C7FB41862}" dt="2022-03-22T02:27:15.747" v="7"/>
        <pc:sldMkLst>
          <pc:docMk/>
          <pc:sldMk cId="1084099131" sldId="262"/>
        </pc:sldMkLst>
        <pc:graphicFrameChg chg="mod modGraphic">
          <ac:chgData name="Yi-Chen Chiou" userId="S::ychiou@purdue.edu::1f154ae9-5b33-44fe-94d5-d838b53cce98" providerId="AD" clId="Web-{E1D19C5B-DA88-4E1C-81F4-1C1C7FB41862}" dt="2022-03-22T02:27:15.747" v="7"/>
          <ac:graphicFrameMkLst>
            <pc:docMk/>
            <pc:sldMk cId="1084099131" sldId="262"/>
            <ac:graphicFrameMk id="118" creationId="{02A09DD2-62E4-0641-8E41-ED52FD6C8215}"/>
          </ac:graphicFrameMkLst>
        </pc:graphicFrameChg>
      </pc:sldChg>
    </pc:docChg>
  </pc:docChgLst>
  <pc:docChgLst>
    <pc:chgData name="Yi-Chen Chiou" userId="S::ychiou@purdue.edu::1f154ae9-5b33-44fe-94d5-d838b53cce98" providerId="AD" clId="Web-{A6EAF791-6CEE-4AB3-9A09-05F07D0E08BC}"/>
    <pc:docChg chg="modSld">
      <pc:chgData name="Yi-Chen Chiou" userId="S::ychiou@purdue.edu::1f154ae9-5b33-44fe-94d5-d838b53cce98" providerId="AD" clId="Web-{A6EAF791-6CEE-4AB3-9A09-05F07D0E08BC}" dt="2022-03-22T02:04:57.671" v="8" actId="20577"/>
      <pc:docMkLst>
        <pc:docMk/>
      </pc:docMkLst>
      <pc:sldChg chg="modSp">
        <pc:chgData name="Yi-Chen Chiou" userId="S::ychiou@purdue.edu::1f154ae9-5b33-44fe-94d5-d838b53cce98" providerId="AD" clId="Web-{A6EAF791-6CEE-4AB3-9A09-05F07D0E08BC}" dt="2022-03-22T02:04:57.671" v="8" actId="20577"/>
        <pc:sldMkLst>
          <pc:docMk/>
          <pc:sldMk cId="1084099131" sldId="262"/>
        </pc:sldMkLst>
        <pc:spChg chg="mod">
          <ac:chgData name="Yi-Chen Chiou" userId="S::ychiou@purdue.edu::1f154ae9-5b33-44fe-94d5-d838b53cce98" providerId="AD" clId="Web-{A6EAF791-6CEE-4AB3-9A09-05F07D0E08BC}" dt="2022-03-22T02:04:57.671" v="8" actId="20577"/>
          <ac:spMkLst>
            <pc:docMk/>
            <pc:sldMk cId="1084099131" sldId="262"/>
            <ac:spMk id="44" creationId="{4FC69538-AC5F-4DE0-B952-79AFABEC206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3/22/2022</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3/22/2022</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0A6B59D-2217-4338-9D1B-7E5E82C89B81}" type="slidenum">
              <a:rPr lang="en-US" smtClean="0"/>
              <a:t>1</a:t>
            </a:fld>
            <a:endParaRPr lang="en-US"/>
          </a:p>
        </p:txBody>
      </p:sp>
    </p:spTree>
    <p:extLst>
      <p:ext uri="{BB962C8B-B14F-4D97-AF65-F5344CB8AC3E}">
        <p14:creationId xmlns:p14="http://schemas.microsoft.com/office/powerpoint/2010/main" val="354868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4"/>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spid="_x0000_s1025" name="think-cell Slide" r:id="rId16" imgW="425" imgH="424" progId="TCLayout.ActiveDocument.1">
                  <p:embed/>
                </p:oleObj>
              </mc:Choice>
              <mc:Fallback>
                <p:oleObj name="think-cell Slide" r:id="rId16"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7"/>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5"/>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AC93C6-3F7B-6248-983E-FF6DB63E0CAF}"/>
              </a:ext>
            </a:extLst>
          </p:cNvPr>
          <p:cNvPicPr>
            <a:picLocks noChangeAspect="1"/>
          </p:cNvPicPr>
          <p:nvPr/>
        </p:nvPicPr>
        <p:blipFill>
          <a:blip r:embed="rId3"/>
          <a:stretch>
            <a:fillRect/>
          </a:stretch>
        </p:blipFill>
        <p:spPr>
          <a:xfrm>
            <a:off x="40205678" y="288239"/>
            <a:ext cx="3266574" cy="3146479"/>
          </a:xfrm>
          <a:prstGeom prst="rect">
            <a:avLst/>
          </a:prstGeom>
        </p:spPr>
      </p:pic>
      <p:pic>
        <p:nvPicPr>
          <p:cNvPr id="4" name="Black Bar">
            <a:extLst>
              <a:ext uri="{FF2B5EF4-FFF2-40B4-BE49-F238E27FC236}">
                <a16:creationId xmlns:a16="http://schemas.microsoft.com/office/drawing/2014/main" id="{BF04CF46-455C-644C-AF80-A60B0A7393E9}"/>
              </a:ext>
            </a:extLst>
          </p:cNvPr>
          <p:cNvPicPr>
            <a:picLocks noChangeAspect="1"/>
          </p:cNvPicPr>
          <p:nvPr/>
        </p:nvPicPr>
        <p:blipFill>
          <a:blip r:embed="rId4"/>
          <a:stretch>
            <a:fillRect/>
          </a:stretch>
        </p:blipFill>
        <p:spPr>
          <a:xfrm>
            <a:off x="-65314" y="0"/>
            <a:ext cx="25174805" cy="2383971"/>
          </a:xfrm>
          <a:prstGeom prst="rect">
            <a:avLst/>
          </a:prstGeom>
        </p:spPr>
      </p:pic>
      <p:sp>
        <p:nvSpPr>
          <p:cNvPr id="5" name="Text Box 126">
            <a:extLst>
              <a:ext uri="{FF2B5EF4-FFF2-40B4-BE49-F238E27FC236}">
                <a16:creationId xmlns:a16="http://schemas.microsoft.com/office/drawing/2014/main" id="{7F0B8FD2-2677-FE42-AC0C-DCA46DDE526F}"/>
              </a:ext>
            </a:extLst>
          </p:cNvPr>
          <p:cNvSpPr txBox="1">
            <a:spLocks noChangeArrowheads="1"/>
          </p:cNvSpPr>
          <p:nvPr/>
        </p:nvSpPr>
        <p:spPr bwMode="auto">
          <a:xfrm>
            <a:off x="914281" y="686922"/>
            <a:ext cx="280611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spcBef>
                <a:spcPct val="50000"/>
              </a:spcBef>
            </a:pPr>
            <a:r>
              <a:rPr lang="en-US" altLang="en-US" sz="7200" b="1">
                <a:solidFill>
                  <a:schemeClr val="bg1"/>
                </a:solidFill>
                <a:latin typeface="Arial"/>
                <a:cs typeface="Arial"/>
              </a:rPr>
              <a:t>Estimating Customer Lifetime Value in Insurance</a:t>
            </a:r>
          </a:p>
          <a:p>
            <a:pPr>
              <a:spcBef>
                <a:spcPct val="50000"/>
              </a:spcBef>
            </a:pPr>
            <a:endParaRPr lang="en-US" altLang="en-US" sz="3600" b="1">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FCC6FC3-46DB-4041-A3B6-FB3B780E4898}"/>
              </a:ext>
            </a:extLst>
          </p:cNvPr>
          <p:cNvSpPr txBox="1"/>
          <p:nvPr/>
        </p:nvSpPr>
        <p:spPr>
          <a:xfrm>
            <a:off x="1038402" y="2839946"/>
            <a:ext cx="8213704" cy="2548390"/>
          </a:xfrm>
          <a:prstGeom prst="rect">
            <a:avLst/>
          </a:prstGeom>
          <a:noFill/>
        </p:spPr>
        <p:txBody>
          <a:bodyPr wrap="square">
            <a:spAutoFit/>
          </a:bodyPr>
          <a:lstStyle/>
          <a:p>
            <a:pPr>
              <a:spcBef>
                <a:spcPct val="20000"/>
              </a:spcBef>
            </a:pPr>
            <a:r>
              <a:rPr lang="en-GB" altLang="en-US" sz="2100" b="1">
                <a:latin typeface="Arial" charset="0"/>
              </a:rPr>
              <a:t>Yi-Chen Chiou, Rohan Das, Udayan Kate, Sanjana Santhanakrishnan, Jiayu Zhang, Yang Wang</a:t>
            </a:r>
          </a:p>
          <a:p>
            <a:pPr>
              <a:spcBef>
                <a:spcPct val="20000"/>
              </a:spcBef>
            </a:pPr>
            <a:r>
              <a:rPr lang="en-GB" altLang="en-US" sz="2100">
                <a:latin typeface="Arial" charset="0"/>
              </a:rPr>
              <a:t>Purdue University, Krannert School of Management</a:t>
            </a:r>
          </a:p>
          <a:p>
            <a:pPr>
              <a:spcBef>
                <a:spcPct val="20000"/>
              </a:spcBef>
            </a:pPr>
            <a:r>
              <a:rPr lang="en-GB" altLang="en-US" sz="2100" i="1">
                <a:latin typeface="Arial" charset="0"/>
              </a:rPr>
              <a:t>ychiou@purdue.edu; das172@purdue.edu; ukate@purdue.edu; santhans@purdue.edu; zhan4358@purdue.edu; yangwang@purdue.edu</a:t>
            </a:r>
          </a:p>
          <a:p>
            <a:pPr>
              <a:spcBef>
                <a:spcPct val="20000"/>
              </a:spcBef>
            </a:pPr>
            <a:endParaRPr lang="en-GB" altLang="en-US" sz="2100">
              <a:latin typeface="Arial" charset="0"/>
            </a:endParaRPr>
          </a:p>
        </p:txBody>
      </p:sp>
      <p:sp>
        <p:nvSpPr>
          <p:cNvPr id="9" name="Rectangle 8">
            <a:extLst>
              <a:ext uri="{FF2B5EF4-FFF2-40B4-BE49-F238E27FC236}">
                <a16:creationId xmlns:a16="http://schemas.microsoft.com/office/drawing/2014/main" id="{40D36FDB-A8B8-AA47-879D-472D4565213B}"/>
              </a:ext>
            </a:extLst>
          </p:cNvPr>
          <p:cNvSpPr/>
          <p:nvPr/>
        </p:nvSpPr>
        <p:spPr>
          <a:xfrm>
            <a:off x="951198" y="5330660"/>
            <a:ext cx="9052746" cy="523220"/>
          </a:xfrm>
          <a:prstGeom prst="rect">
            <a:avLst/>
          </a:prstGeom>
          <a:noFill/>
        </p:spPr>
        <p:txBody>
          <a:bodyPr wrap="square">
            <a:spAutoFit/>
          </a:bodyPr>
          <a:lstStyle/>
          <a:p>
            <a:r>
              <a:rPr lang="en-US" altLang="en-US" sz="2800" b="1">
                <a:latin typeface="Arial" panose="020B0604020202020204" pitchFamily="34" charset="0"/>
                <a:cs typeface="Arial" panose="020B0604020202020204" pitchFamily="34" charset="0"/>
              </a:rPr>
              <a:t>ABSTRACT</a:t>
            </a:r>
            <a:endParaRPr lang="en-US" sz="2800" b="1">
              <a:latin typeface="Arial" panose="020B0604020202020204" pitchFamily="34" charset="0"/>
              <a:cs typeface="Arial" panose="020B0604020202020204" pitchFamily="34" charset="0"/>
            </a:endParaRPr>
          </a:p>
        </p:txBody>
      </p:sp>
      <p:sp>
        <p:nvSpPr>
          <p:cNvPr id="10" name="Rectangle 106">
            <a:extLst>
              <a:ext uri="{FF2B5EF4-FFF2-40B4-BE49-F238E27FC236}">
                <a16:creationId xmlns:a16="http://schemas.microsoft.com/office/drawing/2014/main" id="{93DC2C2C-4EA8-5145-B24E-FAD8AD4EB61E}"/>
              </a:ext>
            </a:extLst>
          </p:cNvPr>
          <p:cNvSpPr>
            <a:spLocks noChangeArrowheads="1"/>
          </p:cNvSpPr>
          <p:nvPr/>
        </p:nvSpPr>
        <p:spPr bwMode="auto">
          <a:xfrm>
            <a:off x="831408" y="5665204"/>
            <a:ext cx="8353045" cy="5255990"/>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100" spc="10">
                <a:latin typeface="Times"/>
                <a:cs typeface="Times"/>
              </a:rPr>
              <a:t>Customer Lifetime Value is an important metric, using which companies can focus on growing or maintaining their revenue streams from their customer base. This metric can help organizations provide a direction to focus the marketing expenditures and efforts by helping identify customers who have high potential in terms of longevity of association and identify the possibility of selling additional products (cross-selling). The metric can also help identify those customers who probably do not have high potential in these terms, further aiding in optimizing the expenses and effort on marketing the products. This research explores the possible methods of calculating customer lifetime value in the insurance industry and develops a model which can help predict the customer lifetime value for new customers.</a:t>
            </a:r>
          </a:p>
          <a:p>
            <a:pPr algn="just"/>
            <a:endParaRPr lang="en-US" sz="2100"/>
          </a:p>
          <a:p>
            <a:pPr algn="just"/>
            <a:r>
              <a:rPr lang="en-US" sz="2100" i="1" spc="10">
                <a:latin typeface="Times"/>
                <a:cs typeface="Times"/>
              </a:rPr>
              <a:t>Keywords</a:t>
            </a:r>
            <a:r>
              <a:rPr lang="en-US" sz="2100" spc="10">
                <a:latin typeface="Times"/>
                <a:cs typeface="Times"/>
              </a:rPr>
              <a:t>: Customer Lifetime Value, Insurance, Logistic Regression, Survival Analysis, Cross-Selling, Decision Tree</a:t>
            </a:r>
            <a:endParaRPr lang="en-US" sz="2100">
              <a:latin typeface="Times"/>
              <a:cs typeface="Times"/>
            </a:endParaRPr>
          </a:p>
        </p:txBody>
      </p:sp>
      <p:cxnSp>
        <p:nvCxnSpPr>
          <p:cNvPr id="53" name="Straight Connector 52">
            <a:extLst>
              <a:ext uri="{FF2B5EF4-FFF2-40B4-BE49-F238E27FC236}">
                <a16:creationId xmlns:a16="http://schemas.microsoft.com/office/drawing/2014/main" id="{C75D7442-DCEF-4249-9AE3-C50D6BED3597}"/>
              </a:ext>
            </a:extLst>
          </p:cNvPr>
          <p:cNvCxnSpPr/>
          <p:nvPr/>
        </p:nvCxnSpPr>
        <p:spPr bwMode="auto">
          <a:xfrm flipV="1">
            <a:off x="9462140" y="3212021"/>
            <a:ext cx="11667" cy="17804164"/>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54">
            <a:extLst>
              <a:ext uri="{FF2B5EF4-FFF2-40B4-BE49-F238E27FC236}">
                <a16:creationId xmlns:a16="http://schemas.microsoft.com/office/drawing/2014/main" id="{93B4EA7E-3951-D940-B911-8184BAC955FF}"/>
              </a:ext>
            </a:extLst>
          </p:cNvPr>
          <p:cNvCxnSpPr/>
          <p:nvPr/>
        </p:nvCxnSpPr>
        <p:spPr bwMode="auto">
          <a:xfrm flipV="1">
            <a:off x="22992214" y="3279229"/>
            <a:ext cx="35301" cy="17736956"/>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91101FB1-9B75-4A42-9710-E3BDB668D61D}"/>
              </a:ext>
            </a:extLst>
          </p:cNvPr>
          <p:cNvCxnSpPr/>
          <p:nvPr/>
        </p:nvCxnSpPr>
        <p:spPr bwMode="auto">
          <a:xfrm flipV="1">
            <a:off x="32840377" y="3365850"/>
            <a:ext cx="35129" cy="17650335"/>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9" name="Picture 58">
            <a:extLst>
              <a:ext uri="{FF2B5EF4-FFF2-40B4-BE49-F238E27FC236}">
                <a16:creationId xmlns:a16="http://schemas.microsoft.com/office/drawing/2014/main" id="{2143E379-72B6-8541-A065-AFDFEABC3D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6716274" y="747483"/>
            <a:ext cx="10792797" cy="1171066"/>
          </a:xfrm>
          <a:prstGeom prst="rect">
            <a:avLst/>
          </a:prstGeom>
        </p:spPr>
      </p:pic>
      <p:sp>
        <p:nvSpPr>
          <p:cNvPr id="60" name="Rectangle 59">
            <a:extLst>
              <a:ext uri="{FF2B5EF4-FFF2-40B4-BE49-F238E27FC236}">
                <a16:creationId xmlns:a16="http://schemas.microsoft.com/office/drawing/2014/main" id="{1CA88E54-AD9A-0B4B-A04A-6DC862D6D2D0}"/>
              </a:ext>
            </a:extLst>
          </p:cNvPr>
          <p:cNvSpPr/>
          <p:nvPr/>
        </p:nvSpPr>
        <p:spPr>
          <a:xfrm>
            <a:off x="23191483" y="3220597"/>
            <a:ext cx="9530634"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STATISTICAL RESULTS – CUSTOMER SEGMENTATION</a:t>
            </a:r>
          </a:p>
        </p:txBody>
      </p:sp>
      <p:sp>
        <p:nvSpPr>
          <p:cNvPr id="75" name="Rectangle 74">
            <a:extLst>
              <a:ext uri="{FF2B5EF4-FFF2-40B4-BE49-F238E27FC236}">
                <a16:creationId xmlns:a16="http://schemas.microsoft.com/office/drawing/2014/main" id="{7F8D71F1-52BE-D246-AD70-F6A1590513F2}"/>
              </a:ext>
            </a:extLst>
          </p:cNvPr>
          <p:cNvSpPr/>
          <p:nvPr/>
        </p:nvSpPr>
        <p:spPr>
          <a:xfrm>
            <a:off x="33346880" y="3207457"/>
            <a:ext cx="4213035" cy="575542"/>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EXPECTED IMPACT</a:t>
            </a:r>
          </a:p>
        </p:txBody>
      </p:sp>
      <p:sp>
        <p:nvSpPr>
          <p:cNvPr id="77" name="Rectangle 76">
            <a:extLst>
              <a:ext uri="{FF2B5EF4-FFF2-40B4-BE49-F238E27FC236}">
                <a16:creationId xmlns:a16="http://schemas.microsoft.com/office/drawing/2014/main" id="{B383FFF5-78F6-5D4E-B6DF-05BB8D4CBF1A}"/>
              </a:ext>
            </a:extLst>
          </p:cNvPr>
          <p:cNvSpPr/>
          <p:nvPr/>
        </p:nvSpPr>
        <p:spPr>
          <a:xfrm>
            <a:off x="33288045" y="13966566"/>
            <a:ext cx="3480990"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CONCLUSION</a:t>
            </a:r>
          </a:p>
        </p:txBody>
      </p:sp>
      <p:sp>
        <p:nvSpPr>
          <p:cNvPr id="106" name="Rectangle 105">
            <a:extLst>
              <a:ext uri="{FF2B5EF4-FFF2-40B4-BE49-F238E27FC236}">
                <a16:creationId xmlns:a16="http://schemas.microsoft.com/office/drawing/2014/main" id="{FDF74BEC-DB0F-FA42-B2A3-DCD1E8C9E4B8}"/>
              </a:ext>
            </a:extLst>
          </p:cNvPr>
          <p:cNvSpPr/>
          <p:nvPr/>
        </p:nvSpPr>
        <p:spPr>
          <a:xfrm>
            <a:off x="33288045" y="19897969"/>
            <a:ext cx="4705362" cy="523220"/>
          </a:xfrm>
          <a:prstGeom prst="rect">
            <a:avLst/>
          </a:prstGeom>
        </p:spPr>
        <p:txBody>
          <a:bodyPr wrap="square">
            <a:spAutoFit/>
          </a:bodyPr>
          <a:lstStyle/>
          <a:p>
            <a:r>
              <a:rPr lang="en-US" sz="2800" b="1">
                <a:latin typeface="Arial" panose="020B0604020202020204" pitchFamily="34" charset="0"/>
                <a:cs typeface="Arial" panose="020B0604020202020204" pitchFamily="34" charset="0"/>
              </a:rPr>
              <a:t>ACKNOWLEDGEMENTS</a:t>
            </a:r>
          </a:p>
        </p:txBody>
      </p:sp>
      <p:sp>
        <p:nvSpPr>
          <p:cNvPr id="107" name="TextBox 106">
            <a:extLst>
              <a:ext uri="{FF2B5EF4-FFF2-40B4-BE49-F238E27FC236}">
                <a16:creationId xmlns:a16="http://schemas.microsoft.com/office/drawing/2014/main" id="{3AA2FCB8-11C0-6F40-AA0B-61B3C8C521D0}"/>
              </a:ext>
            </a:extLst>
          </p:cNvPr>
          <p:cNvSpPr txBox="1"/>
          <p:nvPr/>
        </p:nvSpPr>
        <p:spPr>
          <a:xfrm>
            <a:off x="33266780" y="20460513"/>
            <a:ext cx="9785113" cy="738664"/>
          </a:xfrm>
          <a:prstGeom prst="rect">
            <a:avLst/>
          </a:prstGeom>
          <a:noFill/>
        </p:spPr>
        <p:txBody>
          <a:bodyPr wrap="square" lIns="91440" tIns="45720" rIns="91440" bIns="45720" anchor="t">
            <a:spAutoFit/>
          </a:bodyPr>
          <a:lstStyle/>
          <a:p>
            <a:pPr algn="just"/>
            <a:r>
              <a:rPr lang="en-IN" sz="2100" spc="10">
                <a:latin typeface="+mn-lt"/>
                <a:cs typeface="Times New Roman" panose="02020603050405020304" pitchFamily="18" charset="0"/>
              </a:rPr>
              <a:t>We would like to thank Professor Yang Wang, Matthew Lanham, and our industry partner for this opportunity, their guidance and support on this project.</a:t>
            </a:r>
          </a:p>
        </p:txBody>
      </p:sp>
      <p:sp>
        <p:nvSpPr>
          <p:cNvPr id="109" name="Rectangle 108">
            <a:extLst>
              <a:ext uri="{FF2B5EF4-FFF2-40B4-BE49-F238E27FC236}">
                <a16:creationId xmlns:a16="http://schemas.microsoft.com/office/drawing/2014/main" id="{A2340299-52F6-B845-98C4-1D5E456253D2}"/>
              </a:ext>
            </a:extLst>
          </p:cNvPr>
          <p:cNvSpPr/>
          <p:nvPr/>
        </p:nvSpPr>
        <p:spPr bwMode="auto">
          <a:xfrm>
            <a:off x="-23327" y="21585442"/>
            <a:ext cx="43923703" cy="525147"/>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8" name="TextBox 107">
            <a:extLst>
              <a:ext uri="{FF2B5EF4-FFF2-40B4-BE49-F238E27FC236}">
                <a16:creationId xmlns:a16="http://schemas.microsoft.com/office/drawing/2014/main" id="{791A54DA-4103-4F4D-8B73-7EFB9DE1EA18}"/>
              </a:ext>
            </a:extLst>
          </p:cNvPr>
          <p:cNvSpPr txBox="1"/>
          <p:nvPr/>
        </p:nvSpPr>
        <p:spPr>
          <a:xfrm>
            <a:off x="911770" y="11839421"/>
            <a:ext cx="8201628" cy="5255991"/>
          </a:xfrm>
          <a:prstGeom prst="rect">
            <a:avLst/>
          </a:prstGeom>
          <a:noFill/>
        </p:spPr>
        <p:txBody>
          <a:bodyPr wrap="square" lIns="91440" tIns="45720" rIns="91440" bIns="45720" anchor="t">
            <a:spAutoFit/>
          </a:bodyPr>
          <a:lstStyle/>
          <a:p>
            <a:pPr algn="just">
              <a:lnSpc>
                <a:spcPct val="107000"/>
              </a:lnSpc>
              <a:spcBef>
                <a:spcPts val="0"/>
              </a:spcBef>
              <a:spcAft>
                <a:spcPts val="800"/>
              </a:spcAft>
            </a:pPr>
            <a:r>
              <a:rPr lang="en-US" sz="2100" spc="10">
                <a:latin typeface="Times"/>
                <a:cs typeface="Times"/>
              </a:rPr>
              <a:t>With increasing market competition and rivalry, building long-term relationships with customers is how an insurance company can keep and grow its market share. Assessing an CLV of customers is a method by which insurance firms can identify customers who would potentially stay longer with them than others. This is especially useful considering the low switching costs for customers in this sector and the myriad of options available. It can also help these firms discover strategies to acquire and retain customers while increasing profitability. Using CLV, insurance companies can identify customers with a high probability of cross-buying other insurance products as well. Marketing strategies can therefore focus their efforts on retaining/acquiring these high CLV, high net profit customers rather than the less valuable customers. Further, classifying customers based on CLV can help determine characteristics of profitable customers and these factors would be beneficial in determining what segment of customers to focus the marketing campaigns on.</a:t>
            </a:r>
          </a:p>
        </p:txBody>
      </p:sp>
      <p:sp>
        <p:nvSpPr>
          <p:cNvPr id="116" name="Rectangle 115">
            <a:extLst>
              <a:ext uri="{FF2B5EF4-FFF2-40B4-BE49-F238E27FC236}">
                <a16:creationId xmlns:a16="http://schemas.microsoft.com/office/drawing/2014/main" id="{2CE4BAC3-A4CF-9E4E-9358-72F30A13DB58}"/>
              </a:ext>
            </a:extLst>
          </p:cNvPr>
          <p:cNvSpPr/>
          <p:nvPr/>
        </p:nvSpPr>
        <p:spPr>
          <a:xfrm>
            <a:off x="2095845" y="20914938"/>
            <a:ext cx="5290599" cy="415498"/>
          </a:xfrm>
          <a:prstGeom prst="rect">
            <a:avLst/>
          </a:prstGeom>
        </p:spPr>
        <p:txBody>
          <a:bodyPr wrap="square" lIns="91440" tIns="45720" rIns="91440" bIns="45720" anchor="t">
            <a:spAutoFit/>
          </a:bodyPr>
          <a:lstStyle/>
          <a:p>
            <a:pPr algn="ctr"/>
            <a:r>
              <a:rPr lang="en-US" sz="2100">
                <a:latin typeface="Times"/>
                <a:cs typeface="Arial"/>
              </a:rPr>
              <a:t>Fig 1. Customer Lifetime Value(CLV)</a:t>
            </a:r>
            <a:endParaRPr lang="en-US" sz="2100">
              <a:latin typeface="Times"/>
            </a:endParaRPr>
          </a:p>
        </p:txBody>
      </p:sp>
      <p:graphicFrame>
        <p:nvGraphicFramePr>
          <p:cNvPr id="118" name="Table 117">
            <a:extLst>
              <a:ext uri="{FF2B5EF4-FFF2-40B4-BE49-F238E27FC236}">
                <a16:creationId xmlns:a16="http://schemas.microsoft.com/office/drawing/2014/main" id="{02A09DD2-62E4-0641-8E41-ED52FD6C8215}"/>
              </a:ext>
            </a:extLst>
          </p:cNvPr>
          <p:cNvGraphicFramePr>
            <a:graphicFrameLocks noGrp="1"/>
          </p:cNvGraphicFramePr>
          <p:nvPr>
            <p:extLst>
              <p:ext uri="{D42A27DB-BD31-4B8C-83A1-F6EECF244321}">
                <p14:modId xmlns:p14="http://schemas.microsoft.com/office/powerpoint/2010/main" val="2376174754"/>
              </p:ext>
            </p:extLst>
          </p:nvPr>
        </p:nvGraphicFramePr>
        <p:xfrm>
          <a:off x="10003212" y="17128240"/>
          <a:ext cx="6919731" cy="3102953"/>
        </p:xfrm>
        <a:graphic>
          <a:graphicData uri="http://schemas.openxmlformats.org/drawingml/2006/table">
            <a:tbl>
              <a:tblPr firstRow="1" bandRow="1">
                <a:tableStyleId>{5C22544A-7EE6-4342-B048-85BDC9FD1C3A}</a:tableStyleId>
              </a:tblPr>
              <a:tblGrid>
                <a:gridCol w="2034691">
                  <a:extLst>
                    <a:ext uri="{9D8B030D-6E8A-4147-A177-3AD203B41FA5}">
                      <a16:colId xmlns:a16="http://schemas.microsoft.com/office/drawing/2014/main" val="3054722088"/>
                    </a:ext>
                  </a:extLst>
                </a:gridCol>
                <a:gridCol w="3235801">
                  <a:extLst>
                    <a:ext uri="{9D8B030D-6E8A-4147-A177-3AD203B41FA5}">
                      <a16:colId xmlns:a16="http://schemas.microsoft.com/office/drawing/2014/main" val="4226214862"/>
                    </a:ext>
                  </a:extLst>
                </a:gridCol>
                <a:gridCol w="1649239">
                  <a:extLst>
                    <a:ext uri="{9D8B030D-6E8A-4147-A177-3AD203B41FA5}">
                      <a16:colId xmlns:a16="http://schemas.microsoft.com/office/drawing/2014/main" val="1830674656"/>
                    </a:ext>
                  </a:extLst>
                </a:gridCol>
              </a:tblGrid>
              <a:tr h="588353">
                <a:tc>
                  <a:txBody>
                    <a:bodyPr/>
                    <a:lstStyle/>
                    <a:p>
                      <a:pPr algn="ctr" rtl="0" fontAlgn="base"/>
                      <a:r>
                        <a:rPr lang="en-US" sz="2100">
                          <a:effectLst/>
                          <a:latin typeface="Times"/>
                        </a:rPr>
                        <a:t>Prediction of: </a:t>
                      </a:r>
                    </a:p>
                  </a:txBody>
                  <a:tcPr anchor="ctr">
                    <a:solidFill>
                      <a:schemeClr val="bg2">
                        <a:lumMod val="75000"/>
                      </a:schemeClr>
                    </a:solidFill>
                  </a:tcPr>
                </a:tc>
                <a:tc>
                  <a:txBody>
                    <a:bodyPr/>
                    <a:lstStyle/>
                    <a:p>
                      <a:pPr algn="ctr" rtl="0" fontAlgn="base"/>
                      <a:r>
                        <a:rPr lang="en-US" sz="2100">
                          <a:effectLst/>
                          <a:latin typeface="Times"/>
                        </a:rPr>
                        <a:t>Model used </a:t>
                      </a:r>
                    </a:p>
                  </a:txBody>
                  <a:tcPr anchor="ctr">
                    <a:solidFill>
                      <a:schemeClr val="bg2">
                        <a:lumMod val="75000"/>
                      </a:schemeClr>
                    </a:solidFill>
                  </a:tcPr>
                </a:tc>
                <a:tc>
                  <a:txBody>
                    <a:bodyPr/>
                    <a:lstStyle/>
                    <a:p>
                      <a:pPr algn="ctr" rtl="0" fontAlgn="base"/>
                      <a:r>
                        <a:rPr lang="en-US" sz="2100">
                          <a:effectLst/>
                          <a:latin typeface="Times"/>
                        </a:rPr>
                        <a:t>Accuracy  </a:t>
                      </a:r>
                    </a:p>
                  </a:txBody>
                  <a:tcPr anchor="ctr">
                    <a:solidFill>
                      <a:schemeClr val="bg2">
                        <a:lumMod val="75000"/>
                      </a:schemeClr>
                    </a:solidFill>
                  </a:tcPr>
                </a:tc>
                <a:extLst>
                  <a:ext uri="{0D108BD9-81ED-4DB2-BD59-A6C34878D82A}">
                    <a16:rowId xmlns:a16="http://schemas.microsoft.com/office/drawing/2014/main" val="2572819767"/>
                  </a:ext>
                </a:extLst>
              </a:tr>
              <a:tr h="662042">
                <a:tc>
                  <a:txBody>
                    <a:bodyPr/>
                    <a:lstStyle/>
                    <a:p>
                      <a:pPr algn="ctr" rtl="0" fontAlgn="base"/>
                      <a:r>
                        <a:rPr lang="en-US" sz="2100" kern="1200">
                          <a:solidFill>
                            <a:schemeClr val="dk1"/>
                          </a:solidFill>
                          <a:effectLst/>
                          <a:latin typeface="Times"/>
                          <a:ea typeface="+mn-ea"/>
                          <a:cs typeface="+mn-cs"/>
                        </a:rPr>
                        <a:t>Claims Probability </a:t>
                      </a:r>
                    </a:p>
                  </a:txBody>
                  <a:tcPr anchor="ctr">
                    <a:solidFill>
                      <a:schemeClr val="bg1">
                        <a:lumMod val="95000"/>
                      </a:schemeClr>
                    </a:solidFill>
                  </a:tcPr>
                </a:tc>
                <a:tc>
                  <a:txBody>
                    <a:bodyPr/>
                    <a:lstStyle/>
                    <a:p>
                      <a:pPr algn="ctr" rtl="0" fontAlgn="base"/>
                      <a:r>
                        <a:rPr lang="en-US" sz="2100" kern="1200">
                          <a:solidFill>
                            <a:schemeClr val="dk1"/>
                          </a:solidFill>
                          <a:effectLst/>
                          <a:latin typeface="Times"/>
                          <a:ea typeface="+mn-ea"/>
                          <a:cs typeface="+mn-cs"/>
                        </a:rPr>
                        <a:t>Logistic Regression </a:t>
                      </a:r>
                    </a:p>
                  </a:txBody>
                  <a:tcPr anchor="ctr">
                    <a:solidFill>
                      <a:schemeClr val="bg1">
                        <a:lumMod val="95000"/>
                      </a:schemeClr>
                    </a:solidFill>
                  </a:tcPr>
                </a:tc>
                <a:tc>
                  <a:txBody>
                    <a:bodyPr/>
                    <a:lstStyle/>
                    <a:p>
                      <a:pPr algn="ctr" rtl="0" fontAlgn="base"/>
                      <a:r>
                        <a:rPr lang="en-US" sz="2100">
                          <a:effectLst/>
                          <a:latin typeface="Times"/>
                        </a:rPr>
                        <a:t>99.92% </a:t>
                      </a:r>
                    </a:p>
                  </a:txBody>
                  <a:tcPr anchor="ctr">
                    <a:solidFill>
                      <a:schemeClr val="bg1">
                        <a:lumMod val="95000"/>
                      </a:schemeClr>
                    </a:solidFill>
                  </a:tcPr>
                </a:tc>
                <a:extLst>
                  <a:ext uri="{0D108BD9-81ED-4DB2-BD59-A6C34878D82A}">
                    <a16:rowId xmlns:a16="http://schemas.microsoft.com/office/drawing/2014/main" val="3966519860"/>
                  </a:ext>
                </a:extLst>
              </a:tr>
              <a:tr h="949887">
                <a:tc>
                  <a:txBody>
                    <a:bodyPr/>
                    <a:lstStyle/>
                    <a:p>
                      <a:pPr algn="ctr" rtl="0" fontAlgn="base"/>
                      <a:r>
                        <a:rPr lang="en-US" sz="2100" kern="1200">
                          <a:solidFill>
                            <a:schemeClr val="dk1"/>
                          </a:solidFill>
                          <a:effectLst/>
                          <a:latin typeface="Times"/>
                          <a:ea typeface="+mn-ea"/>
                          <a:cs typeface="+mn-cs"/>
                        </a:rPr>
                        <a:t>Cancellation Probability </a:t>
                      </a:r>
                    </a:p>
                  </a:txBody>
                  <a:tcPr anchor="ctr">
                    <a:solidFill>
                      <a:schemeClr val="bg1">
                        <a:lumMod val="95000"/>
                      </a:schemeClr>
                    </a:solidFill>
                  </a:tcPr>
                </a:tc>
                <a:tc>
                  <a:txBody>
                    <a:bodyPr/>
                    <a:lstStyle/>
                    <a:p>
                      <a:pPr algn="ctr" rtl="0" fontAlgn="base"/>
                      <a:r>
                        <a:rPr lang="en-US" sz="2100" kern="1200">
                          <a:solidFill>
                            <a:schemeClr val="dk1"/>
                          </a:solidFill>
                          <a:effectLst/>
                          <a:latin typeface="Times"/>
                          <a:ea typeface="+mn-ea"/>
                          <a:cs typeface="+mn-cs"/>
                        </a:rPr>
                        <a:t>Cox Proportional Hazard Model (Variable Selection) + Logistic Regression </a:t>
                      </a:r>
                    </a:p>
                  </a:txBody>
                  <a:tcPr anchor="ctr">
                    <a:solidFill>
                      <a:schemeClr val="bg1">
                        <a:lumMod val="95000"/>
                      </a:schemeClr>
                    </a:solidFill>
                  </a:tcPr>
                </a:tc>
                <a:tc>
                  <a:txBody>
                    <a:bodyPr/>
                    <a:lstStyle/>
                    <a:p>
                      <a:pPr algn="ctr" rtl="0" fontAlgn="base"/>
                      <a:r>
                        <a:rPr lang="en-US" sz="2100">
                          <a:effectLst/>
                          <a:latin typeface="Times"/>
                        </a:rPr>
                        <a:t>88.3% </a:t>
                      </a:r>
                    </a:p>
                  </a:txBody>
                  <a:tcPr anchor="ctr">
                    <a:solidFill>
                      <a:schemeClr val="bg1">
                        <a:lumMod val="95000"/>
                      </a:schemeClr>
                    </a:solidFill>
                  </a:tcPr>
                </a:tc>
                <a:extLst>
                  <a:ext uri="{0D108BD9-81ED-4DB2-BD59-A6C34878D82A}">
                    <a16:rowId xmlns:a16="http://schemas.microsoft.com/office/drawing/2014/main" val="2058532043"/>
                  </a:ext>
                </a:extLst>
              </a:tr>
              <a:tr h="662042">
                <a:tc>
                  <a:txBody>
                    <a:bodyPr/>
                    <a:lstStyle/>
                    <a:p>
                      <a:pPr algn="ctr" rtl="0" fontAlgn="base"/>
                      <a:r>
                        <a:rPr lang="en-US" sz="2100" kern="1200">
                          <a:solidFill>
                            <a:schemeClr val="dk1"/>
                          </a:solidFill>
                          <a:effectLst/>
                          <a:latin typeface="Times"/>
                          <a:ea typeface="+mn-ea"/>
                          <a:cs typeface="+mn-cs"/>
                        </a:rPr>
                        <a:t>Cross Selling Probability </a:t>
                      </a:r>
                    </a:p>
                  </a:txBody>
                  <a:tcPr anchor="ctr">
                    <a:solidFill>
                      <a:schemeClr val="bg1">
                        <a:lumMod val="95000"/>
                      </a:schemeClr>
                    </a:solidFill>
                  </a:tcPr>
                </a:tc>
                <a:tc>
                  <a:txBody>
                    <a:bodyPr/>
                    <a:lstStyle/>
                    <a:p>
                      <a:pPr algn="ctr" rtl="0" fontAlgn="base"/>
                      <a:r>
                        <a:rPr lang="en-US" sz="2100" kern="1200">
                          <a:solidFill>
                            <a:schemeClr val="dk1"/>
                          </a:solidFill>
                          <a:effectLst/>
                          <a:latin typeface="Times"/>
                          <a:ea typeface="+mn-ea"/>
                          <a:cs typeface="+mn-cs"/>
                        </a:rPr>
                        <a:t>Logistic Regression </a:t>
                      </a:r>
                    </a:p>
                  </a:txBody>
                  <a:tcPr anchor="ctr">
                    <a:solidFill>
                      <a:schemeClr val="bg1">
                        <a:lumMod val="95000"/>
                      </a:schemeClr>
                    </a:solidFill>
                  </a:tcPr>
                </a:tc>
                <a:tc>
                  <a:txBody>
                    <a:bodyPr/>
                    <a:lstStyle/>
                    <a:p>
                      <a:pPr algn="ctr" rtl="0" fontAlgn="base"/>
                      <a:r>
                        <a:rPr lang="en-US" sz="2100">
                          <a:effectLst/>
                          <a:latin typeface="Times"/>
                        </a:rPr>
                        <a:t>65.2% </a:t>
                      </a:r>
                    </a:p>
                  </a:txBody>
                  <a:tcPr anchor="ctr">
                    <a:solidFill>
                      <a:schemeClr val="bg1">
                        <a:lumMod val="95000"/>
                      </a:schemeClr>
                    </a:solidFill>
                  </a:tcPr>
                </a:tc>
                <a:extLst>
                  <a:ext uri="{0D108BD9-81ED-4DB2-BD59-A6C34878D82A}">
                    <a16:rowId xmlns:a16="http://schemas.microsoft.com/office/drawing/2014/main" val="1947368917"/>
                  </a:ext>
                </a:extLst>
              </a:tr>
            </a:tbl>
          </a:graphicData>
        </a:graphic>
      </p:graphicFrame>
      <p:sp>
        <p:nvSpPr>
          <p:cNvPr id="61" name="Rectangle 60">
            <a:extLst>
              <a:ext uri="{FF2B5EF4-FFF2-40B4-BE49-F238E27FC236}">
                <a16:creationId xmlns:a16="http://schemas.microsoft.com/office/drawing/2014/main" id="{1281E6E1-9512-4449-8CF8-4ADC5A455841}"/>
              </a:ext>
            </a:extLst>
          </p:cNvPr>
          <p:cNvSpPr/>
          <p:nvPr/>
        </p:nvSpPr>
        <p:spPr>
          <a:xfrm>
            <a:off x="25380141" y="13322007"/>
            <a:ext cx="5019317" cy="415498"/>
          </a:xfrm>
          <a:prstGeom prst="rect">
            <a:avLst/>
          </a:prstGeom>
        </p:spPr>
        <p:txBody>
          <a:bodyPr wrap="square" lIns="91440" tIns="45720" rIns="91440" bIns="45720" anchor="t">
            <a:spAutoFit/>
          </a:bodyPr>
          <a:lstStyle/>
          <a:p>
            <a:pPr algn="ctr"/>
            <a:r>
              <a:rPr lang="en-US" sz="2100">
                <a:latin typeface="Times"/>
                <a:cs typeface="Arial"/>
              </a:rPr>
              <a:t>Fig 2.Customer Segments</a:t>
            </a:r>
            <a:endParaRPr lang="en-US" sz="2100">
              <a:latin typeface="Times"/>
            </a:endParaRPr>
          </a:p>
        </p:txBody>
      </p:sp>
      <p:sp>
        <p:nvSpPr>
          <p:cNvPr id="62" name="Rectangle 61">
            <a:extLst>
              <a:ext uri="{FF2B5EF4-FFF2-40B4-BE49-F238E27FC236}">
                <a16:creationId xmlns:a16="http://schemas.microsoft.com/office/drawing/2014/main" id="{4E2CFFC1-CB03-5C4B-A24B-252641A32B54}"/>
              </a:ext>
            </a:extLst>
          </p:cNvPr>
          <p:cNvSpPr/>
          <p:nvPr/>
        </p:nvSpPr>
        <p:spPr>
          <a:xfrm>
            <a:off x="25618192" y="20744357"/>
            <a:ext cx="5019317" cy="415498"/>
          </a:xfrm>
          <a:prstGeom prst="rect">
            <a:avLst/>
          </a:prstGeom>
        </p:spPr>
        <p:txBody>
          <a:bodyPr wrap="square" lIns="91440" tIns="45720" rIns="91440" bIns="45720" anchor="t">
            <a:spAutoFit/>
          </a:bodyPr>
          <a:lstStyle/>
          <a:p>
            <a:pPr algn="ctr"/>
            <a:r>
              <a:rPr lang="en-US" sz="2100">
                <a:latin typeface="Times"/>
                <a:cs typeface="Arial"/>
              </a:rPr>
              <a:t>Fig 3.Subset of the Decision Tree</a:t>
            </a:r>
            <a:endParaRPr lang="en-US" sz="2100">
              <a:latin typeface="Times"/>
            </a:endParaRPr>
          </a:p>
        </p:txBody>
      </p:sp>
      <p:pic>
        <p:nvPicPr>
          <p:cNvPr id="8" name="Picture 7" descr="Text, chat or text message&#10;&#10;Description automatically generated">
            <a:extLst>
              <a:ext uri="{FF2B5EF4-FFF2-40B4-BE49-F238E27FC236}">
                <a16:creationId xmlns:a16="http://schemas.microsoft.com/office/drawing/2014/main" id="{206F6200-6258-4636-885D-54E822CA22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1411" y="17174320"/>
            <a:ext cx="4919007" cy="3621744"/>
          </a:xfrm>
          <a:prstGeom prst="rect">
            <a:avLst/>
          </a:prstGeom>
        </p:spPr>
      </p:pic>
      <p:sp>
        <p:nvSpPr>
          <p:cNvPr id="38" name="Rectangle 37">
            <a:extLst>
              <a:ext uri="{FF2B5EF4-FFF2-40B4-BE49-F238E27FC236}">
                <a16:creationId xmlns:a16="http://schemas.microsoft.com/office/drawing/2014/main" id="{452F9F8F-7158-474A-A499-2EBAADC769BA}"/>
              </a:ext>
            </a:extLst>
          </p:cNvPr>
          <p:cNvSpPr/>
          <p:nvPr/>
        </p:nvSpPr>
        <p:spPr>
          <a:xfrm>
            <a:off x="33630364" y="18793224"/>
            <a:ext cx="8994183" cy="738664"/>
          </a:xfrm>
          <a:prstGeom prst="rect">
            <a:avLst/>
          </a:prstGeom>
        </p:spPr>
        <p:txBody>
          <a:bodyPr wrap="square" lIns="91440" tIns="45720" rIns="91440" bIns="45720" anchor="t">
            <a:spAutoFit/>
          </a:bodyPr>
          <a:lstStyle/>
          <a:p>
            <a:pPr algn="ctr"/>
            <a:r>
              <a:rPr lang="en-US" sz="2100">
                <a:latin typeface="Times"/>
                <a:cs typeface="Arial"/>
              </a:rPr>
              <a:t>Fig 5.Using our calculated CLV, </a:t>
            </a:r>
            <a:br>
              <a:rPr lang="en-US" sz="2100">
                <a:latin typeface="Times"/>
                <a:cs typeface="Arial"/>
              </a:rPr>
            </a:br>
            <a:r>
              <a:rPr lang="en-US" sz="2100">
                <a:latin typeface="Times"/>
                <a:cs typeface="Arial"/>
              </a:rPr>
              <a:t>we were closely able to estimate the actual revenue ($)</a:t>
            </a:r>
            <a:endParaRPr lang="en-US" sz="2100">
              <a:latin typeface="Times"/>
              <a:cs typeface="Times"/>
            </a:endParaRPr>
          </a:p>
        </p:txBody>
      </p:sp>
      <p:pic>
        <p:nvPicPr>
          <p:cNvPr id="1032" name="Picture 8">
            <a:extLst>
              <a:ext uri="{FF2B5EF4-FFF2-40B4-BE49-F238E27FC236}">
                <a16:creationId xmlns:a16="http://schemas.microsoft.com/office/drawing/2014/main" id="{240B98F2-2F2E-4241-9940-2A1577B891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64670" y="16521565"/>
            <a:ext cx="5443884" cy="48037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D0EB46EA-531A-4611-BBB6-1534ED99383A}"/>
              </a:ext>
            </a:extLst>
          </p:cNvPr>
          <p:cNvGraphicFramePr>
            <a:graphicFrameLocks noGrp="1"/>
          </p:cNvGraphicFramePr>
          <p:nvPr>
            <p:extLst>
              <p:ext uri="{D42A27DB-BD31-4B8C-83A1-F6EECF244321}">
                <p14:modId xmlns:p14="http://schemas.microsoft.com/office/powerpoint/2010/main" val="2834401908"/>
              </p:ext>
            </p:extLst>
          </p:nvPr>
        </p:nvGraphicFramePr>
        <p:xfrm>
          <a:off x="33364891" y="10195033"/>
          <a:ext cx="9513440" cy="3568922"/>
        </p:xfrm>
        <a:graphic>
          <a:graphicData uri="http://schemas.openxmlformats.org/drawingml/2006/table">
            <a:tbl>
              <a:tblPr firstRow="1" bandRow="1">
                <a:tableStyleId>{5C22544A-7EE6-4342-B048-85BDC9FD1C3A}</a:tableStyleId>
              </a:tblPr>
              <a:tblGrid>
                <a:gridCol w="2150133">
                  <a:extLst>
                    <a:ext uri="{9D8B030D-6E8A-4147-A177-3AD203B41FA5}">
                      <a16:colId xmlns:a16="http://schemas.microsoft.com/office/drawing/2014/main" val="1618931005"/>
                    </a:ext>
                  </a:extLst>
                </a:gridCol>
                <a:gridCol w="2954785">
                  <a:extLst>
                    <a:ext uri="{9D8B030D-6E8A-4147-A177-3AD203B41FA5}">
                      <a16:colId xmlns:a16="http://schemas.microsoft.com/office/drawing/2014/main" val="4255144252"/>
                    </a:ext>
                  </a:extLst>
                </a:gridCol>
                <a:gridCol w="4408522">
                  <a:extLst>
                    <a:ext uri="{9D8B030D-6E8A-4147-A177-3AD203B41FA5}">
                      <a16:colId xmlns:a16="http://schemas.microsoft.com/office/drawing/2014/main" val="3286773765"/>
                    </a:ext>
                  </a:extLst>
                </a:gridCol>
              </a:tblGrid>
              <a:tr h="459302">
                <a:tc>
                  <a:txBody>
                    <a:bodyPr/>
                    <a:lstStyle/>
                    <a:p>
                      <a:pPr marL="0" algn="ctr" rtl="0" eaLnBrk="1" fontAlgn="b" latinLnBrk="0" hangingPunct="1">
                        <a:spcBef>
                          <a:spcPts val="0"/>
                        </a:spcBef>
                        <a:spcAft>
                          <a:spcPts val="0"/>
                        </a:spcAft>
                      </a:pPr>
                      <a:r>
                        <a:rPr lang="en-US" sz="2000" kern="1200">
                          <a:effectLst/>
                          <a:latin typeface="+mn-lt"/>
                        </a:rPr>
                        <a:t>Segments</a:t>
                      </a:r>
                      <a:endParaRPr lang="en-US">
                        <a:effectLst/>
                        <a:latin typeface="+mn-lt"/>
                      </a:endParaRPr>
                    </a:p>
                  </a:txBody>
                  <a:tcPr marL="0" marR="0" marT="0" marB="0" anchor="ctr">
                    <a:solidFill>
                      <a:schemeClr val="bg2">
                        <a:lumMod val="75000"/>
                      </a:schemeClr>
                    </a:solidFill>
                  </a:tcPr>
                </a:tc>
                <a:tc>
                  <a:txBody>
                    <a:bodyPr/>
                    <a:lstStyle/>
                    <a:p>
                      <a:pPr marL="0" algn="ctr" rtl="0" eaLnBrk="1" fontAlgn="b" latinLnBrk="0" hangingPunct="1">
                        <a:spcBef>
                          <a:spcPts val="0"/>
                        </a:spcBef>
                        <a:spcAft>
                          <a:spcPts val="0"/>
                        </a:spcAft>
                      </a:pPr>
                      <a:r>
                        <a:rPr lang="en-US" sz="2000" kern="1200">
                          <a:effectLst/>
                          <a:latin typeface="+mn-lt"/>
                        </a:rPr>
                        <a:t>Strategy type </a:t>
                      </a:r>
                      <a:endParaRPr lang="en-US">
                        <a:effectLst/>
                        <a:latin typeface="+mn-lt"/>
                      </a:endParaRPr>
                    </a:p>
                  </a:txBody>
                  <a:tcPr marL="0" marR="0" marT="0" marB="0" anchor="ctr">
                    <a:solidFill>
                      <a:schemeClr val="bg2">
                        <a:lumMod val="75000"/>
                      </a:schemeClr>
                    </a:solidFill>
                  </a:tcPr>
                </a:tc>
                <a:tc>
                  <a:txBody>
                    <a:bodyPr/>
                    <a:lstStyle/>
                    <a:p>
                      <a:pPr marL="0" algn="ctr" rtl="0" eaLnBrk="1" fontAlgn="b" latinLnBrk="0" hangingPunct="1">
                        <a:spcBef>
                          <a:spcPts val="0"/>
                        </a:spcBef>
                        <a:spcAft>
                          <a:spcPts val="0"/>
                        </a:spcAft>
                      </a:pPr>
                      <a:r>
                        <a:rPr lang="en-US" sz="2000" kern="1200">
                          <a:effectLst/>
                          <a:latin typeface="+mn-lt"/>
                        </a:rPr>
                        <a:t>Business Strategy</a:t>
                      </a:r>
                      <a:endParaRPr lang="en-US">
                        <a:effectLst/>
                        <a:latin typeface="+mn-lt"/>
                      </a:endParaRPr>
                    </a:p>
                  </a:txBody>
                  <a:tcPr marL="0" marR="0" marT="0" marB="0" anchor="ctr">
                    <a:solidFill>
                      <a:schemeClr val="bg2">
                        <a:lumMod val="75000"/>
                      </a:schemeClr>
                    </a:solidFill>
                  </a:tcPr>
                </a:tc>
                <a:extLst>
                  <a:ext uri="{0D108BD9-81ED-4DB2-BD59-A6C34878D82A}">
                    <a16:rowId xmlns:a16="http://schemas.microsoft.com/office/drawing/2014/main" val="1235562790"/>
                  </a:ext>
                </a:extLst>
              </a:tr>
              <a:tr h="1040599">
                <a:tc>
                  <a:txBody>
                    <a:bodyPr/>
                    <a:lstStyle/>
                    <a:p>
                      <a:pPr marL="0" algn="ctr" rtl="0" eaLnBrk="1" fontAlgn="b" latinLnBrk="0" hangingPunct="1">
                        <a:spcBef>
                          <a:spcPts val="0"/>
                        </a:spcBef>
                        <a:spcAft>
                          <a:spcPts val="0"/>
                        </a:spcAft>
                      </a:pPr>
                      <a:r>
                        <a:rPr lang="en-US" sz="2000" kern="1200">
                          <a:effectLst/>
                          <a:latin typeface="+mn-lt"/>
                        </a:rPr>
                        <a:t>High CLV</a:t>
                      </a:r>
                      <a:endParaRPr lang="en-US">
                        <a:effectLst/>
                        <a:latin typeface="+mn-lt"/>
                      </a:endParaRPr>
                    </a:p>
                  </a:txBody>
                  <a:tcPr marL="0" marR="0" marT="0" marB="0" anchor="ctr">
                    <a:solidFill>
                      <a:schemeClr val="accent4">
                        <a:lumMod val="20000"/>
                        <a:lumOff val="80000"/>
                      </a:schemeClr>
                    </a:solidFill>
                  </a:tcPr>
                </a:tc>
                <a:tc>
                  <a:txBody>
                    <a:bodyPr/>
                    <a:lstStyle/>
                    <a:p>
                      <a:pPr marL="0" algn="ctr" rtl="0" eaLnBrk="1" fontAlgn="b" latinLnBrk="0" hangingPunct="1">
                        <a:spcBef>
                          <a:spcPts val="0"/>
                        </a:spcBef>
                        <a:spcAft>
                          <a:spcPts val="0"/>
                        </a:spcAft>
                      </a:pPr>
                      <a:r>
                        <a:rPr lang="en-US" sz="2000" kern="1200">
                          <a:effectLst/>
                          <a:latin typeface="+mn-lt"/>
                        </a:rPr>
                        <a:t>Engage &amp; Enhance</a:t>
                      </a:r>
                      <a:endParaRPr lang="en-US">
                        <a:effectLst/>
                        <a:latin typeface="+mn-lt"/>
                      </a:endParaRPr>
                    </a:p>
                  </a:txBody>
                  <a:tcPr marL="0" marR="0" marT="0" marB="0" anchor="ctr">
                    <a:solidFill>
                      <a:schemeClr val="bg1">
                        <a:lumMod val="95000"/>
                      </a:schemeClr>
                    </a:solidFill>
                  </a:tcPr>
                </a:tc>
                <a:tc>
                  <a:txBody>
                    <a:bodyPr/>
                    <a:lstStyle/>
                    <a:p>
                      <a:pPr marL="117475" indent="0" algn="l" rtl="0" eaLnBrk="1" fontAlgn="b" latinLnBrk="0" hangingPunct="1">
                        <a:spcBef>
                          <a:spcPts val="0"/>
                        </a:spcBef>
                        <a:spcAft>
                          <a:spcPts val="0"/>
                        </a:spcAft>
                        <a:buClrTx/>
                        <a:buSzPts val="2000"/>
                        <a:buFont typeface="Arial" panose="020B0604020202020204" pitchFamily="34" charset="0"/>
                        <a:buNone/>
                        <a:tabLst/>
                      </a:pPr>
                      <a:r>
                        <a:rPr lang="en-US" sz="2000" kern="1200">
                          <a:effectLst/>
                          <a:latin typeface="+mn-lt"/>
                        </a:rPr>
                        <a:t>Design customized loyalty program and offer rewards such as premium discount to valuable customers </a:t>
                      </a:r>
                      <a:endParaRPr lang="en-US" sz="2000">
                        <a:effectLst/>
                        <a:latin typeface="+mn-lt"/>
                      </a:endParaRPr>
                    </a:p>
                  </a:txBody>
                  <a:tcPr marL="0" marR="0" marT="0" marB="0" anchor="ctr">
                    <a:solidFill>
                      <a:schemeClr val="bg1">
                        <a:lumMod val="95000"/>
                      </a:schemeClr>
                    </a:solidFill>
                  </a:tcPr>
                </a:tc>
                <a:extLst>
                  <a:ext uri="{0D108BD9-81ED-4DB2-BD59-A6C34878D82A}">
                    <a16:rowId xmlns:a16="http://schemas.microsoft.com/office/drawing/2014/main" val="3745620946"/>
                  </a:ext>
                </a:extLst>
              </a:tr>
              <a:tr h="1028422">
                <a:tc>
                  <a:txBody>
                    <a:bodyPr/>
                    <a:lstStyle/>
                    <a:p>
                      <a:pPr marL="0" algn="ctr" rtl="0" eaLnBrk="1" fontAlgn="b" latinLnBrk="0" hangingPunct="1">
                        <a:spcBef>
                          <a:spcPts val="0"/>
                        </a:spcBef>
                        <a:spcAft>
                          <a:spcPts val="0"/>
                        </a:spcAft>
                      </a:pPr>
                      <a:r>
                        <a:rPr lang="en-US" sz="2000" kern="1200">
                          <a:effectLst/>
                          <a:latin typeface="+mn-lt"/>
                        </a:rPr>
                        <a:t>Med CLV</a:t>
                      </a:r>
                      <a:endParaRPr lang="en-US">
                        <a:effectLst/>
                        <a:latin typeface="+mn-lt"/>
                      </a:endParaRPr>
                    </a:p>
                  </a:txBody>
                  <a:tcPr marL="0" marR="0" marT="0" marB="0" anchor="ctr">
                    <a:solidFill>
                      <a:schemeClr val="accent5">
                        <a:lumMod val="20000"/>
                        <a:lumOff val="80000"/>
                      </a:schemeClr>
                    </a:solidFill>
                  </a:tcPr>
                </a:tc>
                <a:tc>
                  <a:txBody>
                    <a:bodyPr/>
                    <a:lstStyle/>
                    <a:p>
                      <a:pPr marL="0" algn="ctr" rtl="0" eaLnBrk="1" fontAlgn="b" latinLnBrk="0" hangingPunct="1">
                        <a:spcBef>
                          <a:spcPts val="0"/>
                        </a:spcBef>
                        <a:spcAft>
                          <a:spcPts val="0"/>
                        </a:spcAft>
                      </a:pPr>
                      <a:r>
                        <a:rPr lang="en-US" sz="2000" kern="1200">
                          <a:effectLst/>
                          <a:latin typeface="+mn-lt"/>
                        </a:rPr>
                        <a:t>Enhance &amp; Engage</a:t>
                      </a:r>
                      <a:endParaRPr lang="en-US">
                        <a:effectLst/>
                        <a:latin typeface="+mn-lt"/>
                      </a:endParaRPr>
                    </a:p>
                  </a:txBody>
                  <a:tcPr marL="0" marR="0" marT="0" marB="0" anchor="ctr">
                    <a:solidFill>
                      <a:schemeClr val="bg1">
                        <a:lumMod val="95000"/>
                      </a:schemeClr>
                    </a:solidFill>
                  </a:tcPr>
                </a:tc>
                <a:tc>
                  <a:txBody>
                    <a:bodyPr/>
                    <a:lstStyle/>
                    <a:p>
                      <a:pPr marL="117475" indent="0" algn="l" rtl="0" eaLnBrk="1" fontAlgn="b" latinLnBrk="0" hangingPunct="1">
                        <a:spcBef>
                          <a:spcPts val="0"/>
                        </a:spcBef>
                        <a:spcAft>
                          <a:spcPts val="0"/>
                        </a:spcAft>
                        <a:buClrTx/>
                        <a:buSzPts val="2000"/>
                        <a:buFont typeface="Arial" panose="020B0604020202020204" pitchFamily="34" charset="0"/>
                        <a:buNone/>
                      </a:pPr>
                      <a:r>
                        <a:rPr lang="en-US" sz="2000" kern="1200">
                          <a:effectLst/>
                          <a:latin typeface="+mn-lt"/>
                        </a:rPr>
                        <a:t>Provide up-selling rewards and cross-selling discounts</a:t>
                      </a:r>
                      <a:endParaRPr lang="en-US" sz="2000">
                        <a:effectLst/>
                        <a:latin typeface="+mn-lt"/>
                      </a:endParaRPr>
                    </a:p>
                  </a:txBody>
                  <a:tcPr marL="0" marR="0" marT="0" marB="0" anchor="ctr">
                    <a:solidFill>
                      <a:schemeClr val="bg1">
                        <a:lumMod val="95000"/>
                      </a:schemeClr>
                    </a:solidFill>
                  </a:tcPr>
                </a:tc>
                <a:extLst>
                  <a:ext uri="{0D108BD9-81ED-4DB2-BD59-A6C34878D82A}">
                    <a16:rowId xmlns:a16="http://schemas.microsoft.com/office/drawing/2014/main" val="2199626958"/>
                  </a:ext>
                </a:extLst>
              </a:tr>
              <a:tr h="1040599">
                <a:tc>
                  <a:txBody>
                    <a:bodyPr/>
                    <a:lstStyle/>
                    <a:p>
                      <a:pPr marL="0" algn="ctr" rtl="0" eaLnBrk="1" fontAlgn="b" latinLnBrk="0" hangingPunct="1">
                        <a:spcBef>
                          <a:spcPts val="0"/>
                        </a:spcBef>
                        <a:spcAft>
                          <a:spcPts val="0"/>
                        </a:spcAft>
                      </a:pPr>
                      <a:r>
                        <a:rPr lang="en-US" sz="2000" kern="1200">
                          <a:effectLst/>
                          <a:latin typeface="+mn-lt"/>
                        </a:rPr>
                        <a:t>Low CLV</a:t>
                      </a:r>
                      <a:endParaRPr lang="en-US">
                        <a:effectLst/>
                        <a:latin typeface="+mn-lt"/>
                      </a:endParaRPr>
                    </a:p>
                  </a:txBody>
                  <a:tcPr marL="0" marR="0" marT="0" marB="0" anchor="ctr">
                    <a:solidFill>
                      <a:schemeClr val="accent3">
                        <a:lumMod val="20000"/>
                        <a:lumOff val="80000"/>
                      </a:schemeClr>
                    </a:solidFill>
                  </a:tcPr>
                </a:tc>
                <a:tc>
                  <a:txBody>
                    <a:bodyPr/>
                    <a:lstStyle/>
                    <a:p>
                      <a:pPr marL="0" algn="ctr" rtl="0" eaLnBrk="1" fontAlgn="b" latinLnBrk="0" hangingPunct="1">
                        <a:spcBef>
                          <a:spcPts val="0"/>
                        </a:spcBef>
                        <a:spcAft>
                          <a:spcPts val="0"/>
                        </a:spcAft>
                      </a:pPr>
                      <a:r>
                        <a:rPr lang="en-US" sz="2000" kern="1200">
                          <a:effectLst/>
                          <a:latin typeface="+mn-lt"/>
                        </a:rPr>
                        <a:t>Service Engagement</a:t>
                      </a:r>
                      <a:endParaRPr lang="en-US">
                        <a:effectLst/>
                        <a:latin typeface="+mn-lt"/>
                      </a:endParaRPr>
                    </a:p>
                  </a:txBody>
                  <a:tcPr marL="0" marR="0" marT="0" marB="0" anchor="ctr">
                    <a:solidFill>
                      <a:schemeClr val="bg1">
                        <a:lumMod val="95000"/>
                      </a:schemeClr>
                    </a:solidFill>
                  </a:tcPr>
                </a:tc>
                <a:tc>
                  <a:txBody>
                    <a:bodyPr/>
                    <a:lstStyle/>
                    <a:p>
                      <a:pPr marL="117475" indent="0" algn="l" rtl="0" eaLnBrk="1" fontAlgn="b" latinLnBrk="0" hangingPunct="1">
                        <a:spcBef>
                          <a:spcPts val="0"/>
                        </a:spcBef>
                        <a:spcAft>
                          <a:spcPts val="0"/>
                        </a:spcAft>
                        <a:buClrTx/>
                        <a:buSzPts val="2000"/>
                        <a:buFont typeface="Arial" panose="020B0604020202020204" pitchFamily="34" charset="0"/>
                        <a:buNone/>
                      </a:pPr>
                      <a:r>
                        <a:rPr lang="en-US" sz="2000" kern="1200">
                          <a:effectLst/>
                          <a:latin typeface="+mn-lt"/>
                        </a:rPr>
                        <a:t>Reduce marketing investment </a:t>
                      </a:r>
                      <a:endParaRPr lang="en-US" sz="2000">
                        <a:effectLst/>
                        <a:latin typeface="+mn-lt"/>
                      </a:endParaRPr>
                    </a:p>
                    <a:p>
                      <a:pPr marL="117475" indent="0" algn="l" rtl="0" eaLnBrk="1" fontAlgn="b" latinLnBrk="0" hangingPunct="1">
                        <a:spcBef>
                          <a:spcPts val="0"/>
                        </a:spcBef>
                        <a:spcAft>
                          <a:spcPts val="0"/>
                        </a:spcAft>
                        <a:buFont typeface="Arial" panose="020B0604020202020204" pitchFamily="34" charset="0"/>
                        <a:buNone/>
                      </a:pPr>
                      <a:r>
                        <a:rPr lang="en-US" sz="2000" kern="1200">
                          <a:effectLst/>
                          <a:latin typeface="+mn-lt"/>
                        </a:rPr>
                        <a:t>Explore the types of products preferred by customers</a:t>
                      </a:r>
                      <a:endParaRPr lang="en-US">
                        <a:effectLst/>
                        <a:latin typeface="+mn-lt"/>
                      </a:endParaRPr>
                    </a:p>
                  </a:txBody>
                  <a:tcPr marL="0" marR="0" marT="0" marB="0" anchor="ctr">
                    <a:solidFill>
                      <a:schemeClr val="bg1">
                        <a:lumMod val="95000"/>
                      </a:schemeClr>
                    </a:solidFill>
                  </a:tcPr>
                </a:tc>
                <a:extLst>
                  <a:ext uri="{0D108BD9-81ED-4DB2-BD59-A6C34878D82A}">
                    <a16:rowId xmlns:a16="http://schemas.microsoft.com/office/drawing/2014/main" val="3669264119"/>
                  </a:ext>
                </a:extLst>
              </a:tr>
            </a:tbl>
          </a:graphicData>
        </a:graphic>
      </p:graphicFrame>
      <p:sp>
        <p:nvSpPr>
          <p:cNvPr id="15" name="TextBox 14">
            <a:extLst>
              <a:ext uri="{FF2B5EF4-FFF2-40B4-BE49-F238E27FC236}">
                <a16:creationId xmlns:a16="http://schemas.microsoft.com/office/drawing/2014/main" id="{51F7A229-E6C9-4A62-B2B3-309BD72064E8}"/>
              </a:ext>
            </a:extLst>
          </p:cNvPr>
          <p:cNvSpPr txBox="1"/>
          <p:nvPr/>
        </p:nvSpPr>
        <p:spPr>
          <a:xfrm>
            <a:off x="33347301" y="3768173"/>
            <a:ext cx="991134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100" b="1">
                <a:latin typeface="Times"/>
                <a:cs typeface="Arial"/>
              </a:rPr>
              <a:t>Understand the overall value of a particular customer:</a:t>
            </a:r>
            <a:r>
              <a:rPr lang="en-US" sz="2100">
                <a:latin typeface="Times"/>
                <a:cs typeface="Arial"/>
              </a:rPr>
              <a:t>​</a:t>
            </a:r>
          </a:p>
          <a:p>
            <a:pPr algn="just"/>
            <a:r>
              <a:rPr lang="en-US" sz="2100">
                <a:latin typeface="Times"/>
                <a:cs typeface="Segoe UI"/>
              </a:rPr>
              <a:t>Features of customers having a high CLV score can be analyzed to optimize budget for customer acquisition by prioritizing potential customers with similar features. Key features of the customer determining the segments based on the model are as follows</a:t>
            </a:r>
            <a:r>
              <a:rPr lang="en-US">
                <a:latin typeface="Times"/>
                <a:cs typeface="Segoe UI"/>
              </a:rPr>
              <a:t>:​</a:t>
            </a:r>
          </a:p>
        </p:txBody>
      </p:sp>
      <p:sp>
        <p:nvSpPr>
          <p:cNvPr id="11" name="TextBox 10">
            <a:extLst>
              <a:ext uri="{FF2B5EF4-FFF2-40B4-BE49-F238E27FC236}">
                <a16:creationId xmlns:a16="http://schemas.microsoft.com/office/drawing/2014/main" id="{82DBB8A9-D26A-493E-BAB0-F7D65EED7EB2}"/>
              </a:ext>
            </a:extLst>
          </p:cNvPr>
          <p:cNvSpPr txBox="1"/>
          <p:nvPr/>
        </p:nvSpPr>
        <p:spPr>
          <a:xfrm>
            <a:off x="33294575" y="8716413"/>
            <a:ext cx="9934657" cy="1399432"/>
          </a:xfrm>
          <a:prstGeom prst="rect">
            <a:avLst/>
          </a:prstGeom>
          <a:noFill/>
        </p:spPr>
        <p:txBody>
          <a:bodyPr wrap="square" rtlCol="0">
            <a:spAutoFit/>
          </a:bodyPr>
          <a:lstStyle/>
          <a:p>
            <a:pPr algn="just">
              <a:spcBef>
                <a:spcPts val="0"/>
              </a:spcBef>
              <a:spcAft>
                <a:spcPts val="0"/>
              </a:spcAft>
            </a:pPr>
            <a:r>
              <a:rPr lang="en-US" sz="2100" b="1" spc="10">
                <a:latin typeface="Times"/>
                <a:cs typeface="Times"/>
              </a:rPr>
              <a:t>Design Better Marketing and Customer Acquisition Strategies:</a:t>
            </a:r>
            <a:endParaRPr lang="en-US" sz="2100" spc="10">
              <a:latin typeface="Times"/>
              <a:cs typeface="Times"/>
            </a:endParaRPr>
          </a:p>
          <a:p>
            <a:pPr algn="just">
              <a:spcBef>
                <a:spcPts val="0"/>
              </a:spcBef>
              <a:spcAft>
                <a:spcPts val="0"/>
              </a:spcAft>
            </a:pPr>
            <a:r>
              <a:rPr lang="en-US" sz="2100" spc="10">
                <a:latin typeface="Times"/>
                <a:cs typeface="Times"/>
              </a:rPr>
              <a:t>The CLV value of existing customers will assist in developing targeted marketing strategies in the form of discounts or better customer service to those customers with a high cross-selling value. </a:t>
            </a:r>
          </a:p>
        </p:txBody>
      </p:sp>
      <p:sp>
        <p:nvSpPr>
          <p:cNvPr id="42" name="TextBox 19">
            <a:extLst>
              <a:ext uri="{FF2B5EF4-FFF2-40B4-BE49-F238E27FC236}">
                <a16:creationId xmlns:a16="http://schemas.microsoft.com/office/drawing/2014/main" id="{B7A6AEC3-476B-4D56-803A-8A3830904454}"/>
              </a:ext>
            </a:extLst>
          </p:cNvPr>
          <p:cNvSpPr txBox="1"/>
          <p:nvPr/>
        </p:nvSpPr>
        <p:spPr>
          <a:xfrm>
            <a:off x="33288045" y="14490560"/>
            <a:ext cx="9911770" cy="3000821"/>
          </a:xfrm>
          <a:prstGeom prst="rect">
            <a:avLst/>
          </a:prstGeom>
          <a:noFill/>
        </p:spPr>
        <p:txBody>
          <a:bodyPr wrap="square" lIns="91440" tIns="45720" rIns="91440" bIns="45720" rtlCol="0" anchor="t">
            <a:spAutoFit/>
          </a:bodyPr>
          <a:lstStyle>
            <a:defPPr>
              <a:defRPr lang="en-AU"/>
            </a:defPPr>
            <a:lvl1pPr algn="l" rtl="0" eaLnBrk="0" fontAlgn="base" hangingPunct="0">
              <a:spcBef>
                <a:spcPct val="0"/>
              </a:spcBef>
              <a:spcAft>
                <a:spcPct val="0"/>
              </a:spcAft>
              <a:defRPr sz="1600" kern="1200">
                <a:solidFill>
                  <a:schemeClr val="tx1"/>
                </a:solidFill>
                <a:latin typeface="Times" panose="00000500000000020000" charset="0"/>
                <a:ea typeface="+mn-ea"/>
                <a:cs typeface="+mn-cs"/>
              </a:defRPr>
            </a:lvl1pPr>
            <a:lvl2pPr marL="304800" algn="l" rtl="0" eaLnBrk="0" fontAlgn="base" hangingPunct="0">
              <a:spcBef>
                <a:spcPct val="0"/>
              </a:spcBef>
              <a:spcAft>
                <a:spcPct val="0"/>
              </a:spcAft>
              <a:defRPr sz="1600" kern="1200">
                <a:solidFill>
                  <a:schemeClr val="tx1"/>
                </a:solidFill>
                <a:latin typeface="Times" panose="00000500000000020000" charset="0"/>
                <a:ea typeface="+mn-ea"/>
                <a:cs typeface="+mn-cs"/>
              </a:defRPr>
            </a:lvl2pPr>
            <a:lvl3pPr marL="609600" algn="l" rtl="0" eaLnBrk="0" fontAlgn="base" hangingPunct="0">
              <a:spcBef>
                <a:spcPct val="0"/>
              </a:spcBef>
              <a:spcAft>
                <a:spcPct val="0"/>
              </a:spcAft>
              <a:defRPr sz="1600" kern="1200">
                <a:solidFill>
                  <a:schemeClr val="tx1"/>
                </a:solidFill>
                <a:latin typeface="Times" panose="00000500000000020000" charset="0"/>
                <a:ea typeface="+mn-ea"/>
                <a:cs typeface="+mn-cs"/>
              </a:defRPr>
            </a:lvl3pPr>
            <a:lvl4pPr marL="914400" algn="l" rtl="0" eaLnBrk="0" fontAlgn="base" hangingPunct="0">
              <a:spcBef>
                <a:spcPct val="0"/>
              </a:spcBef>
              <a:spcAft>
                <a:spcPct val="0"/>
              </a:spcAft>
              <a:defRPr sz="1600" kern="1200">
                <a:solidFill>
                  <a:schemeClr val="tx1"/>
                </a:solidFill>
                <a:latin typeface="Times" panose="00000500000000020000" charset="0"/>
                <a:ea typeface="+mn-ea"/>
                <a:cs typeface="+mn-cs"/>
              </a:defRPr>
            </a:lvl4pPr>
            <a:lvl5pPr marL="1219200" algn="l" rtl="0" eaLnBrk="0" fontAlgn="base" hangingPunct="0">
              <a:spcBef>
                <a:spcPct val="0"/>
              </a:spcBef>
              <a:spcAft>
                <a:spcPct val="0"/>
              </a:spcAft>
              <a:defRPr sz="1600" kern="1200">
                <a:solidFill>
                  <a:schemeClr val="tx1"/>
                </a:solidFill>
                <a:latin typeface="Times" panose="00000500000000020000" charset="0"/>
                <a:ea typeface="+mn-ea"/>
                <a:cs typeface="+mn-cs"/>
              </a:defRPr>
            </a:lvl5pPr>
            <a:lvl6pPr marL="1524000" algn="l" defTabSz="608965" rtl="0" eaLnBrk="1" latinLnBrk="0" hangingPunct="1">
              <a:defRPr sz="1600" kern="1200">
                <a:solidFill>
                  <a:schemeClr val="tx1"/>
                </a:solidFill>
                <a:latin typeface="Times" panose="00000500000000020000" charset="0"/>
                <a:ea typeface="+mn-ea"/>
                <a:cs typeface="+mn-cs"/>
              </a:defRPr>
            </a:lvl6pPr>
            <a:lvl7pPr marL="1828800" algn="l" defTabSz="608965" rtl="0" eaLnBrk="1" latinLnBrk="0" hangingPunct="1">
              <a:defRPr sz="1600" kern="1200">
                <a:solidFill>
                  <a:schemeClr val="tx1"/>
                </a:solidFill>
                <a:latin typeface="Times" panose="00000500000000020000" charset="0"/>
                <a:ea typeface="+mn-ea"/>
                <a:cs typeface="+mn-cs"/>
              </a:defRPr>
            </a:lvl7pPr>
            <a:lvl8pPr marL="2133600" algn="l" defTabSz="608965" rtl="0" eaLnBrk="1" latinLnBrk="0" hangingPunct="1">
              <a:defRPr sz="1600" kern="1200">
                <a:solidFill>
                  <a:schemeClr val="tx1"/>
                </a:solidFill>
                <a:latin typeface="Times" panose="00000500000000020000" charset="0"/>
                <a:ea typeface="+mn-ea"/>
                <a:cs typeface="+mn-cs"/>
              </a:defRPr>
            </a:lvl8pPr>
            <a:lvl9pPr marL="2438400" algn="l" defTabSz="608965" rtl="0" eaLnBrk="1" latinLnBrk="0" hangingPunct="1">
              <a:defRPr sz="1600" kern="1200">
                <a:solidFill>
                  <a:schemeClr val="tx1"/>
                </a:solidFill>
                <a:latin typeface="Times" panose="00000500000000020000" charset="0"/>
                <a:ea typeface="+mn-ea"/>
                <a:cs typeface="+mn-cs"/>
              </a:defRPr>
            </a:lvl9pPr>
          </a:lstStyle>
          <a:p>
            <a:pPr algn="just">
              <a:spcBef>
                <a:spcPts val="0"/>
              </a:spcBef>
              <a:spcAft>
                <a:spcPts val="0"/>
              </a:spcAft>
            </a:pPr>
            <a:r>
              <a:rPr lang="en-US" sz="2100" spc="10">
                <a:latin typeface="Times"/>
                <a:cs typeface="Times"/>
              </a:rPr>
              <a:t>Our study has helped us develop models to accurately identify the potential of customers to file claims, cancel an ongoing policy or participate in cross selling. Further using these models, we have calculated an annual value the customer may bring as either a revenue or as a cost to the insurance company. This annual value of the customer can be extrapolated as the customer’s lifetime value based on which we have been able to assess features of customers who have a high value of CLV or a low value.</a:t>
            </a:r>
          </a:p>
          <a:p>
            <a:pPr algn="just">
              <a:spcBef>
                <a:spcPts val="0"/>
              </a:spcBef>
              <a:spcAft>
                <a:spcPts val="0"/>
              </a:spcAft>
            </a:pPr>
            <a:r>
              <a:rPr lang="en-US" sz="2100" spc="10">
                <a:latin typeface="Times"/>
                <a:cs typeface="Times"/>
              </a:rPr>
              <a:t>This identification has led us to suggest data and analytics driven strategies for marketing campaigns to retain an existing customer or </a:t>
            </a:r>
            <a:r>
              <a:rPr lang="en-US" sz="2100" spc="10">
                <a:latin typeface="Times"/>
                <a:cs typeface="Times" charset="0"/>
              </a:rPr>
              <a:t>acquire new customers by intelligently targeting specific market segments.</a:t>
            </a:r>
            <a:endParaRPr lang="en-US" sz="2100" spc="10">
              <a:latin typeface="Times"/>
              <a:cs typeface="Times"/>
            </a:endParaRPr>
          </a:p>
        </p:txBody>
      </p:sp>
      <p:sp>
        <p:nvSpPr>
          <p:cNvPr id="44" name="Rectangle: Rounded Corners 43">
            <a:extLst>
              <a:ext uri="{FF2B5EF4-FFF2-40B4-BE49-F238E27FC236}">
                <a16:creationId xmlns:a16="http://schemas.microsoft.com/office/drawing/2014/main" id="{4FC69538-AC5F-4DE0-B952-79AFABEC206B}"/>
              </a:ext>
            </a:extLst>
          </p:cNvPr>
          <p:cNvSpPr/>
          <p:nvPr/>
        </p:nvSpPr>
        <p:spPr bwMode="auto">
          <a:xfrm>
            <a:off x="29565600" y="4792919"/>
            <a:ext cx="2954612" cy="869249"/>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b="0" i="0" u="none" strike="noStrike" cap="none" normalizeH="0" baseline="0">
                <a:ln>
                  <a:noFill/>
                </a:ln>
                <a:effectLst/>
                <a:latin typeface="+mn-lt"/>
                <a:cs typeface="Calibri"/>
              </a:rPr>
              <a:t>Training Accuracy: </a:t>
            </a:r>
            <a:r>
              <a:rPr lang="en-US">
                <a:latin typeface="+mn-lt"/>
                <a:cs typeface="Calibri"/>
              </a:rPr>
              <a:t>86.273</a:t>
            </a:r>
            <a:r>
              <a:rPr kumimoji="0" lang="en-US" b="0" i="0" u="none" strike="noStrike" cap="none" normalizeH="0" baseline="0">
                <a:ln>
                  <a:noFill/>
                </a:ln>
                <a:effectLst/>
                <a:latin typeface="+mn-lt"/>
                <a:cs typeface="Calibri"/>
              </a:rPr>
              <a:t>%</a:t>
            </a:r>
            <a:r>
              <a:rPr lang="en-US">
                <a:latin typeface="+mn-lt"/>
                <a:cs typeface="Calibri"/>
              </a:rPr>
              <a:t> </a:t>
            </a:r>
            <a:endParaRPr lang="en-US" b="0" i="0" u="none" strike="noStrike" cap="none" normalizeH="0" baseline="0">
              <a:ln>
                <a:noFill/>
              </a:ln>
              <a:effectLst/>
              <a:latin typeface="+mn-lt"/>
              <a:cs typeface="Calibri"/>
            </a:endParaRPr>
          </a:p>
          <a:p>
            <a:pPr marL="0" marR="0" indent="0" algn="l" defTabSz="914400" rtl="0" eaLnBrk="0" fontAlgn="base" latinLnBrk="0" hangingPunct="0">
              <a:lnSpc>
                <a:spcPct val="100000"/>
              </a:lnSpc>
              <a:spcBef>
                <a:spcPct val="0"/>
              </a:spcBef>
              <a:spcAft>
                <a:spcPct val="0"/>
              </a:spcAft>
              <a:buClrTx/>
              <a:buSzTx/>
              <a:buFontTx/>
              <a:buNone/>
              <a:tabLst/>
            </a:pPr>
            <a:r>
              <a:rPr lang="en-US">
                <a:latin typeface="+mn-lt"/>
                <a:cs typeface="Calibri"/>
              </a:rPr>
              <a:t>Testing Accuracy: 86.278%</a:t>
            </a:r>
            <a:endParaRPr lang="en-IN" b="0" i="0" u="none" strike="noStrike" cap="none" normalizeH="0" baseline="0">
              <a:ln>
                <a:noFill/>
              </a:ln>
              <a:effectLst/>
              <a:latin typeface="+mn-lt"/>
              <a:cs typeface="Calibri"/>
            </a:endParaRPr>
          </a:p>
        </p:txBody>
      </p:sp>
      <p:sp>
        <p:nvSpPr>
          <p:cNvPr id="45" name="Rectangle 44">
            <a:extLst>
              <a:ext uri="{FF2B5EF4-FFF2-40B4-BE49-F238E27FC236}">
                <a16:creationId xmlns:a16="http://schemas.microsoft.com/office/drawing/2014/main" id="{A4F06423-CEEB-4788-992D-71A5734EE219}"/>
              </a:ext>
            </a:extLst>
          </p:cNvPr>
          <p:cNvSpPr/>
          <p:nvPr/>
        </p:nvSpPr>
        <p:spPr>
          <a:xfrm>
            <a:off x="908667" y="11309695"/>
            <a:ext cx="9052746" cy="523220"/>
          </a:xfrm>
          <a:prstGeom prst="rect">
            <a:avLst/>
          </a:prstGeom>
          <a:noFill/>
        </p:spPr>
        <p:txBody>
          <a:bodyPr wrap="square" lIns="91440" tIns="45720" rIns="91440" bIns="45720" anchor="t">
            <a:spAutoFit/>
          </a:bodyPr>
          <a:lstStyle/>
          <a:p>
            <a:r>
              <a:rPr lang="en-US" altLang="en-US" sz="2800" b="1">
                <a:latin typeface="Arial"/>
                <a:cs typeface="Arial"/>
              </a:rPr>
              <a:t>INTRODUCTION</a:t>
            </a:r>
            <a:endParaRPr lang="en-US" sz="2800" b="1">
              <a:latin typeface="Arial"/>
              <a:cs typeface="Arial"/>
            </a:endParaRPr>
          </a:p>
        </p:txBody>
      </p:sp>
      <p:sp>
        <p:nvSpPr>
          <p:cNvPr id="46" name="Rectangle 45">
            <a:extLst>
              <a:ext uri="{FF2B5EF4-FFF2-40B4-BE49-F238E27FC236}">
                <a16:creationId xmlns:a16="http://schemas.microsoft.com/office/drawing/2014/main" id="{3CCE3B15-959B-4C09-AF31-6F02E293B64F}"/>
              </a:ext>
            </a:extLst>
          </p:cNvPr>
          <p:cNvSpPr/>
          <p:nvPr/>
        </p:nvSpPr>
        <p:spPr>
          <a:xfrm>
            <a:off x="9933230" y="3205804"/>
            <a:ext cx="13164419" cy="523220"/>
          </a:xfrm>
          <a:prstGeom prst="rect">
            <a:avLst/>
          </a:prstGeom>
          <a:noFill/>
        </p:spPr>
        <p:txBody>
          <a:bodyPr wrap="square" lIns="91440" tIns="45720" rIns="91440" bIns="45720" anchor="t">
            <a:spAutoFit/>
          </a:bodyPr>
          <a:lstStyle/>
          <a:p>
            <a:r>
              <a:rPr lang="en-US" sz="2800" b="1">
                <a:latin typeface="Arial"/>
                <a:cs typeface="Arial"/>
              </a:rPr>
              <a:t>RESEARCH QUESTIONS</a:t>
            </a:r>
            <a:endParaRPr lang="en-US" sz="2800" b="1">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585BD520-7165-4C67-8D47-27A1AEDCCE8B}"/>
              </a:ext>
            </a:extLst>
          </p:cNvPr>
          <p:cNvSpPr/>
          <p:nvPr/>
        </p:nvSpPr>
        <p:spPr>
          <a:xfrm>
            <a:off x="9963737" y="5217502"/>
            <a:ext cx="13164419" cy="523220"/>
          </a:xfrm>
          <a:prstGeom prst="rect">
            <a:avLst/>
          </a:prstGeom>
          <a:noFill/>
        </p:spPr>
        <p:txBody>
          <a:bodyPr wrap="square" lIns="91440" tIns="45720" rIns="91440" bIns="45720" anchor="t">
            <a:spAutoFit/>
          </a:bodyPr>
          <a:lstStyle/>
          <a:p>
            <a:r>
              <a:rPr lang="en-US" sz="2800" b="1">
                <a:latin typeface="Arial"/>
                <a:cs typeface="Arial"/>
              </a:rPr>
              <a:t>METHODOLOGY</a:t>
            </a:r>
            <a:endParaRPr lang="en-US" sz="2800" b="1">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C1353943-5083-4E23-AC62-61651A3CF7F2}"/>
              </a:ext>
            </a:extLst>
          </p:cNvPr>
          <p:cNvSpPr/>
          <p:nvPr/>
        </p:nvSpPr>
        <p:spPr>
          <a:xfrm>
            <a:off x="9886346" y="15666286"/>
            <a:ext cx="13164419" cy="523220"/>
          </a:xfrm>
          <a:prstGeom prst="rect">
            <a:avLst/>
          </a:prstGeom>
          <a:noFill/>
        </p:spPr>
        <p:txBody>
          <a:bodyPr wrap="square" lIns="91440" tIns="45720" rIns="91440" bIns="45720" anchor="t">
            <a:spAutoFit/>
          </a:bodyPr>
          <a:lstStyle/>
          <a:p>
            <a:r>
              <a:rPr lang="en-US" sz="2800" b="1">
                <a:latin typeface="Arial"/>
                <a:cs typeface="Arial"/>
              </a:rPr>
              <a:t>STATISTICAL RESULTS – CLV CALCULATION</a:t>
            </a:r>
            <a:endParaRPr lang="en-US" sz="2800" b="1">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979A600C-16A7-424D-8890-48756574F396}"/>
              </a:ext>
            </a:extLst>
          </p:cNvPr>
          <p:cNvSpPr/>
          <p:nvPr/>
        </p:nvSpPr>
        <p:spPr>
          <a:xfrm>
            <a:off x="33711709" y="8160175"/>
            <a:ext cx="8994183" cy="415498"/>
          </a:xfrm>
          <a:prstGeom prst="rect">
            <a:avLst/>
          </a:prstGeom>
        </p:spPr>
        <p:txBody>
          <a:bodyPr wrap="square" lIns="91440" tIns="45720" rIns="91440" bIns="45720" anchor="t">
            <a:spAutoFit/>
          </a:bodyPr>
          <a:lstStyle/>
          <a:p>
            <a:pPr algn="ctr"/>
            <a:r>
              <a:rPr lang="en-US" sz="2100">
                <a:latin typeface="Times"/>
                <a:cs typeface="Arial"/>
              </a:rPr>
              <a:t>Fig 4.Key Features</a:t>
            </a:r>
          </a:p>
        </p:txBody>
      </p:sp>
      <p:sp>
        <p:nvSpPr>
          <p:cNvPr id="51" name="TextBox 19">
            <a:extLst>
              <a:ext uri="{FF2B5EF4-FFF2-40B4-BE49-F238E27FC236}">
                <a16:creationId xmlns:a16="http://schemas.microsoft.com/office/drawing/2014/main" id="{70BC596E-0661-45AB-BE8C-F63D524F1F1C}"/>
              </a:ext>
            </a:extLst>
          </p:cNvPr>
          <p:cNvSpPr txBox="1"/>
          <p:nvPr/>
        </p:nvSpPr>
        <p:spPr>
          <a:xfrm>
            <a:off x="23214464" y="3837223"/>
            <a:ext cx="9350669" cy="1061829"/>
          </a:xfrm>
          <a:prstGeom prst="rect">
            <a:avLst/>
          </a:prstGeom>
          <a:noFill/>
        </p:spPr>
        <p:txBody>
          <a:bodyPr wrap="square" lIns="91440" tIns="45720" rIns="91440" bIns="45720" rtlCol="0" anchor="t">
            <a:spAutoFit/>
          </a:bodyPr>
          <a:lstStyle>
            <a:defPPr>
              <a:defRPr lang="en-AU"/>
            </a:defPPr>
            <a:lvl1pPr algn="l" rtl="0" eaLnBrk="0" fontAlgn="base" hangingPunct="0">
              <a:spcBef>
                <a:spcPct val="0"/>
              </a:spcBef>
              <a:spcAft>
                <a:spcPct val="0"/>
              </a:spcAft>
              <a:defRPr sz="1600" kern="1200">
                <a:solidFill>
                  <a:schemeClr val="tx1"/>
                </a:solidFill>
                <a:latin typeface="Times" panose="00000500000000020000" charset="0"/>
                <a:ea typeface="+mn-ea"/>
                <a:cs typeface="+mn-cs"/>
              </a:defRPr>
            </a:lvl1pPr>
            <a:lvl2pPr marL="304800" algn="l" rtl="0" eaLnBrk="0" fontAlgn="base" hangingPunct="0">
              <a:spcBef>
                <a:spcPct val="0"/>
              </a:spcBef>
              <a:spcAft>
                <a:spcPct val="0"/>
              </a:spcAft>
              <a:defRPr sz="1600" kern="1200">
                <a:solidFill>
                  <a:schemeClr val="tx1"/>
                </a:solidFill>
                <a:latin typeface="Times" panose="00000500000000020000" charset="0"/>
                <a:ea typeface="+mn-ea"/>
                <a:cs typeface="+mn-cs"/>
              </a:defRPr>
            </a:lvl2pPr>
            <a:lvl3pPr marL="609600" algn="l" rtl="0" eaLnBrk="0" fontAlgn="base" hangingPunct="0">
              <a:spcBef>
                <a:spcPct val="0"/>
              </a:spcBef>
              <a:spcAft>
                <a:spcPct val="0"/>
              </a:spcAft>
              <a:defRPr sz="1600" kern="1200">
                <a:solidFill>
                  <a:schemeClr val="tx1"/>
                </a:solidFill>
                <a:latin typeface="Times" panose="00000500000000020000" charset="0"/>
                <a:ea typeface="+mn-ea"/>
                <a:cs typeface="+mn-cs"/>
              </a:defRPr>
            </a:lvl3pPr>
            <a:lvl4pPr marL="914400" algn="l" rtl="0" eaLnBrk="0" fontAlgn="base" hangingPunct="0">
              <a:spcBef>
                <a:spcPct val="0"/>
              </a:spcBef>
              <a:spcAft>
                <a:spcPct val="0"/>
              </a:spcAft>
              <a:defRPr sz="1600" kern="1200">
                <a:solidFill>
                  <a:schemeClr val="tx1"/>
                </a:solidFill>
                <a:latin typeface="Times" panose="00000500000000020000" charset="0"/>
                <a:ea typeface="+mn-ea"/>
                <a:cs typeface="+mn-cs"/>
              </a:defRPr>
            </a:lvl4pPr>
            <a:lvl5pPr marL="1219200" algn="l" rtl="0" eaLnBrk="0" fontAlgn="base" hangingPunct="0">
              <a:spcBef>
                <a:spcPct val="0"/>
              </a:spcBef>
              <a:spcAft>
                <a:spcPct val="0"/>
              </a:spcAft>
              <a:defRPr sz="1600" kern="1200">
                <a:solidFill>
                  <a:schemeClr val="tx1"/>
                </a:solidFill>
                <a:latin typeface="Times" panose="00000500000000020000" charset="0"/>
                <a:ea typeface="+mn-ea"/>
                <a:cs typeface="+mn-cs"/>
              </a:defRPr>
            </a:lvl5pPr>
            <a:lvl6pPr marL="1524000" algn="l" defTabSz="608965" rtl="0" eaLnBrk="1" latinLnBrk="0" hangingPunct="1">
              <a:defRPr sz="1600" kern="1200">
                <a:solidFill>
                  <a:schemeClr val="tx1"/>
                </a:solidFill>
                <a:latin typeface="Times" panose="00000500000000020000" charset="0"/>
                <a:ea typeface="+mn-ea"/>
                <a:cs typeface="+mn-cs"/>
              </a:defRPr>
            </a:lvl6pPr>
            <a:lvl7pPr marL="1828800" algn="l" defTabSz="608965" rtl="0" eaLnBrk="1" latinLnBrk="0" hangingPunct="1">
              <a:defRPr sz="1600" kern="1200">
                <a:solidFill>
                  <a:schemeClr val="tx1"/>
                </a:solidFill>
                <a:latin typeface="Times" panose="00000500000000020000" charset="0"/>
                <a:ea typeface="+mn-ea"/>
                <a:cs typeface="+mn-cs"/>
              </a:defRPr>
            </a:lvl7pPr>
            <a:lvl8pPr marL="2133600" algn="l" defTabSz="608965" rtl="0" eaLnBrk="1" latinLnBrk="0" hangingPunct="1">
              <a:defRPr sz="1600" kern="1200">
                <a:solidFill>
                  <a:schemeClr val="tx1"/>
                </a:solidFill>
                <a:latin typeface="Times" panose="00000500000000020000" charset="0"/>
                <a:ea typeface="+mn-ea"/>
                <a:cs typeface="+mn-cs"/>
              </a:defRPr>
            </a:lvl8pPr>
            <a:lvl9pPr marL="2438400" algn="l" defTabSz="608965" rtl="0" eaLnBrk="1" latinLnBrk="0" hangingPunct="1">
              <a:defRPr sz="1600" kern="1200">
                <a:solidFill>
                  <a:schemeClr val="tx1"/>
                </a:solidFill>
                <a:latin typeface="Times" panose="00000500000000020000" charset="0"/>
                <a:ea typeface="+mn-ea"/>
                <a:cs typeface="+mn-cs"/>
              </a:defRPr>
            </a:lvl9pPr>
          </a:lstStyle>
          <a:p>
            <a:pPr algn="just">
              <a:spcBef>
                <a:spcPts val="0"/>
              </a:spcBef>
              <a:spcAft>
                <a:spcPts val="0"/>
              </a:spcAft>
            </a:pPr>
            <a:r>
              <a:rPr lang="en-US" sz="2100" spc="10">
                <a:latin typeface="Times"/>
                <a:cs typeface="Times"/>
              </a:rPr>
              <a:t>After CLV is calculated, we divided customers into three brackets and applied a decision tree to extract the key features of each customer group based on their CLV.</a:t>
            </a:r>
          </a:p>
          <a:p>
            <a:pPr algn="just">
              <a:spcBef>
                <a:spcPts val="0"/>
              </a:spcBef>
              <a:spcAft>
                <a:spcPts val="0"/>
              </a:spcAft>
            </a:pPr>
            <a:endParaRPr lang="en-US" sz="2100">
              <a:cs typeface="Times" charset="0"/>
            </a:endParaRPr>
          </a:p>
        </p:txBody>
      </p:sp>
      <p:sp>
        <p:nvSpPr>
          <p:cNvPr id="43" name="Rectangle 106">
            <a:extLst>
              <a:ext uri="{FF2B5EF4-FFF2-40B4-BE49-F238E27FC236}">
                <a16:creationId xmlns:a16="http://schemas.microsoft.com/office/drawing/2014/main" id="{D8F23A0C-FF5A-49DA-B3E2-E5CDC3EB0DCF}"/>
              </a:ext>
            </a:extLst>
          </p:cNvPr>
          <p:cNvSpPr>
            <a:spLocks noChangeArrowheads="1"/>
          </p:cNvSpPr>
          <p:nvPr/>
        </p:nvSpPr>
        <p:spPr bwMode="auto">
          <a:xfrm>
            <a:off x="9843709" y="3690427"/>
            <a:ext cx="12847772" cy="5255990"/>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marL="457200" indent="-457200" algn="just">
              <a:buFontTx/>
              <a:buAutoNum type="arabicPeriod"/>
            </a:pPr>
            <a:r>
              <a:rPr lang="en-US" sz="2100">
                <a:latin typeface="Times"/>
                <a:cs typeface="Times"/>
              </a:rPr>
              <a:t>What is the best way to develop a predictive model to calculate CLV for customers in insurance industry ?</a:t>
            </a:r>
          </a:p>
          <a:p>
            <a:pPr marL="457200" indent="-457200" algn="just">
              <a:buAutoNum type="arabicPeriod"/>
            </a:pPr>
            <a:r>
              <a:rPr lang="en-US" sz="2100">
                <a:latin typeface="Times"/>
                <a:cs typeface="Times"/>
              </a:rPr>
              <a:t>What are the key features for determining CLV ?</a:t>
            </a:r>
          </a:p>
          <a:p>
            <a:pPr marL="457200" indent="-457200" algn="just">
              <a:buAutoNum type="arabicPeriod"/>
            </a:pPr>
            <a:r>
              <a:rPr lang="en-US" sz="2100">
                <a:latin typeface="Times"/>
                <a:cs typeface="Times"/>
              </a:rPr>
              <a:t>What is the effective mechanism to categorize customers based on CLV?</a:t>
            </a:r>
          </a:p>
        </p:txBody>
      </p:sp>
      <p:pic>
        <p:nvPicPr>
          <p:cNvPr id="18" name="Picture 17" descr="Graphical user interface, text&#10;&#10;Description automatically generated">
            <a:extLst>
              <a:ext uri="{FF2B5EF4-FFF2-40B4-BE49-F238E27FC236}">
                <a16:creationId xmlns:a16="http://schemas.microsoft.com/office/drawing/2014/main" id="{6AD76816-441E-42F3-ABD5-3020E028A8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736898" y="5388336"/>
            <a:ext cx="8979752" cy="2505312"/>
          </a:xfrm>
          <a:prstGeom prst="rect">
            <a:avLst/>
          </a:prstGeom>
        </p:spPr>
      </p:pic>
      <p:pic>
        <p:nvPicPr>
          <p:cNvPr id="20" name="Picture 19" descr="Graphical user interface, table, timeline&#10;&#10;Description automatically generated">
            <a:extLst>
              <a:ext uri="{FF2B5EF4-FFF2-40B4-BE49-F238E27FC236}">
                <a16:creationId xmlns:a16="http://schemas.microsoft.com/office/drawing/2014/main" id="{36152EA6-A761-4287-B57C-31E87CBE66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61072" y="5889739"/>
            <a:ext cx="12682881" cy="9277577"/>
          </a:xfrm>
          <a:prstGeom prst="rect">
            <a:avLst/>
          </a:prstGeom>
        </p:spPr>
      </p:pic>
      <p:pic>
        <p:nvPicPr>
          <p:cNvPr id="26" name="Graphic 25" descr="Target Audience with solid fill">
            <a:extLst>
              <a:ext uri="{FF2B5EF4-FFF2-40B4-BE49-F238E27FC236}">
                <a16:creationId xmlns:a16="http://schemas.microsoft.com/office/drawing/2014/main" id="{027CC689-629F-43AA-99D1-6BA83A03A3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605699" y="8761152"/>
            <a:ext cx="1433881" cy="1433881"/>
          </a:xfrm>
          <a:prstGeom prst="rect">
            <a:avLst/>
          </a:prstGeom>
        </p:spPr>
      </p:pic>
      <p:grpSp>
        <p:nvGrpSpPr>
          <p:cNvPr id="76" name="Group 75">
            <a:extLst>
              <a:ext uri="{FF2B5EF4-FFF2-40B4-BE49-F238E27FC236}">
                <a16:creationId xmlns:a16="http://schemas.microsoft.com/office/drawing/2014/main" id="{430FAE3F-49B3-4A5D-BEEB-5EFB9B3686BB}"/>
              </a:ext>
            </a:extLst>
          </p:cNvPr>
          <p:cNvGrpSpPr/>
          <p:nvPr/>
        </p:nvGrpSpPr>
        <p:grpSpPr>
          <a:xfrm>
            <a:off x="32753661" y="17757833"/>
            <a:ext cx="11266814" cy="640702"/>
            <a:chOff x="25990621" y="15695148"/>
            <a:chExt cx="11266814" cy="640702"/>
          </a:xfrm>
        </p:grpSpPr>
        <p:sp>
          <p:nvSpPr>
            <p:cNvPr id="78" name="Rectangle 77">
              <a:extLst>
                <a:ext uri="{FF2B5EF4-FFF2-40B4-BE49-F238E27FC236}">
                  <a16:creationId xmlns:a16="http://schemas.microsoft.com/office/drawing/2014/main" id="{A327C04F-FCBD-48E4-B7BC-636F2D384A33}"/>
                </a:ext>
              </a:extLst>
            </p:cNvPr>
            <p:cNvSpPr/>
            <p:nvPr/>
          </p:nvSpPr>
          <p:spPr bwMode="auto">
            <a:xfrm>
              <a:off x="27880235" y="15795812"/>
              <a:ext cx="7709647" cy="209297"/>
            </a:xfrm>
            <a:prstGeom prst="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9" name="Rectangle 78">
              <a:extLst>
                <a:ext uri="{FF2B5EF4-FFF2-40B4-BE49-F238E27FC236}">
                  <a16:creationId xmlns:a16="http://schemas.microsoft.com/office/drawing/2014/main" id="{EE5CAACB-F1DC-45DE-8277-009E81B07BE0}"/>
                </a:ext>
              </a:extLst>
            </p:cNvPr>
            <p:cNvSpPr/>
            <p:nvPr/>
          </p:nvSpPr>
          <p:spPr bwMode="auto">
            <a:xfrm>
              <a:off x="27880235" y="16067957"/>
              <a:ext cx="6615954" cy="209297"/>
            </a:xfrm>
            <a:prstGeom prst="rect">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0" name="TextBox 79">
              <a:extLst>
                <a:ext uri="{FF2B5EF4-FFF2-40B4-BE49-F238E27FC236}">
                  <a16:creationId xmlns:a16="http://schemas.microsoft.com/office/drawing/2014/main" id="{81C21851-BBB1-4649-A60D-B9D7617B212F}"/>
                </a:ext>
              </a:extLst>
            </p:cNvPr>
            <p:cNvSpPr txBox="1"/>
            <p:nvPr/>
          </p:nvSpPr>
          <p:spPr>
            <a:xfrm>
              <a:off x="26345877" y="15740518"/>
              <a:ext cx="1729422" cy="307777"/>
            </a:xfrm>
            <a:prstGeom prst="rect">
              <a:avLst/>
            </a:prstGeom>
            <a:noFill/>
          </p:spPr>
          <p:txBody>
            <a:bodyPr wrap="square" rtlCol="0">
              <a:spAutoFit/>
            </a:bodyPr>
            <a:lstStyle/>
            <a:p>
              <a:pPr algn="ctr"/>
              <a:r>
                <a:rPr lang="en-US" sz="1400"/>
                <a:t>Actual Revenue</a:t>
              </a:r>
            </a:p>
          </p:txBody>
        </p:sp>
        <p:sp>
          <p:nvSpPr>
            <p:cNvPr id="81" name="TextBox 80">
              <a:extLst>
                <a:ext uri="{FF2B5EF4-FFF2-40B4-BE49-F238E27FC236}">
                  <a16:creationId xmlns:a16="http://schemas.microsoft.com/office/drawing/2014/main" id="{5D7B6977-F644-4612-9654-E2AA1F9112B9}"/>
                </a:ext>
              </a:extLst>
            </p:cNvPr>
            <p:cNvSpPr txBox="1"/>
            <p:nvPr/>
          </p:nvSpPr>
          <p:spPr>
            <a:xfrm>
              <a:off x="25990621" y="16008603"/>
              <a:ext cx="2154131" cy="307777"/>
            </a:xfrm>
            <a:prstGeom prst="rect">
              <a:avLst/>
            </a:prstGeom>
            <a:noFill/>
          </p:spPr>
          <p:txBody>
            <a:bodyPr wrap="square" rtlCol="0">
              <a:spAutoFit/>
            </a:bodyPr>
            <a:lstStyle/>
            <a:p>
              <a:pPr algn="ctr"/>
              <a:r>
                <a:rPr lang="en-US" sz="1400"/>
                <a:t>Calculated Revenue</a:t>
              </a:r>
            </a:p>
          </p:txBody>
        </p:sp>
        <p:sp>
          <p:nvSpPr>
            <p:cNvPr id="82" name="TextBox 81">
              <a:extLst>
                <a:ext uri="{FF2B5EF4-FFF2-40B4-BE49-F238E27FC236}">
                  <a16:creationId xmlns:a16="http://schemas.microsoft.com/office/drawing/2014/main" id="{73D07D1F-AA64-41E7-9C26-45017C611362}"/>
                </a:ext>
              </a:extLst>
            </p:cNvPr>
            <p:cNvSpPr txBox="1"/>
            <p:nvPr/>
          </p:nvSpPr>
          <p:spPr>
            <a:xfrm>
              <a:off x="35528013" y="15695148"/>
              <a:ext cx="1729422" cy="338554"/>
            </a:xfrm>
            <a:prstGeom prst="rect">
              <a:avLst/>
            </a:prstGeom>
            <a:noFill/>
          </p:spPr>
          <p:txBody>
            <a:bodyPr wrap="square" rtlCol="0">
              <a:spAutoFit/>
            </a:bodyPr>
            <a:lstStyle/>
            <a:p>
              <a:r>
                <a:rPr lang="en-US"/>
                <a:t>476,500,000</a:t>
              </a:r>
            </a:p>
          </p:txBody>
        </p:sp>
        <p:sp>
          <p:nvSpPr>
            <p:cNvPr id="83" name="TextBox 82">
              <a:extLst>
                <a:ext uri="{FF2B5EF4-FFF2-40B4-BE49-F238E27FC236}">
                  <a16:creationId xmlns:a16="http://schemas.microsoft.com/office/drawing/2014/main" id="{261E2C4C-AA54-46A0-A51B-343C73C5FFB4}"/>
                </a:ext>
              </a:extLst>
            </p:cNvPr>
            <p:cNvSpPr txBox="1"/>
            <p:nvPr/>
          </p:nvSpPr>
          <p:spPr>
            <a:xfrm>
              <a:off x="34512816" y="15997296"/>
              <a:ext cx="2154131" cy="338554"/>
            </a:xfrm>
            <a:prstGeom prst="rect">
              <a:avLst/>
            </a:prstGeom>
            <a:noFill/>
          </p:spPr>
          <p:txBody>
            <a:bodyPr wrap="square" lIns="91440" tIns="45720" rIns="91440" bIns="45720" rtlCol="0" anchor="t">
              <a:spAutoFit/>
            </a:bodyPr>
            <a:lstStyle/>
            <a:p>
              <a:r>
                <a:rPr lang="en-US">
                  <a:latin typeface="Times"/>
                  <a:cs typeface="Times"/>
                </a:rPr>
                <a:t>414,801,173</a:t>
              </a:r>
              <a:endParaRPr lang="en-US"/>
            </a:p>
          </p:txBody>
        </p:sp>
      </p:grpSp>
      <p:pic>
        <p:nvPicPr>
          <p:cNvPr id="34" name="Picture 33" descr="Diagram&#10;&#10;Description automatically generated">
            <a:extLst>
              <a:ext uri="{FF2B5EF4-FFF2-40B4-BE49-F238E27FC236}">
                <a16:creationId xmlns:a16="http://schemas.microsoft.com/office/drawing/2014/main" id="{DC38BBBA-3B0E-48E4-B4DB-070BC2983A8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255926" y="14051300"/>
            <a:ext cx="9309207" cy="6301169"/>
          </a:xfrm>
          <a:prstGeom prst="rect">
            <a:avLst/>
          </a:prstGeom>
        </p:spPr>
      </p:pic>
      <p:pic>
        <p:nvPicPr>
          <p:cNvPr id="6" name="Picture 11" descr="Graphical user interface&#10;&#10;Description automatically generated">
            <a:extLst>
              <a:ext uri="{FF2B5EF4-FFF2-40B4-BE49-F238E27FC236}">
                <a16:creationId xmlns:a16="http://schemas.microsoft.com/office/drawing/2014/main" id="{4EC1ADC7-C286-5A41-4519-245417AD9761}"/>
              </a:ext>
            </a:extLst>
          </p:cNvPr>
          <p:cNvPicPr>
            <a:picLocks noChangeAspect="1"/>
          </p:cNvPicPr>
          <p:nvPr/>
        </p:nvPicPr>
        <p:blipFill>
          <a:blip r:embed="rId13"/>
          <a:stretch>
            <a:fillRect/>
          </a:stretch>
        </p:blipFill>
        <p:spPr>
          <a:xfrm>
            <a:off x="25104326" y="5164649"/>
            <a:ext cx="7450030" cy="8380356"/>
          </a:xfrm>
          <a:prstGeom prst="rect">
            <a:avLst/>
          </a:prstGeom>
        </p:spPr>
      </p:pic>
    </p:spTree>
    <p:extLst>
      <p:ext uri="{BB962C8B-B14F-4D97-AF65-F5344CB8AC3E}">
        <p14:creationId xmlns:p14="http://schemas.microsoft.com/office/powerpoint/2010/main" val="1084099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5E52D-EB9D-4B72-A928-24760AE9C86A}">
  <ds:schemaRefs>
    <ds:schemaRef ds:uri="b1755f8e-5024-43d4-9f4e-f0720ef5cbea"/>
    <ds:schemaRef ds:uri="b60307e8-227d-4226-bf3f-3f3e3f61459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380DB-4B35-4657-950C-6BBA781E4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INFORMS2015_Comp_Conf</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revision>1</cp:revision>
  <cp:lastPrinted>2001-08-01T02:48:55Z</cp:lastPrinted>
  <dcterms:created xsi:type="dcterms:W3CDTF">2014-12-02T19:25:45Z</dcterms:created>
  <dcterms:modified xsi:type="dcterms:W3CDTF">2022-03-22T22:23:59Z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ies>
</file>