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63" r:id="rId2"/>
    <p:sldId id="314" r:id="rId3"/>
    <p:sldId id="444" r:id="rId4"/>
    <p:sldId id="420" r:id="rId5"/>
    <p:sldId id="421" r:id="rId6"/>
    <p:sldId id="422" r:id="rId7"/>
    <p:sldId id="427" r:id="rId8"/>
    <p:sldId id="426" r:id="rId9"/>
    <p:sldId id="425" r:id="rId10"/>
    <p:sldId id="437" r:id="rId11"/>
    <p:sldId id="362" r:id="rId12"/>
    <p:sldId id="432" r:id="rId13"/>
    <p:sldId id="456" r:id="rId14"/>
    <p:sldId id="459" r:id="rId15"/>
    <p:sldId id="461" r:id="rId16"/>
    <p:sldId id="445" r:id="rId17"/>
    <p:sldId id="446" r:id="rId18"/>
    <p:sldId id="454" r:id="rId19"/>
    <p:sldId id="438" r:id="rId20"/>
    <p:sldId id="382" r:id="rId21"/>
    <p:sldId id="384" r:id="rId22"/>
    <p:sldId id="385" r:id="rId23"/>
    <p:sldId id="386" r:id="rId24"/>
    <p:sldId id="387" r:id="rId25"/>
    <p:sldId id="388" r:id="rId26"/>
    <p:sldId id="389" r:id="rId27"/>
    <p:sldId id="46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1" autoAdjust="0"/>
    <p:restoredTop sz="80877" autoAdjust="0"/>
  </p:normalViewPr>
  <p:slideViewPr>
    <p:cSldViewPr>
      <p:cViewPr>
        <p:scale>
          <a:sx n="50" d="100"/>
          <a:sy n="50" d="100"/>
        </p:scale>
        <p:origin x="-1632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6F753-EA63-4BAE-A7F9-19048D0E13F5}" type="datetimeFigureOut">
              <a:rPr lang="en-US" smtClean="0"/>
              <a:pPr/>
              <a:t>12/20/2012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B0DE-62CC-42AA-B461-142476929D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714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sure all of us get frustrated whenever you </a:t>
            </a:r>
            <a:r>
              <a:rPr lang="en-US" dirty="0" err="1" smtClean="0"/>
              <a:t>wanna</a:t>
            </a:r>
            <a:r>
              <a:rPr lang="en-US" dirty="0" smtClean="0"/>
              <a:t> open your </a:t>
            </a:r>
            <a:r>
              <a:rPr lang="en-US" dirty="0" err="1" smtClean="0"/>
              <a:t>facebook</a:t>
            </a:r>
            <a:r>
              <a:rPr lang="en-US" dirty="0" smtClean="0"/>
              <a:t> page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wanna</a:t>
            </a:r>
            <a:r>
              <a:rPr lang="en-US" baseline="0" dirty="0" smtClean="0"/>
              <a:t> buy something online and the page keeps loading for “few seconds”. </a:t>
            </a:r>
          </a:p>
          <a:p>
            <a:r>
              <a:rPr lang="en-US" baseline="0" dirty="0" smtClean="0"/>
              <a:t>We became very impatient that we just close the browser tab and leave if the page takes more than expected.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303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519DD-C1A4-4211-AED3-E584BEE243F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trike="sngStrik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519DD-C1A4-4211-AED3-E584BEE243F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271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8855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endParaRPr lang="en-US" sz="1200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509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519DD-C1A4-4211-AED3-E584BEE243F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4879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2526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end</a:t>
            </a:r>
            <a:r>
              <a:rPr lang="en-US" baseline="0" dirty="0" smtClean="0"/>
              <a:t> up our talk with few evaluations that show the benefit and importance of dealer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86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404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7614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first experiment, we wanted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evaluate the effectiveness of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responding to the natural dynamics of real cloud deployments.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watned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explore the inherent performance variability in cloud environments and evaluate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Dealer’s ability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cope with them.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fig shows a CDF of </a:t>
            </a:r>
            <a:r>
              <a:rPr lang="en-US" dirty="0" err="1" smtClean="0"/>
              <a:t>perofmrnace</a:t>
            </a:r>
            <a:r>
              <a:rPr lang="en-US" dirty="0" smtClean="0"/>
              <a:t> with and without running Dealer</a:t>
            </a:r>
            <a:r>
              <a:rPr lang="en-US" baseline="0" dirty="0" smtClean="0"/>
              <a:t> which we run for 2 days. </a:t>
            </a:r>
          </a:p>
          <a:p>
            <a:endParaRPr lang="en-US" baseline="0" dirty="0" smtClean="0"/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smtClean="0"/>
              <a:t>The figure shows that …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2457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understand why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performs better we dig in deeper to see how the performance changes for each.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the 2 days of the experiment, we split each hour 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halfhour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runs; one without activating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another with it.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 shows a box-plot of total response time for each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of the experiment. The X-axis shows the run number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Y-axis shows the total response time.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can see, the response time without Dealer was ok for most of the run except for these shaded areas. We did a further investigation to see why this happened and turned out that these high delays were caused by the BL instances in A DC, which had lower capacity to absorb requests during those periods. Such a sudden dip in capacity is an example of the kind of things that may occur in the cloud</a:t>
            </a:r>
          </a:p>
          <a:p>
            <a:pPr marL="171450" indent="-171450">
              <a:buFont typeface="Wingdings"/>
              <a:buChar char="à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other hand, Dealer mitigated the problem by tapping into the available capacity of that component in B DC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graph shows the fraction of requests directed to one or more components in B by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shows that dealer sent more traffic remotely during these episodes of bad performance, and it did this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inteligently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serving requests in A dc but using the BL replica in the other DC instead, so that 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overides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problematic component in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3228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compare our Dealer system against GTM’s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2464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compare against server-level redirection which takes app performance into account. This scheme redirects entire user requests at the granularity</a:t>
            </a:r>
            <a:r>
              <a:rPr lang="en-US" baseline="0" dirty="0" smtClean="0"/>
              <a:t> of individual DC.</a:t>
            </a:r>
          </a:p>
          <a:p>
            <a:r>
              <a:rPr lang="en-US" baseline="0" dirty="0" smtClean="0"/>
              <a:t>So the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 is either processed by </a:t>
            </a:r>
            <a:r>
              <a:rPr lang="en-US" baseline="0" dirty="0" err="1" smtClean="0"/>
              <a:t>Dca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DCb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Here, for </a:t>
            </a:r>
            <a:r>
              <a:rPr lang="en-US" dirty="0" err="1" smtClean="0"/>
              <a:t>eg</a:t>
            </a:r>
            <a:r>
              <a:rPr lang="en-US" dirty="0" smtClean="0"/>
              <a:t>,</a:t>
            </a:r>
            <a:r>
              <a:rPr lang="en-US" baseline="0" dirty="0" smtClean="0"/>
              <a:t> if </a:t>
            </a:r>
            <a:r>
              <a:rPr lang="en-US" dirty="0" smtClean="0"/>
              <a:t>DCA</a:t>
            </a:r>
            <a:r>
              <a:rPr lang="en-US" baseline="0" dirty="0" smtClean="0"/>
              <a:t> shows poor performance, this scheme sends an http302 message back to the client redirecting it to the other DC.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0640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73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/>
              <a:buChar char="à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718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47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now</a:t>
            </a:r>
            <a:r>
              <a:rPr lang="en-US" baseline="0" dirty="0" smtClean="0"/>
              <a:t> discuss our measurements and observations that lead to our design of dealer.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389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50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519DD-C1A4-4211-AED3-E584BEE243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0233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718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now describe the design of our system that makes use of these observation to solve performance problems in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9B0DE-62CC-42AA-B461-142476929D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997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4272-49E2-4CB9-8CDF-C4A53E882549}" type="datetime1">
              <a:rPr lang="en-US" smtClean="0"/>
              <a:pPr/>
              <a:t>12/20/2012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A2BDC68-84EA-4AFB-BE70-2831A6B0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F3BC-59F5-4859-80F4-685DC71D1E0D}" type="datetime1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A4D7-D5E7-414C-A752-9D0B6BC3414C}" type="datetime1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3483-33DE-4E21-BBB0-1BF31468DA8A}" type="datetime1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56E3-C2BF-4D36-83D6-1E9D439D5E38}" type="datetime1">
              <a:rPr lang="en-US" smtClean="0"/>
              <a:pPr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A2BDC68-84EA-4AFB-BE70-2831A6B05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362B-E056-4CE0-B506-1E04CF128338}" type="datetime1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5AF7-14A7-4187-8C22-F2180DB59A6C}" type="datetime1">
              <a:rPr lang="en-US" smtClean="0"/>
              <a:pPr/>
              <a:t>12/20/2012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73DB-FA2B-448D-A596-AAB55DD75B99}" type="datetime1">
              <a:rPr lang="en-US" smtClean="0"/>
              <a:pPr/>
              <a:t>12/20/2012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75EF-B61D-49F1-826C-D9915BB1093F}" type="datetime1">
              <a:rPr lang="en-US" smtClean="0"/>
              <a:pPr/>
              <a:t>12/20/2012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FAB7-5427-4A50-825A-34D0C59E7009}" type="datetime1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A6D-61FB-415C-B308-9EB7095619A3}" type="datetime1">
              <a:rPr lang="en-US" smtClean="0"/>
              <a:pPr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A2BDC68-84EA-4AFB-BE70-2831A6B0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C53E78-570E-48A7-9E8C-4C10F9E86AAC}" type="datetime1">
              <a:rPr lang="en-US" smtClean="0"/>
              <a:pPr/>
              <a:t>12/20/2012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A2BDC68-84EA-4AFB-BE70-2831A6B05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gif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30.jpe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0" name="Picture 12" descr="http://thesecuritysett.files.wordpress.com/2011/01/cloud-illustratio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2743200"/>
            <a:ext cx="9753600" cy="4648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81400"/>
            <a:ext cx="84582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Mohammad </a:t>
            </a:r>
            <a:r>
              <a:rPr lang="en-US" sz="2400" b="1" dirty="0" smtClean="0">
                <a:solidFill>
                  <a:srgbClr val="002060"/>
                </a:solidFill>
              </a:rPr>
              <a:t>Hajjat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Purdue University</a:t>
            </a:r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Joint work with: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Shankar </a:t>
            </a:r>
            <a:r>
              <a:rPr lang="en-US" sz="2400" b="1" dirty="0" smtClean="0">
                <a:solidFill>
                  <a:srgbClr val="002060"/>
                </a:solidFill>
              </a:rPr>
              <a:t>P </a:t>
            </a:r>
            <a:r>
              <a:rPr lang="en-US" sz="2400" b="1" dirty="0" smtClean="0">
                <a:solidFill>
                  <a:srgbClr val="002060"/>
                </a:solidFill>
              </a:rPr>
              <a:t>N (Purdue),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David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Maltz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(Microsoft),  </a:t>
            </a:r>
            <a:r>
              <a:rPr lang="en-US" sz="2400" b="1" dirty="0" smtClean="0">
                <a:solidFill>
                  <a:srgbClr val="002060"/>
                </a:solidFill>
              </a:rPr>
              <a:t>Sanjay </a:t>
            </a:r>
            <a:r>
              <a:rPr lang="en-US" sz="2400" b="1" dirty="0" err="1" smtClean="0">
                <a:solidFill>
                  <a:srgbClr val="002060"/>
                </a:solidFill>
              </a:rPr>
              <a:t>Rao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(Purdue)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Kunwadee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Sripanidkulchai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NECTEC </a:t>
            </a: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Thailand)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Dealer: Application-aware Request Splitting for Interactive Cloud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69217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Measurement and Observations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2362200"/>
            <a:ext cx="4419600" cy="457200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32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/>
          <p:cNvGrpSpPr/>
          <p:nvPr/>
        </p:nvGrpSpPr>
        <p:grpSpPr>
          <a:xfrm>
            <a:off x="1523890" y="1371600"/>
            <a:ext cx="6019910" cy="1524000"/>
            <a:chOff x="1523890" y="1371600"/>
            <a:chExt cx="6019910" cy="1524000"/>
          </a:xfrm>
        </p:grpSpPr>
        <p:sp>
          <p:nvSpPr>
            <p:cNvPr id="51" name="Cloud 50"/>
            <p:cNvSpPr/>
            <p:nvPr/>
          </p:nvSpPr>
          <p:spPr>
            <a:xfrm>
              <a:off x="1523890" y="1371600"/>
              <a:ext cx="6019910" cy="15240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96627" y="1821862"/>
              <a:ext cx="5037573" cy="557800"/>
              <a:chOff x="2374443" y="1812130"/>
              <a:chExt cx="6575049" cy="74374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374443" y="1828800"/>
                <a:ext cx="902157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1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728537" y="1828800"/>
                <a:ext cx="877347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2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971237" y="1812130"/>
                <a:ext cx="885051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3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cxnSp>
            <p:nvCxnSpPr>
              <p:cNvPr id="56" name="Straight Arrow Connector 55"/>
              <p:cNvCxnSpPr>
                <a:stCxn id="53" idx="6"/>
                <a:endCxn id="54" idx="2"/>
              </p:cNvCxnSpPr>
              <p:nvPr/>
            </p:nvCxnSpPr>
            <p:spPr>
              <a:xfrm>
                <a:off x="3276600" y="2192337"/>
                <a:ext cx="45193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4" idx="6"/>
                <a:endCxn id="55" idx="2"/>
              </p:cNvCxnSpPr>
              <p:nvPr/>
            </p:nvCxnSpPr>
            <p:spPr>
              <a:xfrm flipV="1">
                <a:off x="4605885" y="2175668"/>
                <a:ext cx="365352" cy="16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8070248" y="1821381"/>
                <a:ext cx="879244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err="1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  <a:latin typeface="Baskerville Old Face" pitchFamily="18" charset="0"/>
                  </a:rPr>
                  <a:t>n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cxnSp>
            <p:nvCxnSpPr>
              <p:cNvPr id="59" name="Straight Arrow Connector 58"/>
              <p:cNvCxnSpPr>
                <a:endCxn id="58" idx="2"/>
              </p:cNvCxnSpPr>
              <p:nvPr/>
            </p:nvCxnSpPr>
            <p:spPr>
              <a:xfrm>
                <a:off x="7422563" y="2184919"/>
                <a:ext cx="6476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5" idx="6"/>
                <a:endCxn id="118" idx="2"/>
              </p:cNvCxnSpPr>
              <p:nvPr/>
            </p:nvCxnSpPr>
            <p:spPr>
              <a:xfrm>
                <a:off x="5856288" y="2175668"/>
                <a:ext cx="417939" cy="92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Oval 117"/>
            <p:cNvSpPr/>
            <p:nvPr/>
          </p:nvSpPr>
          <p:spPr>
            <a:xfrm>
              <a:off x="4884505" y="1828800"/>
              <a:ext cx="678095" cy="545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Baskerville Old Face" pitchFamily="18" charset="0"/>
                </a:rPr>
                <a:t>C</a:t>
              </a:r>
              <a:r>
                <a:rPr lang="en-US" sz="2000" baseline="-25000" dirty="0" smtClean="0">
                  <a:solidFill>
                    <a:schemeClr val="tx1"/>
                  </a:solidFill>
                  <a:latin typeface="Baskerville Old Face" pitchFamily="18" charset="0"/>
                </a:rPr>
                <a:t>4</a:t>
              </a:r>
              <a:endParaRPr lang="en-US" sz="2000" baseline="-250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524000" y="3429000"/>
            <a:ext cx="6019910" cy="1524000"/>
            <a:chOff x="1523890" y="1371600"/>
            <a:chExt cx="6019910" cy="1524000"/>
          </a:xfrm>
        </p:grpSpPr>
        <p:sp>
          <p:nvSpPr>
            <p:cNvPr id="136" name="Cloud 135"/>
            <p:cNvSpPr/>
            <p:nvPr/>
          </p:nvSpPr>
          <p:spPr>
            <a:xfrm>
              <a:off x="1523890" y="1371600"/>
              <a:ext cx="6019910" cy="15240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7" name="Group 51"/>
            <p:cNvGrpSpPr/>
            <p:nvPr/>
          </p:nvGrpSpPr>
          <p:grpSpPr>
            <a:xfrm>
              <a:off x="1896627" y="1821862"/>
              <a:ext cx="5037573" cy="557800"/>
              <a:chOff x="2374443" y="1812130"/>
              <a:chExt cx="6575049" cy="743745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2374443" y="1828800"/>
                <a:ext cx="902157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1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728537" y="1828800"/>
                <a:ext cx="877347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2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971237" y="1812130"/>
                <a:ext cx="885051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3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cxnSp>
            <p:nvCxnSpPr>
              <p:cNvPr id="142" name="Straight Arrow Connector 141"/>
              <p:cNvCxnSpPr>
                <a:stCxn id="139" idx="6"/>
                <a:endCxn id="140" idx="2"/>
              </p:cNvCxnSpPr>
              <p:nvPr/>
            </p:nvCxnSpPr>
            <p:spPr>
              <a:xfrm>
                <a:off x="3276600" y="2192337"/>
                <a:ext cx="45193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40" idx="6"/>
                <a:endCxn id="141" idx="2"/>
              </p:cNvCxnSpPr>
              <p:nvPr/>
            </p:nvCxnSpPr>
            <p:spPr>
              <a:xfrm flipV="1">
                <a:off x="4605885" y="2175668"/>
                <a:ext cx="365352" cy="16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/>
              <p:cNvSpPr/>
              <p:nvPr/>
            </p:nvSpPr>
            <p:spPr>
              <a:xfrm>
                <a:off x="8070248" y="1821381"/>
                <a:ext cx="879244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err="1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  <a:latin typeface="Baskerville Old Face" pitchFamily="18" charset="0"/>
                  </a:rPr>
                  <a:t>n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cxnSp>
            <p:nvCxnSpPr>
              <p:cNvPr id="145" name="Straight Arrow Connector 144"/>
              <p:cNvCxnSpPr>
                <a:endCxn id="144" idx="2"/>
              </p:cNvCxnSpPr>
              <p:nvPr/>
            </p:nvCxnSpPr>
            <p:spPr>
              <a:xfrm>
                <a:off x="7422563" y="2184919"/>
                <a:ext cx="6476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41" idx="6"/>
                <a:endCxn id="138" idx="2"/>
              </p:cNvCxnSpPr>
              <p:nvPr/>
            </p:nvCxnSpPr>
            <p:spPr>
              <a:xfrm>
                <a:off x="5856288" y="2175668"/>
                <a:ext cx="417939" cy="92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/>
            <p:cNvSpPr/>
            <p:nvPr/>
          </p:nvSpPr>
          <p:spPr>
            <a:xfrm>
              <a:off x="4884505" y="1828800"/>
              <a:ext cx="678095" cy="5452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Baskerville Old Face" pitchFamily="18" charset="0"/>
                </a:rPr>
                <a:t>C</a:t>
              </a:r>
              <a:r>
                <a:rPr lang="en-US" sz="2000" baseline="-25000" dirty="0" smtClean="0">
                  <a:solidFill>
                    <a:schemeClr val="tx1"/>
                  </a:solidFill>
                  <a:latin typeface="Baskerville Old Face" pitchFamily="18" charset="0"/>
                </a:rPr>
                <a:t>4</a:t>
              </a:r>
              <a:endParaRPr lang="en-US" sz="2000" baseline="-250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</p:grpSp>
      <p:sp>
        <p:nvSpPr>
          <p:cNvPr id="124" name="Title 1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Dealer Approach:</a:t>
            </a:r>
            <a:br>
              <a:rPr lang="en-US" dirty="0" smtClean="0"/>
            </a:br>
            <a:r>
              <a:rPr lang="en-US" dirty="0" smtClean="0"/>
              <a:t>Per-Component Re-routing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48EE-82E1-4B0C-8F35-CF9FFE4F42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7" name="Content Placeholder 116"/>
          <p:cNvSpPr>
            <a:spLocks noGrp="1"/>
          </p:cNvSpPr>
          <p:nvPr>
            <p:ph sz="quarter" idx="1"/>
          </p:nvPr>
        </p:nvSpPr>
        <p:spPr>
          <a:xfrm>
            <a:off x="914400" y="4953000"/>
            <a:ext cx="7772400" cy="106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Split </a:t>
            </a:r>
            <a:r>
              <a:rPr lang="en-US" dirty="0" err="1" smtClean="0"/>
              <a:t>req’s</a:t>
            </a:r>
            <a:r>
              <a:rPr lang="en-US" dirty="0" smtClean="0"/>
              <a:t> at each component dynamically</a:t>
            </a:r>
          </a:p>
          <a:p>
            <a:r>
              <a:rPr lang="en-US" dirty="0" smtClean="0"/>
              <a:t>Serve each </a:t>
            </a:r>
            <a:r>
              <a:rPr lang="en-US" dirty="0" err="1" smtClean="0"/>
              <a:t>req</a:t>
            </a:r>
            <a:r>
              <a:rPr lang="en-US" dirty="0" smtClean="0"/>
              <a:t> using a combination of replicas across multiple DC’s</a:t>
            </a:r>
            <a:endParaRPr lang="en-US" dirty="0"/>
          </a:p>
        </p:txBody>
      </p:sp>
      <p:pic>
        <p:nvPicPr>
          <p:cNvPr id="26" name="Picture 4" descr="http://www.topsofts.com/pop/password-management/img/User-group-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079" y="2000422"/>
            <a:ext cx="676641" cy="847631"/>
          </a:xfrm>
          <a:prstGeom prst="rect">
            <a:avLst/>
          </a:prstGeom>
          <a:noFill/>
        </p:spPr>
      </p:pic>
      <p:pic>
        <p:nvPicPr>
          <p:cNvPr id="27" name="Picture 4" descr="http://www.topsofts.com/pop/password-management/img/User-group-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998" y="3707015"/>
            <a:ext cx="676641" cy="847631"/>
          </a:xfrm>
          <a:prstGeom prst="rect">
            <a:avLst/>
          </a:prstGeom>
          <a:noFill/>
        </p:spPr>
      </p:pic>
      <p:sp>
        <p:nvSpPr>
          <p:cNvPr id="30" name="Rectangle 29"/>
          <p:cNvSpPr/>
          <p:nvPr/>
        </p:nvSpPr>
        <p:spPr>
          <a:xfrm rot="16200000">
            <a:off x="370327" y="3439673"/>
            <a:ext cx="1554398" cy="466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GTM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95" name="Picture 4" descr="http://rationalwiki.org/w/images/thumb/2/24/Warning_icon.svg/400px-Warning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510875" cy="51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Freeform 95"/>
          <p:cNvSpPr/>
          <p:nvPr/>
        </p:nvSpPr>
        <p:spPr>
          <a:xfrm>
            <a:off x="545123" y="2057400"/>
            <a:ext cx="6312877" cy="1274886"/>
          </a:xfrm>
          <a:custGeom>
            <a:avLst/>
            <a:gdLst>
              <a:gd name="connsiteX0" fmla="*/ 0 w 5328139"/>
              <a:gd name="connsiteY0" fmla="*/ 398585 h 1274886"/>
              <a:gd name="connsiteX1" fmla="*/ 597877 w 5328139"/>
              <a:gd name="connsiteY1" fmla="*/ 1242647 h 1274886"/>
              <a:gd name="connsiteX2" fmla="*/ 1230923 w 5328139"/>
              <a:gd name="connsiteY2" fmla="*/ 205154 h 1274886"/>
              <a:gd name="connsiteX3" fmla="*/ 5328139 w 5328139"/>
              <a:gd name="connsiteY3" fmla="*/ 11724 h 127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8139" h="1274886">
                <a:moveTo>
                  <a:pt x="0" y="398585"/>
                </a:moveTo>
                <a:cubicBezTo>
                  <a:pt x="196361" y="836735"/>
                  <a:pt x="392723" y="1274886"/>
                  <a:pt x="597877" y="1242647"/>
                </a:cubicBezTo>
                <a:cubicBezTo>
                  <a:pt x="803031" y="1210409"/>
                  <a:pt x="442546" y="410308"/>
                  <a:pt x="1230923" y="205154"/>
                </a:cubicBezTo>
                <a:cubicBezTo>
                  <a:pt x="2019300" y="0"/>
                  <a:pt x="3673719" y="5862"/>
                  <a:pt x="5328139" y="11724"/>
                </a:cubicBezTo>
              </a:path>
            </a:pathLst>
          </a:custGeom>
          <a:ln w="158750">
            <a:solidFill>
              <a:srgbClr val="00B0F0">
                <a:alpha val="52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545122" y="2242039"/>
            <a:ext cx="6084277" cy="1872761"/>
          </a:xfrm>
          <a:custGeom>
            <a:avLst/>
            <a:gdLst>
              <a:gd name="connsiteX0" fmla="*/ 0 w 5486400"/>
              <a:gd name="connsiteY0" fmla="*/ 0 h 1872761"/>
              <a:gd name="connsiteX1" fmla="*/ 615462 w 5486400"/>
              <a:gd name="connsiteY1" fmla="*/ 1178169 h 1872761"/>
              <a:gd name="connsiteX2" fmla="*/ 1494692 w 5486400"/>
              <a:gd name="connsiteY2" fmla="*/ 1776046 h 1872761"/>
              <a:gd name="connsiteX3" fmla="*/ 5486400 w 5486400"/>
              <a:gd name="connsiteY3" fmla="*/ 1758461 h 187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1872761">
                <a:moveTo>
                  <a:pt x="0" y="0"/>
                </a:moveTo>
                <a:cubicBezTo>
                  <a:pt x="183173" y="441080"/>
                  <a:pt x="366347" y="882161"/>
                  <a:pt x="615462" y="1178169"/>
                </a:cubicBezTo>
                <a:cubicBezTo>
                  <a:pt x="864577" y="1474177"/>
                  <a:pt x="682869" y="1679331"/>
                  <a:pt x="1494692" y="1776046"/>
                </a:cubicBezTo>
                <a:cubicBezTo>
                  <a:pt x="2306515" y="1872761"/>
                  <a:pt x="3896457" y="1815611"/>
                  <a:pt x="5486400" y="1758461"/>
                </a:cubicBezTo>
              </a:path>
            </a:pathLst>
          </a:custGeom>
          <a:ln w="158750">
            <a:solidFill>
              <a:srgbClr val="00B0F0">
                <a:alpha val="52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4" descr="http://rationalwiki.org/w/images/thumb/2/24/Warning_icon.svg/400px-Warning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76600"/>
            <a:ext cx="510875" cy="51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http://rationalwiki.org/w/images/thumb/2/24/Warning_icon.svg/400px-Warning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510875" cy="51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http://rationalwiki.org/w/images/thumb/2/24/Warning_icon.svg/400px-Warning_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510875" cy="51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Straight Arrow Connector 113"/>
          <p:cNvCxnSpPr/>
          <p:nvPr/>
        </p:nvCxnSpPr>
        <p:spPr>
          <a:xfrm flipV="1">
            <a:off x="803639" y="4191000"/>
            <a:ext cx="5825761" cy="1"/>
          </a:xfrm>
          <a:prstGeom prst="straightConnector1">
            <a:avLst/>
          </a:prstGeom>
          <a:ln w="158750">
            <a:solidFill>
              <a:srgbClr val="00B0F0">
                <a:alpha val="5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571500" y="1716617"/>
            <a:ext cx="5943600" cy="2442633"/>
          </a:xfrm>
          <a:custGeom>
            <a:avLst/>
            <a:gdLst>
              <a:gd name="connsiteX0" fmla="*/ 0 w 5943600"/>
              <a:gd name="connsiteY0" fmla="*/ 670983 h 2442633"/>
              <a:gd name="connsiteX1" fmla="*/ 520700 w 5943600"/>
              <a:gd name="connsiteY1" fmla="*/ 1636183 h 2442633"/>
              <a:gd name="connsiteX2" fmla="*/ 1663700 w 5943600"/>
              <a:gd name="connsiteY2" fmla="*/ 328083 h 2442633"/>
              <a:gd name="connsiteX3" fmla="*/ 2692400 w 5943600"/>
              <a:gd name="connsiteY3" fmla="*/ 2436283 h 2442633"/>
              <a:gd name="connsiteX4" fmla="*/ 3657600 w 5943600"/>
              <a:gd name="connsiteY4" fmla="*/ 366183 h 2442633"/>
              <a:gd name="connsiteX5" fmla="*/ 5943600 w 5943600"/>
              <a:gd name="connsiteY5" fmla="*/ 239183 h 244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3600" h="2442633">
                <a:moveTo>
                  <a:pt x="0" y="670983"/>
                </a:moveTo>
                <a:cubicBezTo>
                  <a:pt x="121708" y="1182158"/>
                  <a:pt x="243417" y="1693333"/>
                  <a:pt x="520700" y="1636183"/>
                </a:cubicBezTo>
                <a:cubicBezTo>
                  <a:pt x="797983" y="1579033"/>
                  <a:pt x="1301750" y="194733"/>
                  <a:pt x="1663700" y="328083"/>
                </a:cubicBezTo>
                <a:cubicBezTo>
                  <a:pt x="2025650" y="461433"/>
                  <a:pt x="2360083" y="2429933"/>
                  <a:pt x="2692400" y="2436283"/>
                </a:cubicBezTo>
                <a:cubicBezTo>
                  <a:pt x="3024717" y="2442633"/>
                  <a:pt x="3115733" y="732366"/>
                  <a:pt x="3657600" y="366183"/>
                </a:cubicBezTo>
                <a:cubicBezTo>
                  <a:pt x="4199467" y="0"/>
                  <a:pt x="5071533" y="119591"/>
                  <a:pt x="5943600" y="239183"/>
                </a:cubicBezTo>
              </a:path>
            </a:pathLst>
          </a:custGeom>
          <a:ln w="158750">
            <a:solidFill>
              <a:srgbClr val="00B0F0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29906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1" animBg="1"/>
      <p:bldP spid="97" grpId="0" animBg="1"/>
      <p:bldP spid="97" grpId="1" animBg="1"/>
      <p:bldP spid="1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48EE-82E1-4B0C-8F35-CF9FFE4F427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36"/>
          <p:cNvGrpSpPr/>
          <p:nvPr/>
        </p:nvGrpSpPr>
        <p:grpSpPr>
          <a:xfrm>
            <a:off x="1606883" y="3477822"/>
            <a:ext cx="5102703" cy="1541462"/>
            <a:chOff x="3050697" y="744538"/>
            <a:chExt cx="5178903" cy="1541462"/>
          </a:xfrm>
        </p:grpSpPr>
        <p:sp>
          <p:nvSpPr>
            <p:cNvPr id="4" name="Cloud 3"/>
            <p:cNvSpPr/>
            <p:nvPr/>
          </p:nvSpPr>
          <p:spPr>
            <a:xfrm>
              <a:off x="3050697" y="744538"/>
              <a:ext cx="5178903" cy="1541462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3429000" y="1118600"/>
              <a:ext cx="4343399" cy="557800"/>
              <a:chOff x="2374443" y="1812130"/>
              <a:chExt cx="5585599" cy="74374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74443" y="1828800"/>
                <a:ext cx="902157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1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599" y="1828800"/>
                <a:ext cx="948286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2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883772" y="1812130"/>
                <a:ext cx="885050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3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cxnSp>
            <p:nvCxnSpPr>
              <p:cNvPr id="12" name="Straight Arrow Connector 11"/>
              <p:cNvCxnSpPr>
                <a:stCxn id="9" idx="6"/>
                <a:endCxn id="10" idx="2"/>
              </p:cNvCxnSpPr>
              <p:nvPr/>
            </p:nvCxnSpPr>
            <p:spPr>
              <a:xfrm>
                <a:off x="3276600" y="2192337"/>
                <a:ext cx="381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0" idx="6"/>
                <a:endCxn id="11" idx="2"/>
              </p:cNvCxnSpPr>
              <p:nvPr/>
            </p:nvCxnSpPr>
            <p:spPr>
              <a:xfrm flipV="1">
                <a:off x="4605885" y="2175668"/>
                <a:ext cx="277887" cy="16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7080798" y="1828800"/>
                <a:ext cx="879244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err="1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  <a:latin typeface="Baskerville Old Face" pitchFamily="18" charset="0"/>
                  </a:rPr>
                  <a:t>n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cxnSp>
            <p:nvCxnSpPr>
              <p:cNvPr id="15" name="Straight Arrow Connector 14"/>
              <p:cNvCxnSpPr>
                <a:endCxn id="14" idx="2"/>
              </p:cNvCxnSpPr>
              <p:nvPr/>
            </p:nvCxnSpPr>
            <p:spPr>
              <a:xfrm>
                <a:off x="6632026" y="2192338"/>
                <a:ext cx="4487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1" idx="6"/>
              </p:cNvCxnSpPr>
              <p:nvPr/>
            </p:nvCxnSpPr>
            <p:spPr>
              <a:xfrm>
                <a:off x="5768821" y="2175668"/>
                <a:ext cx="410351" cy="12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6172200" y="2175669"/>
                <a:ext cx="459825" cy="16792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Picture 4" descr="http://www.topsofts.com/pop/password-management/img/User-group-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079" y="2000422"/>
            <a:ext cx="676641" cy="847631"/>
          </a:xfrm>
          <a:prstGeom prst="rect">
            <a:avLst/>
          </a:prstGeom>
          <a:noFill/>
        </p:spPr>
      </p:pic>
      <p:pic>
        <p:nvPicPr>
          <p:cNvPr id="27" name="Picture 4" descr="http://www.topsofts.com/pop/password-management/img/User-group-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998" y="3707015"/>
            <a:ext cx="676641" cy="847631"/>
          </a:xfrm>
          <a:prstGeom prst="rect">
            <a:avLst/>
          </a:prstGeom>
          <a:noFill/>
        </p:spPr>
      </p:pic>
      <p:pic>
        <p:nvPicPr>
          <p:cNvPr id="28" name="Picture 4" descr="http://www.topsofts.com/pop/password-management/img/User-group-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288158"/>
            <a:ext cx="676641" cy="847631"/>
          </a:xfrm>
          <a:prstGeom prst="rect">
            <a:avLst/>
          </a:prstGeom>
          <a:noFill/>
        </p:spPr>
      </p:pic>
      <p:grpSp>
        <p:nvGrpSpPr>
          <p:cNvPr id="8" name="Group 37"/>
          <p:cNvGrpSpPr/>
          <p:nvPr/>
        </p:nvGrpSpPr>
        <p:grpSpPr>
          <a:xfrm>
            <a:off x="1749457" y="5316538"/>
            <a:ext cx="5102703" cy="1541462"/>
            <a:chOff x="3050697" y="744538"/>
            <a:chExt cx="5178903" cy="1541462"/>
          </a:xfrm>
        </p:grpSpPr>
        <p:sp>
          <p:nvSpPr>
            <p:cNvPr id="39" name="Cloud 38"/>
            <p:cNvSpPr/>
            <p:nvPr/>
          </p:nvSpPr>
          <p:spPr>
            <a:xfrm>
              <a:off x="3050697" y="744538"/>
              <a:ext cx="5178903" cy="1541462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39"/>
            <p:cNvGrpSpPr/>
            <p:nvPr/>
          </p:nvGrpSpPr>
          <p:grpSpPr>
            <a:xfrm>
              <a:off x="3429000" y="1118600"/>
              <a:ext cx="4343399" cy="557800"/>
              <a:chOff x="2374443" y="1812130"/>
              <a:chExt cx="5585599" cy="743745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374443" y="1828800"/>
                <a:ext cx="902157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1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657599" y="1828800"/>
                <a:ext cx="948286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2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883772" y="1812130"/>
                <a:ext cx="885050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3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cxnSp>
            <p:nvCxnSpPr>
              <p:cNvPr id="44" name="Straight Arrow Connector 43"/>
              <p:cNvCxnSpPr>
                <a:stCxn id="41" idx="6"/>
                <a:endCxn id="42" idx="2"/>
              </p:cNvCxnSpPr>
              <p:nvPr/>
            </p:nvCxnSpPr>
            <p:spPr>
              <a:xfrm>
                <a:off x="3276600" y="2192337"/>
                <a:ext cx="381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2" idx="6"/>
                <a:endCxn id="43" idx="2"/>
              </p:cNvCxnSpPr>
              <p:nvPr/>
            </p:nvCxnSpPr>
            <p:spPr>
              <a:xfrm flipV="1">
                <a:off x="4605885" y="2175668"/>
                <a:ext cx="277887" cy="16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7080798" y="1828800"/>
                <a:ext cx="879244" cy="7270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 err="1" smtClean="0">
                    <a:solidFill>
                      <a:schemeClr val="tx1"/>
                    </a:solidFill>
                    <a:latin typeface="Baskerville Old Face" pitchFamily="18" charset="0"/>
                  </a:rPr>
                  <a:t>C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  <a:latin typeface="Baskerville Old Face" pitchFamily="18" charset="0"/>
                  </a:rPr>
                  <a:t>n</a:t>
                </a:r>
                <a:endParaRPr lang="en-US" sz="2000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cxnSp>
            <p:nvCxnSpPr>
              <p:cNvPr id="47" name="Straight Arrow Connector 46"/>
              <p:cNvCxnSpPr>
                <a:endCxn id="46" idx="2"/>
              </p:cNvCxnSpPr>
              <p:nvPr/>
            </p:nvCxnSpPr>
            <p:spPr>
              <a:xfrm>
                <a:off x="6632026" y="2192338"/>
                <a:ext cx="4487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3" idx="6"/>
              </p:cNvCxnSpPr>
              <p:nvPr/>
            </p:nvCxnSpPr>
            <p:spPr>
              <a:xfrm>
                <a:off x="5768821" y="2175668"/>
                <a:ext cx="410351" cy="12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6172200" y="2175669"/>
                <a:ext cx="459825" cy="16792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Cloud 50"/>
          <p:cNvSpPr/>
          <p:nvPr/>
        </p:nvSpPr>
        <p:spPr>
          <a:xfrm>
            <a:off x="1523890" y="1447800"/>
            <a:ext cx="5102703" cy="154146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51"/>
          <p:cNvGrpSpPr/>
          <p:nvPr/>
        </p:nvGrpSpPr>
        <p:grpSpPr>
          <a:xfrm>
            <a:off x="1896627" y="1821862"/>
            <a:ext cx="4279492" cy="557800"/>
            <a:chOff x="2374443" y="1812130"/>
            <a:chExt cx="5585599" cy="743745"/>
          </a:xfrm>
        </p:grpSpPr>
        <p:sp>
          <p:nvSpPr>
            <p:cNvPr id="53" name="Oval 52"/>
            <p:cNvSpPr/>
            <p:nvPr/>
          </p:nvSpPr>
          <p:spPr>
            <a:xfrm>
              <a:off x="2374443" y="1828800"/>
              <a:ext cx="902157" cy="7270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Baskerville Old Face" pitchFamily="18" charset="0"/>
                </a:rPr>
                <a:t>C</a:t>
              </a:r>
              <a:r>
                <a:rPr lang="en-US" sz="2000" baseline="-25000" dirty="0" smtClean="0">
                  <a:solidFill>
                    <a:schemeClr val="tx1"/>
                  </a:solidFill>
                  <a:latin typeface="Baskerville Old Face" pitchFamily="18" charset="0"/>
                </a:rPr>
                <a:t>1</a:t>
              </a:r>
              <a:endParaRPr lang="en-US" sz="2000" baseline="-250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728537" y="1828800"/>
              <a:ext cx="877347" cy="7270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Baskerville Old Face" pitchFamily="18" charset="0"/>
                </a:rPr>
                <a:t>C</a:t>
              </a:r>
              <a:r>
                <a:rPr lang="en-US" sz="2000" baseline="-25000" dirty="0" smtClean="0">
                  <a:solidFill>
                    <a:schemeClr val="tx1"/>
                  </a:solidFill>
                  <a:latin typeface="Baskerville Old Face" pitchFamily="18" charset="0"/>
                </a:rPr>
                <a:t>2</a:t>
              </a:r>
              <a:endParaRPr lang="en-US" sz="2000" baseline="-250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883772" y="1812130"/>
              <a:ext cx="885050" cy="7270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Baskerville Old Face" pitchFamily="18" charset="0"/>
                </a:rPr>
                <a:t>C</a:t>
              </a:r>
              <a:r>
                <a:rPr lang="en-US" sz="2000" baseline="-25000" dirty="0" smtClean="0">
                  <a:solidFill>
                    <a:schemeClr val="tx1"/>
                  </a:solidFill>
                  <a:latin typeface="Baskerville Old Face" pitchFamily="18" charset="0"/>
                </a:rPr>
                <a:t>3</a:t>
              </a:r>
              <a:endParaRPr lang="en-US" sz="2000" baseline="-250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cxnSp>
          <p:nvCxnSpPr>
            <p:cNvPr id="56" name="Straight Arrow Connector 55"/>
            <p:cNvCxnSpPr>
              <a:stCxn id="53" idx="6"/>
              <a:endCxn id="54" idx="2"/>
            </p:cNvCxnSpPr>
            <p:nvPr/>
          </p:nvCxnSpPr>
          <p:spPr>
            <a:xfrm>
              <a:off x="3276600" y="2192337"/>
              <a:ext cx="4519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4" idx="6"/>
              <a:endCxn id="55" idx="2"/>
            </p:cNvCxnSpPr>
            <p:nvPr/>
          </p:nvCxnSpPr>
          <p:spPr>
            <a:xfrm flipV="1">
              <a:off x="4605885" y="2175668"/>
              <a:ext cx="277888" cy="16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7080798" y="1828800"/>
              <a:ext cx="879244" cy="7270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 err="1" smtClean="0">
                  <a:solidFill>
                    <a:schemeClr val="tx1"/>
                  </a:solidFill>
                  <a:latin typeface="Baskerville Old Face" pitchFamily="18" charset="0"/>
                </a:rPr>
                <a:t>C</a:t>
              </a:r>
              <a:r>
                <a:rPr lang="en-US" sz="2000" baseline="-25000" dirty="0" err="1" smtClean="0">
                  <a:solidFill>
                    <a:schemeClr val="tx1"/>
                  </a:solidFill>
                  <a:latin typeface="Baskerville Old Face" pitchFamily="18" charset="0"/>
                </a:rPr>
                <a:t>n</a:t>
              </a:r>
              <a:endParaRPr lang="en-US" sz="2000" baseline="-250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cxnSp>
          <p:nvCxnSpPr>
            <p:cNvPr id="59" name="Straight Arrow Connector 58"/>
            <p:cNvCxnSpPr>
              <a:endCxn id="58" idx="2"/>
            </p:cNvCxnSpPr>
            <p:nvPr/>
          </p:nvCxnSpPr>
          <p:spPr>
            <a:xfrm>
              <a:off x="6632026" y="2192338"/>
              <a:ext cx="448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5" idx="6"/>
            </p:cNvCxnSpPr>
            <p:nvPr/>
          </p:nvCxnSpPr>
          <p:spPr>
            <a:xfrm>
              <a:off x="5768821" y="2175668"/>
              <a:ext cx="410351" cy="1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172200" y="2175669"/>
              <a:ext cx="459825" cy="16792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7162800" y="2862710"/>
            <a:ext cx="1828800" cy="1404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98500" y="2107106"/>
            <a:ext cx="1117600" cy="1252931"/>
          </a:xfrm>
          <a:custGeom>
            <a:avLst/>
            <a:gdLst>
              <a:gd name="connsiteX0" fmla="*/ 0 w 1117600"/>
              <a:gd name="connsiteY0" fmla="*/ 698500 h 1429637"/>
              <a:gd name="connsiteX1" fmla="*/ 482600 w 1117600"/>
              <a:gd name="connsiteY1" fmla="*/ 1409700 h 1429637"/>
              <a:gd name="connsiteX2" fmla="*/ 1117600 w 1117600"/>
              <a:gd name="connsiteY2" fmla="*/ 0 h 142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1429637">
                <a:moveTo>
                  <a:pt x="0" y="698500"/>
                </a:moveTo>
                <a:cubicBezTo>
                  <a:pt x="148166" y="1112308"/>
                  <a:pt x="296333" y="1526117"/>
                  <a:pt x="482600" y="1409700"/>
                </a:cubicBezTo>
                <a:cubicBezTo>
                  <a:pt x="668867" y="1293283"/>
                  <a:pt x="893233" y="646641"/>
                  <a:pt x="1117600" y="0"/>
                </a:cubicBezTo>
              </a:path>
            </a:pathLst>
          </a:custGeom>
          <a:noFill/>
          <a:ln w="38100">
            <a:solidFill>
              <a:srgbClr val="00206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685800" y="4512181"/>
            <a:ext cx="1498600" cy="1207777"/>
          </a:xfrm>
          <a:custGeom>
            <a:avLst/>
            <a:gdLst>
              <a:gd name="connsiteX0" fmla="*/ 0 w 1498600"/>
              <a:gd name="connsiteY0" fmla="*/ 661677 h 1207777"/>
              <a:gd name="connsiteX1" fmla="*/ 508000 w 1498600"/>
              <a:gd name="connsiteY1" fmla="*/ 13977 h 1207777"/>
              <a:gd name="connsiteX2" fmla="*/ 1498600 w 1498600"/>
              <a:gd name="connsiteY2" fmla="*/ 1207777 h 12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8600" h="1207777">
                <a:moveTo>
                  <a:pt x="0" y="661677"/>
                </a:moveTo>
                <a:cubicBezTo>
                  <a:pt x="129116" y="292318"/>
                  <a:pt x="258233" y="-77040"/>
                  <a:pt x="508000" y="13977"/>
                </a:cubicBezTo>
                <a:cubicBezTo>
                  <a:pt x="757767" y="104994"/>
                  <a:pt x="1128183" y="656385"/>
                  <a:pt x="1498600" y="1207777"/>
                </a:cubicBezTo>
              </a:path>
            </a:pathLst>
          </a:custGeom>
          <a:noFill/>
          <a:ln w="38100">
            <a:solidFill>
              <a:srgbClr val="00206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27" idx="3"/>
            <a:endCxn id="9" idx="2"/>
          </p:cNvCxnSpPr>
          <p:nvPr/>
        </p:nvCxnSpPr>
        <p:spPr>
          <a:xfrm>
            <a:off x="803639" y="4130831"/>
            <a:ext cx="1175981" cy="6204"/>
          </a:xfrm>
          <a:prstGeom prst="straightConnector1">
            <a:avLst/>
          </a:prstGeom>
          <a:ln w="3810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icons.iconarchive.com/icons/untergunter/leaf-mimes/512/app-vnd-oasis-opendocument-t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17" y="2443644"/>
            <a:ext cx="438472" cy="43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http://icons.iconarchive.com/icons/untergunter/leaf-mimes/512/app-vnd-oasis-opendocument-t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12" y="2424238"/>
            <a:ext cx="438472" cy="43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http://icons.iconarchive.com/icons/untergunter/leaf-mimes/512/app-vnd-oasis-opendocument-t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30" y="2455632"/>
            <a:ext cx="438472" cy="43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http://icons.iconarchive.com/icons/untergunter/leaf-mimes/512/app-vnd-oasis-opendocument-t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29" y="2455632"/>
            <a:ext cx="438472" cy="43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http://icons.iconarchive.com/icons/untergunter/leaf-mimes/512/app-vnd-oasis-opendocument-t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22" y="4439709"/>
            <a:ext cx="438472" cy="43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http://icons.iconarchive.com/icons/untergunter/leaf-mimes/512/app-vnd-oasis-opendocument-t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17" y="4461739"/>
            <a:ext cx="438472" cy="43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ttp://icons.iconarchive.com/icons/untergunter/leaf-mimes/512/app-vnd-oasis-opendocument-t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810" y="4456109"/>
            <a:ext cx="438472" cy="43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http://icons.iconarchive.com/icons/untergunter/leaf-mimes/512/app-vnd-oasis-opendocument-t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49" y="4480007"/>
            <a:ext cx="438472" cy="43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http://icons.iconarchive.com/icons/untergunter/leaf-mimes/512/app-vnd-oasis-opendocument-t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67" y="6273800"/>
            <a:ext cx="438472" cy="43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icons.iconarchive.com/icons/untergunter/leaf-mimes/512/app-vnd-oasis-opendocument-t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62" y="6254394"/>
            <a:ext cx="438472" cy="43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icons.iconarchive.com/icons/untergunter/leaf-mimes/512/app-vnd-oasis-opendocument-t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80" y="6285788"/>
            <a:ext cx="438472" cy="43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http://icons.iconarchive.com/icons/untergunter/leaf-mimes/512/app-vnd-oasis-opendocument-tex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579" y="6285788"/>
            <a:ext cx="438472" cy="438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543800" y="3810000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Dealer</a:t>
            </a:r>
            <a:endParaRPr lang="en-US" sz="2800" b="1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65527" y="3780359"/>
            <a:ext cx="2163999" cy="466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GTM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24" name="Title 1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 System Overview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905001" y="1829087"/>
            <a:ext cx="1752599" cy="609313"/>
            <a:chOff x="1905001" y="1821862"/>
            <a:chExt cx="1752599" cy="609313"/>
          </a:xfrm>
        </p:grpSpPr>
        <p:sp>
          <p:nvSpPr>
            <p:cNvPr id="3" name="Oval 2"/>
            <p:cNvSpPr/>
            <p:nvPr/>
          </p:nvSpPr>
          <p:spPr>
            <a:xfrm>
              <a:off x="1905001" y="1821862"/>
              <a:ext cx="68580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95600" y="1828800"/>
              <a:ext cx="76200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  <a:endCxn id="81" idx="2"/>
            </p:cNvCxnSpPr>
            <p:nvPr/>
          </p:nvCxnSpPr>
          <p:spPr>
            <a:xfrm>
              <a:off x="2590801" y="2123050"/>
              <a:ext cx="304799" cy="693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490368" y="2343246"/>
            <a:ext cx="1203002" cy="2098417"/>
            <a:chOff x="2518104" y="2343246"/>
            <a:chExt cx="1203002" cy="2098417"/>
          </a:xfrm>
        </p:grpSpPr>
        <p:sp>
          <p:nvSpPr>
            <p:cNvPr id="82" name="Oval 81"/>
            <p:cNvSpPr/>
            <p:nvPr/>
          </p:nvSpPr>
          <p:spPr>
            <a:xfrm>
              <a:off x="2967722" y="3839288"/>
              <a:ext cx="753384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3" idx="5"/>
              <a:endCxn id="82" idx="0"/>
            </p:cNvCxnSpPr>
            <p:nvPr/>
          </p:nvCxnSpPr>
          <p:spPr>
            <a:xfrm>
              <a:off x="2518104" y="2343246"/>
              <a:ext cx="826310" cy="14960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2247901" y="2431462"/>
            <a:ext cx="1562099" cy="3832974"/>
            <a:chOff x="2278122" y="2431462"/>
            <a:chExt cx="1562099" cy="3832974"/>
          </a:xfrm>
        </p:grpSpPr>
        <p:sp>
          <p:nvSpPr>
            <p:cNvPr id="89" name="Oval 88"/>
            <p:cNvSpPr/>
            <p:nvPr/>
          </p:nvSpPr>
          <p:spPr>
            <a:xfrm>
              <a:off x="3113677" y="5662061"/>
              <a:ext cx="726544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3" idx="4"/>
              <a:endCxn id="89" idx="1"/>
            </p:cNvCxnSpPr>
            <p:nvPr/>
          </p:nvCxnSpPr>
          <p:spPr>
            <a:xfrm>
              <a:off x="2278122" y="2431462"/>
              <a:ext cx="941955" cy="331881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80" name="Picture 8" descr="http://ts2.mm.bing.net/th?id=I.4750960487106733&amp;pid=1.7&amp;w=146&amp;h=146&amp;c=7&amp;rs=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0" y="2895600"/>
            <a:ext cx="990600" cy="990601"/>
          </a:xfrm>
          <a:prstGeom prst="rect">
            <a:avLst/>
          </a:prstGeom>
          <a:noFill/>
        </p:spPr>
      </p:pic>
      <p:sp>
        <p:nvSpPr>
          <p:cNvPr id="95" name="Freeform 94"/>
          <p:cNvSpPr/>
          <p:nvPr/>
        </p:nvSpPr>
        <p:spPr>
          <a:xfrm>
            <a:off x="2425700" y="1314450"/>
            <a:ext cx="5245100" cy="1517650"/>
          </a:xfrm>
          <a:custGeom>
            <a:avLst/>
            <a:gdLst>
              <a:gd name="connsiteX0" fmla="*/ 5245100 w 5245100"/>
              <a:gd name="connsiteY0" fmla="*/ 1517650 h 1517650"/>
              <a:gd name="connsiteX1" fmla="*/ 2070100 w 5245100"/>
              <a:gd name="connsiteY1" fmla="*/ 171450 h 1517650"/>
              <a:gd name="connsiteX2" fmla="*/ 0 w 5245100"/>
              <a:gd name="connsiteY2" fmla="*/ 488950 h 151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5100" h="1517650">
                <a:moveTo>
                  <a:pt x="5245100" y="1517650"/>
                </a:moveTo>
                <a:cubicBezTo>
                  <a:pt x="4094691" y="930275"/>
                  <a:pt x="2944283" y="342900"/>
                  <a:pt x="2070100" y="171450"/>
                </a:cubicBezTo>
                <a:cubicBezTo>
                  <a:pt x="1195917" y="0"/>
                  <a:pt x="597958" y="244475"/>
                  <a:pt x="0" y="488950"/>
                </a:cubicBezTo>
              </a:path>
            </a:pathLst>
          </a:custGeom>
          <a:ln w="28575"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3479800" y="1363133"/>
            <a:ext cx="4419600" cy="1468967"/>
          </a:xfrm>
          <a:custGeom>
            <a:avLst/>
            <a:gdLst>
              <a:gd name="connsiteX0" fmla="*/ 4419600 w 4419600"/>
              <a:gd name="connsiteY0" fmla="*/ 1468967 h 1468967"/>
              <a:gd name="connsiteX1" fmla="*/ 1981200 w 4419600"/>
              <a:gd name="connsiteY1" fmla="*/ 173567 h 1468967"/>
              <a:gd name="connsiteX2" fmla="*/ 0 w 4419600"/>
              <a:gd name="connsiteY2" fmla="*/ 427567 h 1468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0" h="1468967">
                <a:moveTo>
                  <a:pt x="4419600" y="1468967"/>
                </a:moveTo>
                <a:cubicBezTo>
                  <a:pt x="3568700" y="908050"/>
                  <a:pt x="2717800" y="347134"/>
                  <a:pt x="1981200" y="173567"/>
                </a:cubicBezTo>
                <a:cubicBezTo>
                  <a:pt x="1244600" y="0"/>
                  <a:pt x="622300" y="213783"/>
                  <a:pt x="0" y="427567"/>
                </a:cubicBezTo>
              </a:path>
            </a:pathLst>
          </a:custGeom>
          <a:ln w="28575"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4394200" y="1363133"/>
            <a:ext cx="3797300" cy="1456267"/>
          </a:xfrm>
          <a:custGeom>
            <a:avLst/>
            <a:gdLst>
              <a:gd name="connsiteX0" fmla="*/ 3797300 w 3797300"/>
              <a:gd name="connsiteY0" fmla="*/ 1456267 h 1456267"/>
              <a:gd name="connsiteX1" fmla="*/ 1955800 w 3797300"/>
              <a:gd name="connsiteY1" fmla="*/ 160867 h 1456267"/>
              <a:gd name="connsiteX2" fmla="*/ 0 w 3797300"/>
              <a:gd name="connsiteY2" fmla="*/ 491067 h 145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7300" h="1456267">
                <a:moveTo>
                  <a:pt x="3797300" y="1456267"/>
                </a:moveTo>
                <a:cubicBezTo>
                  <a:pt x="3192991" y="889000"/>
                  <a:pt x="2588683" y="321734"/>
                  <a:pt x="1955800" y="160867"/>
                </a:cubicBezTo>
                <a:cubicBezTo>
                  <a:pt x="1322917" y="0"/>
                  <a:pt x="661458" y="245533"/>
                  <a:pt x="0" y="491067"/>
                </a:cubicBezTo>
              </a:path>
            </a:pathLst>
          </a:custGeom>
          <a:ln w="28575"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2438400" y="3202517"/>
            <a:ext cx="4648200" cy="582083"/>
          </a:xfrm>
          <a:custGeom>
            <a:avLst/>
            <a:gdLst>
              <a:gd name="connsiteX0" fmla="*/ 4648200 w 4648200"/>
              <a:gd name="connsiteY0" fmla="*/ 289983 h 582083"/>
              <a:gd name="connsiteX1" fmla="*/ 1930400 w 4648200"/>
              <a:gd name="connsiteY1" fmla="*/ 48683 h 582083"/>
              <a:gd name="connsiteX2" fmla="*/ 0 w 4648200"/>
              <a:gd name="connsiteY2" fmla="*/ 582083 h 58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8200" h="582083">
                <a:moveTo>
                  <a:pt x="4648200" y="289983"/>
                </a:moveTo>
                <a:cubicBezTo>
                  <a:pt x="3676650" y="144991"/>
                  <a:pt x="2705100" y="0"/>
                  <a:pt x="1930400" y="48683"/>
                </a:cubicBezTo>
                <a:cubicBezTo>
                  <a:pt x="1155700" y="97366"/>
                  <a:pt x="577850" y="339724"/>
                  <a:pt x="0" y="582083"/>
                </a:cubicBezTo>
              </a:path>
            </a:pathLst>
          </a:custGeom>
          <a:ln w="28575"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3505200" y="3136900"/>
            <a:ext cx="3581400" cy="685800"/>
          </a:xfrm>
          <a:custGeom>
            <a:avLst/>
            <a:gdLst>
              <a:gd name="connsiteX0" fmla="*/ 3581400 w 3581400"/>
              <a:gd name="connsiteY0" fmla="*/ 304800 h 685800"/>
              <a:gd name="connsiteX1" fmla="*/ 1244600 w 3581400"/>
              <a:gd name="connsiteY1" fmla="*/ 63500 h 685800"/>
              <a:gd name="connsiteX2" fmla="*/ 0 w 35814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400" h="685800">
                <a:moveTo>
                  <a:pt x="3581400" y="304800"/>
                </a:moveTo>
                <a:cubicBezTo>
                  <a:pt x="2711450" y="152400"/>
                  <a:pt x="1841500" y="0"/>
                  <a:pt x="1244600" y="63500"/>
                </a:cubicBezTo>
                <a:cubicBezTo>
                  <a:pt x="647700" y="127000"/>
                  <a:pt x="323850" y="406400"/>
                  <a:pt x="0" y="685800"/>
                </a:cubicBezTo>
              </a:path>
            </a:pathLst>
          </a:custGeom>
          <a:ln w="28575"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4432300" y="3230033"/>
            <a:ext cx="2654300" cy="592667"/>
          </a:xfrm>
          <a:custGeom>
            <a:avLst/>
            <a:gdLst>
              <a:gd name="connsiteX0" fmla="*/ 2654300 w 2654300"/>
              <a:gd name="connsiteY0" fmla="*/ 237067 h 592667"/>
              <a:gd name="connsiteX1" fmla="*/ 749300 w 2654300"/>
              <a:gd name="connsiteY1" fmla="*/ 59267 h 592667"/>
              <a:gd name="connsiteX2" fmla="*/ 0 w 2654300"/>
              <a:gd name="connsiteY2" fmla="*/ 592667 h 59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300" h="592667">
                <a:moveTo>
                  <a:pt x="2654300" y="237067"/>
                </a:moveTo>
                <a:cubicBezTo>
                  <a:pt x="1922991" y="118533"/>
                  <a:pt x="1191683" y="0"/>
                  <a:pt x="749300" y="59267"/>
                </a:cubicBezTo>
                <a:cubicBezTo>
                  <a:pt x="306917" y="118534"/>
                  <a:pt x="153458" y="355600"/>
                  <a:pt x="0" y="592667"/>
                </a:cubicBezTo>
              </a:path>
            </a:pathLst>
          </a:custGeom>
          <a:ln w="28575"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2654300" y="4292600"/>
            <a:ext cx="5067300" cy="1447800"/>
          </a:xfrm>
          <a:custGeom>
            <a:avLst/>
            <a:gdLst>
              <a:gd name="connsiteX0" fmla="*/ 5067300 w 5067300"/>
              <a:gd name="connsiteY0" fmla="*/ 0 h 1447800"/>
              <a:gd name="connsiteX1" fmla="*/ 1778000 w 5067300"/>
              <a:gd name="connsiteY1" fmla="*/ 1003300 h 1447800"/>
              <a:gd name="connsiteX2" fmla="*/ 0 w 5067300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7300" h="1447800">
                <a:moveTo>
                  <a:pt x="5067300" y="0"/>
                </a:moveTo>
                <a:lnTo>
                  <a:pt x="1778000" y="1003300"/>
                </a:lnTo>
                <a:cubicBezTo>
                  <a:pt x="933450" y="1244600"/>
                  <a:pt x="466725" y="1346200"/>
                  <a:pt x="0" y="1447800"/>
                </a:cubicBezTo>
              </a:path>
            </a:pathLst>
          </a:custGeom>
          <a:ln w="28575"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3670300" y="4292600"/>
            <a:ext cx="4076700" cy="1422400"/>
          </a:xfrm>
          <a:custGeom>
            <a:avLst/>
            <a:gdLst>
              <a:gd name="connsiteX0" fmla="*/ 4076700 w 4076700"/>
              <a:gd name="connsiteY0" fmla="*/ 0 h 1422400"/>
              <a:gd name="connsiteX1" fmla="*/ 1993900 w 4076700"/>
              <a:gd name="connsiteY1" fmla="*/ 901700 h 1422400"/>
              <a:gd name="connsiteX2" fmla="*/ 0 w 407670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6700" h="1422400">
                <a:moveTo>
                  <a:pt x="4076700" y="0"/>
                </a:moveTo>
                <a:cubicBezTo>
                  <a:pt x="3375025" y="332316"/>
                  <a:pt x="2673350" y="664633"/>
                  <a:pt x="1993900" y="901700"/>
                </a:cubicBezTo>
                <a:cubicBezTo>
                  <a:pt x="1314450" y="1138767"/>
                  <a:pt x="657225" y="1280583"/>
                  <a:pt x="0" y="1422400"/>
                </a:cubicBezTo>
              </a:path>
            </a:pathLst>
          </a:custGeom>
          <a:ln w="28575"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4635500" y="4305300"/>
            <a:ext cx="3086100" cy="1460500"/>
          </a:xfrm>
          <a:custGeom>
            <a:avLst/>
            <a:gdLst>
              <a:gd name="connsiteX0" fmla="*/ 3086100 w 3086100"/>
              <a:gd name="connsiteY0" fmla="*/ 0 h 1460500"/>
              <a:gd name="connsiteX1" fmla="*/ 1320800 w 3086100"/>
              <a:gd name="connsiteY1" fmla="*/ 977900 h 1460500"/>
              <a:gd name="connsiteX2" fmla="*/ 0 w 3086100"/>
              <a:gd name="connsiteY2" fmla="*/ 146050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6100" h="1460500">
                <a:moveTo>
                  <a:pt x="3086100" y="0"/>
                </a:moveTo>
                <a:cubicBezTo>
                  <a:pt x="2460625" y="367241"/>
                  <a:pt x="1835150" y="734483"/>
                  <a:pt x="1320800" y="977900"/>
                </a:cubicBezTo>
                <a:cubicBezTo>
                  <a:pt x="806450" y="1221317"/>
                  <a:pt x="403225" y="1340908"/>
                  <a:pt x="0" y="1460500"/>
                </a:cubicBezTo>
              </a:path>
            </a:pathLst>
          </a:custGeom>
          <a:ln w="28575"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6083300" y="4292600"/>
            <a:ext cx="1676400" cy="1409700"/>
          </a:xfrm>
          <a:custGeom>
            <a:avLst/>
            <a:gdLst>
              <a:gd name="connsiteX0" fmla="*/ 1676400 w 1676400"/>
              <a:gd name="connsiteY0" fmla="*/ 0 h 1409700"/>
              <a:gd name="connsiteX1" fmla="*/ 444500 w 1676400"/>
              <a:gd name="connsiteY1" fmla="*/ 990600 h 1409700"/>
              <a:gd name="connsiteX2" fmla="*/ 0 w 1676400"/>
              <a:gd name="connsiteY2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1409700">
                <a:moveTo>
                  <a:pt x="1676400" y="0"/>
                </a:moveTo>
                <a:cubicBezTo>
                  <a:pt x="1200150" y="377825"/>
                  <a:pt x="723900" y="755650"/>
                  <a:pt x="444500" y="990600"/>
                </a:cubicBezTo>
                <a:cubicBezTo>
                  <a:pt x="165100" y="1225550"/>
                  <a:pt x="82550" y="1317625"/>
                  <a:pt x="0" y="1409700"/>
                </a:cubicBezTo>
              </a:path>
            </a:pathLst>
          </a:custGeom>
          <a:ln w="28575"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956300" y="3418417"/>
            <a:ext cx="1130300" cy="442383"/>
          </a:xfrm>
          <a:custGeom>
            <a:avLst/>
            <a:gdLst>
              <a:gd name="connsiteX0" fmla="*/ 1130300 w 1130300"/>
              <a:gd name="connsiteY0" fmla="*/ 74083 h 442383"/>
              <a:gd name="connsiteX1" fmla="*/ 431800 w 1130300"/>
              <a:gd name="connsiteY1" fmla="*/ 61383 h 442383"/>
              <a:gd name="connsiteX2" fmla="*/ 0 w 1130300"/>
              <a:gd name="connsiteY2" fmla="*/ 442383 h 44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300" h="442383">
                <a:moveTo>
                  <a:pt x="1130300" y="74083"/>
                </a:moveTo>
                <a:cubicBezTo>
                  <a:pt x="875241" y="37041"/>
                  <a:pt x="620183" y="0"/>
                  <a:pt x="431800" y="61383"/>
                </a:cubicBezTo>
                <a:cubicBezTo>
                  <a:pt x="243417" y="122766"/>
                  <a:pt x="121708" y="282574"/>
                  <a:pt x="0" y="442383"/>
                </a:cubicBezTo>
              </a:path>
            </a:pathLst>
          </a:custGeom>
          <a:ln w="28575"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6134100" y="1600200"/>
            <a:ext cx="2247900" cy="1219200"/>
          </a:xfrm>
          <a:custGeom>
            <a:avLst/>
            <a:gdLst>
              <a:gd name="connsiteX0" fmla="*/ 3797300 w 3797300"/>
              <a:gd name="connsiteY0" fmla="*/ 1456267 h 1456267"/>
              <a:gd name="connsiteX1" fmla="*/ 1955800 w 3797300"/>
              <a:gd name="connsiteY1" fmla="*/ 160867 h 1456267"/>
              <a:gd name="connsiteX2" fmla="*/ 0 w 3797300"/>
              <a:gd name="connsiteY2" fmla="*/ 491067 h 145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7300" h="1456267">
                <a:moveTo>
                  <a:pt x="3797300" y="1456267"/>
                </a:moveTo>
                <a:cubicBezTo>
                  <a:pt x="3192991" y="889000"/>
                  <a:pt x="2588683" y="321734"/>
                  <a:pt x="1955800" y="160867"/>
                </a:cubicBezTo>
                <a:cubicBezTo>
                  <a:pt x="1322917" y="0"/>
                  <a:pt x="661458" y="245533"/>
                  <a:pt x="0" y="491067"/>
                </a:cubicBezTo>
              </a:path>
            </a:pathLst>
          </a:custGeom>
          <a:ln w="28575"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971800" y="1828800"/>
            <a:ext cx="1762540" cy="4412375"/>
            <a:chOff x="2971800" y="1828800"/>
            <a:chExt cx="1762540" cy="4412375"/>
          </a:xfrm>
        </p:grpSpPr>
        <p:sp>
          <p:nvSpPr>
            <p:cNvPr id="123" name="Oval 122"/>
            <p:cNvSpPr/>
            <p:nvPr/>
          </p:nvSpPr>
          <p:spPr>
            <a:xfrm>
              <a:off x="2971800" y="1828800"/>
              <a:ext cx="60960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810000" y="1828800"/>
              <a:ext cx="69574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>
              <a:stCxn id="123" idx="6"/>
              <a:endCxn id="125" idx="2"/>
            </p:cNvCxnSpPr>
            <p:nvPr/>
          </p:nvCxnSpPr>
          <p:spPr>
            <a:xfrm>
              <a:off x="3581400" y="2129988"/>
              <a:ext cx="2286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3886200" y="3810000"/>
              <a:ext cx="69574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038600" y="5638800"/>
              <a:ext cx="69574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>
              <a:stCxn id="123" idx="5"/>
            </p:cNvCxnSpPr>
            <p:nvPr/>
          </p:nvCxnSpPr>
          <p:spPr>
            <a:xfrm>
              <a:off x="3492126" y="2342959"/>
              <a:ext cx="622674" cy="146704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3" idx="4"/>
              <a:endCxn id="132" idx="1"/>
            </p:cNvCxnSpPr>
            <p:nvPr/>
          </p:nvCxnSpPr>
          <p:spPr>
            <a:xfrm>
              <a:off x="3276600" y="2431175"/>
              <a:ext cx="863889" cy="329584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2971800" y="1828800"/>
            <a:ext cx="1762540" cy="4488575"/>
            <a:chOff x="2971800" y="1828800"/>
            <a:chExt cx="1762540" cy="4488575"/>
          </a:xfrm>
        </p:grpSpPr>
        <p:sp>
          <p:nvSpPr>
            <p:cNvPr id="140" name="Oval 139"/>
            <p:cNvSpPr/>
            <p:nvPr/>
          </p:nvSpPr>
          <p:spPr>
            <a:xfrm>
              <a:off x="2971800" y="3810000"/>
              <a:ext cx="69574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3886200" y="3810000"/>
              <a:ext cx="69574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810000" y="1828800"/>
              <a:ext cx="69574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38600" y="5715000"/>
              <a:ext cx="69574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stCxn id="140" idx="7"/>
              <a:endCxn id="142" idx="3"/>
            </p:cNvCxnSpPr>
            <p:nvPr/>
          </p:nvCxnSpPr>
          <p:spPr>
            <a:xfrm flipV="1">
              <a:off x="3565651" y="2342959"/>
              <a:ext cx="346238" cy="1555257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0" idx="6"/>
              <a:endCxn id="141" idx="2"/>
            </p:cNvCxnSpPr>
            <p:nvPr/>
          </p:nvCxnSpPr>
          <p:spPr>
            <a:xfrm>
              <a:off x="3667540" y="4111188"/>
              <a:ext cx="21866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40" idx="5"/>
              <a:endCxn id="143" idx="1"/>
            </p:cNvCxnSpPr>
            <p:nvPr/>
          </p:nvCxnSpPr>
          <p:spPr>
            <a:xfrm>
              <a:off x="3565651" y="4324159"/>
              <a:ext cx="574838" cy="1479057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3124200" y="1836025"/>
            <a:ext cx="1610140" cy="4488575"/>
            <a:chOff x="3124200" y="1828800"/>
            <a:chExt cx="1610140" cy="4488575"/>
          </a:xfrm>
        </p:grpSpPr>
        <p:sp>
          <p:nvSpPr>
            <p:cNvPr id="154" name="Oval 153"/>
            <p:cNvSpPr/>
            <p:nvPr/>
          </p:nvSpPr>
          <p:spPr>
            <a:xfrm>
              <a:off x="3124200" y="5715000"/>
              <a:ext cx="69574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038600" y="5715000"/>
              <a:ext cx="69574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3886200" y="3810000"/>
              <a:ext cx="69574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3810000" y="1828800"/>
              <a:ext cx="695740" cy="602375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/>
            <p:cNvCxnSpPr>
              <a:stCxn id="154" idx="0"/>
              <a:endCxn id="157" idx="3"/>
            </p:cNvCxnSpPr>
            <p:nvPr/>
          </p:nvCxnSpPr>
          <p:spPr>
            <a:xfrm flipV="1">
              <a:off x="3472070" y="2342959"/>
              <a:ext cx="439819" cy="337204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54" idx="7"/>
              <a:endCxn id="156" idx="3"/>
            </p:cNvCxnSpPr>
            <p:nvPr/>
          </p:nvCxnSpPr>
          <p:spPr>
            <a:xfrm flipV="1">
              <a:off x="3718051" y="4324159"/>
              <a:ext cx="270038" cy="1479057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54" idx="6"/>
              <a:endCxn id="155" idx="2"/>
            </p:cNvCxnSpPr>
            <p:nvPr/>
          </p:nvCxnSpPr>
          <p:spPr>
            <a:xfrm>
              <a:off x="3819940" y="6016188"/>
              <a:ext cx="21866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829906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162 C 0.00607 -0.00417 0.01128 -0.00718 0.01701 -0.01343 C 0.02812 -0.01204 0.03819 -0.01435 0.04913 -0.01852 C 0.06111 -0.01135 0.07309 -0.00834 0.08524 -0.0051 C 0.09705 -0.01158 0.10764 -0.00834 0.11962 -0.00324 C 0.12621 0.00486 0.13368 0.00555 0.13993 0.01713 C 0.15069 0.0368 0.16232 0.05347 0.17378 0.06643 C 0.1776 0.08055 0.18212 0.09097 0.18628 0.10393 C 0.18663 0.10625 0.18732 0.11088 0.18732 0.11088 " pathEditMode="relative" rAng="0" ptsTypes="ffffffffA">
                                      <p:cBhvr>
                                        <p:cTn id="4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47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139 C 0.01181 -0.00394 0.02223 -0.00695 0.03368 -0.01343 C 0.05539 -0.01204 0.075 -0.01436 0.09671 -0.01852 C 0.12014 -0.01135 0.14393 -0.00834 0.16771 -0.00486 C 0.19098 -0.01158 0.21198 -0.00834 0.23525 -0.00301 C 0.24844 0.00509 0.26302 0.00602 0.27535 0.01759 C 0.29636 0.0375 0.31962 0.05439 0.34202 0.06759 C 0.34948 0.08171 0.35851 0.09236 0.36667 0.10555 C 0.36719 0.10787 0.36858 0.1125 0.36858 0.1125 " pathEditMode="relative" rAng="0" ptsTypes="ffffffffA">
                                      <p:cBhvr>
                                        <p:cTn id="46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0" y="483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093 C 0.01493 -0.00371 0.02795 -0.00672 0.04219 -0.01343 C 0.06945 -0.01181 0.0941 -0.01412 0.12118 -0.01852 C 0.1507 -0.01111 0.18038 -0.0081 0.21024 -0.00463 C 0.23941 -0.01135 0.26563 -0.0081 0.29497 -0.00278 C 0.31146 0.00555 0.32969 0.00648 0.34531 0.01828 C 0.37153 0.03865 0.40052 0.05602 0.42865 0.06944 C 0.4382 0.08403 0.44948 0.0949 0.45955 0.10833 C 0.46024 0.11088 0.46198 0.11551 0.46198 0.11551 " pathEditMode="relative" rAng="0" ptsTypes="ffffffffA">
                                      <p:cBhvr>
                                        <p:cTn id="4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0" y="49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22 -0.00278 0.03402 -0.00602 0.05138 -0.01296 C 0.08454 -0.01134 0.11441 -0.01389 0.14722 -0.01852 C 0.18316 -0.01065 0.21927 -0.00741 0.25555 -0.0037 C 0.29097 -0.01088 0.32274 -0.00741 0.35833 -0.00185 C 0.37829 0.00695 0.40052 0.00787 0.41944 0.02037 C 0.45138 0.04167 0.48663 0.05995 0.52083 0.07408 C 0.53229 0.08935 0.546 0.1007 0.55833 0.11482 C 0.5592 0.11736 0.56111 0.12222 0.56111 0.12222 " pathEditMode="relative" ptsTypes="ffffffffA">
                                      <p:cBhvr>
                                        <p:cTn id="5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139 C 0.01112 0.00579 0.02223 0.01158 0.03351 0.01621 C 0.05903 0.0007 0.02014 0.02292 0.07101 0.00741 C 0.079 0.0051 0.08698 -0.00347 0.09497 -0.00717 C 0.10313 -0.01852 0.11146 -0.0243 0.1198 -0.03055 C 0.12691 -0.03588 0.13334 -0.05324 0.14011 -0.06574 C 0.14862 -0.08125 0.15296 -0.12106 0.16042 -0.14166 C 0.16164 -0.14953 0.16285 -0.1574 0.16424 -0.16528 C 0.16511 -0.17083 0.16441 -0.17916 0.16476 -0.18565 C 0.16563 -0.19861 0.16876 -0.21481 0.17188 -0.21481 " pathEditMode="relative" rAng="0" ptsTypes="fffffffffA">
                                      <p:cBhvr>
                                        <p:cTn id="5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-946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93 C 0.02257 0.00602 0.04531 0.01181 0.06806 0.0162 C 0.11979 0.00093 0.04097 0.02292 0.1441 0.00764 C 0.16042 0.00532 0.17656 -0.00324 0.19288 -0.00671 C 0.20938 -0.01782 0.22622 -0.02361 0.24323 -0.02986 C 0.25764 -0.03518 0.27066 -0.05208 0.28438 -0.06435 C 0.30156 -0.07986 0.31025 -0.11898 0.32552 -0.13935 C 0.32813 -0.14699 0.33073 -0.15486 0.33334 -0.1625 C 0.33507 -0.16806 0.33386 -0.17616 0.33455 -0.18264 C 0.33611 -0.19537 0.34254 -0.21134 0.34879 -0.21134 " pathEditMode="relative" rAng="0" ptsTypes="fffffffffA">
                                      <p:cBhvr>
                                        <p:cTn id="5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31" y="-932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116 C 0.02952 0.00601 0.05886 0.0118 0.08872 0.0162 C 0.15591 0.00092 0.0533 0.02291 0.18733 0.00764 C 0.20868 0.00509 0.22969 -0.00324 0.25105 -0.00695 C 0.2724 -0.01806 0.29428 -0.02385 0.31632 -0.0301 C 0.33507 -0.03542 0.35209 -0.05255 0.3698 -0.06482 C 0.39219 -0.0801 0.40365 -0.11945 0.42344 -0.14005 C 0.42674 -0.14769 0.43021 -0.15556 0.43351 -0.1632 C 0.43577 -0.16875 0.43421 -0.17686 0.43507 -0.18334 C 0.43716 -0.1963 0.44549 -0.21227 0.45365 -0.21227 " pathEditMode="relative" rAng="0" ptsTypes="fffffffffA">
                                      <p:cBhvr>
                                        <p:cTn id="5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74" y="-935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77778E-6 C 0.05972 0.01319 0.12326 0.01272 0.18333 0.01666 C 0.27726 0.00624 0.1349 0.01944 0.23542 0.01944 C 0.25417 0.01944 0.27292 0.01573 0.29167 0.01388 C 0.31181 0.00948 0.33229 0.00856 0.35208 0.00277 C 0.39253 -0.0088 0.37622 -0.00765 0.40417 -0.01945 C 0.42986 -0.03033 0.46372 -0.03774 0.48542 -0.06112 C 0.49688 -0.07339 0.50625 -0.0889 0.51667 -0.10278 C 0.5283 -0.11829 0.53924 -0.13357 0.55 -0.15001 C 0.55938 -0.16413 0.55833 -0.15533 0.55833 -0.16667 " pathEditMode="relative" ptsTypes="fffffffffA">
                                      <p:cBhvr>
                                        <p:cTn id="6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C 0.04357 -0.00301 0.08559 0.00047 0.12916 0.00278 C 0.14531 0.00533 0.18871 0.0132 0.20416 0.01112 C 0.21909 0.00903 0.23316 0.00116 0.24791 -0.00277 C 0.28507 -0.01296 0.32482 -0.01435 0.3625 -0.01666 C 0.38021 -0.02129 0.40885 -0.02731 0.425 -0.03888 C 0.43819 -0.04838 0.44948 -0.07106 0.45833 -0.08611 C 0.47569 -0.16481 0.47187 -0.2456 0.50208 -0.31944 C 0.50764 -0.35671 0.50451 -0.38356 0.51875 -0.41666 C 0.5217 -0.43263 0.52274 -0.46064 0.52916 -0.475 C 0.53975 -0.49838 0.5375 -0.46828 0.5375 -0.49444 " pathEditMode="relative" rAng="0" ptsTypes="ffffffffffA">
                                      <p:cBhvr>
                                        <p:cTn id="6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" y="-24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0023 C 0.03473 -0.00278 0.06823 0.00069 0.10296 0.00301 C 0.1158 0.00532 0.15035 0.01319 0.16268 0.01111 C 0.17466 0.00903 0.18577 0.00139 0.19757 -0.00255 C 0.22726 -0.01227 0.25886 -0.01366 0.28889 -0.01597 C 0.30313 -0.02037 0.32587 -0.02639 0.33872 -0.0375 C 0.34931 -0.04676 0.35834 -0.06875 0.36546 -0.08333 C 0.37917 -0.15995 0.37622 -0.23843 0.40018 -0.31019 C 0.40469 -0.34653 0.40226 -0.37245 0.41355 -0.40463 C 0.41598 -0.42014 0.41667 -0.44745 0.42188 -0.46134 C 0.43039 -0.48403 0.42848 -0.45486 0.42848 -0.48032 " pathEditMode="relative" rAng="0" ptsTypes="ffffffffffA">
                                      <p:cBhvr>
                                        <p:cTn id="6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10" y="-2356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023 C 0.02778 -0.00278 0.05469 0.00069 0.08246 0.00301 C 0.09288 0.00532 0.12066 0.01319 0.13055 0.01111 C 0.1401 0.00903 0.14913 0.00139 0.1585 -0.00255 C 0.18229 -0.0125 0.20764 -0.01389 0.23177 -0.01621 C 0.24323 -0.0206 0.26146 -0.02662 0.27187 -0.03773 C 0.28021 -0.04699 0.2875 -0.06922 0.29305 -0.08403 C 0.30416 -0.16088 0.30173 -0.23982 0.32118 -0.31204 C 0.32465 -0.34838 0.32274 -0.37477 0.33177 -0.40695 C 0.33368 -0.42269 0.33437 -0.45 0.33837 -0.46412 C 0.34531 -0.48681 0.34375 -0.45741 0.34375 -0.4831 " pathEditMode="relative" rAng="0" ptsTypes="ffffffffffA">
                                      <p:cBhvr>
                                        <p:cTn id="6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57" y="-2370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0023 C 0.0125 -0.00278 0.02466 0.00069 0.03716 0.00278 C 0.04184 0.00532 0.05434 0.01319 0.05869 0.01111 C 0.06303 0.00903 0.06719 0.00139 0.07136 -0.00255 C 0.08212 -0.0125 0.09358 -0.01389 0.10434 -0.01621 C 0.10955 -0.02084 0.11771 -0.02662 0.1224 -0.03796 C 0.12622 -0.04722 0.12952 -0.06945 0.13195 -0.08426 C 0.13698 -0.16158 0.13594 -0.24074 0.14462 -0.3132 C 0.14619 -0.34954 0.14532 -0.37593 0.14948 -0.40834 C 0.15035 -0.42408 0.15053 -0.45162 0.15244 -0.46551 C 0.15556 -0.48843 0.15487 -0.45903 0.15487 -0.48472 " pathEditMode="relative" rAng="0" ptsTypes="ffffffffffA">
                                      <p:cBhvr>
                                        <p:cTn id="6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8" y="-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000"/>
                            </p:stCondLst>
                            <p:childTnLst>
                              <p:par>
                                <p:cTn id="2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500"/>
                            </p:stCondLst>
                            <p:childTnLst>
                              <p:par>
                                <p:cTn id="254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9" grpId="0" animBg="1"/>
      <p:bldP spid="99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10" grpId="0" animBg="1"/>
      <p:bldP spid="1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Dealer High Level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28600" y="1982547"/>
            <a:ext cx="8153401" cy="3200400"/>
            <a:chOff x="228600" y="1981200"/>
            <a:chExt cx="8153401" cy="3200400"/>
          </a:xfrm>
        </p:grpSpPr>
        <p:sp>
          <p:nvSpPr>
            <p:cNvPr id="5" name="TextBox 4"/>
            <p:cNvSpPr txBox="1"/>
            <p:nvPr/>
          </p:nvSpPr>
          <p:spPr>
            <a:xfrm>
              <a:off x="2595854" y="2025134"/>
              <a:ext cx="1866900" cy="95410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Determine Delays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6800" y="1981200"/>
              <a:ext cx="1676400" cy="10419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Compute Split-Ratios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2209800"/>
              <a:ext cx="18926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Application</a:t>
              </a:r>
              <a:endParaRPr lang="en-US" sz="3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67200" y="3869281"/>
              <a:ext cx="1676400" cy="131231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Dynamic Capacity Estimation</a:t>
              </a:r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05601" y="3226641"/>
              <a:ext cx="1676400" cy="6192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Stability</a:t>
              </a:r>
              <a:endParaRPr lang="en-US" sz="2800" dirty="0"/>
            </a:p>
          </p:txBody>
        </p:sp>
        <p:cxnSp>
          <p:nvCxnSpPr>
            <p:cNvPr id="27" name="Straight Arrow Connector 26"/>
            <p:cNvCxnSpPr>
              <a:stCxn id="19" idx="3"/>
              <a:endCxn id="5" idx="1"/>
            </p:cNvCxnSpPr>
            <p:nvPr/>
          </p:nvCxnSpPr>
          <p:spPr>
            <a:xfrm>
              <a:off x="2121234" y="2502188"/>
              <a:ext cx="474620" cy="0"/>
            </a:xfrm>
            <a:prstGeom prst="straightConnector1">
              <a:avLst/>
            </a:prstGeom>
            <a:ln w="666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3"/>
              <a:endCxn id="15" idx="1"/>
            </p:cNvCxnSpPr>
            <p:nvPr/>
          </p:nvCxnSpPr>
          <p:spPr>
            <a:xfrm>
              <a:off x="4462754" y="2502188"/>
              <a:ext cx="414046" cy="0"/>
            </a:xfrm>
            <a:prstGeom prst="straightConnector1">
              <a:avLst/>
            </a:prstGeom>
            <a:ln w="666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5" idx="3"/>
              <a:endCxn id="21" idx="0"/>
            </p:cNvCxnSpPr>
            <p:nvPr/>
          </p:nvCxnSpPr>
          <p:spPr>
            <a:xfrm>
              <a:off x="6553200" y="2502188"/>
              <a:ext cx="990601" cy="724453"/>
            </a:xfrm>
            <a:prstGeom prst="bentConnector2">
              <a:avLst/>
            </a:prstGeom>
            <a:ln w="666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21" idx="2"/>
              <a:endCxn id="19" idx="2"/>
            </p:cNvCxnSpPr>
            <p:nvPr/>
          </p:nvCxnSpPr>
          <p:spPr>
            <a:xfrm rot="5400000" flipH="1">
              <a:off x="3833689" y="135803"/>
              <a:ext cx="1051339" cy="6368884"/>
            </a:xfrm>
            <a:prstGeom prst="bentConnector3">
              <a:avLst>
                <a:gd name="adj1" fmla="val -163078"/>
              </a:avLst>
            </a:prstGeom>
            <a:ln w="666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0" idx="0"/>
              <a:endCxn id="15" idx="2"/>
            </p:cNvCxnSpPr>
            <p:nvPr/>
          </p:nvCxnSpPr>
          <p:spPr>
            <a:xfrm rot="5400000" flipH="1" flipV="1">
              <a:off x="4987147" y="3141428"/>
              <a:ext cx="846106" cy="609600"/>
            </a:xfrm>
            <a:prstGeom prst="bentConnector3">
              <a:avLst>
                <a:gd name="adj1" fmla="val 50000"/>
              </a:avLst>
            </a:prstGeom>
            <a:ln w="666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5" idx="2"/>
              <a:endCxn id="20" idx="1"/>
            </p:cNvCxnSpPr>
            <p:nvPr/>
          </p:nvCxnSpPr>
          <p:spPr>
            <a:xfrm rot="16200000" flipH="1">
              <a:off x="3125152" y="3383393"/>
              <a:ext cx="1546200" cy="737896"/>
            </a:xfrm>
            <a:prstGeom prst="bentConnector2">
              <a:avLst/>
            </a:prstGeom>
            <a:ln w="666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Down Arrow 31"/>
          <p:cNvSpPr/>
          <p:nvPr/>
        </p:nvSpPr>
        <p:spPr>
          <a:xfrm>
            <a:off x="3200400" y="1371600"/>
            <a:ext cx="609600" cy="609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334000" y="1371600"/>
            <a:ext cx="609600" cy="609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4343400" y="3276600"/>
            <a:ext cx="609600" cy="609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7772400" y="2590800"/>
            <a:ext cx="609600" cy="609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88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7" grpId="0" animBg="1"/>
      <p:bldP spid="37" grpId="1" animBg="1"/>
      <p:bldP spid="39" grpId="0" animBg="1"/>
      <p:bldP spid="39" grpId="1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Delays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Monitoring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Instrument apps to record:</a:t>
            </a:r>
          </a:p>
          <a:p>
            <a:pPr lvl="2"/>
            <a:r>
              <a:rPr lang="en-US" dirty="0"/>
              <a:t>Component processing time</a:t>
            </a:r>
          </a:p>
          <a:p>
            <a:pPr lvl="2"/>
            <a:r>
              <a:rPr lang="en-US" dirty="0"/>
              <a:t>Inter-component delay</a:t>
            </a:r>
          </a:p>
          <a:p>
            <a:pPr lvl="1"/>
            <a:r>
              <a:rPr lang="en-US" dirty="0" smtClean="0"/>
              <a:t>Use X-Trace for instrumentation, uses global ID</a:t>
            </a:r>
          </a:p>
          <a:p>
            <a:pPr lvl="1"/>
            <a:r>
              <a:rPr lang="en-US" dirty="0" smtClean="0"/>
              <a:t>Automate integration using Aspect Oriented Programming (AOP)</a:t>
            </a:r>
          </a:p>
          <a:p>
            <a:pPr lvl="1"/>
            <a:r>
              <a:rPr lang="en-US" dirty="0" smtClean="0"/>
              <a:t>Push </a:t>
            </a:r>
            <a:r>
              <a:rPr lang="en-US" dirty="0"/>
              <a:t>logs asynchronously to reduce overhead</a:t>
            </a:r>
          </a:p>
          <a:p>
            <a:r>
              <a:rPr lang="en-US" b="1" dirty="0" smtClean="0"/>
              <a:t>Active Probing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Send </a:t>
            </a:r>
            <a:r>
              <a:rPr lang="en-US" dirty="0" err="1"/>
              <a:t>req’s</a:t>
            </a:r>
            <a:r>
              <a:rPr lang="en-US" dirty="0"/>
              <a:t> along </a:t>
            </a:r>
            <a:r>
              <a:rPr lang="en-US" u="sng" dirty="0"/>
              <a:t>lightly used links and </a:t>
            </a:r>
            <a:r>
              <a:rPr lang="en-US" u="sng" dirty="0" smtClean="0"/>
              <a:t>comps</a:t>
            </a:r>
          </a:p>
          <a:p>
            <a:pPr lvl="1"/>
            <a:r>
              <a:rPr lang="en-US" dirty="0" smtClean="0"/>
              <a:t>Use workload generators (e.g., Grinder)</a:t>
            </a:r>
          </a:p>
          <a:p>
            <a:pPr lvl="1"/>
            <a:r>
              <a:rPr lang="en-US" dirty="0" smtClean="0"/>
              <a:t>Heuristics for faster recovery by biasing towards better paths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600" y="1982547"/>
            <a:ext cx="8153401" cy="3200400"/>
            <a:chOff x="228600" y="1982547"/>
            <a:chExt cx="8153401" cy="3200400"/>
          </a:xfrm>
        </p:grpSpPr>
        <p:sp>
          <p:nvSpPr>
            <p:cNvPr id="17" name="TextBox 16"/>
            <p:cNvSpPr txBox="1"/>
            <p:nvPr/>
          </p:nvSpPr>
          <p:spPr>
            <a:xfrm>
              <a:off x="2595854" y="2026481"/>
              <a:ext cx="1866900" cy="95410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Determine Delays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76800" y="1982547"/>
              <a:ext cx="1676400" cy="1041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Compute Split-Ratios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2211147"/>
              <a:ext cx="18926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Application</a:t>
              </a:r>
              <a:endParaRPr lang="en-US" sz="3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67200" y="3870628"/>
              <a:ext cx="1676400" cy="1312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Dynamic Capacity Estimation</a:t>
              </a:r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05601" y="3227988"/>
              <a:ext cx="1676400" cy="6192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Stability</a:t>
              </a:r>
              <a:endParaRPr lang="en-US" sz="2800" dirty="0"/>
            </a:p>
          </p:txBody>
        </p:sp>
        <p:cxnSp>
          <p:nvCxnSpPr>
            <p:cNvPr id="23" name="Straight Arrow Connector 22"/>
            <p:cNvCxnSpPr>
              <a:stCxn id="19" idx="3"/>
              <a:endCxn id="17" idx="1"/>
            </p:cNvCxnSpPr>
            <p:nvPr/>
          </p:nvCxnSpPr>
          <p:spPr>
            <a:xfrm>
              <a:off x="2121234" y="2503535"/>
              <a:ext cx="474620" cy="0"/>
            </a:xfrm>
            <a:prstGeom prst="straightConnector1">
              <a:avLst/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3"/>
              <a:endCxn id="18" idx="1"/>
            </p:cNvCxnSpPr>
            <p:nvPr/>
          </p:nvCxnSpPr>
          <p:spPr>
            <a:xfrm>
              <a:off x="4462754" y="2503535"/>
              <a:ext cx="414046" cy="0"/>
            </a:xfrm>
            <a:prstGeom prst="straightConnector1">
              <a:avLst/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60"/>
            <p:cNvCxnSpPr>
              <a:stCxn id="18" idx="3"/>
              <a:endCxn id="21" idx="0"/>
            </p:cNvCxnSpPr>
            <p:nvPr/>
          </p:nvCxnSpPr>
          <p:spPr>
            <a:xfrm>
              <a:off x="6553200" y="2503535"/>
              <a:ext cx="990601" cy="724453"/>
            </a:xfrm>
            <a:prstGeom prst="bentConnector2">
              <a:avLst/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1" idx="2"/>
              <a:endCxn id="19" idx="2"/>
            </p:cNvCxnSpPr>
            <p:nvPr/>
          </p:nvCxnSpPr>
          <p:spPr>
            <a:xfrm rot="5400000" flipH="1">
              <a:off x="3833689" y="137150"/>
              <a:ext cx="1051339" cy="6368884"/>
            </a:xfrm>
            <a:prstGeom prst="bentConnector3">
              <a:avLst>
                <a:gd name="adj1" fmla="val -168514"/>
              </a:avLst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0" idx="0"/>
              <a:endCxn id="18" idx="2"/>
            </p:cNvCxnSpPr>
            <p:nvPr/>
          </p:nvCxnSpPr>
          <p:spPr>
            <a:xfrm rot="5400000" flipH="1" flipV="1">
              <a:off x="4987147" y="3142775"/>
              <a:ext cx="846106" cy="609600"/>
            </a:xfrm>
            <a:prstGeom prst="bentConnector3">
              <a:avLst>
                <a:gd name="adj1" fmla="val 50000"/>
              </a:avLst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63"/>
            <p:cNvCxnSpPr>
              <a:stCxn id="17" idx="2"/>
              <a:endCxn id="20" idx="1"/>
            </p:cNvCxnSpPr>
            <p:nvPr/>
          </p:nvCxnSpPr>
          <p:spPr>
            <a:xfrm rot="16200000" flipH="1">
              <a:off x="3125152" y="3384740"/>
              <a:ext cx="1546200" cy="737896"/>
            </a:xfrm>
            <a:prstGeom prst="bentConnector2">
              <a:avLst/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071475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Delays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4601" y="1630740"/>
            <a:ext cx="1827010" cy="4595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Monitoring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8470" y="1634092"/>
            <a:ext cx="1680794" cy="4595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Probing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656957" y="2504227"/>
            <a:ext cx="4085294" cy="214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461228" y="4613510"/>
            <a:ext cx="435067" cy="50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5029200"/>
            <a:ext cx="7651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Delay matrix D[,]</a:t>
            </a:r>
            <a:r>
              <a:rPr lang="en-US" sz="2400" dirty="0" smtClean="0"/>
              <a:t>: component processing and inter-component communication delay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/>
              <a:t> Transaction matrix T[,]</a:t>
            </a:r>
            <a:r>
              <a:rPr lang="en-US" sz="2400" dirty="0" smtClean="0"/>
              <a:t>: transactions rate between components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5788546" y="2047159"/>
            <a:ext cx="413895" cy="50024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3224232" y="2050233"/>
            <a:ext cx="407748" cy="50024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8106" y="2701239"/>
            <a:ext cx="2567387" cy="87392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Combine Estimates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3428106" y="3642094"/>
            <a:ext cx="2567387" cy="8032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Stability &amp; Smoothing</a:t>
            </a:r>
            <a:endParaRPr lang="en-US" sz="2800" dirty="0"/>
          </a:p>
        </p:txBody>
      </p:sp>
      <p:sp>
        <p:nvSpPr>
          <p:cNvPr id="2050" name="AutoShape 2" descr="http://cf2.imgobject.com/t/p/original/2bAIRwC77pGMxIuegcqmt88FJ7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http://cf2.imgobject.com/t/p/original/2bAIRwC77pGMxIuegcqmt88FJ7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http://cf2.imgobject.com/t/p/original/2bAIRwC77pGMxIuegcqmt88FJ7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http://cf2.imgobject.com/t/p/original/2bAIRwC77pGMxIuegcqmt88FJ7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www.lapatilla.com/site/wp-content/uploads/2011/01/matri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http://www.lapatilla.com/site/wp-content/uploads/2011/01/matrix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143000" y="2133600"/>
            <a:ext cx="6705600" cy="1524000"/>
            <a:chOff x="1143000" y="2133600"/>
            <a:chExt cx="6705600" cy="1524000"/>
          </a:xfrm>
        </p:grpSpPr>
        <p:sp>
          <p:nvSpPr>
            <p:cNvPr id="71" name="Up-Down Arrow 70"/>
            <p:cNvSpPr/>
            <p:nvPr/>
          </p:nvSpPr>
          <p:spPr>
            <a:xfrm>
              <a:off x="1143000" y="2133600"/>
              <a:ext cx="457200" cy="1524000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4191000" y="2133600"/>
              <a:ext cx="457200" cy="1524000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-Down Arrow 72"/>
            <p:cNvSpPr/>
            <p:nvPr/>
          </p:nvSpPr>
          <p:spPr>
            <a:xfrm>
              <a:off x="5638800" y="2133600"/>
              <a:ext cx="457200" cy="1524000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7391400" y="2133600"/>
              <a:ext cx="457200" cy="1524000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90600" y="2133600"/>
            <a:ext cx="7010400" cy="1676400"/>
            <a:chOff x="990600" y="2209800"/>
            <a:chExt cx="7010400" cy="1676400"/>
          </a:xfrm>
        </p:grpSpPr>
        <p:sp>
          <p:nvSpPr>
            <p:cNvPr id="4" name="Oval 3"/>
            <p:cNvSpPr/>
            <p:nvPr/>
          </p:nvSpPr>
          <p:spPr>
            <a:xfrm>
              <a:off x="4038600" y="26670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7239000" y="22098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BL1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26670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22" idx="6"/>
              <a:endCxn id="4" idx="2"/>
            </p:cNvCxnSpPr>
            <p:nvPr/>
          </p:nvCxnSpPr>
          <p:spPr>
            <a:xfrm>
              <a:off x="1905000" y="3048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6" idx="2"/>
            </p:cNvCxnSpPr>
            <p:nvPr/>
          </p:nvCxnSpPr>
          <p:spPr>
            <a:xfrm>
              <a:off x="4800600" y="30480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6"/>
              <a:endCxn id="5" idx="2"/>
            </p:cNvCxnSpPr>
            <p:nvPr/>
          </p:nvCxnSpPr>
          <p:spPr>
            <a:xfrm flipV="1">
              <a:off x="6248400" y="2590800"/>
              <a:ext cx="9906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6"/>
              <a:endCxn id="29" idx="2"/>
            </p:cNvCxnSpPr>
            <p:nvPr/>
          </p:nvCxnSpPr>
          <p:spPr>
            <a:xfrm>
              <a:off x="6248400" y="3048000"/>
              <a:ext cx="9906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239000" y="31242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BL2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90600" y="2667000"/>
              <a:ext cx="9144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19200" y="2286000"/>
            <a:ext cx="6675864" cy="1376065"/>
            <a:chOff x="1219200" y="2362200"/>
            <a:chExt cx="6675864" cy="1376065"/>
          </a:xfrm>
        </p:grpSpPr>
        <p:sp>
          <p:nvSpPr>
            <p:cNvPr id="27" name="TextBox 26"/>
            <p:cNvSpPr txBox="1"/>
            <p:nvPr/>
          </p:nvSpPr>
          <p:spPr>
            <a:xfrm>
              <a:off x="1219200" y="2819400"/>
              <a:ext cx="503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C1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91000" y="2819400"/>
              <a:ext cx="503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C2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38800" y="2819400"/>
              <a:ext cx="503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C3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91400" y="2362200"/>
              <a:ext cx="503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C4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91400" y="3276600"/>
              <a:ext cx="503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C5</a:t>
              </a:r>
              <a:endParaRPr lang="en-US" sz="24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90600" y="2971800"/>
            <a:ext cx="7010400" cy="1676400"/>
            <a:chOff x="990600" y="2209800"/>
            <a:chExt cx="7010400" cy="1676400"/>
          </a:xfrm>
        </p:grpSpPr>
        <p:sp>
          <p:nvSpPr>
            <p:cNvPr id="52" name="Oval 51"/>
            <p:cNvSpPr/>
            <p:nvPr/>
          </p:nvSpPr>
          <p:spPr>
            <a:xfrm>
              <a:off x="4038600" y="26670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239000" y="22098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42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5486400" y="26670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60" idx="6"/>
              <a:endCxn id="52" idx="2"/>
            </p:cNvCxnSpPr>
            <p:nvPr/>
          </p:nvCxnSpPr>
          <p:spPr>
            <a:xfrm>
              <a:off x="1905000" y="3048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2" idx="6"/>
              <a:endCxn id="54" idx="2"/>
            </p:cNvCxnSpPr>
            <p:nvPr/>
          </p:nvCxnSpPr>
          <p:spPr>
            <a:xfrm>
              <a:off x="4800600" y="30480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6"/>
              <a:endCxn id="53" idx="2"/>
            </p:cNvCxnSpPr>
            <p:nvPr/>
          </p:nvCxnSpPr>
          <p:spPr>
            <a:xfrm flipV="1">
              <a:off x="6248400" y="2590800"/>
              <a:ext cx="9906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4" idx="6"/>
              <a:endCxn id="59" idx="2"/>
            </p:cNvCxnSpPr>
            <p:nvPr/>
          </p:nvCxnSpPr>
          <p:spPr>
            <a:xfrm>
              <a:off x="6248400" y="3048000"/>
              <a:ext cx="9906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239000" y="31242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52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990600" y="2667000"/>
              <a:ext cx="9144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90600" y="838200"/>
            <a:ext cx="7010400" cy="1676400"/>
            <a:chOff x="990600" y="2209800"/>
            <a:chExt cx="7010400" cy="1676400"/>
          </a:xfrm>
        </p:grpSpPr>
        <p:sp>
          <p:nvSpPr>
            <p:cNvPr id="62" name="Oval 61"/>
            <p:cNvSpPr/>
            <p:nvPr/>
          </p:nvSpPr>
          <p:spPr>
            <a:xfrm>
              <a:off x="4038600" y="26670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22098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41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486400" y="26670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/>
            <p:cNvCxnSpPr>
              <a:stCxn id="70" idx="6"/>
              <a:endCxn id="62" idx="2"/>
            </p:cNvCxnSpPr>
            <p:nvPr/>
          </p:nvCxnSpPr>
          <p:spPr>
            <a:xfrm>
              <a:off x="1905000" y="3048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6"/>
              <a:endCxn id="64" idx="2"/>
            </p:cNvCxnSpPr>
            <p:nvPr/>
          </p:nvCxnSpPr>
          <p:spPr>
            <a:xfrm>
              <a:off x="4800600" y="30480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6"/>
              <a:endCxn id="63" idx="2"/>
            </p:cNvCxnSpPr>
            <p:nvPr/>
          </p:nvCxnSpPr>
          <p:spPr>
            <a:xfrm flipV="1">
              <a:off x="6248400" y="2590800"/>
              <a:ext cx="9906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4" idx="6"/>
              <a:endCxn id="69" idx="2"/>
            </p:cNvCxnSpPr>
            <p:nvPr/>
          </p:nvCxnSpPr>
          <p:spPr>
            <a:xfrm>
              <a:off x="6248400" y="3048000"/>
              <a:ext cx="9906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7239000" y="3124200"/>
              <a:ext cx="762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51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990600" y="2667000"/>
              <a:ext cx="9144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Split Ratios</a:t>
            </a:r>
            <a:endParaRPr lang="en-US" dirty="0"/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48EE-82E1-4B0C-8F35-CF9FFE4F4271}" type="slidenum">
              <a:rPr lang="en-US" sz="2400" smtClean="0"/>
              <a:pPr/>
              <a:t>16</a:t>
            </a:fld>
            <a:endParaRPr lang="en-US" sz="2400"/>
          </a:p>
        </p:txBody>
      </p:sp>
      <p:grpSp>
        <p:nvGrpSpPr>
          <p:cNvPr id="47" name="Group 46"/>
          <p:cNvGrpSpPr/>
          <p:nvPr/>
        </p:nvGrpSpPr>
        <p:grpSpPr>
          <a:xfrm>
            <a:off x="741504" y="1676400"/>
            <a:ext cx="7813392" cy="2743200"/>
            <a:chOff x="272938" y="1616603"/>
            <a:chExt cx="6881568" cy="2531708"/>
          </a:xfrm>
        </p:grpSpPr>
        <p:pic>
          <p:nvPicPr>
            <p:cNvPr id="48" name="Picture 6" descr="http://ts2.mm.bing.net/th?id=H.4604497827595273&amp;pid=1.7&amp;w=134&amp;h=140&amp;c=7&amp;rs=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546" y="2319855"/>
              <a:ext cx="828547" cy="8656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 descr="http://ts2.mm.bing.net/th?id=H.4604497827595273&amp;pid=1.7&amp;w=134&amp;h=140&amp;c=7&amp;rs=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9056" y="1616603"/>
              <a:ext cx="838200" cy="8757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6" descr="http://ts2.mm.bing.net/th?id=H.4604497827595273&amp;pid=1.7&amp;w=134&amp;h=140&amp;c=7&amp;rs=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673" y="3272579"/>
              <a:ext cx="838200" cy="8757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10" descr="http://ts2.mm.bing.net/th?id=I.4712949999993741&amp;pid=1.7&amp;w=113&amp;h=143&amp;c=7&amp;rs=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362200"/>
              <a:ext cx="692012" cy="8757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0" name="Elbow Connector 192"/>
            <p:cNvCxnSpPr>
              <a:stCxn id="79" idx="3"/>
              <a:endCxn id="77" idx="2"/>
            </p:cNvCxnSpPr>
            <p:nvPr/>
          </p:nvCxnSpPr>
          <p:spPr>
            <a:xfrm flipV="1">
              <a:off x="5264012" y="2492335"/>
              <a:ext cx="854144" cy="307731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79" idx="3"/>
              <a:endCxn id="78" idx="1"/>
            </p:cNvCxnSpPr>
            <p:nvPr/>
          </p:nvCxnSpPr>
          <p:spPr>
            <a:xfrm>
              <a:off x="5264012" y="2800066"/>
              <a:ext cx="511661" cy="910379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194"/>
            <p:cNvCxnSpPr>
              <a:stCxn id="48" idx="0"/>
              <a:endCxn id="77" idx="1"/>
            </p:cNvCxnSpPr>
            <p:nvPr/>
          </p:nvCxnSpPr>
          <p:spPr>
            <a:xfrm rot="5400000" flipH="1" flipV="1">
              <a:off x="4436244" y="1057045"/>
              <a:ext cx="265386" cy="2260236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48" idx="2"/>
              <a:endCxn id="78" idx="2"/>
            </p:cNvCxnSpPr>
            <p:nvPr/>
          </p:nvCxnSpPr>
          <p:spPr>
            <a:xfrm rot="16200000" flipH="1">
              <a:off x="4335392" y="2288930"/>
              <a:ext cx="962808" cy="2755953"/>
            </a:xfrm>
            <a:prstGeom prst="bentConnector3">
              <a:avLst>
                <a:gd name="adj1" fmla="val 121913"/>
              </a:avLst>
            </a:prstGeom>
            <a:ln w="2857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4" descr="http://www.topsofts.com/pop/password-management/img/User-group-256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2938" y="2249530"/>
              <a:ext cx="1024155" cy="990600"/>
            </a:xfrm>
            <a:prstGeom prst="rect">
              <a:avLst/>
            </a:prstGeom>
            <a:noFill/>
          </p:spPr>
        </p:pic>
        <p:cxnSp>
          <p:nvCxnSpPr>
            <p:cNvPr id="85" name="Straight Connector 84"/>
            <p:cNvCxnSpPr>
              <a:stCxn id="48" idx="1"/>
              <a:endCxn id="84" idx="3"/>
            </p:cNvCxnSpPr>
            <p:nvPr/>
          </p:nvCxnSpPr>
          <p:spPr>
            <a:xfrm flipH="1" flipV="1">
              <a:off x="1297093" y="2744830"/>
              <a:ext cx="1727454" cy="7849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48" idx="3"/>
              <a:endCxn id="79" idx="1"/>
            </p:cNvCxnSpPr>
            <p:nvPr/>
          </p:nvCxnSpPr>
          <p:spPr>
            <a:xfrm>
              <a:off x="3853093" y="2752679"/>
              <a:ext cx="718907" cy="47386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615679" y="3187629"/>
              <a:ext cx="532542" cy="53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BE</a:t>
              </a:r>
              <a:endParaRPr lang="en-US" sz="3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516077" y="1671021"/>
              <a:ext cx="638429" cy="53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BL</a:t>
              </a:r>
              <a:r>
                <a:rPr lang="en-US" sz="3200" baseline="-25000" dirty="0" smtClean="0"/>
                <a:t>1</a:t>
              </a:r>
              <a:endParaRPr lang="en-US" sz="3200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66483" y="2810327"/>
              <a:ext cx="638429" cy="53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BL</a:t>
              </a:r>
              <a:r>
                <a:rPr lang="en-US" sz="3200" baseline="-25000" dirty="0"/>
                <a:t>2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56894" y="1631558"/>
              <a:ext cx="512777" cy="53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FE</a:t>
              </a:r>
              <a:endParaRPr lang="en-US" sz="3200" baseline="-250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28600" y="1982547"/>
            <a:ext cx="8153401" cy="3200400"/>
            <a:chOff x="228600" y="1982547"/>
            <a:chExt cx="8153401" cy="3200400"/>
          </a:xfrm>
        </p:grpSpPr>
        <p:sp>
          <p:nvSpPr>
            <p:cNvPr id="92" name="TextBox 91"/>
            <p:cNvSpPr txBox="1"/>
            <p:nvPr/>
          </p:nvSpPr>
          <p:spPr>
            <a:xfrm>
              <a:off x="2595854" y="2026481"/>
              <a:ext cx="1866900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Determine Delays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76800" y="1982547"/>
              <a:ext cx="1676400" cy="10419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Compute Split-Ratios</a:t>
              </a:r>
              <a:endParaRPr lang="en-US" sz="2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8600" y="2211147"/>
              <a:ext cx="18926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Application</a:t>
              </a:r>
              <a:endParaRPr lang="en-US" sz="32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267200" y="3870628"/>
              <a:ext cx="1676400" cy="1312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Dynamic Capacity Estimation</a:t>
              </a:r>
              <a:endParaRPr lang="en-US" sz="28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705601" y="3227988"/>
              <a:ext cx="1676400" cy="6192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Stability</a:t>
              </a:r>
              <a:endParaRPr lang="en-US" sz="2800" dirty="0"/>
            </a:p>
          </p:txBody>
        </p:sp>
        <p:cxnSp>
          <p:nvCxnSpPr>
            <p:cNvPr id="98" name="Straight Arrow Connector 97"/>
            <p:cNvCxnSpPr>
              <a:stCxn id="94" idx="3"/>
              <a:endCxn id="92" idx="1"/>
            </p:cNvCxnSpPr>
            <p:nvPr/>
          </p:nvCxnSpPr>
          <p:spPr>
            <a:xfrm>
              <a:off x="2121234" y="2503535"/>
              <a:ext cx="474620" cy="0"/>
            </a:xfrm>
            <a:prstGeom prst="straightConnector1">
              <a:avLst/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2" idx="3"/>
              <a:endCxn id="93" idx="1"/>
            </p:cNvCxnSpPr>
            <p:nvPr/>
          </p:nvCxnSpPr>
          <p:spPr>
            <a:xfrm>
              <a:off x="4462754" y="2503535"/>
              <a:ext cx="414046" cy="0"/>
            </a:xfrm>
            <a:prstGeom prst="straightConnector1">
              <a:avLst/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93" idx="3"/>
              <a:endCxn id="96" idx="0"/>
            </p:cNvCxnSpPr>
            <p:nvPr/>
          </p:nvCxnSpPr>
          <p:spPr>
            <a:xfrm>
              <a:off x="6553200" y="2503535"/>
              <a:ext cx="990601" cy="724453"/>
            </a:xfrm>
            <a:prstGeom prst="bentConnector2">
              <a:avLst/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96" idx="2"/>
              <a:endCxn id="94" idx="2"/>
            </p:cNvCxnSpPr>
            <p:nvPr/>
          </p:nvCxnSpPr>
          <p:spPr>
            <a:xfrm rot="5400000" flipH="1">
              <a:off x="3833689" y="137150"/>
              <a:ext cx="1051339" cy="6368884"/>
            </a:xfrm>
            <a:prstGeom prst="bentConnector3">
              <a:avLst>
                <a:gd name="adj1" fmla="val -163078"/>
              </a:avLst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95" idx="0"/>
              <a:endCxn id="93" idx="2"/>
            </p:cNvCxnSpPr>
            <p:nvPr/>
          </p:nvCxnSpPr>
          <p:spPr>
            <a:xfrm rot="5400000" flipH="1" flipV="1">
              <a:off x="4987147" y="3142775"/>
              <a:ext cx="846106" cy="609600"/>
            </a:xfrm>
            <a:prstGeom prst="bentConnector3">
              <a:avLst>
                <a:gd name="adj1" fmla="val 50000"/>
              </a:avLst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92" idx="2"/>
              <a:endCxn id="95" idx="1"/>
            </p:cNvCxnSpPr>
            <p:nvPr/>
          </p:nvCxnSpPr>
          <p:spPr>
            <a:xfrm rot="16200000" flipH="1">
              <a:off x="3125152" y="3384740"/>
              <a:ext cx="1546200" cy="737896"/>
            </a:xfrm>
            <a:prstGeom prst="bentConnector2">
              <a:avLst/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23214712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1295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21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39000" y="838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41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1295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90600" y="1295400"/>
            <a:ext cx="914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en-US" b="1" baseline="-25000" dirty="0" smtClean="0">
                <a:solidFill>
                  <a:schemeClr val="tx1"/>
                </a:solidFill>
              </a:rPr>
              <a:t>11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6"/>
            <a:endCxn id="4" idx="2"/>
          </p:cNvCxnSpPr>
          <p:nvPr/>
        </p:nvCxnSpPr>
        <p:spPr>
          <a:xfrm>
            <a:off x="1905000" y="167640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>
            <a:off x="4800600" y="1676400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5" idx="2"/>
          </p:cNvCxnSpPr>
          <p:nvPr/>
        </p:nvCxnSpPr>
        <p:spPr>
          <a:xfrm flipV="1">
            <a:off x="6248400" y="1219200"/>
            <a:ext cx="9906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8600" y="34290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22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39000" y="2971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42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86400" y="34290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90600" y="3429000"/>
            <a:ext cx="9144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en-US" b="1" baseline="-25000" dirty="0" smtClean="0">
                <a:solidFill>
                  <a:schemeClr val="tx1"/>
                </a:solidFill>
              </a:rPr>
              <a:t>12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6"/>
            <a:endCxn id="11" idx="2"/>
          </p:cNvCxnSpPr>
          <p:nvPr/>
        </p:nvCxnSpPr>
        <p:spPr>
          <a:xfrm>
            <a:off x="1905000" y="381000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6"/>
            <a:endCxn id="13" idx="2"/>
          </p:cNvCxnSpPr>
          <p:nvPr/>
        </p:nvCxnSpPr>
        <p:spPr>
          <a:xfrm>
            <a:off x="4800600" y="3810000"/>
            <a:ext cx="68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6"/>
            <a:endCxn id="12" idx="2"/>
          </p:cNvCxnSpPr>
          <p:nvPr/>
        </p:nvCxnSpPr>
        <p:spPr>
          <a:xfrm flipV="1">
            <a:off x="6248400" y="3352800"/>
            <a:ext cx="9906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13" idx="0"/>
          </p:cNvCxnSpPr>
          <p:nvPr/>
        </p:nvCxnSpPr>
        <p:spPr>
          <a:xfrm>
            <a:off x="4689008" y="1945808"/>
            <a:ext cx="1178392" cy="14831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6"/>
            <a:endCxn id="29" idx="2"/>
          </p:cNvCxnSpPr>
          <p:nvPr/>
        </p:nvCxnSpPr>
        <p:spPr>
          <a:xfrm>
            <a:off x="6248400" y="1676400"/>
            <a:ext cx="9906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7"/>
            <a:endCxn id="6" idx="4"/>
          </p:cNvCxnSpPr>
          <p:nvPr/>
        </p:nvCxnSpPr>
        <p:spPr>
          <a:xfrm flipV="1">
            <a:off x="4689008" y="2057400"/>
            <a:ext cx="1178392" cy="14831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7"/>
            <a:endCxn id="5" idx="3"/>
          </p:cNvCxnSpPr>
          <p:nvPr/>
        </p:nvCxnSpPr>
        <p:spPr>
          <a:xfrm flipV="1">
            <a:off x="6136808" y="1488608"/>
            <a:ext cx="1213784" cy="20519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239000" y="1752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51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239000" y="3886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52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13" idx="6"/>
            <a:endCxn id="41" idx="2"/>
          </p:cNvCxnSpPr>
          <p:nvPr/>
        </p:nvCxnSpPr>
        <p:spPr>
          <a:xfrm>
            <a:off x="6248400" y="3810000"/>
            <a:ext cx="9906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3" idx="7"/>
            <a:endCxn id="29" idx="3"/>
          </p:cNvCxnSpPr>
          <p:nvPr/>
        </p:nvCxnSpPr>
        <p:spPr>
          <a:xfrm flipV="1">
            <a:off x="6136808" y="2403008"/>
            <a:ext cx="1213784" cy="11375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5"/>
            <a:endCxn id="12" idx="1"/>
          </p:cNvCxnSpPr>
          <p:nvPr/>
        </p:nvCxnSpPr>
        <p:spPr>
          <a:xfrm>
            <a:off x="6136808" y="1945808"/>
            <a:ext cx="1213784" cy="11375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5"/>
            <a:endCxn id="41" idx="1"/>
          </p:cNvCxnSpPr>
          <p:nvPr/>
        </p:nvCxnSpPr>
        <p:spPr>
          <a:xfrm>
            <a:off x="6136808" y="1945808"/>
            <a:ext cx="1213784" cy="20519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038600" y="1295400"/>
            <a:ext cx="7620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86400" y="1295400"/>
            <a:ext cx="7620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86400" y="3429000"/>
            <a:ext cx="7620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7" idx="6"/>
            <a:endCxn id="28" idx="2"/>
          </p:cNvCxnSpPr>
          <p:nvPr/>
        </p:nvCxnSpPr>
        <p:spPr>
          <a:xfrm>
            <a:off x="4800600" y="1676400"/>
            <a:ext cx="685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89008" y="1945808"/>
            <a:ext cx="1178392" cy="148319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239000" y="838200"/>
            <a:ext cx="762000" cy="762000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239000" y="2971800"/>
            <a:ext cx="762000" cy="762000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28" idx="6"/>
            <a:endCxn id="36" idx="2"/>
          </p:cNvCxnSpPr>
          <p:nvPr/>
        </p:nvCxnSpPr>
        <p:spPr>
          <a:xfrm flipV="1">
            <a:off x="6248400" y="1219200"/>
            <a:ext cx="990600" cy="4572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36808" y="1945808"/>
            <a:ext cx="1213784" cy="113758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39000" y="1752600"/>
            <a:ext cx="762000" cy="7620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39000" y="3886200"/>
            <a:ext cx="762000" cy="7620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6248400" y="1676400"/>
            <a:ext cx="990600" cy="457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136808" y="1945808"/>
            <a:ext cx="1213784" cy="2051984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Split Ratios</a:t>
            </a: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48EE-82E1-4B0C-8F35-CF9FFE4F427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038600"/>
            <a:ext cx="8915400" cy="2819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Given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Delay </a:t>
            </a:r>
            <a:r>
              <a:rPr lang="en-US" dirty="0"/>
              <a:t>matrix </a:t>
            </a:r>
            <a:r>
              <a:rPr lang="en-US" b="1" dirty="0"/>
              <a:t>D[</a:t>
            </a:r>
            <a:r>
              <a:rPr lang="en-US" b="1" dirty="0" err="1"/>
              <a:t>im</a:t>
            </a:r>
            <a:r>
              <a:rPr lang="en-US" b="1" dirty="0"/>
              <a:t>, </a:t>
            </a:r>
            <a:r>
              <a:rPr lang="en-US" b="1" dirty="0" err="1"/>
              <a:t>jn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Transaction </a:t>
            </a:r>
            <a:r>
              <a:rPr lang="en-US" dirty="0"/>
              <a:t>matrix </a:t>
            </a:r>
            <a:r>
              <a:rPr lang="en-US" b="1" dirty="0"/>
              <a:t>T[</a:t>
            </a:r>
            <a:r>
              <a:rPr lang="en-US" b="1" dirty="0" err="1"/>
              <a:t>i,j</a:t>
            </a:r>
            <a:r>
              <a:rPr lang="en-US" b="1" dirty="0" smtClean="0"/>
              <a:t>]</a:t>
            </a:r>
            <a:endParaRPr lang="en-US" dirty="0" smtClean="0"/>
          </a:p>
          <a:p>
            <a:pPr lvl="1"/>
            <a:r>
              <a:rPr lang="en-US" dirty="0" smtClean="0"/>
              <a:t>Capacity </a:t>
            </a:r>
            <a:r>
              <a:rPr lang="en-US" dirty="0"/>
              <a:t>matrix </a:t>
            </a:r>
            <a:r>
              <a:rPr lang="en-US" b="1" dirty="0"/>
              <a:t>C[</a:t>
            </a:r>
            <a:r>
              <a:rPr lang="en-US" b="1" dirty="0" err="1"/>
              <a:t>i,m</a:t>
            </a:r>
            <a:r>
              <a:rPr lang="en-US" b="1" dirty="0"/>
              <a:t>]</a:t>
            </a:r>
            <a:r>
              <a:rPr lang="en-US" dirty="0"/>
              <a:t> (capacity of component </a:t>
            </a:r>
            <a:r>
              <a:rPr lang="en-US" dirty="0" err="1"/>
              <a:t>i</a:t>
            </a:r>
            <a:r>
              <a:rPr lang="en-US" dirty="0"/>
              <a:t> in data-center m)</a:t>
            </a:r>
          </a:p>
          <a:p>
            <a:r>
              <a:rPr lang="en-US" b="1" dirty="0"/>
              <a:t>Goal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b="1" dirty="0" smtClean="0"/>
              <a:t>Split-ratios </a:t>
            </a:r>
            <a:r>
              <a:rPr lang="en-US" b="1" dirty="0"/>
              <a:t>TF[</a:t>
            </a:r>
            <a:r>
              <a:rPr lang="en-US" b="1" dirty="0" err="1"/>
              <a:t>im</a:t>
            </a:r>
            <a:r>
              <a:rPr lang="en-US" b="1" dirty="0"/>
              <a:t>, </a:t>
            </a:r>
            <a:r>
              <a:rPr lang="en-US" b="1" dirty="0" err="1"/>
              <a:t>jn</a:t>
            </a:r>
            <a:r>
              <a:rPr lang="en-US" b="1" dirty="0"/>
              <a:t>]</a:t>
            </a:r>
            <a:r>
              <a:rPr lang="en-US" dirty="0"/>
              <a:t>: </a:t>
            </a:r>
            <a:r>
              <a:rPr lang="en-US" dirty="0" smtClean="0"/>
              <a:t># of </a:t>
            </a:r>
            <a:r>
              <a:rPr lang="en-US" dirty="0"/>
              <a:t>transactions between each pair of components </a:t>
            </a:r>
            <a:r>
              <a:rPr lang="en-US" dirty="0" err="1"/>
              <a:t>C</a:t>
            </a:r>
            <a:r>
              <a:rPr lang="en-US" baseline="-25000" dirty="0" err="1"/>
              <a:t>im</a:t>
            </a:r>
            <a:r>
              <a:rPr lang="en-US" dirty="0"/>
              <a:t> and </a:t>
            </a:r>
            <a:r>
              <a:rPr lang="en-US" dirty="0" err="1"/>
              <a:t>C</a:t>
            </a:r>
            <a:r>
              <a:rPr lang="en-US" baseline="-25000" dirty="0" err="1"/>
              <a:t>jn</a:t>
            </a:r>
            <a:r>
              <a:rPr lang="en-US" dirty="0"/>
              <a:t> </a:t>
            </a:r>
            <a:r>
              <a:rPr lang="en-US" dirty="0" err="1" smtClean="0"/>
              <a:t>s.t</a:t>
            </a:r>
            <a:r>
              <a:rPr lang="en-US" dirty="0" smtClean="0"/>
              <a:t>. overall </a:t>
            </a:r>
            <a:r>
              <a:rPr lang="en-US" dirty="0"/>
              <a:t>delay is </a:t>
            </a:r>
            <a:r>
              <a:rPr lang="en-US" dirty="0" smtClean="0"/>
              <a:t>minimized</a:t>
            </a:r>
            <a:endParaRPr lang="en-US" baseline="-25000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251927" y="4648200"/>
            <a:ext cx="8915400" cy="14886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 smtClean="0"/>
              <a:t>Algorithm</a:t>
            </a:r>
            <a:r>
              <a:rPr lang="en-US" dirty="0"/>
              <a:t>: greedy algorithm that assigns requests to the </a:t>
            </a:r>
            <a:r>
              <a:rPr lang="en-US" u="sng" dirty="0"/>
              <a:t>best performing combination of replicas</a:t>
            </a:r>
            <a:r>
              <a:rPr lang="en-US" dirty="0"/>
              <a:t> (across DC’s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92845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6" grpId="0" animBg="1"/>
      <p:bldP spid="37" grpId="0" animBg="1"/>
      <p:bldP spid="46" grpId="0" animBg="1"/>
      <p:bldP spid="48" grpId="0" animBg="1"/>
      <p:bldP spid="3" grpId="0" build="p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Aspects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Dynamic Capacity Estimation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Develop algorithm to dynamically capture capacities of comps</a:t>
            </a:r>
          </a:p>
          <a:p>
            <a:pPr lvl="1"/>
            <a:r>
              <a:rPr lang="en-US" dirty="0"/>
              <a:t>Prevent comps getting overloaded by re-routed </a:t>
            </a:r>
            <a:r>
              <a:rPr lang="en-US" dirty="0" smtClean="0"/>
              <a:t>traffic</a:t>
            </a:r>
            <a:endParaRPr lang="en-US" b="1" dirty="0" smtClean="0"/>
          </a:p>
          <a:p>
            <a:r>
              <a:rPr lang="en-US" b="1" dirty="0"/>
              <a:t>Stability</a:t>
            </a:r>
            <a:r>
              <a:rPr lang="en-US" dirty="0"/>
              <a:t>: </a:t>
            </a:r>
            <a:r>
              <a:rPr lang="en-US" dirty="0" smtClean="0"/>
              <a:t>multiple </a:t>
            </a:r>
            <a:r>
              <a:rPr lang="en-US" dirty="0"/>
              <a:t>levels:</a:t>
            </a:r>
          </a:p>
          <a:p>
            <a:pPr lvl="1"/>
            <a:r>
              <a:rPr lang="en-US" dirty="0" smtClean="0"/>
              <a:t>Smooth </a:t>
            </a:r>
            <a:r>
              <a:rPr lang="en-US" dirty="0"/>
              <a:t>matrices with Weighted Moving Average (WMA)</a:t>
            </a:r>
          </a:p>
          <a:p>
            <a:pPr lvl="1"/>
            <a:r>
              <a:rPr lang="en-US" dirty="0"/>
              <a:t>Damp Split-Ratios by a factor to avoid abrupt </a:t>
            </a:r>
            <a:r>
              <a:rPr lang="en-US" dirty="0" smtClean="0"/>
              <a:t>shifts</a:t>
            </a:r>
            <a:endParaRPr lang="en-US" b="1" dirty="0" smtClean="0"/>
          </a:p>
          <a:p>
            <a:r>
              <a:rPr lang="en-US" b="1" dirty="0" smtClean="0"/>
              <a:t>Integration with Apps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Can be integrated with any app (</a:t>
            </a:r>
            <a:r>
              <a:rPr lang="en-US" dirty="0" err="1" smtClean="0"/>
              <a:t>stateful</a:t>
            </a:r>
            <a:r>
              <a:rPr lang="en-US" dirty="0" smtClean="0"/>
              <a:t>; e.g., </a:t>
            </a:r>
            <a:r>
              <a:rPr lang="en-US" dirty="0" err="1" smtClean="0"/>
              <a:t>StockTrader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 generic </a:t>
            </a:r>
            <a:r>
              <a:rPr lang="en-US" dirty="0" smtClean="0">
                <a:latin typeface="Courier" pitchFamily="49" charset="0"/>
              </a:rPr>
              <a:t>pull/push</a:t>
            </a:r>
            <a:r>
              <a:rPr lang="en-US" dirty="0" smtClean="0"/>
              <a:t> API’s</a:t>
            </a:r>
          </a:p>
          <a:p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2438400" y="4185036"/>
            <a:ext cx="6019799" cy="2139564"/>
            <a:chOff x="228600" y="1982547"/>
            <a:chExt cx="8153401" cy="3200400"/>
          </a:xfrm>
        </p:grpSpPr>
        <p:sp>
          <p:nvSpPr>
            <p:cNvPr id="20" name="TextBox 19"/>
            <p:cNvSpPr txBox="1"/>
            <p:nvPr/>
          </p:nvSpPr>
          <p:spPr>
            <a:xfrm>
              <a:off x="2595854" y="2026481"/>
              <a:ext cx="1866900" cy="9667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Determine Delays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1982547"/>
              <a:ext cx="1676400" cy="1041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 Split-Ratios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" y="2211147"/>
              <a:ext cx="1692722" cy="5984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Application</a:t>
              </a:r>
              <a:endParaRPr lang="en-US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67200" y="3870628"/>
              <a:ext cx="1676400" cy="1312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Dynamic Capacity Estimation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05601" y="3227988"/>
              <a:ext cx="1676400" cy="6192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Stability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2" idx="3"/>
              <a:endCxn id="20" idx="1"/>
            </p:cNvCxnSpPr>
            <p:nvPr/>
          </p:nvCxnSpPr>
          <p:spPr>
            <a:xfrm flipV="1">
              <a:off x="1921322" y="2509878"/>
              <a:ext cx="674532" cy="515"/>
            </a:xfrm>
            <a:prstGeom prst="straightConnector1">
              <a:avLst/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21" idx="1"/>
            </p:cNvCxnSpPr>
            <p:nvPr/>
          </p:nvCxnSpPr>
          <p:spPr>
            <a:xfrm flipV="1">
              <a:off x="4462754" y="2503535"/>
              <a:ext cx="414047" cy="6344"/>
            </a:xfrm>
            <a:prstGeom prst="straightConnector1">
              <a:avLst/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1" idx="3"/>
              <a:endCxn id="24" idx="0"/>
            </p:cNvCxnSpPr>
            <p:nvPr/>
          </p:nvCxnSpPr>
          <p:spPr>
            <a:xfrm>
              <a:off x="6553200" y="2503535"/>
              <a:ext cx="990601" cy="724453"/>
            </a:xfrm>
            <a:prstGeom prst="bentConnector2">
              <a:avLst/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2"/>
              <a:endCxn id="22" idx="2"/>
            </p:cNvCxnSpPr>
            <p:nvPr/>
          </p:nvCxnSpPr>
          <p:spPr>
            <a:xfrm rot="5400000" flipH="1">
              <a:off x="3790569" y="94030"/>
              <a:ext cx="1037622" cy="6468840"/>
            </a:xfrm>
            <a:prstGeom prst="bentConnector3">
              <a:avLst>
                <a:gd name="adj1" fmla="val -178504"/>
              </a:avLst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3" idx="0"/>
              <a:endCxn id="21" idx="2"/>
            </p:cNvCxnSpPr>
            <p:nvPr/>
          </p:nvCxnSpPr>
          <p:spPr>
            <a:xfrm rot="5400000" flipH="1" flipV="1">
              <a:off x="4987147" y="3142775"/>
              <a:ext cx="846106" cy="609600"/>
            </a:xfrm>
            <a:prstGeom prst="bentConnector3">
              <a:avLst>
                <a:gd name="adj1" fmla="val 50000"/>
              </a:avLst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0" idx="2"/>
              <a:endCxn id="23" idx="1"/>
            </p:cNvCxnSpPr>
            <p:nvPr/>
          </p:nvCxnSpPr>
          <p:spPr>
            <a:xfrm rot="16200000" flipH="1">
              <a:off x="3131495" y="3391083"/>
              <a:ext cx="1533513" cy="737895"/>
            </a:xfrm>
            <a:prstGeom prst="bentConnector2">
              <a:avLst/>
            </a:prstGeom>
            <a:ln w="66675">
              <a:solidFill>
                <a:schemeClr val="bg1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5420169" y="5431654"/>
            <a:ext cx="1237716" cy="87732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Capacity Estimation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220483" y="5012066"/>
            <a:ext cx="1237716" cy="41400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Stability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55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1" grpId="0" animBg="1"/>
      <p:bldP spid="5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Measurement and Observations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3435" y="2819400"/>
            <a:ext cx="4419600" cy="457200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32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onlinestockfortrade.com/wp-content/uploads/2012/01/Google-stock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514600"/>
            <a:ext cx="2514600" cy="2438400"/>
          </a:xfrm>
          <a:prstGeom prst="rect">
            <a:avLst/>
          </a:prstGeom>
          <a:noFill/>
        </p:spPr>
      </p:pic>
      <p:pic>
        <p:nvPicPr>
          <p:cNvPr id="74756" name="Picture 4" descr="https://encrypted-tbn3.gstatic.com/images?q=tbn:ANd9GcQ4I5eH1mlxUBxYpop-qZJg8IYhqEFLlwMqK2d3GW1tlka4Yk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09358" y="152400"/>
            <a:ext cx="1153642" cy="115364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of </a:t>
            </a:r>
            <a:br>
              <a:rPr lang="en-US" dirty="0" smtClean="0"/>
            </a:br>
            <a:r>
              <a:rPr lang="en-US" dirty="0" smtClean="0"/>
              <a:t>Interactive Applications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Interactive apps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stringent requirements on user response time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Amazon</a:t>
            </a:r>
            <a:r>
              <a:rPr lang="en-US" dirty="0"/>
              <a:t>: every </a:t>
            </a:r>
            <a:r>
              <a:rPr lang="en-US" dirty="0">
                <a:solidFill>
                  <a:srgbClr val="FF0000"/>
                </a:solidFill>
              </a:rPr>
              <a:t>100ms</a:t>
            </a:r>
            <a:r>
              <a:rPr lang="en-US" dirty="0"/>
              <a:t> </a:t>
            </a:r>
            <a:r>
              <a:rPr lang="en-US" dirty="0" smtClean="0"/>
              <a:t>latency cost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1%</a:t>
            </a:r>
            <a:r>
              <a:rPr lang="en-US" dirty="0"/>
              <a:t> in sales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ym typeface="Wingdings" pitchFamily="2" charset="2"/>
              </a:rPr>
              <a:t>Google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0.5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sec’s</a:t>
            </a:r>
            <a:r>
              <a:rPr lang="en-US" dirty="0">
                <a:sym typeface="Wingdings" pitchFamily="2" charset="2"/>
              </a:rPr>
              <a:t> delay increase 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dirty="0" smtClean="0"/>
              <a:t>raffic </a:t>
            </a:r>
            <a:endParaRPr lang="en-US" dirty="0"/>
          </a:p>
          <a:p>
            <a:pPr>
              <a:buNone/>
            </a:pPr>
            <a:r>
              <a:rPr lang="en-US" dirty="0"/>
              <a:t>	and revenue drop by </a:t>
            </a:r>
            <a:r>
              <a:rPr lang="en-US" dirty="0">
                <a:solidFill>
                  <a:srgbClr val="FF0000"/>
                </a:solidFill>
              </a:rPr>
              <a:t>20%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Tail importance</a:t>
            </a:r>
            <a:r>
              <a:rPr lang="en-US" dirty="0"/>
              <a:t>: SLA’s defined on </a:t>
            </a:r>
            <a:r>
              <a:rPr lang="en-US" dirty="0">
                <a:solidFill>
                  <a:srgbClr val="FF0000"/>
                </a:solidFill>
              </a:rPr>
              <a:t>90%ile and higher</a:t>
            </a:r>
            <a:r>
              <a:rPr lang="en-US" dirty="0"/>
              <a:t> response time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5362" name="Picture 2" descr="https://encrypted-tbn1.google.com/images?q=tbn:ANd9GcSdX9IlNyv4UkQbPDd3w6xRXdtHV1c2VY7H-r92DRgzKItTX26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16" y="2438400"/>
            <a:ext cx="2711017" cy="5262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ts3.mm.bing.net/th?id=H.4663081193964694&amp;pid=1.7&amp;w=177&amp;h=145&amp;c=7&amp;rs=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266" y="227647"/>
            <a:ext cx="1244634" cy="10196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37420" y="40582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  <p:pic>
        <p:nvPicPr>
          <p:cNvPr id="99332" name="Picture 4" descr="http://www.sync-blog.com/wp-content/uploads/2011/12/frustrated-computer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2209800"/>
            <a:ext cx="3124200" cy="2000251"/>
          </a:xfrm>
          <a:prstGeom prst="rect">
            <a:avLst/>
          </a:prstGeom>
          <a:noFill/>
        </p:spPr>
      </p:pic>
      <p:pic>
        <p:nvPicPr>
          <p:cNvPr id="99334" name="Picture 6" descr="http://www.sitelogicmarketing.com/wp/wp-content/uploads/2008/04/visitor-engagement-frustrated-customer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19600" y="1828800"/>
            <a:ext cx="4048125" cy="2686051"/>
          </a:xfrm>
          <a:prstGeom prst="rect">
            <a:avLst/>
          </a:prstGeom>
          <a:noFill/>
        </p:spPr>
      </p:pic>
      <p:pic>
        <p:nvPicPr>
          <p:cNvPr id="99336" name="Picture 8" descr="http://www.bing.com/mm/s/loading_lg.gif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5575" y="-136525"/>
            <a:ext cx="228600" cy="228600"/>
          </a:xfrm>
          <a:prstGeom prst="rect">
            <a:avLst/>
          </a:prstGeom>
          <a:noFill/>
        </p:spPr>
      </p:pic>
      <p:pic>
        <p:nvPicPr>
          <p:cNvPr id="99338" name="Picture 10" descr="http://www.bing.com/mm/s/loading_lg.gif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5575" y="-136525"/>
            <a:ext cx="228600" cy="228600"/>
          </a:xfrm>
          <a:prstGeom prst="rect">
            <a:avLst/>
          </a:prstGeom>
          <a:noFill/>
        </p:spPr>
      </p:pic>
      <p:pic>
        <p:nvPicPr>
          <p:cNvPr id="99340" name="Picture 12" descr="http://www.bing.com/mm/s/loading_lg.gif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5575" y="-136525"/>
            <a:ext cx="228600" cy="22860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7532744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Real multi-tier, interactive apps:</a:t>
            </a:r>
          </a:p>
          <a:p>
            <a:pPr lvl="1"/>
            <a:r>
              <a:rPr lang="en-US" u="sng" dirty="0" smtClean="0"/>
              <a:t>Thumbnails</a:t>
            </a:r>
            <a:r>
              <a:rPr lang="en-US" dirty="0" smtClean="0"/>
              <a:t>: photo processing, data-intensive</a:t>
            </a:r>
            <a:endParaRPr lang="en-US" dirty="0"/>
          </a:p>
          <a:p>
            <a:pPr lvl="1"/>
            <a:r>
              <a:rPr lang="en-US" u="sng" dirty="0" err="1" smtClean="0"/>
              <a:t>Stocktrader</a:t>
            </a:r>
            <a:r>
              <a:rPr lang="en-US" dirty="0" smtClean="0"/>
              <a:t>: stock trading, delay-sensitive, </a:t>
            </a:r>
            <a:r>
              <a:rPr lang="en-US" dirty="0" err="1" smtClean="0"/>
              <a:t>stateful</a:t>
            </a:r>
            <a:endParaRPr lang="en-US" dirty="0" smtClean="0"/>
          </a:p>
          <a:p>
            <a:r>
              <a:rPr lang="en-US" dirty="0" smtClean="0"/>
              <a:t>2 Azure datacenters in US</a:t>
            </a:r>
          </a:p>
          <a:p>
            <a:r>
              <a:rPr lang="en-US" dirty="0" smtClean="0"/>
              <a:t>Workload:</a:t>
            </a:r>
          </a:p>
          <a:p>
            <a:pPr lvl="1"/>
            <a:r>
              <a:rPr lang="en-US" dirty="0" smtClean="0"/>
              <a:t>Real workload trace from big campus ERP app</a:t>
            </a:r>
          </a:p>
          <a:p>
            <a:pPr lvl="1"/>
            <a:r>
              <a:rPr lang="en-US" dirty="0" err="1" smtClean="0"/>
              <a:t>DaCapo</a:t>
            </a:r>
            <a:r>
              <a:rPr lang="en-US" dirty="0" smtClean="0"/>
              <a:t> benchmark</a:t>
            </a:r>
          </a:p>
          <a:p>
            <a:r>
              <a:rPr lang="en-US" dirty="0"/>
              <a:t>Comparison with existing schemes:</a:t>
            </a:r>
          </a:p>
          <a:p>
            <a:pPr lvl="1"/>
            <a:r>
              <a:rPr lang="en-US" dirty="0"/>
              <a:t>DNS-based redirection</a:t>
            </a:r>
          </a:p>
          <a:p>
            <a:pPr lvl="1"/>
            <a:r>
              <a:rPr lang="en-US" dirty="0"/>
              <a:t>Server-based </a:t>
            </a:r>
            <a:r>
              <a:rPr lang="en-US" dirty="0" smtClean="0"/>
              <a:t>redirection</a:t>
            </a:r>
          </a:p>
          <a:p>
            <a:r>
              <a:rPr lang="en-US" dirty="0" smtClean="0"/>
              <a:t>Performance variability scenarios (single fault domain failure, storage latency, transaction mix change, etc.)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303742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In the Wild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5532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4419600" y="2416571"/>
            <a:ext cx="3886200" cy="629306"/>
            <a:chOff x="4206563" y="2723494"/>
            <a:chExt cx="2601560" cy="629306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06563" y="3352800"/>
              <a:ext cx="2590298" cy="0"/>
            </a:xfrm>
            <a:prstGeom prst="straightConnector1">
              <a:avLst/>
            </a:prstGeom>
            <a:ln w="571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40726" y="2723494"/>
              <a:ext cx="2367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More than 6x difference</a:t>
              </a:r>
              <a:endParaRPr lang="en-US" sz="2400" dirty="0"/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 smtClean="0"/>
              <a:t>Evaluate Dealer under natural cloud dynamics</a:t>
            </a:r>
          </a:p>
          <a:p>
            <a:r>
              <a:rPr lang="en-US" dirty="0" smtClean="0"/>
              <a:t>Explore inherent performance variability in cloud environments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46133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In the Wild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" y="2133600"/>
            <a:ext cx="89707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446520" y="1988820"/>
            <a:ext cx="304800" cy="2667000"/>
          </a:xfrm>
          <a:prstGeom prst="round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05000" y="1981200"/>
            <a:ext cx="304800" cy="2667000"/>
          </a:xfrm>
          <a:prstGeom prst="round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458200" y="1988820"/>
            <a:ext cx="531866" cy="2667000"/>
          </a:xfrm>
          <a:prstGeom prst="round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72812" y="1981200"/>
            <a:ext cx="531866" cy="2667000"/>
          </a:xfrm>
          <a:prstGeom prst="round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1200" y="4843538"/>
            <a:ext cx="6207443" cy="1862062"/>
            <a:chOff x="1981200" y="4843538"/>
            <a:chExt cx="6207443" cy="1862062"/>
          </a:xfrm>
        </p:grpSpPr>
        <p:grpSp>
          <p:nvGrpSpPr>
            <p:cNvPr id="21" name="Group 20"/>
            <p:cNvGrpSpPr/>
            <p:nvPr/>
          </p:nvGrpSpPr>
          <p:grpSpPr>
            <a:xfrm>
              <a:off x="1981200" y="4843538"/>
              <a:ext cx="5597415" cy="1862062"/>
              <a:chOff x="2362200" y="3191794"/>
              <a:chExt cx="5597415" cy="186206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810001" y="3191795"/>
                <a:ext cx="838200" cy="55654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FE</a:t>
                </a:r>
                <a:endParaRPr lang="en-US" sz="2400" b="1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81601" y="3191795"/>
                <a:ext cx="838200" cy="55655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BE</a:t>
                </a:r>
                <a:endParaRPr lang="en-US" sz="2400" b="1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477000" y="3191795"/>
                <a:ext cx="990599" cy="55655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Baskerville Old Face" pitchFamily="18" charset="0"/>
                  </a:rPr>
                  <a:t>BL</a:t>
                </a:r>
                <a:endParaRPr lang="en-US" sz="2400" b="1" baseline="-25000" dirty="0">
                  <a:solidFill>
                    <a:schemeClr val="tx1"/>
                  </a:solidFill>
                  <a:latin typeface="Baskerville Old Face" pitchFamily="18" charset="0"/>
                </a:endParaRPr>
              </a:p>
            </p:txBody>
          </p:sp>
          <p:pic>
            <p:nvPicPr>
              <p:cNvPr id="25" name="Picture 2" descr="https://encrypted-tbn0.google.com/images?q=tbn:ANd9GcQRBdcJWn9bUWdGTMS1cpbhwVVwPK_E8kStwAVPr3d0fwvIuWT5n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3191794"/>
                <a:ext cx="530767" cy="5565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6" name="Straight Connector 25"/>
              <p:cNvCxnSpPr>
                <a:stCxn id="25" idx="3"/>
                <a:endCxn id="22" idx="2"/>
              </p:cNvCxnSpPr>
              <p:nvPr/>
            </p:nvCxnSpPr>
            <p:spPr>
              <a:xfrm>
                <a:off x="2892967" y="3470070"/>
                <a:ext cx="9170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2" idx="6"/>
                <a:endCxn id="23" idx="2"/>
              </p:cNvCxnSpPr>
              <p:nvPr/>
            </p:nvCxnSpPr>
            <p:spPr>
              <a:xfrm>
                <a:off x="4648201" y="3470070"/>
                <a:ext cx="533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019801" y="3429000"/>
                <a:ext cx="45719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reeform 28"/>
              <p:cNvSpPr/>
              <p:nvPr/>
            </p:nvSpPr>
            <p:spPr>
              <a:xfrm rot="5189546">
                <a:off x="7328485" y="3148345"/>
                <a:ext cx="558056" cy="704204"/>
              </a:xfrm>
              <a:custGeom>
                <a:avLst/>
                <a:gdLst>
                  <a:gd name="connsiteX0" fmla="*/ 54728 w 558056"/>
                  <a:gd name="connsiteY0" fmla="*/ 600031 h 704204"/>
                  <a:gd name="connsiteX1" fmla="*/ 43153 w 558056"/>
                  <a:gd name="connsiteY1" fmla="*/ 56021 h 704204"/>
                  <a:gd name="connsiteX2" fmla="*/ 529290 w 558056"/>
                  <a:gd name="connsiteY2" fmla="*/ 90745 h 704204"/>
                  <a:gd name="connsiteX3" fmla="*/ 459842 w 558056"/>
                  <a:gd name="connsiteY3" fmla="*/ 704204 h 704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056" h="704204">
                    <a:moveTo>
                      <a:pt x="54728" y="600031"/>
                    </a:moveTo>
                    <a:cubicBezTo>
                      <a:pt x="9393" y="370466"/>
                      <a:pt x="-35941" y="140902"/>
                      <a:pt x="43153" y="56021"/>
                    </a:cubicBezTo>
                    <a:cubicBezTo>
                      <a:pt x="122247" y="-28860"/>
                      <a:pt x="459842" y="-17286"/>
                      <a:pt x="529290" y="90745"/>
                    </a:cubicBezTo>
                    <a:cubicBezTo>
                      <a:pt x="598738" y="198775"/>
                      <a:pt x="529290" y="451489"/>
                      <a:pt x="459842" y="704204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10001" y="4419600"/>
                <a:ext cx="838200" cy="55654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Baskerville Old Face" pitchFamily="18" charset="0"/>
                  </a:rPr>
                  <a:t>FE</a:t>
                </a:r>
                <a:endParaRPr lang="en-US" sz="2400" b="1" dirty="0">
                  <a:solidFill>
                    <a:schemeClr val="bg1">
                      <a:lumMod val="65000"/>
                    </a:schemeClr>
                  </a:solidFill>
                  <a:latin typeface="Baskerville Old Face" pitchFamily="18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181601" y="4419600"/>
                <a:ext cx="838200" cy="55655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Baskerville Old Face" pitchFamily="18" charset="0"/>
                  </a:rPr>
                  <a:t>BE</a:t>
                </a:r>
                <a:endParaRPr lang="en-US" sz="2400" b="1" dirty="0">
                  <a:solidFill>
                    <a:schemeClr val="bg1">
                      <a:lumMod val="65000"/>
                    </a:schemeClr>
                  </a:solidFill>
                  <a:latin typeface="Baskerville Old Face" pitchFamily="18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477000" y="4419600"/>
                <a:ext cx="990599" cy="55655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  <a:latin typeface="Baskerville Old Face" pitchFamily="18" charset="0"/>
                  </a:rPr>
                  <a:t>BL</a:t>
                </a:r>
                <a:endParaRPr lang="en-US" sz="2400" b="1" baseline="-25000" dirty="0">
                  <a:solidFill>
                    <a:schemeClr val="bg1">
                      <a:lumMod val="65000"/>
                    </a:schemeClr>
                  </a:solidFill>
                  <a:latin typeface="Baskerville Old Face" pitchFamily="18" charset="0"/>
                </a:endParaRPr>
              </a:p>
            </p:txBody>
          </p:sp>
          <p:pic>
            <p:nvPicPr>
              <p:cNvPr id="33" name="Picture 2" descr="https://encrypted-tbn0.google.com/images?q=tbn:ANd9GcQRBdcJWn9bUWdGTMS1cpbhwVVwPK_E8kStwAVPr3d0fwvIuWT5n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4419599"/>
                <a:ext cx="530767" cy="5565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4" name="Straight Connector 33"/>
              <p:cNvCxnSpPr>
                <a:stCxn id="33" idx="3"/>
                <a:endCxn id="30" idx="2"/>
              </p:cNvCxnSpPr>
              <p:nvPr/>
            </p:nvCxnSpPr>
            <p:spPr>
              <a:xfrm>
                <a:off x="2892967" y="4697875"/>
                <a:ext cx="917034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0" idx="6"/>
                <a:endCxn id="31" idx="2"/>
              </p:cNvCxnSpPr>
              <p:nvPr/>
            </p:nvCxnSpPr>
            <p:spPr>
              <a:xfrm>
                <a:off x="4648201" y="4697875"/>
                <a:ext cx="533400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1" idx="6"/>
                <a:endCxn id="32" idx="2"/>
              </p:cNvCxnSpPr>
              <p:nvPr/>
            </p:nvCxnSpPr>
            <p:spPr>
              <a:xfrm>
                <a:off x="6019801" y="4697875"/>
                <a:ext cx="457199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eform 36"/>
              <p:cNvSpPr/>
              <p:nvPr/>
            </p:nvSpPr>
            <p:spPr>
              <a:xfrm rot="5400000">
                <a:off x="7312074" y="4422726"/>
                <a:ext cx="558056" cy="704204"/>
              </a:xfrm>
              <a:custGeom>
                <a:avLst/>
                <a:gdLst>
                  <a:gd name="connsiteX0" fmla="*/ 54728 w 558056"/>
                  <a:gd name="connsiteY0" fmla="*/ 600031 h 704204"/>
                  <a:gd name="connsiteX1" fmla="*/ 43153 w 558056"/>
                  <a:gd name="connsiteY1" fmla="*/ 56021 h 704204"/>
                  <a:gd name="connsiteX2" fmla="*/ 529290 w 558056"/>
                  <a:gd name="connsiteY2" fmla="*/ 90745 h 704204"/>
                  <a:gd name="connsiteX3" fmla="*/ 459842 w 558056"/>
                  <a:gd name="connsiteY3" fmla="*/ 704204 h 704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056" h="704204">
                    <a:moveTo>
                      <a:pt x="54728" y="600031"/>
                    </a:moveTo>
                    <a:cubicBezTo>
                      <a:pt x="9393" y="370466"/>
                      <a:pt x="-35941" y="140902"/>
                      <a:pt x="43153" y="56021"/>
                    </a:cubicBezTo>
                    <a:cubicBezTo>
                      <a:pt x="122247" y="-28860"/>
                      <a:pt x="459842" y="-17286"/>
                      <a:pt x="529290" y="90745"/>
                    </a:cubicBezTo>
                    <a:cubicBezTo>
                      <a:pt x="598738" y="198775"/>
                      <a:pt x="529290" y="451489"/>
                      <a:pt x="459842" y="704204"/>
                    </a:cubicBezTo>
                  </a:path>
                </a:pathLst>
              </a:custGeom>
              <a:noFill/>
              <a:ln w="38100">
                <a:solidFill>
                  <a:schemeClr val="bg1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696200" y="4875074"/>
              <a:ext cx="49244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</a:t>
              </a:r>
            </a:p>
            <a:p>
              <a:endParaRPr lang="en-US" sz="3600" b="1" dirty="0"/>
            </a:p>
            <a:p>
              <a:r>
                <a:rPr lang="en-US" sz="36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38800" y="5121814"/>
            <a:ext cx="1923403" cy="1583786"/>
            <a:chOff x="6172201" y="1066800"/>
            <a:chExt cx="1923403" cy="1583786"/>
          </a:xfrm>
        </p:grpSpPr>
        <p:sp>
          <p:nvSpPr>
            <p:cNvPr id="39" name="Oval 38"/>
            <p:cNvSpPr/>
            <p:nvPr/>
          </p:nvSpPr>
          <p:spPr>
            <a:xfrm>
              <a:off x="6629400" y="2016330"/>
              <a:ext cx="990599" cy="5565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  <a:latin typeface="Baskerville Old Face" pitchFamily="18" charset="0"/>
                </a:rPr>
                <a:t>BL</a:t>
              </a:r>
              <a:endParaRPr lang="en-US" sz="2400" b="1" baseline="-25000" dirty="0">
                <a:solidFill>
                  <a:srgbClr val="0070C0"/>
                </a:solidFill>
                <a:latin typeface="Baskerville Old Face" pitchFamily="18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 rot="5400000">
              <a:off x="7464474" y="2019456"/>
              <a:ext cx="558056" cy="704204"/>
            </a:xfrm>
            <a:custGeom>
              <a:avLst/>
              <a:gdLst>
                <a:gd name="connsiteX0" fmla="*/ 54728 w 558056"/>
                <a:gd name="connsiteY0" fmla="*/ 600031 h 704204"/>
                <a:gd name="connsiteX1" fmla="*/ 43153 w 558056"/>
                <a:gd name="connsiteY1" fmla="*/ 56021 h 704204"/>
                <a:gd name="connsiteX2" fmla="*/ 529290 w 558056"/>
                <a:gd name="connsiteY2" fmla="*/ 90745 h 704204"/>
                <a:gd name="connsiteX3" fmla="*/ 459842 w 558056"/>
                <a:gd name="connsiteY3" fmla="*/ 704204 h 70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056" h="704204">
                  <a:moveTo>
                    <a:pt x="54728" y="600031"/>
                  </a:moveTo>
                  <a:cubicBezTo>
                    <a:pt x="9393" y="370466"/>
                    <a:pt x="-35941" y="140902"/>
                    <a:pt x="43153" y="56021"/>
                  </a:cubicBezTo>
                  <a:cubicBezTo>
                    <a:pt x="122247" y="-28860"/>
                    <a:pt x="459842" y="-17286"/>
                    <a:pt x="529290" y="90745"/>
                  </a:cubicBezTo>
                  <a:cubicBezTo>
                    <a:pt x="598738" y="198775"/>
                    <a:pt x="529290" y="451489"/>
                    <a:pt x="459842" y="704204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1" name="Elbow Connector 40"/>
            <p:cNvCxnSpPr>
              <a:endCxn id="39" idx="2"/>
            </p:cNvCxnSpPr>
            <p:nvPr/>
          </p:nvCxnSpPr>
          <p:spPr>
            <a:xfrm>
              <a:off x="6172201" y="1066800"/>
              <a:ext cx="457199" cy="1227805"/>
            </a:xfrm>
            <a:prstGeom prst="bentConnector3">
              <a:avLst>
                <a:gd name="adj1" fmla="val 30953"/>
              </a:avLst>
            </a:prstGeom>
            <a:ln w="57150"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38251" y="2198129"/>
            <a:ext cx="6743700" cy="2457691"/>
            <a:chOff x="1238251" y="2198129"/>
            <a:chExt cx="6743700" cy="2457691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1" y="2198129"/>
              <a:ext cx="6743700" cy="2457691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3543300" y="2667000"/>
              <a:ext cx="1181100" cy="182880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086598" y="2667000"/>
              <a:ext cx="838201" cy="182880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35602053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Dealer vs. GTM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dirty="0" smtClean="0"/>
              <a:t>Global Traffic Managers (GTM’s) </a:t>
            </a:r>
            <a:r>
              <a:rPr lang="en-US" sz="2800" dirty="0"/>
              <a:t>use DNS to </a:t>
            </a:r>
            <a:r>
              <a:rPr lang="en-US" sz="2800" dirty="0" smtClean="0"/>
              <a:t>route user IP’s to </a:t>
            </a:r>
            <a:r>
              <a:rPr lang="en-US" sz="2800" i="1" dirty="0" smtClean="0"/>
              <a:t>closest</a:t>
            </a:r>
            <a:r>
              <a:rPr lang="en-US" sz="2800" dirty="0" smtClean="0"/>
              <a:t> DC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dirty="0" smtClean="0"/>
              <a:t>Best performing  DC ≠  closest DC (measured by RTT)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Results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more than 3x improvement</a:t>
            </a:r>
            <a:r>
              <a:rPr lang="en-US" sz="2800" dirty="0" smtClean="0"/>
              <a:t> for 90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percentile and higher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4303968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Dealer vs. Server-level Redirection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Re-route entire request, granularity of DC’s</a:t>
            </a:r>
            <a:endParaRPr lang="en-US" dirty="0"/>
          </a:p>
        </p:txBody>
      </p:sp>
      <p:pic>
        <p:nvPicPr>
          <p:cNvPr id="16" name="Picture 2" descr="https://encrypted-tbn0.google.com/images?q=tbn:ANd9GcQRBdcJWn9bUWdGTMS1cpbhwVVwPK_E8kStwAVPr3d0fwvIuWT5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97" y="2746169"/>
            <a:ext cx="530767" cy="556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16" idx="3"/>
          </p:cNvCxnSpPr>
          <p:nvPr/>
        </p:nvCxnSpPr>
        <p:spPr>
          <a:xfrm>
            <a:off x="1917164" y="3024445"/>
            <a:ext cx="1639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https://encrypted-tbn0.google.com/images?q=tbn:ANd9GcQRBdcJWn9bUWdGTMS1cpbhwVVwPK_E8kStwAVPr3d0fwvIuWT5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97" y="4270169"/>
            <a:ext cx="530767" cy="556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>
            <a:stCxn id="25" idx="3"/>
          </p:cNvCxnSpPr>
          <p:nvPr/>
        </p:nvCxnSpPr>
        <p:spPr>
          <a:xfrm>
            <a:off x="1917164" y="4548445"/>
            <a:ext cx="1639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Right Arrow 30"/>
          <p:cNvSpPr/>
          <p:nvPr/>
        </p:nvSpPr>
        <p:spPr>
          <a:xfrm>
            <a:off x="2061944" y="3279859"/>
            <a:ext cx="649308" cy="1151606"/>
          </a:xfrm>
          <a:prstGeom prst="curvedRightArrow">
            <a:avLst>
              <a:gd name="adj1" fmla="val 25000"/>
              <a:gd name="adj2" fmla="val 54732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169" name="Group 7168"/>
          <p:cNvGrpSpPr/>
          <p:nvPr/>
        </p:nvGrpSpPr>
        <p:grpSpPr>
          <a:xfrm>
            <a:off x="1892432" y="2142942"/>
            <a:ext cx="1670398" cy="507229"/>
            <a:chOff x="1423068" y="2142942"/>
            <a:chExt cx="1670398" cy="507229"/>
          </a:xfrm>
        </p:grpSpPr>
        <p:sp>
          <p:nvSpPr>
            <p:cNvPr id="10" name="TextBox 9"/>
            <p:cNvSpPr txBox="1"/>
            <p:nvPr/>
          </p:nvSpPr>
          <p:spPr>
            <a:xfrm>
              <a:off x="1528614" y="2142942"/>
              <a:ext cx="15648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Baskerville Old Face" pitchFamily="18" charset="0"/>
                </a:rPr>
                <a:t>HTTP 302</a:t>
              </a:r>
              <a:endParaRPr lang="en-US" sz="2400" dirty="0">
                <a:latin typeface="Baskerville Old Face" pitchFamily="18" charset="0"/>
              </a:endParaRPr>
            </a:p>
          </p:txBody>
        </p:sp>
        <p:cxnSp>
          <p:nvCxnSpPr>
            <p:cNvPr id="7168" name="Straight Arrow Connector 7167"/>
            <p:cNvCxnSpPr/>
            <p:nvPr/>
          </p:nvCxnSpPr>
          <p:spPr>
            <a:xfrm flipH="1">
              <a:off x="1423068" y="2650171"/>
              <a:ext cx="1447800" cy="0"/>
            </a:xfrm>
            <a:prstGeom prst="straightConnector1">
              <a:avLst/>
            </a:prstGeom>
            <a:ln w="73025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4" name="Cloud 7173"/>
          <p:cNvSpPr/>
          <p:nvPr/>
        </p:nvSpPr>
        <p:spPr>
          <a:xfrm>
            <a:off x="3541832" y="2373774"/>
            <a:ext cx="3697168" cy="125105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DC</a:t>
            </a:r>
            <a:r>
              <a:rPr lang="en-US" sz="3600" baseline="-25000" dirty="0" smtClean="0">
                <a:solidFill>
                  <a:schemeClr val="tx1"/>
                </a:solidFill>
                <a:latin typeface="Baskerville Old Face" pitchFamily="18" charset="0"/>
              </a:rPr>
              <a:t>A</a:t>
            </a:r>
            <a:endParaRPr lang="en-US" sz="3600" baseline="-25000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39" name="Cloud 38"/>
          <p:cNvSpPr/>
          <p:nvPr/>
        </p:nvSpPr>
        <p:spPr>
          <a:xfrm>
            <a:off x="3581400" y="3886200"/>
            <a:ext cx="3697168" cy="125105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DC</a:t>
            </a:r>
            <a:r>
              <a:rPr lang="en-US" sz="3600" baseline="-25000" dirty="0" smtClean="0">
                <a:solidFill>
                  <a:schemeClr val="tx1"/>
                </a:solidFill>
                <a:latin typeface="Baskerville Old Face" pitchFamily="18" charset="0"/>
              </a:rPr>
              <a:t>B</a:t>
            </a:r>
            <a:endParaRPr lang="en-US" sz="3600" baseline="-25000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cxnSp>
        <p:nvCxnSpPr>
          <p:cNvPr id="7176" name="Straight Connector 7175"/>
          <p:cNvCxnSpPr/>
          <p:nvPr/>
        </p:nvCxnSpPr>
        <p:spPr>
          <a:xfrm>
            <a:off x="3340232" y="3733800"/>
            <a:ext cx="4736968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30951037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524000"/>
            <a:ext cx="7362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Against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Server-level </a:t>
            </a:r>
            <a:r>
              <a:rPr lang="en-US" dirty="0"/>
              <a:t>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86200" y="1676400"/>
            <a:ext cx="838200" cy="914400"/>
            <a:chOff x="3276600" y="4572000"/>
            <a:chExt cx="838200" cy="914400"/>
          </a:xfrm>
        </p:grpSpPr>
        <p:sp>
          <p:nvSpPr>
            <p:cNvPr id="6" name="Up-Down Arrow 5"/>
            <p:cNvSpPr/>
            <p:nvPr/>
          </p:nvSpPr>
          <p:spPr>
            <a:xfrm>
              <a:off x="3352800" y="4572000"/>
              <a:ext cx="381000" cy="914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276600" y="5486400"/>
              <a:ext cx="838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76600" y="4572000"/>
              <a:ext cx="838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3087708" y="4182395"/>
            <a:ext cx="838200" cy="556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FE</a:t>
            </a: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459308" y="4191000"/>
            <a:ext cx="838200" cy="5565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BE</a:t>
            </a: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54708" y="3810000"/>
            <a:ext cx="1243528" cy="5565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BL</a:t>
            </a:r>
            <a:r>
              <a:rPr lang="en-US" sz="2400" b="1" baseline="-25000" dirty="0" smtClean="0">
                <a:solidFill>
                  <a:schemeClr val="tx1"/>
                </a:solidFill>
                <a:latin typeface="Baskerville Old Face" pitchFamily="18" charset="0"/>
              </a:rPr>
              <a:t>1</a:t>
            </a:r>
            <a:endParaRPr lang="en-US" sz="2400" b="1" baseline="-25000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36" name="Picture 2" descr="https://encrypted-tbn0.google.com/images?q=tbn:ANd9GcQRBdcJWn9bUWdGTMS1cpbhwVVwPK_E8kStwAVPr3d0fwvIuWT5n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07" y="4182394"/>
            <a:ext cx="530767" cy="556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stCxn id="36" idx="3"/>
            <a:endCxn id="33" idx="2"/>
          </p:cNvCxnSpPr>
          <p:nvPr/>
        </p:nvCxnSpPr>
        <p:spPr>
          <a:xfrm>
            <a:off x="2170674" y="4460670"/>
            <a:ext cx="9170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6"/>
            <a:endCxn id="34" idx="2"/>
          </p:cNvCxnSpPr>
          <p:nvPr/>
        </p:nvCxnSpPr>
        <p:spPr>
          <a:xfrm>
            <a:off x="3925908" y="4460670"/>
            <a:ext cx="533400" cy="8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6"/>
            <a:endCxn id="35" idx="2"/>
          </p:cNvCxnSpPr>
          <p:nvPr/>
        </p:nvCxnSpPr>
        <p:spPr>
          <a:xfrm flipV="1">
            <a:off x="5297508" y="4088275"/>
            <a:ext cx="4572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746925" y="4548850"/>
            <a:ext cx="1243528" cy="5565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BL</a:t>
            </a:r>
            <a:r>
              <a:rPr lang="en-US" sz="2400" b="1" baseline="-25000" dirty="0">
                <a:solidFill>
                  <a:schemeClr val="tx1"/>
                </a:solidFill>
                <a:latin typeface="Baskerville Old Face" pitchFamily="18" charset="0"/>
              </a:rPr>
              <a:t>2</a:t>
            </a:r>
          </a:p>
        </p:txBody>
      </p:sp>
      <p:cxnSp>
        <p:nvCxnSpPr>
          <p:cNvPr id="41" name="Straight Connector 40"/>
          <p:cNvCxnSpPr>
            <a:stCxn id="34" idx="6"/>
            <a:endCxn id="40" idx="2"/>
          </p:cNvCxnSpPr>
          <p:nvPr/>
        </p:nvCxnSpPr>
        <p:spPr>
          <a:xfrm>
            <a:off x="5297508" y="4469275"/>
            <a:ext cx="449417" cy="35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087708" y="5706395"/>
            <a:ext cx="838200" cy="556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FE</a:t>
            </a: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59308" y="5706395"/>
            <a:ext cx="838200" cy="5565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BE</a:t>
            </a: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4708" y="5334000"/>
            <a:ext cx="1243528" cy="5565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BL</a:t>
            </a:r>
            <a:r>
              <a:rPr lang="en-US" sz="2400" b="1" baseline="-25000" dirty="0" smtClean="0">
                <a:solidFill>
                  <a:schemeClr val="tx1"/>
                </a:solidFill>
                <a:latin typeface="Baskerville Old Face" pitchFamily="18" charset="0"/>
              </a:rPr>
              <a:t>1</a:t>
            </a:r>
            <a:endParaRPr lang="en-US" sz="2400" b="1" baseline="-25000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45" name="Picture 2" descr="https://encrypted-tbn0.google.com/images?q=tbn:ANd9GcQRBdcJWn9bUWdGTMS1cpbhwVVwPK_E8kStwAVPr3d0fwvIuWT5n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07" y="5706394"/>
            <a:ext cx="530767" cy="556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45" idx="3"/>
            <a:endCxn id="42" idx="2"/>
          </p:cNvCxnSpPr>
          <p:nvPr/>
        </p:nvCxnSpPr>
        <p:spPr>
          <a:xfrm>
            <a:off x="2170674" y="5984670"/>
            <a:ext cx="9170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6"/>
            <a:endCxn id="43" idx="2"/>
          </p:cNvCxnSpPr>
          <p:nvPr/>
        </p:nvCxnSpPr>
        <p:spPr>
          <a:xfrm>
            <a:off x="3925908" y="5984670"/>
            <a:ext cx="533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6"/>
            <a:endCxn id="44" idx="2"/>
          </p:cNvCxnSpPr>
          <p:nvPr/>
        </p:nvCxnSpPr>
        <p:spPr>
          <a:xfrm flipV="1">
            <a:off x="5297508" y="5612275"/>
            <a:ext cx="457200" cy="372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746925" y="6072850"/>
            <a:ext cx="1243528" cy="5565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BL</a:t>
            </a:r>
            <a:r>
              <a:rPr lang="en-US" sz="2400" b="1" baseline="-25000" dirty="0">
                <a:solidFill>
                  <a:schemeClr val="tx1"/>
                </a:solidFill>
                <a:latin typeface="Baskerville Old Face" pitchFamily="18" charset="0"/>
              </a:rPr>
              <a:t>2</a:t>
            </a:r>
          </a:p>
        </p:txBody>
      </p:sp>
      <p:cxnSp>
        <p:nvCxnSpPr>
          <p:cNvPr id="50" name="Straight Connector 49"/>
          <p:cNvCxnSpPr>
            <a:stCxn id="43" idx="6"/>
            <a:endCxn id="49" idx="2"/>
          </p:cNvCxnSpPr>
          <p:nvPr/>
        </p:nvCxnSpPr>
        <p:spPr>
          <a:xfrm>
            <a:off x="5297508" y="5984670"/>
            <a:ext cx="449417" cy="3664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rved Right Arrow 50"/>
          <p:cNvSpPr/>
          <p:nvPr/>
        </p:nvSpPr>
        <p:spPr>
          <a:xfrm>
            <a:off x="2113746" y="4738944"/>
            <a:ext cx="649308" cy="1151606"/>
          </a:xfrm>
          <a:prstGeom prst="curvedRightArrow">
            <a:avLst>
              <a:gd name="adj1" fmla="val 25000"/>
              <a:gd name="adj2" fmla="val 54732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182838" y="3810000"/>
            <a:ext cx="4827562" cy="1295400"/>
            <a:chOff x="2133600" y="1905000"/>
            <a:chExt cx="4827562" cy="1295400"/>
          </a:xfrm>
          <a:noFill/>
        </p:grpSpPr>
        <p:sp>
          <p:nvSpPr>
            <p:cNvPr id="53" name="Oval 52"/>
            <p:cNvSpPr/>
            <p:nvPr/>
          </p:nvSpPr>
          <p:spPr>
            <a:xfrm>
              <a:off x="3050634" y="2277395"/>
              <a:ext cx="838200" cy="556549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422234" y="2277395"/>
              <a:ext cx="838200" cy="55655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717634" y="1905000"/>
              <a:ext cx="1243528" cy="55655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baseline="-250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cxnSp>
          <p:nvCxnSpPr>
            <p:cNvPr id="56" name="Straight Connector 55"/>
            <p:cNvCxnSpPr>
              <a:endCxn id="53" idx="2"/>
            </p:cNvCxnSpPr>
            <p:nvPr/>
          </p:nvCxnSpPr>
          <p:spPr>
            <a:xfrm>
              <a:off x="2133600" y="2555670"/>
              <a:ext cx="917034" cy="0"/>
            </a:xfrm>
            <a:prstGeom prst="line">
              <a:avLst/>
            </a:prstGeom>
            <a:grpFill/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3" idx="6"/>
              <a:endCxn id="54" idx="2"/>
            </p:cNvCxnSpPr>
            <p:nvPr/>
          </p:nvCxnSpPr>
          <p:spPr>
            <a:xfrm>
              <a:off x="3888834" y="2555670"/>
              <a:ext cx="533400" cy="0"/>
            </a:xfrm>
            <a:prstGeom prst="line">
              <a:avLst/>
            </a:prstGeom>
            <a:grpFill/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4" idx="6"/>
              <a:endCxn id="55" idx="2"/>
            </p:cNvCxnSpPr>
            <p:nvPr/>
          </p:nvCxnSpPr>
          <p:spPr>
            <a:xfrm flipV="1">
              <a:off x="5260434" y="2183275"/>
              <a:ext cx="457200" cy="372395"/>
            </a:xfrm>
            <a:prstGeom prst="line">
              <a:avLst/>
            </a:prstGeom>
            <a:grpFill/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709851" y="2643850"/>
              <a:ext cx="1243528" cy="55655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baseline="-250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cxnSp>
          <p:nvCxnSpPr>
            <p:cNvPr id="60" name="Straight Connector 59"/>
            <p:cNvCxnSpPr>
              <a:stCxn id="54" idx="6"/>
              <a:endCxn id="59" idx="2"/>
            </p:cNvCxnSpPr>
            <p:nvPr/>
          </p:nvCxnSpPr>
          <p:spPr>
            <a:xfrm>
              <a:off x="5260434" y="2555670"/>
              <a:ext cx="449417" cy="366455"/>
            </a:xfrm>
            <a:prstGeom prst="line">
              <a:avLst/>
            </a:prstGeom>
            <a:grpFill/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182838" y="5334000"/>
            <a:ext cx="4827562" cy="1295400"/>
            <a:chOff x="2133600" y="1905000"/>
            <a:chExt cx="4827562" cy="1295400"/>
          </a:xfrm>
          <a:noFill/>
        </p:grpSpPr>
        <p:sp>
          <p:nvSpPr>
            <p:cNvPr id="62" name="Oval 61"/>
            <p:cNvSpPr/>
            <p:nvPr/>
          </p:nvSpPr>
          <p:spPr>
            <a:xfrm>
              <a:off x="3050634" y="2277395"/>
              <a:ext cx="838200" cy="556549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422234" y="2277395"/>
              <a:ext cx="838200" cy="55655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717634" y="1905000"/>
              <a:ext cx="1243528" cy="55655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baseline="-250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cxnSp>
          <p:nvCxnSpPr>
            <p:cNvPr id="65" name="Straight Connector 64"/>
            <p:cNvCxnSpPr>
              <a:endCxn id="62" idx="2"/>
            </p:cNvCxnSpPr>
            <p:nvPr/>
          </p:nvCxnSpPr>
          <p:spPr>
            <a:xfrm>
              <a:off x="2133600" y="2555670"/>
              <a:ext cx="917034" cy="0"/>
            </a:xfrm>
            <a:prstGeom prst="line">
              <a:avLst/>
            </a:prstGeom>
            <a:grpFill/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2" idx="6"/>
              <a:endCxn id="63" idx="2"/>
            </p:cNvCxnSpPr>
            <p:nvPr/>
          </p:nvCxnSpPr>
          <p:spPr>
            <a:xfrm>
              <a:off x="3888834" y="2555670"/>
              <a:ext cx="533400" cy="0"/>
            </a:xfrm>
            <a:prstGeom prst="line">
              <a:avLst/>
            </a:prstGeom>
            <a:grpFill/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6"/>
              <a:endCxn id="64" idx="2"/>
            </p:cNvCxnSpPr>
            <p:nvPr/>
          </p:nvCxnSpPr>
          <p:spPr>
            <a:xfrm flipV="1">
              <a:off x="5260434" y="2183275"/>
              <a:ext cx="457200" cy="372395"/>
            </a:xfrm>
            <a:prstGeom prst="line">
              <a:avLst/>
            </a:prstGeom>
            <a:grpFill/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5709851" y="2643850"/>
              <a:ext cx="1243528" cy="55655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baseline="-250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cxnSp>
          <p:nvCxnSpPr>
            <p:cNvPr id="69" name="Straight Connector 68"/>
            <p:cNvCxnSpPr>
              <a:stCxn id="63" idx="6"/>
              <a:endCxn id="68" idx="2"/>
            </p:cNvCxnSpPr>
            <p:nvPr/>
          </p:nvCxnSpPr>
          <p:spPr>
            <a:xfrm>
              <a:off x="5260434" y="2555670"/>
              <a:ext cx="449417" cy="366455"/>
            </a:xfrm>
            <a:prstGeom prst="line">
              <a:avLst/>
            </a:prstGeom>
            <a:grpFill/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Picture 4" descr="http://rationalwiki.org/w/images/thumb/2/24/Warning_icon.svg/400px-Warning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851" y="3648370"/>
            <a:ext cx="510875" cy="51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http://rationalwiki.org/w/images/thumb/2/24/Warning_icon.svg/400px-Warning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851" y="5912459"/>
            <a:ext cx="510875" cy="51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2190621" y="4191000"/>
            <a:ext cx="4819779" cy="1708155"/>
            <a:chOff x="2343021" y="1720845"/>
            <a:chExt cx="4819779" cy="1708155"/>
          </a:xfrm>
          <a:noFill/>
        </p:grpSpPr>
        <p:sp>
          <p:nvSpPr>
            <p:cNvPr id="73" name="Oval 72"/>
            <p:cNvSpPr/>
            <p:nvPr/>
          </p:nvSpPr>
          <p:spPr>
            <a:xfrm>
              <a:off x="5907108" y="2872450"/>
              <a:ext cx="1243528" cy="556550"/>
            </a:xfrm>
            <a:prstGeom prst="ellipse">
              <a:avLst/>
            </a:prstGeom>
            <a:grp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baseline="-250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3260055" y="1720845"/>
              <a:ext cx="838200" cy="556549"/>
            </a:xfrm>
            <a:prstGeom prst="ellipse">
              <a:avLst/>
            </a:prstGeom>
            <a:grp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631655" y="1720845"/>
              <a:ext cx="838200" cy="556550"/>
            </a:xfrm>
            <a:prstGeom prst="ellipse">
              <a:avLst/>
            </a:prstGeom>
            <a:grp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  <p:cxnSp>
          <p:nvCxnSpPr>
            <p:cNvPr id="76" name="Straight Connector 75"/>
            <p:cNvCxnSpPr>
              <a:endCxn id="74" idx="2"/>
            </p:cNvCxnSpPr>
            <p:nvPr/>
          </p:nvCxnSpPr>
          <p:spPr>
            <a:xfrm>
              <a:off x="2343021" y="1999120"/>
              <a:ext cx="917034" cy="0"/>
            </a:xfrm>
            <a:prstGeom prst="line">
              <a:avLst/>
            </a:prstGeom>
            <a:grpFill/>
            <a:ln w="1270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4" idx="6"/>
              <a:endCxn id="75" idx="2"/>
            </p:cNvCxnSpPr>
            <p:nvPr/>
          </p:nvCxnSpPr>
          <p:spPr>
            <a:xfrm>
              <a:off x="4098255" y="1999120"/>
              <a:ext cx="533400" cy="0"/>
            </a:xfrm>
            <a:prstGeom prst="line">
              <a:avLst/>
            </a:prstGeom>
            <a:grpFill/>
            <a:ln w="1270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6"/>
              <a:endCxn id="80" idx="2"/>
            </p:cNvCxnSpPr>
            <p:nvPr/>
          </p:nvCxnSpPr>
          <p:spPr>
            <a:xfrm>
              <a:off x="5469855" y="1999120"/>
              <a:ext cx="449417" cy="357850"/>
            </a:xfrm>
            <a:prstGeom prst="line">
              <a:avLst/>
            </a:prstGeom>
            <a:grpFill/>
            <a:ln w="1270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5" idx="5"/>
              <a:endCxn id="73" idx="1"/>
            </p:cNvCxnSpPr>
            <p:nvPr/>
          </p:nvCxnSpPr>
          <p:spPr>
            <a:xfrm>
              <a:off x="5347103" y="2195890"/>
              <a:ext cx="742115" cy="758065"/>
            </a:xfrm>
            <a:prstGeom prst="line">
              <a:avLst/>
            </a:prstGeom>
            <a:grpFill/>
            <a:ln w="127000">
              <a:solidFill>
                <a:srgbClr val="0070C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5919272" y="2078695"/>
              <a:ext cx="1243528" cy="556550"/>
            </a:xfrm>
            <a:prstGeom prst="ellipse">
              <a:avLst/>
            </a:prstGeom>
            <a:grp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baseline="-25000" dirty="0">
                <a:solidFill>
                  <a:schemeClr val="tx1"/>
                </a:solidFill>
                <a:latin typeface="Baskerville Old Face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9485838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0" grpId="0" animBg="1"/>
      <p:bldP spid="42" grpId="0" animBg="1"/>
      <p:bldP spid="43" grpId="0" animBg="1"/>
      <p:bldP spid="44" grpId="0" animBg="1"/>
      <p:bldP spid="49" grpId="0" animBg="1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Dealer</a:t>
            </a:r>
            <a:r>
              <a:rPr lang="en-US" dirty="0" smtClean="0"/>
              <a:t>: novel technique to handle cloud variability in multi-tier interactive apps</a:t>
            </a:r>
          </a:p>
          <a:p>
            <a:r>
              <a:rPr lang="en-US" u="sng" dirty="0" smtClean="0"/>
              <a:t>Per-component re-routing</a:t>
            </a:r>
            <a:r>
              <a:rPr lang="en-US" dirty="0" smtClean="0"/>
              <a:t>: dynamically split user </a:t>
            </a:r>
            <a:r>
              <a:rPr lang="en-US" dirty="0" err="1" smtClean="0"/>
              <a:t>req’s</a:t>
            </a:r>
            <a:r>
              <a:rPr lang="en-US" dirty="0" smtClean="0"/>
              <a:t> across replicas in multiple DC’s at component granularity</a:t>
            </a:r>
          </a:p>
          <a:p>
            <a:r>
              <a:rPr lang="en-US" u="sng" dirty="0" smtClean="0"/>
              <a:t>Transient cloud variability</a:t>
            </a:r>
            <a:r>
              <a:rPr lang="en-US" dirty="0" smtClean="0"/>
              <a:t>: performance problems in cloud services, workload spikes, failures, etc.</a:t>
            </a:r>
          </a:p>
          <a:p>
            <a:r>
              <a:rPr lang="en-US" u="sng" dirty="0" smtClean="0"/>
              <a:t>Short time scale adaptation:</a:t>
            </a:r>
            <a:r>
              <a:rPr lang="en-US" dirty="0" smtClean="0"/>
              <a:t> tens of seconds to few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u="sng" dirty="0" smtClean="0"/>
              <a:t>Performance tail improvement: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Natural cloud dynamics &gt; 6x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Coarse-grain Redirection: e.g., DNS-based  GTM &gt; 3x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6430965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1.bp.blogspot.com/_d3Mf3Y1Lt5I/TOUx5tqAIuI/AAAAAAAADVg/pbArJVyDIqY/s1600/angryspar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95600"/>
            <a:ext cx="5791200" cy="3694787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1500" b="1" dirty="0" smtClean="0"/>
              <a:t>Questions?</a:t>
            </a:r>
            <a:endParaRPr lang="en-US" sz="1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</a:t>
            </a:r>
            <a:r>
              <a:rPr lang="en-US" dirty="0" smtClean="0"/>
              <a:t>Computing: </a:t>
            </a:r>
            <a:br>
              <a:rPr lang="en-US" dirty="0" smtClean="0"/>
            </a:br>
            <a:r>
              <a:rPr lang="en-US" dirty="0" smtClean="0"/>
              <a:t>Benefits and Challenges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Benefits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Elasticity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Cost-savings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Geo-distribution: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Service resilience, disaster </a:t>
            </a:r>
            <a:r>
              <a:rPr lang="en-US" dirty="0"/>
              <a:t>recovery, better user experience, etc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Challenges: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Performance is variable</a:t>
            </a:r>
            <a:r>
              <a:rPr lang="en-US" dirty="0" smtClean="0"/>
              <a:t>: </a:t>
            </a:r>
            <a:r>
              <a:rPr lang="en-US" dirty="0"/>
              <a:t>[Ballani’11], [ Wang’10], [Li’10], [Mangot’09], etc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Even worse, </a:t>
            </a:r>
            <a:r>
              <a:rPr lang="en-US" b="1" dirty="0" smtClean="0"/>
              <a:t>data-centers fail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93452" y="1142702"/>
            <a:ext cx="4198148" cy="2210097"/>
            <a:chOff x="4876800" y="1447800"/>
            <a:chExt cx="4419600" cy="2438400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416" y="1794518"/>
              <a:ext cx="3437584" cy="166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Cloud 20"/>
            <p:cNvSpPr/>
            <p:nvPr/>
          </p:nvSpPr>
          <p:spPr>
            <a:xfrm>
              <a:off x="5486400" y="1447800"/>
              <a:ext cx="3810000" cy="2438400"/>
            </a:xfrm>
            <a:prstGeom prst="cloud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4" descr="http://www.topsofts.com/pop/password-management/img/User-group-256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728526"/>
              <a:ext cx="838200" cy="810738"/>
            </a:xfrm>
            <a:prstGeom prst="rect">
              <a:avLst/>
            </a:prstGeom>
            <a:noFill/>
          </p:spPr>
        </p:pic>
        <p:cxnSp>
          <p:nvCxnSpPr>
            <p:cNvPr id="23" name="Straight Arrow Connector 22"/>
            <p:cNvCxnSpPr>
              <a:stCxn id="22" idx="3"/>
            </p:cNvCxnSpPr>
            <p:nvPr/>
          </p:nvCxnSpPr>
          <p:spPr>
            <a:xfrm>
              <a:off x="5715000" y="2133895"/>
              <a:ext cx="990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572000" y="1142702"/>
            <a:ext cx="4333657" cy="2210097"/>
            <a:chOff x="4657943" y="4191000"/>
            <a:chExt cx="4562257" cy="2438400"/>
          </a:xfrm>
        </p:grpSpPr>
        <p:pic>
          <p:nvPicPr>
            <p:cNvPr id="25" name="Picture 4" descr="http://www.topsofts.com/pop/password-management/img/User-group-256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7943" y="4343400"/>
              <a:ext cx="838200" cy="810738"/>
            </a:xfrm>
            <a:prstGeom prst="rect">
              <a:avLst/>
            </a:prstGeom>
            <a:noFill/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416" y="4537718"/>
              <a:ext cx="3437584" cy="166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Cloud 26"/>
            <p:cNvSpPr/>
            <p:nvPr/>
          </p:nvSpPr>
          <p:spPr>
            <a:xfrm>
              <a:off x="5486400" y="4191000"/>
              <a:ext cx="3733800" cy="2438400"/>
            </a:xfrm>
            <a:prstGeom prst="cloud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5" idx="3"/>
            </p:cNvCxnSpPr>
            <p:nvPr/>
          </p:nvCxnSpPr>
          <p:spPr>
            <a:xfrm>
              <a:off x="5496143" y="4748769"/>
              <a:ext cx="10003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981200"/>
            <a:ext cx="6734175" cy="395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252662"/>
            <a:ext cx="7639050" cy="340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6067425" cy="331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1676400" y="4724400"/>
            <a:ext cx="4695807" cy="1219200"/>
            <a:chOff x="1676400" y="4724400"/>
            <a:chExt cx="4695807" cy="1219200"/>
          </a:xfrm>
        </p:grpSpPr>
        <p:sp>
          <p:nvSpPr>
            <p:cNvPr id="33" name="Oval 32"/>
            <p:cNvSpPr/>
            <p:nvPr/>
          </p:nvSpPr>
          <p:spPr>
            <a:xfrm>
              <a:off x="1676400" y="5715000"/>
              <a:ext cx="762001" cy="228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16481" y="5100935"/>
              <a:ext cx="40557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Average of $5,600 per minute!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848224" y="4724400"/>
              <a:ext cx="1400176" cy="37653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679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0052 0.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ts3.mm.bing.net/th?id=H.4988235925750834&amp;pid=1.7&amp;w=175&amp;h=155&amp;c=7&amp;rs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" y="1447800"/>
            <a:ext cx="833437" cy="738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www.bethelchapel.com/upload/images/sermon_icons/Detour_Sig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5" y="3526511"/>
            <a:ext cx="831152" cy="664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16" y="1794518"/>
            <a:ext cx="3437584" cy="1661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Approaches for Handling </a:t>
            </a:r>
            <a:br>
              <a:rPr lang="en-US" dirty="0" smtClean="0"/>
            </a:br>
            <a:r>
              <a:rPr lang="en-US" dirty="0" smtClean="0"/>
              <a:t>Cloud Performance Variability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5950" y="1453790"/>
            <a:ext cx="438185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 smtClean="0"/>
              <a:t>Autoscaling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Can’t tackle </a:t>
            </a:r>
            <a:r>
              <a:rPr lang="en-US" u="sng" dirty="0" smtClean="0"/>
              <a:t>storage problems</a:t>
            </a:r>
            <a:r>
              <a:rPr lang="en-US" dirty="0" smtClean="0"/>
              <a:t>, </a:t>
            </a:r>
            <a:r>
              <a:rPr lang="en-US" u="sng" dirty="0"/>
              <a:t>network </a:t>
            </a:r>
            <a:r>
              <a:rPr lang="en-US" u="sng" dirty="0" smtClean="0"/>
              <a:t>congestion</a:t>
            </a:r>
            <a:r>
              <a:rPr lang="en-US" dirty="0" smtClean="0"/>
              <a:t>, etc.</a:t>
            </a:r>
          </a:p>
          <a:p>
            <a:r>
              <a:rPr lang="en-US" u="sng" dirty="0" smtClean="0"/>
              <a:t>Slow</a:t>
            </a:r>
            <a:r>
              <a:rPr lang="en-US" dirty="0" smtClean="0"/>
              <a:t>: tens of </a:t>
            </a:r>
            <a:r>
              <a:rPr lang="en-US" dirty="0" err="1" smtClean="0"/>
              <a:t>mins</a:t>
            </a:r>
            <a:r>
              <a:rPr lang="en-US" dirty="0" smtClean="0"/>
              <a:t> in public clouds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DNS-based and Server-based Redirection?</a:t>
            </a:r>
          </a:p>
          <a:p>
            <a:r>
              <a:rPr lang="en-US" dirty="0"/>
              <a:t>Overload remote </a:t>
            </a:r>
            <a:r>
              <a:rPr lang="en-US" dirty="0" smtClean="0"/>
              <a:t>DC</a:t>
            </a:r>
          </a:p>
          <a:p>
            <a:r>
              <a:rPr lang="en-US" dirty="0" smtClean="0"/>
              <a:t>Waste local resources </a:t>
            </a:r>
          </a:p>
          <a:p>
            <a:r>
              <a:rPr lang="en-US" dirty="0" smtClean="0"/>
              <a:t>DNS-based schemes may take </a:t>
            </a:r>
            <a:r>
              <a:rPr lang="en-US" u="sng" dirty="0" smtClean="0"/>
              <a:t>hours</a:t>
            </a:r>
            <a:r>
              <a:rPr lang="en-US" dirty="0" smtClean="0"/>
              <a:t> to react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5486400" y="1447800"/>
            <a:ext cx="3810000" cy="2438400"/>
          </a:xfrm>
          <a:prstGeom prst="cloud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http://rationalwiki.org/w/images/thumb/2/24/Warning_icon.svg/400px-Warning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240" y="1794518"/>
            <a:ext cx="510875" cy="51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topsofts.com/pop/password-management/img/User-group-25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1728526"/>
            <a:ext cx="838200" cy="810738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>
            <a:stCxn id="21" idx="3"/>
          </p:cNvCxnSpPr>
          <p:nvPr/>
        </p:nvCxnSpPr>
        <p:spPr>
          <a:xfrm>
            <a:off x="5715000" y="2133895"/>
            <a:ext cx="9906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657943" y="4191000"/>
            <a:ext cx="4562257" cy="2438400"/>
            <a:chOff x="4657943" y="4191000"/>
            <a:chExt cx="4562257" cy="2438400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416" y="4537718"/>
              <a:ext cx="3437584" cy="166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8" name="Group 27"/>
            <p:cNvGrpSpPr/>
            <p:nvPr/>
          </p:nvGrpSpPr>
          <p:grpSpPr>
            <a:xfrm>
              <a:off x="4657943" y="4191000"/>
              <a:ext cx="4562257" cy="2438400"/>
              <a:chOff x="4657943" y="4191000"/>
              <a:chExt cx="4562257" cy="2438400"/>
            </a:xfrm>
          </p:grpSpPr>
          <p:pic>
            <p:nvPicPr>
              <p:cNvPr id="22" name="Picture 4" descr="http://www.topsofts.com/pop/password-management/img/User-group-256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657943" y="4343400"/>
                <a:ext cx="838200" cy="810738"/>
              </a:xfrm>
              <a:prstGeom prst="rect">
                <a:avLst/>
              </a:prstGeom>
              <a:noFill/>
            </p:spPr>
          </p:pic>
          <p:sp>
            <p:nvSpPr>
              <p:cNvPr id="24" name="Cloud 23"/>
              <p:cNvSpPr/>
              <p:nvPr/>
            </p:nvSpPr>
            <p:spPr>
              <a:xfrm>
                <a:off x="5486400" y="4191000"/>
                <a:ext cx="3733800" cy="2438400"/>
              </a:xfrm>
              <a:prstGeom prst="cloud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>
                <a:stCxn id="22" idx="3"/>
              </p:cNvCxnSpPr>
              <p:nvPr/>
            </p:nvCxnSpPr>
            <p:spPr>
              <a:xfrm>
                <a:off x="5496143" y="4748769"/>
                <a:ext cx="100034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AutoShape 6" descr="data:image/jpeg;base64,/9j/4AAQSkZJRgABAQEAYABgAAD/2wBDAAoHBwkHBgoJCAkLCwoMDxkQDw4ODx4WFxIZJCAmJSMgIyIoLTkwKCo2KyIjMkQyNjs9QEBAJjBGS0U+Sjk/QD3/2wBDAQsLCw8NDx0QEB09KSMpPT09PT09PT09PT09PT09PT09PT09PT09PT09PT09PT09PT09PT09PT09PT09PT09PT3/wAARCADPAM8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J3WNCzkKqjJJ7VxGueOn8xoNJ2hRwZ2XOf8AdH9aTx9r7I66XA+AVDTkeh6L/WuG8wetctas0+WJ72W5bGcfa1db7I0LjUrq8ffczvI3+0elQ+c3qaq+ZR5lcrdz31BRVootec3qaPNb1NVfMo8wetCY7GlazNhufSp/Ob1rOtZOG/Cp9/vX2eVq+Fh/XU/Pc60x1T5fki15zetHnN61V3+9G/3r0eU8u5a85vWjzm9aq7/ejfS5QuWvNb1p3nN61U8yk82vm8+VpQ+f6HJiXqi35zetHnN61U82jza+fuc9y35zetHnN61U82jzaLhcuec3rW/4elP2SXn/AJaf0rlPNrovDkmbSX/rp/SuXGu1JnqZPril6M3hKcnml8w+tVt4o314/OfX8pY8w+tPS6kiP7tyPbtVTfRvpqo4u6YOKe5uWuphyEnwCejdjWhmuT31t6ReefG0btl09e4r3Mvx7qP2VR69zir0FFc0Tx7VdQbUNUubp+sshYew7CqnmVXdvnJ96TfWjdz7aEFGKiuhZ8yjzKrb6N9BViz5lHmVW30m+hbhY07WThvwqx5lZ1q3DfhVjca+3yq31SGvf82fm+d/79Ut5fkix5lHmVX3GjcfevR07nlaljzKPMqvuNG40adwLPmcGoxL71ETwetQ7yPWvmeIPih8/wBDkxN7oueb70eb71T3n3o3n3r505rMueb70eb71T3n3o3n3oCzLZlro/DUmbKb/rr/AEFcjvPvXUeFiTYzf9df6Vx47+Cz1sk0xav2f5HQb6N9Q80vNeG2z7XQl30b6i5pOaVw0Jt9WdPuvs10JDyMEGqPNKhINXCpKElJdCZRUk0zw93Yu3zHr60m4/3j+dI/32+tJX3dkeNzy7jtx/vH86Nx/vH86bRRZBzy7jtx/vH86Nx/vH86bRRZBzy7jt7f32x9aPMf+83/AH0abRVqTSsmS/ed2O8x/wC83/fRo8x/7zf99Gm0Uc8u4rId5j/3m/76NHmP/eb/AL6NNoo55dwsh3mP/fb/AL6NJ5j/AN9vzpKKTbe4nFPoL5j/AN9vzo8x/wC+350lFTZByR7C+Y/99vzo8x/77fnSUUWQckewvmP/AH2/OnLPMvCyyKPZyKZRRyp9BqKTukSfaJ/+e8v/AH2aPtE3/PeX/vs1HRS5I9iuZ9yT7RN/z3l/77NH2ib/AJ7y/wDfZqOijlj2C7JPtE3/AD3l/wC+zTorifzB+/l/77NQ06L/AFgo5Y9guxH++31pKH++31pKoQtFJRQAtFJRQAtFJRQAtFFJQAtFJRQAtFJRQAtFJRQAtFJRmgBaKKTNAC0UlFAC0UlFABT4v9YKZT4j+8FADX++31pKV/vt9aSgAooooAKKKSgBa6Dw34H1nxQQ9nAIrXvczfKn4d2/Ct74b+Al8QSf2pqqZ06JtsUR/wCW7Drn/ZH6mu0+JHix/CujwWWllYry5BWMqBiGMdSB+goA54/DXwxoYX/hIfEJEh6oHWL9OTW7o/gfwFqSEWAhviBzi6Zm/IGvEpJJJ5WlmkaSVzlnc5Yn1JNPtrmayuUubWaSCeM5WSM4YH60Ae+/8Kx8Kf8AQKX/AL+v/jVW+8CeB9MRHv7O3tlc7VaWdlBPpyad8PPG/wDwlWntBeFV1O2A80DgSL2cD+fvXT6ppVprGny2d/As0Eowyt/Meh96AOBv9J+Gen2rTyi0dV/hiuGdifQAGvNdf1LSL2bZoujR2ECniRnZ5H+uTgfQUvizw1N4V1yWxkO+MjfBLjG9D/UdDWNQAUUUUAFdR8OtGste8VrZalD51uYHfZuI5GMdK5eu2+EX/I9p/wBe0n9KAOo8e+BPD+ieD7y+0+x8q5j2bH8xjjLAHqfQ15DXv3xT/wCSf6h9Y/8A0MV4DQAUUUUAFFFFABTov9YtNp0X+sWgBH++31pKH++31ptADqKbRQA6p7Cyk1HUbayhGZLiVYl9snGarV0fw9VX8e6Rv6CUkfXacUAfQWnafBpenW9lbLtht4xGg9hXi/xilaTxnFGxO2O0Tb+JJNe49q8a+NNgYtc06+A+SaAxE+6nP8jQB5xRTaKANjwrrT+H/Etlfq2EWQJKP70bcN/j+FfSoIdQVOQRkGvlI8qRX0t4SvDf+E9KuWyWe2TJPqBj+lAHK/GTSkufDEOoBf3tnMBn/Ybgj88V4rXvfxWlWLwDehurvGo9zuH+FeBc4oAdRXZeFfhrd+KdFXUYdQggRpGTY8ZJ4PtWz/wpLUP+gva/9+m/xoA80rtvhH/yPaf9e0n9K1f+FJah/wBBe1/79N/jW/4L+Gl34W8QLqM2oQzoImj2IhB578/SgDU+Kf8AyT7UfrH/AOhivAa+kvF+hS+JfDVzpkMyQvNtw7jIGGB6fhXnH/CktQ/6C9t/36b/ABoA80or0v8A4UlqH/QXtf8Av03+NH/CktQ/6C9r/wB+m/xoA80oqS8tzaXs9szBjDI0ZYDrtOKhoAdTov8AWLUdSQ/6wUAMc/vG+tJQ/wB9vrSUALRSUUALVzSNRbR9Ys9QTJNtMshHqAef0zVKjNAH1VbXMV5axXEDB4pkDow7g8iua+I3hx/EXhWaO3Tfd2x8+AdyR1X8RmuB+G/xDj0eNNH1mTbZ5/0ec9If9lv9n0PavZY5Y54lkidXRhlWU5BHsaAPlT88j1FFev8Ajr4WvqNzJqfh8Ik8mWmtWO1XP95T2Pt0rzxvBHiVZjF/Yl9vzjhOPz6UAYROAa+lvCFm+n+EdKtpAQ6WybgeoJGcfrXnng34TXCXsV/4jCKkRDpaK24s3befT2rR8efE5NN87StBdXvB8styPuw+y+rfoKAMf4w+Jo728g0S1cMtq3mXBB4344X8Bk/jXmlKXZ2ZnZmZjksxySfU02gD0rwL8R9L8L+G00+8t7uSUSu+6JAVwTx1NdF/wunQv+fTUP8Av2v+NeJ0UAe2f8Lp0L/n01D/AL9r/jWr4b+JGl+J9WGn2VvdxymNpMyqAMD6Gvn6u3+EP/I9p/17Sf0oA9m8Q65b+HNGm1K7SR4YcbljALHJA4/OuO/4XToX/PpqH/ftf8a1fip/yT7UfrH/AOhivn40Ae2f8Lp0L/n01D/v2v8AjR/wunQSf+PTUP8Av2v+NeJ0UAWdQuFu9Su7iMEJNM8ig9cFiRn86r0lFAC06E/vBTKfD/rRQA1/vt9aSlf/AFjfWkoAKKKKACiiigArV0fxRrOgYGl6hNDH/wA8idyH/gJ4rKpKAO5X4w+JY0+YWDkD7xhIP6GvZPDlxeXnh+xudRaNrmeFZH8tcKN3IA/A18xHkY9a+ivh7rkGueELJomHm20YgmTPKsox+o5oAl8d3tzpvgrVLmzYrMkPysOqgkAn8ATXzjmvqyaGO4ieKZFkjdSrKwyCD2rxXxz8MLjRjLqOiI9xYcs8AGXhHt/eX9RQB57RSZz0wfpRQAtFFFABXb/CH/ke0/69pP6VxFdt8I3VPHSFmCj7NJyTj0oA9L+Kn/JPtR+sf/oa18/V778UpopPh/qKpIjH93wGH98V4FQAUUUUAFFFFABT4f8AWio6fD/rRQA1/vt9aSlf77fWkoAM0ZoooAM0Zorvfhz8PR4kP9p6qGGmxthIxwbhh15/u/zoA5fQ/DOreJJCmlWUkqg4aU/LGv1Y8V3mnfBOdlD6tqqR9ylsmcf8Cb/CvSNU1LT/AAnoMlzKiQWlsuEijUDJ7Ko9TXhXifx9rPiadxJcPbWRPy20LEDH+0erH9KAO4m8HfDrQ+NS1TzJB1WS6yf++Uq3o/iv4e+F5ZW0iR4mlAWQokrBsdOteLgAdBQaAPpzQfE+leJbdptLullCHDoRtdPqp5rVPIr5X07UrzSL1LzT7h7e4j+66H9CO49q9y8BfESDxUgs7wLb6oi5KD7so/vL/UUAc78SfhxGkc2uaHFtZcvc2yDgju6j17kV5MDkAjpX1iVDA5AI9K+bvHOiroPjC/s4gFgLCaJR/Crc4/A5FAGBmjNFFABmk/GlooATHuT+NLmiigAzRmiigAzRmiigAp8P+tFMp8P+tFADXPzt9abmh/vt9abQA7NGabRQBNbwNdXMVvFnzJpFjX6k4r6i0nT4dJ0u2sLdQIreNY1A9h1/E818x6RcrZa1YXMn3IbiORvoGFfUyMHUMpypGQRQB5L8cL2TzdJsgxERDzMOxIwB+WTXlOa9p+M2hS3+iW+qW6lmsGPmgDJ8tsZP4ECvFBzQA7NGaSkoAcamtL2fTruG8tZCk8DiRGHYioKVI3mdY4lLyOQqqOpJ4AoA+pdIvxqmkWl8q7RcQrLj0yAa8S+MEiv46ZVPzJbRhvrya9j0yOPw54UtY7uRY47G1USueg2rya+dPEGrvr2vXupSZH2iQsik/dXoo/ICgDPFGabRQA7NGabRQA7NGabRQA7NGabRQA7NGabRQA7NSQn96KhqSH/WigBsn32+tNpz/fb602gAooooAMZ68j0r2r4YeP4L+xh0TU5RHfQKEgdzgToOgz/eH614rRnp14OQR2oA+sXVXRkdQysMEEZBHpXlXiv4O+bM934bkjj3nLWkpwv/AABu30Ncv4f+KuvaJGkFyy6jbrwFuDhwPQP/AI5rt7L42aNMoF7ZXts3faBIv5gj+VAHll/4R1/THK3ekXi8/eSMup/Fc1nGwvAcGzuc+nktn+Ve6r8XfCpXJurhfY27VDP8ZPDUSkxfbZm7BIMZ/EmgDyLTvCWvam4Wz0i7bP8AE8ZRR9S2K9N8IfDu18Jj+3PEt1b+fCNyLu/dQe5J6tWbqvxtndGTSNLWM9pLl935KP8AGvPta8R6r4hn83VbySfByqdEX6KOKAOp+IXxFPiUnTdL3R6WjZdzw1wR/Jf51wlJRQAUUUUAFFFFABRRRQAUUUUAFFFFABUkP+tFR0+H/WigBH++31NNrW8VaSdD8Uahp5UhIpiY8/3Dyv6GsmgAooooAKKKKACiiigAooooAKKKKACiiigAooooAKKKKACiiigAooooAKKKKACnxHEgpldL8PvD6+JPFUdrMpNvHE8kp9BjA/UigD0P4t+DpNStU1ywjL3Nsm24RRkvGOcgdyOfwPtXi27PTke1fWhGRXm/i/4R2mrTSXuhypZXTnc8LD9059ePun6cUAeJ0Vra54X1Tw5cCDU4ERzypSQMCPWsvyn/ALv60ANop3lP/d/Wjyn/ALv60ANop3lP/d/Wjyn/ALv60ANop3lP/d/Wjyn/ALv60ANop3lP/d/Wjyn/ALv60ANop3lP/d/Wjyn/ALv60ANop3lP/d/Wjyn/ALv60ANop3lP/d/Wjyn/ALv60ANop3lP/d/Wjyn/ALv60ANop3lP/d/Wjyn/ALv60ANopxicfw/rW54f8F6x4mcjTootinDySSBQv4dTQBgjLMFAJYnAAGST2Fe/fDHwc3hnRWnvUxqF5hpB/wA81/hT+p9zUfg34X2HhqVL29kF9qA5VyuEiP8Asj19zXdU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8" descr="data:image/jpeg;base64,/9j/4AAQSkZJRgABAQEAYABgAAD/2wBDAAoHBwkHBgoJCAkLCwoMDxkQDw4ODx4WFxIZJCAmJSMgIyIoLTkwKCo2KyIjMkQyNjs9QEBAJjBGS0U+Sjk/QD3/2wBDAQsLCw8NDx0QEB09KSMpPT09PT09PT09PT09PT09PT09PT09PT09PT09PT09PT09PT09PT09PT09PT09PT09PT3/wAARCADPAM8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J3WNCzkKqjJJ7VxGueOn8xoNJ2hRwZ2XOf8AdH9aTx9r7I66XA+AVDTkeh6L/WuG8wetctas0+WJ72W5bGcfa1db7I0LjUrq8ffczvI3+0elQ+c3qaq+ZR5lcrdz31BRVootec3qaPNb1NVfMo8wetCY7GlazNhufSp/Ob1rOtZOG/Cp9/vX2eVq+Fh/XU/Pc60x1T5fki15zetHnN61V3+9G/3r0eU8u5a85vWjzm9aq7/ejfS5QuWvNb1p3nN61U8yk82vm8+VpQ+f6HJiXqi35zetHnN61U82jza+fuc9y35zetHnN61U82jzaLhcuec3rW/4elP2SXn/AJaf0rlPNrovDkmbSX/rp/SuXGu1JnqZPril6M3hKcnml8w+tVt4o314/OfX8pY8w+tPS6kiP7tyPbtVTfRvpqo4u6YOKe5uWuphyEnwCejdjWhmuT31t6ReefG0btl09e4r3Mvx7qP2VR69zir0FFc0Tx7VdQbUNUubp+sshYew7CqnmVXdvnJ96TfWjdz7aEFGKiuhZ8yjzKrb6N9BViz5lHmVW30m+hbhY07WThvwqx5lZ1q3DfhVjca+3yq31SGvf82fm+d/79Ut5fkix5lHmVX3GjcfevR07nlaljzKPMqvuNG40adwLPmcGoxL71ETwetQ7yPWvmeIPih8/wBDkxN7oueb70eb71T3n3o3n3r505rMueb70eb71T3n3o3n3oCzLZlro/DUmbKb/rr/AEFcjvPvXUeFiTYzf9df6Vx47+Cz1sk0xav2f5HQb6N9Q80vNeG2z7XQl30b6i5pOaVw0Jt9WdPuvs10JDyMEGqPNKhINXCpKElJdCZRUk0zw93Yu3zHr60m4/3j+dI/32+tJX3dkeNzy7jtx/vH86Nx/vH86bRRZBzy7jtx/vH86Nx/vH86bRRZBzy7jt7f32x9aPMf+83/AH0abRVqTSsmS/ed2O8x/wC83/fRo8x/7zf99Gm0Uc8u4rId5j/3m/76NHmP/eb/AL6NNoo55dwsh3mP/fb/AL6NJ5j/AN9vzpKKTbe4nFPoL5j/AN9vzo8x/wC+350lFTZByR7C+Y/99vzo8x/77fnSUUWQckewvmP/AH2/OnLPMvCyyKPZyKZRRyp9BqKTukSfaJ/+e8v/AH2aPtE3/PeX/vs1HRS5I9iuZ9yT7RN/z3l/77NH2ib/AJ7y/wDfZqOijlj2C7JPtE3/AD3l/wC+zTorifzB+/l/77NQ06L/AFgo5Y9guxH++31pKH++31pKoQtFJRQAtFJRQAtFJRQAtFFJQAtFJRQAtFJRQAtFJRQAtFJRmgBaKKTNAC0UlFAC0UlFABT4v9YKZT4j+8FADX++31pKV/vt9aSgAooooAKKKSgBa6Dw34H1nxQQ9nAIrXvczfKn4d2/Ct74b+Al8QSf2pqqZ06JtsUR/wCW7Drn/ZH6mu0+JHix/CujwWWllYry5BWMqBiGMdSB+goA54/DXwxoYX/hIfEJEh6oHWL9OTW7o/gfwFqSEWAhviBzi6Zm/IGvEpJJJ5WlmkaSVzlnc5Yn1JNPtrmayuUubWaSCeM5WSM4YH60Ae+/8Kx8Kf8AQKX/AL+v/jVW+8CeB9MRHv7O3tlc7VaWdlBPpyad8PPG/wDwlWntBeFV1O2A80DgSL2cD+fvXT6ppVprGny2d/As0Eowyt/Meh96AOBv9J+Gen2rTyi0dV/hiuGdifQAGvNdf1LSL2bZoujR2ECniRnZ5H+uTgfQUvizw1N4V1yWxkO+MjfBLjG9D/UdDWNQAUUUUAFdR8OtGste8VrZalD51uYHfZuI5GMdK5eu2+EX/I9p/wBe0n9KAOo8e+BPD+ieD7y+0+x8q5j2bH8xjjLAHqfQ15DXv3xT/wCSf6h9Y/8A0MV4DQAUUUUAFFFFABTov9YtNp0X+sWgBH++31pKH++31ptADqKbRQA6p7Cyk1HUbayhGZLiVYl9snGarV0fw9VX8e6Rv6CUkfXacUAfQWnafBpenW9lbLtht4xGg9hXi/xilaTxnFGxO2O0Tb+JJNe49q8a+NNgYtc06+A+SaAxE+6nP8jQB5xRTaKANjwrrT+H/Etlfq2EWQJKP70bcN/j+FfSoIdQVOQRkGvlI8qRX0t4SvDf+E9KuWyWe2TJPqBj+lAHK/GTSkufDEOoBf3tnMBn/Ybgj88V4rXvfxWlWLwDehurvGo9zuH+FeBc4oAdRXZeFfhrd+KdFXUYdQggRpGTY8ZJ4PtWz/wpLUP+gva/9+m/xoA80rtvhH/yPaf9e0n9K1f+FJah/wBBe1/79N/jW/4L+Gl34W8QLqM2oQzoImj2IhB578/SgDU+Kf8AyT7UfrH/AOhivAa+kvF+hS+JfDVzpkMyQvNtw7jIGGB6fhXnH/CktQ/6C9t/36b/ABoA80or0v8A4UlqH/QXtf8Av03+NH/CktQ/6C9r/wB+m/xoA80oqS8tzaXs9szBjDI0ZYDrtOKhoAdTov8AWLUdSQ/6wUAMc/vG+tJQ/wB9vrSUALRSUUALVzSNRbR9Ys9QTJNtMshHqAef0zVKjNAH1VbXMV5axXEDB4pkDow7g8iua+I3hx/EXhWaO3Tfd2x8+AdyR1X8RmuB+G/xDj0eNNH1mTbZ5/0ec9If9lv9n0PavZY5Y54lkidXRhlWU5BHsaAPlT88j1FFev8Ajr4WvqNzJqfh8Ik8mWmtWO1XP95T2Pt0rzxvBHiVZjF/Yl9vzjhOPz6UAYROAa+lvCFm+n+EdKtpAQ6WybgeoJGcfrXnng34TXCXsV/4jCKkRDpaK24s3befT2rR8efE5NN87StBdXvB8styPuw+y+rfoKAMf4w+Jo728g0S1cMtq3mXBB4344X8Bk/jXmlKXZ2ZnZmZjksxySfU02gD0rwL8R9L8L+G00+8t7uSUSu+6JAVwTx1NdF/wunQv+fTUP8Av2v+NeJ0UAe2f8Lp0L/n01D/AL9r/jWr4b+JGl+J9WGn2VvdxymNpMyqAMD6Gvn6u3+EP/I9p/17Sf0oA9m8Q65b+HNGm1K7SR4YcbljALHJA4/OuO/4XToX/PpqH/ftf8a1fip/yT7UfrH/AOhivn40Ae2f8Lp0L/n01D/v2v8AjR/wunQSf+PTUP8Av2v+NeJ0UAWdQuFu9Su7iMEJNM8ig9cFiRn86r0lFAC06E/vBTKfD/rRQA1/vt9aSlf/AFjfWkoAKKKKACiiigArV0fxRrOgYGl6hNDH/wA8idyH/gJ4rKpKAO5X4w+JY0+YWDkD7xhIP6GvZPDlxeXnh+xudRaNrmeFZH8tcKN3IA/A18xHkY9a+ivh7rkGueELJomHm20YgmTPKsox+o5oAl8d3tzpvgrVLmzYrMkPysOqgkAn8ATXzjmvqyaGO4ieKZFkjdSrKwyCD2rxXxz8MLjRjLqOiI9xYcs8AGXhHt/eX9RQB57RSZz0wfpRQAtFFFABXb/CH/ke0/69pP6VxFdt8I3VPHSFmCj7NJyTj0oA9L+Kn/JPtR+sf/oa18/V778UpopPh/qKpIjH93wGH98V4FQAUUUUAFFFFABT4f8AWio6fD/rRQA1/vt9aSlf77fWkoAM0ZoooAM0Zorvfhz8PR4kP9p6qGGmxthIxwbhh15/u/zoA5fQ/DOreJJCmlWUkqg4aU/LGv1Y8V3mnfBOdlD6tqqR9ylsmcf8Cb/CvSNU1LT/AAnoMlzKiQWlsuEijUDJ7Ko9TXhXifx9rPiadxJcPbWRPy20LEDH+0erH9KAO4m8HfDrQ+NS1TzJB1WS6yf++Uq3o/iv4e+F5ZW0iR4mlAWQokrBsdOteLgAdBQaAPpzQfE+leJbdptLullCHDoRtdPqp5rVPIr5X07UrzSL1LzT7h7e4j+66H9CO49q9y8BfESDxUgs7wLb6oi5KD7so/vL/UUAc78SfhxGkc2uaHFtZcvc2yDgju6j17kV5MDkAjpX1iVDA5AI9K+bvHOiroPjC/s4gFgLCaJR/Crc4/A5FAGBmjNFFABmk/GlooATHuT+NLmiigAzRmiigAzRmiigAp8P+tFMp8P+tFADXPzt9abmh/vt9abQA7NGabRQBNbwNdXMVvFnzJpFjX6k4r6i0nT4dJ0u2sLdQIreNY1A9h1/E818x6RcrZa1YXMn3IbiORvoGFfUyMHUMpypGQRQB5L8cL2TzdJsgxERDzMOxIwB+WTXlOa9p+M2hS3+iW+qW6lmsGPmgDJ8tsZP4ECvFBzQA7NGaSkoAcamtL2fTruG8tZCk8DiRGHYioKVI3mdY4lLyOQqqOpJ4AoA+pdIvxqmkWl8q7RcQrLj0yAa8S+MEiv46ZVPzJbRhvrya9j0yOPw54UtY7uRY47G1USueg2rya+dPEGrvr2vXupSZH2iQsik/dXoo/ICgDPFGabRQA7NGabRQA7NGabRQA7NGabRQA7NGabRQA7NSQn96KhqSH/WigBsn32+tNpz/fb602gAooooAMZ68j0r2r4YeP4L+xh0TU5RHfQKEgdzgToOgz/eH614rRnp14OQR2oA+sXVXRkdQysMEEZBHpXlXiv4O+bM934bkjj3nLWkpwv/AABu30Ncv4f+KuvaJGkFyy6jbrwFuDhwPQP/AI5rt7L42aNMoF7ZXts3faBIv5gj+VAHll/4R1/THK3ekXi8/eSMup/Fc1nGwvAcGzuc+nktn+Ve6r8XfCpXJurhfY27VDP8ZPDUSkxfbZm7BIMZ/EmgDyLTvCWvam4Wz0i7bP8AE8ZRR9S2K9N8IfDu18Jj+3PEt1b+fCNyLu/dQe5J6tWbqvxtndGTSNLWM9pLl935KP8AGvPta8R6r4hn83VbySfByqdEX6KOKAOp+IXxFPiUnTdL3R6WjZdzw1wR/Jf51wlJRQAUUUUAFFFFABRRRQAUUUUAFFFFABUkP+tFR0+H/WigBH++31NNrW8VaSdD8Uahp5UhIpiY8/3Dyv6GsmgAooooAKKKKACiiigAooooAKKKKACiiigAooooAKKKKACiiigAooooAKKKKACnxHEgpldL8PvD6+JPFUdrMpNvHE8kp9BjA/UigD0P4t+DpNStU1ywjL3Nsm24RRkvGOcgdyOfwPtXi27PTke1fWhGRXm/i/4R2mrTSXuhypZXTnc8LD9059ePun6cUAeJ0Vra54X1Tw5cCDU4ERzypSQMCPWsvyn/ALv60ANop3lP/d/Wjyn/ALv60ANop3lP/d/Wjyn/ALv60ANop3lP/d/Wjyn/ALv60ANop3lP/d/Wjyn/ALv60ANop3lP/d/Wjyn/ALv60ANop3lP/d/Wjyn/ALv60ANop3lP/d/Wjyn/ALv60ANop3lP/d/Wjyn/ALv60ANop3lP/d/Wjyn/ALv60ANopxicfw/rW54f8F6x4mcjTootinDySSBQv4dTQBgjLMFAJYnAAGST2Fe/fDHwc3hnRWnvUxqF5hpB/wA81/hT+p9zUfg34X2HhqVL29kF9qA5VyuEiP8Asj19zXdU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" name="Freeform 6143"/>
          <p:cNvSpPr/>
          <p:nvPr/>
        </p:nvSpPr>
        <p:spPr>
          <a:xfrm>
            <a:off x="5143412" y="2493380"/>
            <a:ext cx="1790788" cy="2002420"/>
          </a:xfrm>
          <a:custGeom>
            <a:avLst/>
            <a:gdLst>
              <a:gd name="connsiteX0" fmla="*/ 19862 w 1790788"/>
              <a:gd name="connsiteY0" fmla="*/ 0 h 2002420"/>
              <a:gd name="connsiteX1" fmla="*/ 251355 w 1790788"/>
              <a:gd name="connsiteY1" fmla="*/ 1180617 h 2002420"/>
              <a:gd name="connsiteX2" fmla="*/ 1790788 w 1790788"/>
              <a:gd name="connsiteY2" fmla="*/ 2002420 h 200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88" h="2002420">
                <a:moveTo>
                  <a:pt x="19862" y="0"/>
                </a:moveTo>
                <a:cubicBezTo>
                  <a:pt x="-11969" y="423440"/>
                  <a:pt x="-43799" y="846880"/>
                  <a:pt x="251355" y="1180617"/>
                </a:cubicBezTo>
                <a:cubicBezTo>
                  <a:pt x="546509" y="1514354"/>
                  <a:pt x="1168648" y="1758387"/>
                  <a:pt x="1790788" y="200242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 descr="http://rationalwiki.org/w/images/thumb/2/24/Warning_icon.svg/400px-Warning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653" y="4290945"/>
            <a:ext cx="510875" cy="51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rationalwiki.org/w/images/thumb/2/24/Warning_icon.svg/400px-Warning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33" y="5895975"/>
            <a:ext cx="510875" cy="51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rationalwiki.org/w/images/thumb/2/24/Warning_icon.svg/400px-Warning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353586"/>
            <a:ext cx="510875" cy="51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://rationalwiki.org/w/images/thumb/2/24/Warning_icon.svg/400px-Warning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125" y="2209800"/>
            <a:ext cx="510875" cy="51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5410200" y="533400"/>
            <a:ext cx="3082507" cy="3249155"/>
            <a:chOff x="5410200" y="533400"/>
            <a:chExt cx="3082507" cy="3249155"/>
          </a:xfrm>
        </p:grpSpPr>
        <p:sp>
          <p:nvSpPr>
            <p:cNvPr id="20" name="Oval 19"/>
            <p:cNvSpPr/>
            <p:nvPr/>
          </p:nvSpPr>
          <p:spPr>
            <a:xfrm>
              <a:off x="5410200" y="1600200"/>
              <a:ext cx="3082507" cy="218235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614" name="Picture 6" descr="http://cdn1.iconfinder.com/data/icons/FUTUREXP/accounting/png/400/money_bag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29400" y="533400"/>
              <a:ext cx="1143000" cy="1143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41313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Introduce </a:t>
            </a:r>
            <a:r>
              <a:rPr lang="en-US" sz="2800" b="1" dirty="0" smtClean="0">
                <a:solidFill>
                  <a:srgbClr val="FF0000"/>
                </a:solidFill>
              </a:rPr>
              <a:t>Dealer</a:t>
            </a:r>
            <a:r>
              <a:rPr lang="en-US" sz="2800" dirty="0" smtClean="0"/>
              <a:t> </a:t>
            </a:r>
            <a:r>
              <a:rPr lang="en-US" sz="2800" dirty="0"/>
              <a:t>to help interactive </a:t>
            </a:r>
            <a:r>
              <a:rPr lang="en-US" sz="2800" dirty="0" smtClean="0"/>
              <a:t>multi-tier applications </a:t>
            </a:r>
            <a:r>
              <a:rPr lang="en-US" sz="2800" u="sng" dirty="0" smtClean="0"/>
              <a:t>respond </a:t>
            </a:r>
            <a:r>
              <a:rPr lang="en-US" sz="2800" u="sng" dirty="0"/>
              <a:t>to </a:t>
            </a:r>
            <a:r>
              <a:rPr lang="en-US" sz="2800" u="sng" dirty="0" smtClean="0"/>
              <a:t>transient variability </a:t>
            </a:r>
            <a:r>
              <a:rPr lang="en-US" sz="2800" u="sng" dirty="0"/>
              <a:t>in </a:t>
            </a:r>
            <a:r>
              <a:rPr lang="en-US" sz="2800" u="sng" dirty="0" smtClean="0"/>
              <a:t>performance in cloud</a:t>
            </a:r>
          </a:p>
          <a:p>
            <a:r>
              <a:rPr lang="en-US" sz="2800" dirty="0"/>
              <a:t>Split requests at </a:t>
            </a:r>
            <a:r>
              <a:rPr lang="en-US" sz="2800" u="sng" dirty="0"/>
              <a:t>component</a:t>
            </a:r>
            <a:r>
              <a:rPr lang="en-US" sz="2800" dirty="0"/>
              <a:t> granularity (rather entire DC</a:t>
            </a:r>
            <a:r>
              <a:rPr lang="en-US" sz="2800" dirty="0" smtClean="0"/>
              <a:t>)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Pick </a:t>
            </a:r>
            <a:r>
              <a:rPr lang="en-US" sz="2800" u="sng" dirty="0"/>
              <a:t>best combination of component replicas</a:t>
            </a:r>
            <a:r>
              <a:rPr lang="en-US" sz="2800" dirty="0"/>
              <a:t> (potentially </a:t>
            </a:r>
            <a:r>
              <a:rPr lang="en-US" sz="2800" dirty="0" smtClean="0"/>
              <a:t>across multiple DC’s) to serve each individual request</a:t>
            </a:r>
          </a:p>
          <a:p>
            <a:r>
              <a:rPr lang="en-US" sz="2800" dirty="0" smtClean="0"/>
              <a:t>Benefits over naïve approaches:</a:t>
            </a: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Wide range of variability </a:t>
            </a:r>
            <a:r>
              <a:rPr lang="en-US" dirty="0"/>
              <a:t>in cloud </a:t>
            </a:r>
            <a:r>
              <a:rPr lang="en-US" dirty="0" smtClean="0"/>
              <a:t>(performance problems, network </a:t>
            </a:r>
            <a:r>
              <a:rPr lang="en-US" dirty="0"/>
              <a:t>congestion, workload spikes, failures, etc</a:t>
            </a:r>
            <a:r>
              <a:rPr lang="en-US" dirty="0" smtClean="0"/>
              <a:t>.)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Short time scale adaptation (tens of seconds to few minutes)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Performance tail (90</a:t>
            </a:r>
            <a:r>
              <a:rPr lang="en-US" baseline="30000" dirty="0" smtClean="0"/>
              <a:t>th</a:t>
            </a:r>
            <a:r>
              <a:rPr lang="en-US" dirty="0" smtClean="0"/>
              <a:t>  percentile and higher):</a:t>
            </a:r>
            <a:endParaRPr lang="en-US" dirty="0"/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Under </a:t>
            </a:r>
            <a:r>
              <a:rPr lang="en-US" dirty="0"/>
              <a:t>natural cloud </a:t>
            </a:r>
            <a:r>
              <a:rPr lang="en-US" dirty="0" smtClean="0"/>
              <a:t>dynamics </a:t>
            </a:r>
            <a:r>
              <a:rPr lang="en-US" b="1" dirty="0" smtClean="0"/>
              <a:t>&gt; 6x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Redirection schemes: e.g., DNS-based load-balancers </a:t>
            </a:r>
            <a:r>
              <a:rPr lang="en-US" b="1" dirty="0" smtClean="0"/>
              <a:t>&gt; 3x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1" name="Picture 6" descr="http://www.clker.com/cliparts/e/2/a/d/1206574733930851359Ryan_Taylor_Green_Tic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95" y="3886200"/>
            <a:ext cx="397163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clker.com/cliparts/e/2/a/d/1206574733930851359Ryan_Taylor_Green_Tic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48200"/>
            <a:ext cx="397163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clker.com/cliparts/e/2/a/d/1206574733930851359Ryan_Taylor_Green_Tic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29200"/>
            <a:ext cx="397163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4027594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Measurement and Observations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905000"/>
            <a:ext cx="4419600" cy="457200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44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Variability in</a:t>
            </a:r>
            <a:br>
              <a:rPr lang="en-US" dirty="0"/>
            </a:br>
            <a:r>
              <a:rPr lang="en-US" dirty="0"/>
              <a:t>Multi-tier Interactive Applications</a:t>
            </a: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>
          <a:xfrm>
            <a:off x="906623" y="6210300"/>
            <a:ext cx="457200" cy="457200"/>
          </a:xfrm>
        </p:spPr>
        <p:txBody>
          <a:bodyPr/>
          <a:lstStyle/>
          <a:p>
            <a:fld id="{57B348EE-82E1-4B0C-8F35-CF9FFE4F4271}" type="slidenum">
              <a:rPr lang="en-US" sz="2400" smtClean="0"/>
              <a:pPr/>
              <a:t>7</a:t>
            </a:fld>
            <a:endParaRPr lang="en-US" sz="2400"/>
          </a:p>
        </p:txBody>
      </p:sp>
      <p:grpSp>
        <p:nvGrpSpPr>
          <p:cNvPr id="7" name="Group 6"/>
          <p:cNvGrpSpPr/>
          <p:nvPr/>
        </p:nvGrpSpPr>
        <p:grpSpPr>
          <a:xfrm>
            <a:off x="152400" y="1424672"/>
            <a:ext cx="8087552" cy="3698132"/>
            <a:chOff x="65726" y="1424671"/>
            <a:chExt cx="8925875" cy="4384539"/>
          </a:xfrm>
        </p:grpSpPr>
        <p:sp>
          <p:nvSpPr>
            <p:cNvPr id="20" name="TextBox 19"/>
            <p:cNvSpPr txBox="1"/>
            <p:nvPr/>
          </p:nvSpPr>
          <p:spPr>
            <a:xfrm>
              <a:off x="1368023" y="1424671"/>
              <a:ext cx="3730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Thumbnail Application</a:t>
              </a:r>
              <a:endParaRPr lang="en-US" sz="2800" b="1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903319" y="1767461"/>
              <a:ext cx="7088282" cy="4041749"/>
              <a:chOff x="1143000" y="9347"/>
              <a:chExt cx="7870619" cy="5799863"/>
            </a:xfrm>
          </p:grpSpPr>
          <p:sp>
            <p:nvSpPr>
              <p:cNvPr id="24" name="AutoShape 1"/>
              <p:cNvSpPr>
                <a:spLocks noChangeArrowheads="1"/>
              </p:cNvSpPr>
              <p:nvPr/>
            </p:nvSpPr>
            <p:spPr bwMode="auto">
              <a:xfrm>
                <a:off x="4484711" y="2783108"/>
                <a:ext cx="2299832" cy="1049870"/>
              </a:xfrm>
              <a:prstGeom prst="roundRect">
                <a:avLst>
                  <a:gd name="adj" fmla="val 6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58062" tIns="29031" rIns="58062" bIns="29031" anchor="ctr"/>
              <a:lstStyle/>
              <a:p>
                <a:endParaRPr lang="en-US" sz="1400" b="1">
                  <a:latin typeface="Book Antiqua" pitchFamily="18" charset="0"/>
                </a:endParaRPr>
              </a:p>
            </p:txBody>
          </p:sp>
          <p:sp>
            <p:nvSpPr>
              <p:cNvPr id="25" name="AutoShape 2"/>
              <p:cNvSpPr>
                <a:spLocks noChangeArrowheads="1"/>
              </p:cNvSpPr>
              <p:nvPr/>
            </p:nvSpPr>
            <p:spPr bwMode="auto">
              <a:xfrm>
                <a:off x="4656160" y="2881396"/>
                <a:ext cx="2404862" cy="1042310"/>
              </a:xfrm>
              <a:prstGeom prst="roundRect">
                <a:avLst>
                  <a:gd name="adj" fmla="val 6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58062" tIns="29031" rIns="58062" bIns="29031" anchor="ctr"/>
              <a:lstStyle/>
              <a:p>
                <a:endParaRPr lang="en-US" sz="1400" b="1">
                  <a:latin typeface="Book Antiqua" pitchFamily="18" charset="0"/>
                </a:endParaRPr>
              </a:p>
            </p:txBody>
          </p:sp>
          <p:grpSp>
            <p:nvGrpSpPr>
              <p:cNvPr id="27" name="Group 3"/>
              <p:cNvGrpSpPr>
                <a:grpSpLocks/>
              </p:cNvGrpSpPr>
              <p:nvPr/>
            </p:nvGrpSpPr>
            <p:grpSpPr bwMode="auto">
              <a:xfrm>
                <a:off x="6342481" y="859086"/>
                <a:ext cx="2130241" cy="1274263"/>
                <a:chOff x="4092" y="1152"/>
                <a:chExt cx="1583" cy="863"/>
              </a:xfrm>
            </p:grpSpPr>
            <p:sp>
              <p:nvSpPr>
                <p:cNvPr id="97" name="AutoShape 4"/>
                <p:cNvSpPr>
                  <a:spLocks noChangeArrowheads="1"/>
                </p:cNvSpPr>
                <p:nvPr/>
              </p:nvSpPr>
              <p:spPr bwMode="auto">
                <a:xfrm>
                  <a:off x="4092" y="1152"/>
                  <a:ext cx="1584" cy="864"/>
                </a:xfrm>
                <a:prstGeom prst="roundRect">
                  <a:avLst>
                    <a:gd name="adj" fmla="val 116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  <p:sp>
              <p:nvSpPr>
                <p:cNvPr id="98" name="Oval 5"/>
                <p:cNvSpPr>
                  <a:spLocks noChangeArrowheads="1"/>
                </p:cNvSpPr>
                <p:nvPr/>
              </p:nvSpPr>
              <p:spPr bwMode="auto">
                <a:xfrm>
                  <a:off x="4668" y="1296"/>
                  <a:ext cx="864" cy="5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0000" tIns="60840" rIns="90000" bIns="45000" anchor="ctr" anchorCtr="1"/>
                <a:lstStyle/>
                <a:p>
                  <a:pPr algn="ctr">
                    <a:tabLst>
                      <a:tab pos="0" algn="l"/>
                      <a:tab pos="290308" algn="l"/>
                      <a:tab pos="580616" algn="l"/>
                      <a:tab pos="870925" algn="l"/>
                      <a:tab pos="1161233" algn="l"/>
                      <a:tab pos="1451542" algn="l"/>
                      <a:tab pos="1741850" algn="l"/>
                      <a:tab pos="2032158" algn="l"/>
                      <a:tab pos="2322466" algn="l"/>
                      <a:tab pos="2612775" algn="l"/>
                      <a:tab pos="2903083" algn="l"/>
                      <a:tab pos="3193391" algn="l"/>
                      <a:tab pos="3483699" algn="l"/>
                      <a:tab pos="3774008" algn="l"/>
                      <a:tab pos="4064316" algn="l"/>
                      <a:tab pos="4354624" algn="l"/>
                      <a:tab pos="4644933" algn="l"/>
                      <a:tab pos="4935241" algn="l"/>
                      <a:tab pos="5225549" algn="l"/>
                      <a:tab pos="5515857" algn="l"/>
                      <a:tab pos="5806165" algn="l"/>
                    </a:tabLst>
                  </a:pPr>
                  <a:r>
                    <a:rPr lang="en-US" sz="1400" b="1" dirty="0" err="1">
                      <a:solidFill>
                        <a:srgbClr val="000000"/>
                      </a:solidFill>
                      <a:latin typeface="Book Antiqua" pitchFamily="18" charset="0"/>
                    </a:rPr>
                    <a:t>WorkerRole</a:t>
                  </a:r>
                  <a:endParaRPr lang="en-US" sz="1400" b="1" dirty="0">
                    <a:solidFill>
                      <a:srgbClr val="000000"/>
                    </a:solidFill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28" name="Group 6"/>
              <p:cNvGrpSpPr>
                <a:grpSpLocks/>
              </p:cNvGrpSpPr>
              <p:nvPr/>
            </p:nvGrpSpPr>
            <p:grpSpPr bwMode="auto">
              <a:xfrm>
                <a:off x="3187360" y="745672"/>
                <a:ext cx="2498880" cy="1088754"/>
                <a:chOff x="1826" y="1047"/>
                <a:chExt cx="2603" cy="1008"/>
              </a:xfrm>
            </p:grpSpPr>
            <p:sp>
              <p:nvSpPr>
                <p:cNvPr id="92" name="AutoShape 7"/>
                <p:cNvSpPr>
                  <a:spLocks noChangeArrowheads="1"/>
                </p:cNvSpPr>
                <p:nvPr/>
              </p:nvSpPr>
              <p:spPr bwMode="auto">
                <a:xfrm>
                  <a:off x="1826" y="1047"/>
                  <a:ext cx="2588" cy="1008"/>
                </a:xfrm>
                <a:prstGeom prst="roundRect">
                  <a:avLst>
                    <a:gd name="adj" fmla="val 97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  <p:sp>
              <p:nvSpPr>
                <p:cNvPr id="93" name="Oval 8"/>
                <p:cNvSpPr>
                  <a:spLocks noChangeArrowheads="1"/>
                </p:cNvSpPr>
                <p:nvPr/>
              </p:nvSpPr>
              <p:spPr bwMode="auto">
                <a:xfrm>
                  <a:off x="2546" y="1191"/>
                  <a:ext cx="720" cy="5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0000" tIns="60840" rIns="90000" bIns="45000" anchor="ctr" anchorCtr="1"/>
                <a:lstStyle/>
                <a:p>
                  <a:pPr algn="ctr">
                    <a:tabLst>
                      <a:tab pos="0" algn="l"/>
                      <a:tab pos="290308" algn="l"/>
                      <a:tab pos="580616" algn="l"/>
                      <a:tab pos="870925" algn="l"/>
                      <a:tab pos="1161233" algn="l"/>
                      <a:tab pos="1451542" algn="l"/>
                      <a:tab pos="1741850" algn="l"/>
                      <a:tab pos="2032158" algn="l"/>
                      <a:tab pos="2322466" algn="l"/>
                      <a:tab pos="2612775" algn="l"/>
                      <a:tab pos="2903083" algn="l"/>
                      <a:tab pos="3193391" algn="l"/>
                      <a:tab pos="3483699" algn="l"/>
                      <a:tab pos="3774008" algn="l"/>
                      <a:tab pos="4064316" algn="l"/>
                      <a:tab pos="4354624" algn="l"/>
                      <a:tab pos="4644933" algn="l"/>
                      <a:tab pos="4935241" algn="l"/>
                      <a:tab pos="5225549" algn="l"/>
                      <a:tab pos="5515857" algn="l"/>
                      <a:tab pos="5806165" algn="l"/>
                    </a:tabLst>
                  </a:pPr>
                  <a:r>
                    <a:rPr lang="en-US" sz="1400" b="1" dirty="0">
                      <a:solidFill>
                        <a:srgbClr val="000000"/>
                      </a:solidFill>
                      <a:latin typeface="Book Antiqua" pitchFamily="18" charset="0"/>
                    </a:rPr>
                    <a:t>Role</a:t>
                  </a:r>
                </a:p>
              </p:txBody>
            </p:sp>
            <p:sp>
              <p:nvSpPr>
                <p:cNvPr id="94" name="AutoShape 9"/>
                <p:cNvSpPr>
                  <a:spLocks noChangeArrowheads="1"/>
                </p:cNvSpPr>
                <p:nvPr/>
              </p:nvSpPr>
              <p:spPr bwMode="auto">
                <a:xfrm>
                  <a:off x="2114" y="1335"/>
                  <a:ext cx="288" cy="576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0000" tIns="60840" rIns="90000" bIns="45000" anchor="ctr" anchorCtr="1"/>
                <a:lstStyle/>
                <a:p>
                  <a:pPr algn="ctr">
                    <a:tabLst>
                      <a:tab pos="0" algn="l"/>
                      <a:tab pos="290308" algn="l"/>
                      <a:tab pos="580616" algn="l"/>
                      <a:tab pos="870925" algn="l"/>
                      <a:tab pos="1161233" algn="l"/>
                      <a:tab pos="1451542" algn="l"/>
                      <a:tab pos="1741850" algn="l"/>
                      <a:tab pos="2032158" algn="l"/>
                      <a:tab pos="2322466" algn="l"/>
                      <a:tab pos="2612775" algn="l"/>
                      <a:tab pos="2903083" algn="l"/>
                      <a:tab pos="3193391" algn="l"/>
                      <a:tab pos="3483699" algn="l"/>
                      <a:tab pos="3774008" algn="l"/>
                      <a:tab pos="4064316" algn="l"/>
                      <a:tab pos="4354624" algn="l"/>
                      <a:tab pos="4644933" algn="l"/>
                      <a:tab pos="4935241" algn="l"/>
                      <a:tab pos="5225549" algn="l"/>
                      <a:tab pos="5515857" algn="l"/>
                      <a:tab pos="5806165" algn="l"/>
                    </a:tabLst>
                  </a:pPr>
                  <a:r>
                    <a:rPr lang="en-US" sz="1400" b="1" dirty="0">
                      <a:solidFill>
                        <a:srgbClr val="000000"/>
                      </a:solidFill>
                      <a:latin typeface="Book Antiqua" pitchFamily="18" charset="0"/>
                    </a:rPr>
                    <a:t>IIS</a:t>
                  </a:r>
                </a:p>
              </p:txBody>
            </p:sp>
            <p:cxnSp>
              <p:nvCxnSpPr>
                <p:cNvPr id="95" name="AutoShape 10"/>
                <p:cNvCxnSpPr>
                  <a:cxnSpLocks noChangeShapeType="1"/>
                  <a:stCxn id="92" idx="3"/>
                  <a:endCxn id="92" idx="3"/>
                </p:cNvCxnSpPr>
                <p:nvPr/>
              </p:nvCxnSpPr>
              <p:spPr bwMode="auto">
                <a:xfrm>
                  <a:off x="4414" y="1551"/>
                  <a:ext cx="15" cy="17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96" name="Line 11"/>
                <p:cNvSpPr>
                  <a:spLocks noChangeShapeType="1"/>
                </p:cNvSpPr>
                <p:nvPr/>
              </p:nvSpPr>
              <p:spPr bwMode="auto">
                <a:xfrm>
                  <a:off x="2402" y="1623"/>
                  <a:ext cx="28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0" name="Group 12"/>
              <p:cNvGrpSpPr>
                <a:grpSpLocks/>
              </p:cNvGrpSpPr>
              <p:nvPr/>
            </p:nvGrpSpPr>
            <p:grpSpPr bwMode="auto">
              <a:xfrm>
                <a:off x="3273760" y="867726"/>
                <a:ext cx="1658880" cy="1087675"/>
                <a:chOff x="1916" y="1160"/>
                <a:chExt cx="1728" cy="1007"/>
              </a:xfrm>
            </p:grpSpPr>
            <p:sp>
              <p:nvSpPr>
                <p:cNvPr id="85" name="AutoShape 13"/>
                <p:cNvSpPr>
                  <a:spLocks noChangeArrowheads="1"/>
                </p:cNvSpPr>
                <p:nvPr/>
              </p:nvSpPr>
              <p:spPr bwMode="auto">
                <a:xfrm>
                  <a:off x="1916" y="1160"/>
                  <a:ext cx="1728" cy="1008"/>
                </a:xfrm>
                <a:prstGeom prst="roundRect">
                  <a:avLst>
                    <a:gd name="adj" fmla="val 97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  <p:sp>
              <p:nvSpPr>
                <p:cNvPr id="86" name="Oval 14"/>
                <p:cNvSpPr>
                  <a:spLocks noChangeArrowheads="1"/>
                </p:cNvSpPr>
                <p:nvPr/>
              </p:nvSpPr>
              <p:spPr bwMode="auto">
                <a:xfrm>
                  <a:off x="2636" y="1304"/>
                  <a:ext cx="720" cy="5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0000" tIns="60840" rIns="90000" bIns="45000" anchor="ctr" anchorCtr="1"/>
                <a:lstStyle/>
                <a:p>
                  <a:pPr algn="ctr">
                    <a:tabLst>
                      <a:tab pos="0" algn="l"/>
                      <a:tab pos="290308" algn="l"/>
                      <a:tab pos="580616" algn="l"/>
                      <a:tab pos="870925" algn="l"/>
                      <a:tab pos="1161233" algn="l"/>
                      <a:tab pos="1451542" algn="l"/>
                      <a:tab pos="1741850" algn="l"/>
                      <a:tab pos="2032158" algn="l"/>
                      <a:tab pos="2322466" algn="l"/>
                      <a:tab pos="2612775" algn="l"/>
                      <a:tab pos="2903083" algn="l"/>
                      <a:tab pos="3193391" algn="l"/>
                      <a:tab pos="3483699" algn="l"/>
                      <a:tab pos="3774008" algn="l"/>
                      <a:tab pos="4064316" algn="l"/>
                      <a:tab pos="4354624" algn="l"/>
                      <a:tab pos="4644933" algn="l"/>
                      <a:tab pos="4935241" algn="l"/>
                      <a:tab pos="5225549" algn="l"/>
                      <a:tab pos="5515857" algn="l"/>
                      <a:tab pos="5806165" algn="l"/>
                    </a:tabLst>
                  </a:pPr>
                  <a:r>
                    <a:rPr lang="en-US" sz="1400" b="1" dirty="0" err="1">
                      <a:solidFill>
                        <a:srgbClr val="000000"/>
                      </a:solidFill>
                      <a:latin typeface="Book Antiqua" pitchFamily="18" charset="0"/>
                    </a:rPr>
                    <a:t>ebRole</a:t>
                  </a:r>
                  <a:endParaRPr lang="en-US" sz="1400" b="1" dirty="0">
                    <a:solidFill>
                      <a:srgbClr val="000000"/>
                    </a:solidFill>
                    <a:latin typeface="Book Antiqua" pitchFamily="18" charset="0"/>
                  </a:endParaRPr>
                </a:p>
              </p:txBody>
            </p:sp>
            <p:sp>
              <p:nvSpPr>
                <p:cNvPr id="88" name="AutoShape 15"/>
                <p:cNvSpPr>
                  <a:spLocks noChangeArrowheads="1"/>
                </p:cNvSpPr>
                <p:nvPr/>
              </p:nvSpPr>
              <p:spPr bwMode="auto">
                <a:xfrm>
                  <a:off x="2204" y="1448"/>
                  <a:ext cx="288" cy="576"/>
                </a:xfrm>
                <a:prstGeom prst="roundRect">
                  <a:avLst>
                    <a:gd name="adj" fmla="val 347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0000" tIns="60840" rIns="90000" bIns="45000" anchor="ctr" anchorCtr="1"/>
                <a:lstStyle/>
                <a:p>
                  <a:pPr algn="ctr">
                    <a:tabLst>
                      <a:tab pos="0" algn="l"/>
                      <a:tab pos="290308" algn="l"/>
                      <a:tab pos="580616" algn="l"/>
                      <a:tab pos="870925" algn="l"/>
                      <a:tab pos="1161233" algn="l"/>
                      <a:tab pos="1451542" algn="l"/>
                      <a:tab pos="1741850" algn="l"/>
                      <a:tab pos="2032158" algn="l"/>
                      <a:tab pos="2322466" algn="l"/>
                      <a:tab pos="2612775" algn="l"/>
                      <a:tab pos="2903083" algn="l"/>
                      <a:tab pos="3193391" algn="l"/>
                      <a:tab pos="3483699" algn="l"/>
                      <a:tab pos="3774008" algn="l"/>
                      <a:tab pos="4064316" algn="l"/>
                      <a:tab pos="4354624" algn="l"/>
                      <a:tab pos="4644933" algn="l"/>
                      <a:tab pos="4935241" algn="l"/>
                      <a:tab pos="5225549" algn="l"/>
                      <a:tab pos="5515857" algn="l"/>
                      <a:tab pos="5806165" algn="l"/>
                    </a:tabLst>
                  </a:pPr>
                  <a:r>
                    <a:rPr lang="en-US" sz="1400" b="1" dirty="0">
                      <a:solidFill>
                        <a:srgbClr val="000000"/>
                      </a:solidFill>
                      <a:latin typeface="Book Antiqua" pitchFamily="18" charset="0"/>
                    </a:rPr>
                    <a:t>IIS</a:t>
                  </a:r>
                </a:p>
              </p:txBody>
            </p:sp>
            <p:cxnSp>
              <p:nvCxnSpPr>
                <p:cNvPr id="90" name="AutoShape 16"/>
                <p:cNvCxnSpPr>
                  <a:cxnSpLocks noChangeShapeType="1"/>
                  <a:stCxn id="85" idx="3"/>
                  <a:endCxn id="85" idx="3"/>
                </p:cNvCxnSpPr>
                <p:nvPr/>
              </p:nvCxnSpPr>
              <p:spPr bwMode="auto">
                <a:xfrm>
                  <a:off x="3644" y="1664"/>
                  <a:ext cx="1" cy="1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91" name="Line 17"/>
                <p:cNvSpPr>
                  <a:spLocks noChangeShapeType="1"/>
                </p:cNvSpPr>
                <p:nvPr/>
              </p:nvSpPr>
              <p:spPr bwMode="auto">
                <a:xfrm>
                  <a:off x="2492" y="1736"/>
                  <a:ext cx="28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</p:grpSp>
          <p:sp>
            <p:nvSpPr>
              <p:cNvPr id="31" name="AutoShape 18"/>
              <p:cNvSpPr>
                <a:spLocks noChangeArrowheads="1"/>
              </p:cNvSpPr>
              <p:nvPr/>
            </p:nvSpPr>
            <p:spPr bwMode="auto">
              <a:xfrm>
                <a:off x="3361120" y="870750"/>
                <a:ext cx="2430080" cy="1257467"/>
              </a:xfrm>
              <a:prstGeom prst="roundRect">
                <a:avLst>
                  <a:gd name="adj" fmla="val 97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58062" tIns="29031" rIns="58062" bIns="29031" anchor="ctr"/>
              <a:lstStyle/>
              <a:p>
                <a:endParaRPr lang="en-US" sz="1400" b="1">
                  <a:latin typeface="Book Antiqua" pitchFamily="18" charset="0"/>
                </a:endParaRPr>
              </a:p>
            </p:txBody>
          </p:sp>
          <p:sp>
            <p:nvSpPr>
              <p:cNvPr id="32" name="Oval 19"/>
              <p:cNvSpPr>
                <a:spLocks noChangeArrowheads="1"/>
              </p:cNvSpPr>
              <p:nvPr/>
            </p:nvSpPr>
            <p:spPr bwMode="auto">
              <a:xfrm>
                <a:off x="3999000" y="1023263"/>
                <a:ext cx="1672880" cy="102098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62862" tIns="44346" rIns="62862" bIns="34288" anchor="ctr" anchorCtr="1"/>
              <a:lstStyle/>
              <a:p>
                <a:pPr algn="ctr"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Book Antiqua" pitchFamily="18" charset="0"/>
                  </a:rPr>
                  <a:t>Web</a:t>
                </a:r>
              </a:p>
              <a:p>
                <a:pPr algn="ctr"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Book Antiqua" pitchFamily="18" charset="0"/>
                  </a:rPr>
                  <a:t>Role</a:t>
                </a:r>
              </a:p>
            </p:txBody>
          </p:sp>
          <p:sp>
            <p:nvSpPr>
              <p:cNvPr id="33" name="AutoShape 20"/>
              <p:cNvSpPr>
                <a:spLocks noChangeArrowheads="1"/>
              </p:cNvSpPr>
              <p:nvPr/>
            </p:nvSpPr>
            <p:spPr bwMode="auto">
              <a:xfrm>
                <a:off x="3508001" y="1350537"/>
                <a:ext cx="595199" cy="622145"/>
              </a:xfrm>
              <a:prstGeom prst="roundRect">
                <a:avLst>
                  <a:gd name="adj" fmla="val 347"/>
                </a:avLst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62862" tIns="44346" rIns="62862" bIns="34288" anchor="ctr" anchorCtr="1"/>
              <a:lstStyle/>
              <a:p>
                <a:pPr algn="ctr"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Book Antiqua" pitchFamily="18" charset="0"/>
                  </a:rPr>
                  <a:t>IIS</a:t>
                </a:r>
              </a:p>
            </p:txBody>
          </p:sp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3914081" y="1661608"/>
                <a:ext cx="117120" cy="10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58062" tIns="29031" rIns="58062" bIns="29031"/>
              <a:lstStyle/>
              <a:p>
                <a:endParaRPr lang="en-US" sz="1400" b="1">
                  <a:latin typeface="Book Antiqua" pitchFamily="18" charset="0"/>
                </a:endParaRPr>
              </a:p>
            </p:txBody>
          </p:sp>
          <p:sp>
            <p:nvSpPr>
              <p:cNvPr id="35" name="AutoShape 23"/>
              <p:cNvSpPr>
                <a:spLocks noChangeArrowheads="1"/>
              </p:cNvSpPr>
              <p:nvPr/>
            </p:nvSpPr>
            <p:spPr bwMode="auto">
              <a:xfrm>
                <a:off x="1143000" y="1378620"/>
                <a:ext cx="1469840" cy="844649"/>
              </a:xfrm>
              <a:prstGeom prst="roundRect">
                <a:avLst>
                  <a:gd name="adj" fmla="val 167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62862" tIns="44346" rIns="62862" bIns="34288" anchor="ctr" anchorCtr="1"/>
              <a:lstStyle/>
              <a:p>
                <a:pPr algn="ctr"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Book Antiqua" pitchFamily="18" charset="0"/>
                  </a:rPr>
                  <a:t>Load </a:t>
                </a:r>
              </a:p>
              <a:p>
                <a:pPr algn="ctr"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Book Antiqua" pitchFamily="18" charset="0"/>
                  </a:rPr>
                  <a:t>Balancer</a:t>
                </a:r>
              </a:p>
            </p:txBody>
          </p:sp>
          <p:sp>
            <p:nvSpPr>
              <p:cNvPr id="36" name="Line 24"/>
              <p:cNvSpPr>
                <a:spLocks noChangeShapeType="1"/>
              </p:cNvSpPr>
              <p:nvPr/>
            </p:nvSpPr>
            <p:spPr bwMode="auto">
              <a:xfrm>
                <a:off x="2612840" y="1678889"/>
                <a:ext cx="748280" cy="138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</p:spPr>
            <p:txBody>
              <a:bodyPr lIns="58062" tIns="29031" rIns="58062" bIns="29031"/>
              <a:lstStyle/>
              <a:p>
                <a:endParaRPr lang="en-US" sz="1400" b="1">
                  <a:latin typeface="Book Antiqua" pitchFamily="18" charset="0"/>
                </a:endParaRPr>
              </a:p>
            </p:txBody>
          </p:sp>
          <p:sp>
            <p:nvSpPr>
              <p:cNvPr id="37" name="Line 25"/>
              <p:cNvSpPr>
                <a:spLocks noChangeShapeType="1"/>
              </p:cNvSpPr>
              <p:nvPr/>
            </p:nvSpPr>
            <p:spPr bwMode="auto">
              <a:xfrm flipV="1">
                <a:off x="2612840" y="1345136"/>
                <a:ext cx="610040" cy="33375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</p:spPr>
            <p:txBody>
              <a:bodyPr lIns="58062" tIns="29031" rIns="58062" bIns="29031"/>
              <a:lstStyle/>
              <a:p>
                <a:endParaRPr lang="en-US" sz="1400" b="1">
                  <a:latin typeface="Book Antiqua" pitchFamily="18" charset="0"/>
                </a:endParaRPr>
              </a:p>
            </p:txBody>
          </p:sp>
          <p:grpSp>
            <p:nvGrpSpPr>
              <p:cNvPr id="38" name="Group 26"/>
              <p:cNvGrpSpPr>
                <a:grpSpLocks/>
              </p:cNvGrpSpPr>
              <p:nvPr/>
            </p:nvGrpSpPr>
            <p:grpSpPr bwMode="auto">
              <a:xfrm>
                <a:off x="6407761" y="981137"/>
                <a:ext cx="2130241" cy="1274262"/>
                <a:chOff x="4160" y="1265"/>
                <a:chExt cx="1583" cy="863"/>
              </a:xfrm>
            </p:grpSpPr>
            <p:sp>
              <p:nvSpPr>
                <p:cNvPr id="83" name="AutoShape 27"/>
                <p:cNvSpPr>
                  <a:spLocks noChangeArrowheads="1"/>
                </p:cNvSpPr>
                <p:nvPr/>
              </p:nvSpPr>
              <p:spPr bwMode="auto">
                <a:xfrm>
                  <a:off x="4160" y="1265"/>
                  <a:ext cx="1584" cy="864"/>
                </a:xfrm>
                <a:prstGeom prst="roundRect">
                  <a:avLst>
                    <a:gd name="adj" fmla="val 116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  <p:sp>
              <p:nvSpPr>
                <p:cNvPr id="84" name="Oval 28"/>
                <p:cNvSpPr>
                  <a:spLocks noChangeArrowheads="1"/>
                </p:cNvSpPr>
                <p:nvPr/>
              </p:nvSpPr>
              <p:spPr bwMode="auto">
                <a:xfrm>
                  <a:off x="4736" y="1409"/>
                  <a:ext cx="864" cy="5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0000" tIns="60840" rIns="90000" bIns="45000" anchor="ctr" anchorCtr="1"/>
                <a:lstStyle/>
                <a:p>
                  <a:pPr algn="ctr">
                    <a:tabLst>
                      <a:tab pos="0" algn="l"/>
                      <a:tab pos="290308" algn="l"/>
                      <a:tab pos="580616" algn="l"/>
                      <a:tab pos="870925" algn="l"/>
                      <a:tab pos="1161233" algn="l"/>
                      <a:tab pos="1451542" algn="l"/>
                      <a:tab pos="1741850" algn="l"/>
                      <a:tab pos="2032158" algn="l"/>
                      <a:tab pos="2322466" algn="l"/>
                      <a:tab pos="2612775" algn="l"/>
                      <a:tab pos="2903083" algn="l"/>
                      <a:tab pos="3193391" algn="l"/>
                      <a:tab pos="3483699" algn="l"/>
                      <a:tab pos="3774008" algn="l"/>
                      <a:tab pos="4064316" algn="l"/>
                      <a:tab pos="4354624" algn="l"/>
                      <a:tab pos="4644933" algn="l"/>
                      <a:tab pos="4935241" algn="l"/>
                      <a:tab pos="5225549" algn="l"/>
                      <a:tab pos="5515857" algn="l"/>
                      <a:tab pos="5806165" algn="l"/>
                    </a:tabLst>
                  </a:pPr>
                  <a:r>
                    <a:rPr lang="en-US" sz="1400" b="1" dirty="0" err="1">
                      <a:solidFill>
                        <a:srgbClr val="000000"/>
                      </a:solidFill>
                      <a:latin typeface="Book Antiqua" pitchFamily="18" charset="0"/>
                    </a:rPr>
                    <a:t>orkerRole</a:t>
                  </a:r>
                  <a:endParaRPr lang="en-US" sz="1400" b="1" dirty="0">
                    <a:solidFill>
                      <a:srgbClr val="000000"/>
                    </a:solidFill>
                    <a:latin typeface="Book Antiqua" pitchFamily="18" charset="0"/>
                  </a:endParaRPr>
                </a:p>
              </p:txBody>
            </p:sp>
          </p:grpSp>
          <p:sp>
            <p:nvSpPr>
              <p:cNvPr id="39" name="AutoShape 29"/>
              <p:cNvSpPr>
                <a:spLocks noChangeArrowheads="1"/>
              </p:cNvSpPr>
              <p:nvPr/>
            </p:nvSpPr>
            <p:spPr bwMode="auto">
              <a:xfrm>
                <a:off x="6488401" y="1152876"/>
                <a:ext cx="2160000" cy="1229170"/>
              </a:xfrm>
              <a:prstGeom prst="roundRect">
                <a:avLst>
                  <a:gd name="adj" fmla="val 116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58062" tIns="29031" rIns="58062" bIns="29031" anchor="ctr"/>
              <a:lstStyle/>
              <a:p>
                <a:endParaRPr lang="en-US" sz="1400" b="1">
                  <a:latin typeface="Book Antiqua" pitchFamily="18" charset="0"/>
                </a:endParaRPr>
              </a:p>
            </p:txBody>
          </p:sp>
          <p:sp>
            <p:nvSpPr>
              <p:cNvPr id="40" name="Oval 30"/>
              <p:cNvSpPr>
                <a:spLocks noChangeArrowheads="1"/>
              </p:cNvSpPr>
              <p:nvPr/>
            </p:nvSpPr>
            <p:spPr bwMode="auto">
              <a:xfrm>
                <a:off x="6534962" y="1269122"/>
                <a:ext cx="2004386" cy="99667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62862" tIns="44346" rIns="62862" bIns="34288" anchor="ctr" anchorCtr="1"/>
              <a:lstStyle/>
              <a:p>
                <a:pPr algn="ctr"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Book Antiqua" pitchFamily="18" charset="0"/>
                  </a:rPr>
                  <a:t>Worker </a:t>
                </a:r>
              </a:p>
              <a:p>
                <a:pPr algn="ctr"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Book Antiqua" pitchFamily="18" charset="0"/>
                  </a:rPr>
                  <a:t>Role</a:t>
                </a:r>
              </a:p>
            </p:txBody>
          </p:sp>
          <p:sp>
            <p:nvSpPr>
              <p:cNvPr id="41" name="AutoShape 31"/>
              <p:cNvSpPr>
                <a:spLocks noChangeArrowheads="1"/>
              </p:cNvSpPr>
              <p:nvPr/>
            </p:nvSpPr>
            <p:spPr bwMode="auto">
              <a:xfrm>
                <a:off x="4978400" y="3037018"/>
                <a:ext cx="927381" cy="622145"/>
              </a:xfrm>
              <a:prstGeom prst="flowChartMagneticDisk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62862" tIns="44346" rIns="62862" bIns="34288" anchor="ctr"/>
              <a:lstStyle/>
              <a:p>
                <a:pPr algn="ctr"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Book Antiqua" pitchFamily="18" charset="0"/>
                  </a:rPr>
                  <a:t>blob</a:t>
                </a:r>
              </a:p>
            </p:txBody>
          </p:sp>
          <p:sp>
            <p:nvSpPr>
              <p:cNvPr id="42" name="AutoShape 32"/>
              <p:cNvSpPr>
                <a:spLocks noChangeArrowheads="1"/>
              </p:cNvSpPr>
              <p:nvPr/>
            </p:nvSpPr>
            <p:spPr bwMode="auto">
              <a:xfrm>
                <a:off x="6007381" y="3060781"/>
                <a:ext cx="992539" cy="622145"/>
              </a:xfrm>
              <a:prstGeom prst="flowChartMagneticDisk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62633" tIns="44118" rIns="62633" bIns="34060" anchor="ctr"/>
              <a:lstStyle/>
              <a:p>
                <a:pPr algn="ctr"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Book Antiqua" pitchFamily="18" charset="0"/>
                  </a:rPr>
                  <a:t>blob</a:t>
                </a:r>
              </a:p>
            </p:txBody>
          </p:sp>
          <p:cxnSp>
            <p:nvCxnSpPr>
              <p:cNvPr id="43" name="AutoShape 33"/>
              <p:cNvCxnSpPr>
                <a:cxnSpLocks noChangeShapeType="1"/>
                <a:stCxn id="80" idx="4"/>
                <a:endCxn id="40" idx="6"/>
              </p:cNvCxnSpPr>
              <p:nvPr/>
            </p:nvCxnSpPr>
            <p:spPr bwMode="auto">
              <a:xfrm>
                <a:off x="7087922" y="602557"/>
                <a:ext cx="1451426" cy="1164903"/>
              </a:xfrm>
              <a:prstGeom prst="curvedConnector3">
                <a:avLst>
                  <a:gd name="adj1" fmla="val 130625"/>
                </a:avLst>
              </a:prstGeom>
              <a:noFill/>
              <a:ln w="1905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45" name="AutoShape 34"/>
              <p:cNvCxnSpPr>
                <a:cxnSpLocks noChangeShapeType="1"/>
                <a:stCxn id="32" idx="4"/>
              </p:cNvCxnSpPr>
              <p:nvPr/>
            </p:nvCxnSpPr>
            <p:spPr bwMode="auto">
              <a:xfrm rot="16200000" flipH="1">
                <a:off x="4511908" y="2367783"/>
                <a:ext cx="991262" cy="34419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48" name="AutoShape 37"/>
              <p:cNvCxnSpPr>
                <a:cxnSpLocks noChangeShapeType="1"/>
                <a:stCxn id="40" idx="4"/>
                <a:endCxn id="42" idx="4"/>
              </p:cNvCxnSpPr>
              <p:nvPr/>
            </p:nvCxnSpPr>
            <p:spPr bwMode="auto">
              <a:xfrm rot="5400000">
                <a:off x="6715510" y="2550208"/>
                <a:ext cx="1106056" cy="537235"/>
              </a:xfrm>
              <a:prstGeom prst="curvedConnector2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49" name="AutoShape 38"/>
              <p:cNvCxnSpPr>
                <a:cxnSpLocks noChangeShapeType="1"/>
                <a:stCxn id="42" idx="1"/>
                <a:endCxn id="32" idx="6"/>
              </p:cNvCxnSpPr>
              <p:nvPr/>
            </p:nvCxnSpPr>
            <p:spPr bwMode="auto">
              <a:xfrm rot="16200000" flipV="1">
                <a:off x="5324254" y="1881384"/>
                <a:ext cx="1527023" cy="831770"/>
              </a:xfrm>
              <a:prstGeom prst="curvedConnector2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</p:spPr>
          </p:cxnSp>
          <p:grpSp>
            <p:nvGrpSpPr>
              <p:cNvPr id="50" name="Group 43"/>
              <p:cNvGrpSpPr>
                <a:grpSpLocks/>
              </p:cNvGrpSpPr>
              <p:nvPr/>
            </p:nvGrpSpPr>
            <p:grpSpPr bwMode="auto">
              <a:xfrm>
                <a:off x="5982001" y="447020"/>
                <a:ext cx="1104960" cy="309993"/>
                <a:chOff x="4032" y="432"/>
                <a:chExt cx="1151" cy="287"/>
              </a:xfrm>
            </p:grpSpPr>
            <p:sp>
              <p:nvSpPr>
                <p:cNvPr id="80" name="AutoShape 44"/>
                <p:cNvSpPr>
                  <a:spLocks noChangeArrowheads="1"/>
                </p:cNvSpPr>
                <p:nvPr/>
              </p:nvSpPr>
              <p:spPr bwMode="auto">
                <a:xfrm>
                  <a:off x="4032" y="432"/>
                  <a:ext cx="1152" cy="288"/>
                </a:xfrm>
                <a:prstGeom prst="flowChartMagneticDrum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  <p:sp>
              <p:nvSpPr>
                <p:cNvPr id="81" name="AutoShape 45"/>
                <p:cNvSpPr>
                  <a:spLocks noChangeArrowheads="1"/>
                </p:cNvSpPr>
                <p:nvPr/>
              </p:nvSpPr>
              <p:spPr bwMode="auto">
                <a:xfrm>
                  <a:off x="4606" y="500"/>
                  <a:ext cx="144" cy="144"/>
                </a:xfrm>
                <a:prstGeom prst="foldedCorner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  <p:sp>
              <p:nvSpPr>
                <p:cNvPr id="82" name="AutoShape 46"/>
                <p:cNvSpPr>
                  <a:spLocks noChangeArrowheads="1"/>
                </p:cNvSpPr>
                <p:nvPr/>
              </p:nvSpPr>
              <p:spPr bwMode="auto">
                <a:xfrm>
                  <a:off x="4811" y="500"/>
                  <a:ext cx="144" cy="144"/>
                </a:xfrm>
                <a:prstGeom prst="foldedCorner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</p:grpSp>
          <p:cxnSp>
            <p:nvCxnSpPr>
              <p:cNvPr id="51" name="AutoShape 53"/>
              <p:cNvCxnSpPr>
                <a:cxnSpLocks noChangeShapeType="1"/>
                <a:stCxn id="32" idx="0"/>
                <a:endCxn id="80" idx="1"/>
              </p:cNvCxnSpPr>
              <p:nvPr/>
            </p:nvCxnSpPr>
            <p:spPr bwMode="auto">
              <a:xfrm rot="5400000" flipH="1" flipV="1">
                <a:off x="5198367" y="239630"/>
                <a:ext cx="420707" cy="1146561"/>
              </a:xfrm>
              <a:prstGeom prst="curvedConnector2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</p:spPr>
          </p:cxnSp>
          <p:sp>
            <p:nvSpPr>
              <p:cNvPr id="52" name="Text Box 62"/>
              <p:cNvSpPr txBox="1">
                <a:spLocks noChangeArrowheads="1"/>
              </p:cNvSpPr>
              <p:nvPr/>
            </p:nvSpPr>
            <p:spPr bwMode="auto">
              <a:xfrm>
                <a:off x="3120412" y="3406957"/>
                <a:ext cx="1160558" cy="504413"/>
              </a:xfrm>
              <a:prstGeom prst="rect">
                <a:avLst/>
              </a:prstGeom>
              <a:noFill/>
              <a:ln w="19050">
                <a:noFill/>
                <a:round/>
                <a:headEnd/>
                <a:tailEnd/>
              </a:ln>
            </p:spPr>
            <p:txBody>
              <a:bodyPr lIns="57147" tIns="28574" rIns="57147" bIns="28574"/>
              <a:lstStyle/>
              <a:p>
                <a:pPr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3200" b="1" dirty="0">
                    <a:solidFill>
                      <a:srgbClr val="000000"/>
                    </a:solidFill>
                    <a:latin typeface="Book Antiqua" pitchFamily="18" charset="0"/>
                  </a:rPr>
                  <a:t>BE</a:t>
                </a:r>
              </a:p>
              <a:p>
                <a:pPr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endParaRPr lang="en-US" sz="3200" b="1" dirty="0">
                  <a:solidFill>
                    <a:srgbClr val="00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3" name="Text Box 66"/>
              <p:cNvSpPr txBox="1">
                <a:spLocks noChangeArrowheads="1"/>
              </p:cNvSpPr>
              <p:nvPr/>
            </p:nvSpPr>
            <p:spPr bwMode="auto">
              <a:xfrm>
                <a:off x="7688815" y="2358706"/>
                <a:ext cx="1152066" cy="852166"/>
              </a:xfrm>
              <a:prstGeom prst="rect">
                <a:avLst/>
              </a:prstGeom>
              <a:noFill/>
              <a:ln w="19050">
                <a:noFill/>
                <a:round/>
                <a:headEnd/>
                <a:tailEnd/>
              </a:ln>
            </p:spPr>
            <p:txBody>
              <a:bodyPr lIns="57147" tIns="28574" rIns="57147" bIns="28574"/>
              <a:lstStyle/>
              <a:p>
                <a:pPr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3200" b="1" dirty="0">
                    <a:solidFill>
                      <a:srgbClr val="000000"/>
                    </a:solidFill>
                    <a:latin typeface="Book Antiqua" pitchFamily="18" charset="0"/>
                  </a:rPr>
                  <a:t>BL</a:t>
                </a:r>
                <a:r>
                  <a:rPr lang="en-US" sz="3200" b="1" baseline="-25000" dirty="0">
                    <a:solidFill>
                      <a:srgbClr val="000000"/>
                    </a:solidFill>
                    <a:latin typeface="Book Antiqua" pitchFamily="18" charset="0"/>
                  </a:rPr>
                  <a:t>1</a:t>
                </a:r>
                <a:endParaRPr lang="en-US" sz="2800" b="1" baseline="-25000" dirty="0">
                  <a:solidFill>
                    <a:srgbClr val="000000"/>
                  </a:solidFill>
                  <a:latin typeface="Book Antiqua" pitchFamily="18" charset="0"/>
                </a:endParaRPr>
              </a:p>
              <a:p>
                <a:pPr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endParaRPr lang="en-US" sz="2800" b="1" dirty="0">
                  <a:solidFill>
                    <a:srgbClr val="00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4" name="Text Box 67"/>
              <p:cNvSpPr txBox="1">
                <a:spLocks noChangeArrowheads="1"/>
              </p:cNvSpPr>
              <p:nvPr/>
            </p:nvSpPr>
            <p:spPr bwMode="auto">
              <a:xfrm>
                <a:off x="2678362" y="16055"/>
                <a:ext cx="1127238" cy="504413"/>
              </a:xfrm>
              <a:prstGeom prst="rect">
                <a:avLst/>
              </a:prstGeom>
              <a:noFill/>
              <a:ln w="19050">
                <a:noFill/>
                <a:round/>
                <a:headEnd/>
                <a:tailEnd/>
              </a:ln>
            </p:spPr>
            <p:txBody>
              <a:bodyPr lIns="57147" tIns="28574" rIns="57147" bIns="28574"/>
              <a:lstStyle/>
              <a:p>
                <a:pPr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3200" b="1" dirty="0">
                    <a:solidFill>
                      <a:srgbClr val="000000"/>
                    </a:solidFill>
                    <a:latin typeface="Book Antiqua" pitchFamily="18" charset="0"/>
                  </a:rPr>
                  <a:t>FE</a:t>
                </a:r>
                <a:endParaRPr lang="en-US" sz="2800" b="1" dirty="0">
                  <a:solidFill>
                    <a:srgbClr val="000000"/>
                  </a:solidFill>
                  <a:latin typeface="Book Antiqua" pitchFamily="18" charset="0"/>
                </a:endParaRPr>
              </a:p>
              <a:p>
                <a:pPr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endParaRPr lang="en-US" sz="2800" b="1" dirty="0">
                  <a:solidFill>
                    <a:srgbClr val="000000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5" name="Text Box 40"/>
              <p:cNvSpPr txBox="1">
                <a:spLocks noChangeArrowheads="1"/>
              </p:cNvSpPr>
              <p:nvPr/>
            </p:nvSpPr>
            <p:spPr bwMode="auto">
              <a:xfrm>
                <a:off x="6054681" y="9347"/>
                <a:ext cx="863600" cy="403483"/>
              </a:xfrm>
              <a:prstGeom prst="rect">
                <a:avLst/>
              </a:prstGeom>
              <a:noFill/>
              <a:ln w="19050">
                <a:noFill/>
                <a:round/>
                <a:headEnd/>
                <a:tailEnd/>
              </a:ln>
            </p:spPr>
            <p:txBody>
              <a:bodyPr wrap="none" lIns="57147" tIns="38632" rIns="57147" bIns="28574"/>
              <a:lstStyle/>
              <a:p>
                <a:pPr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Book Antiqua" pitchFamily="18" charset="0"/>
                  </a:rPr>
                  <a:t>Queue</a:t>
                </a:r>
              </a:p>
            </p:txBody>
          </p:sp>
          <p:grpSp>
            <p:nvGrpSpPr>
              <p:cNvPr id="56" name="Group 43"/>
              <p:cNvGrpSpPr>
                <a:grpSpLocks/>
              </p:cNvGrpSpPr>
              <p:nvPr/>
            </p:nvGrpSpPr>
            <p:grpSpPr bwMode="auto">
              <a:xfrm>
                <a:off x="4739521" y="5004957"/>
                <a:ext cx="1104960" cy="309993"/>
                <a:chOff x="4032" y="432"/>
                <a:chExt cx="1151" cy="287"/>
              </a:xfrm>
            </p:grpSpPr>
            <p:sp>
              <p:nvSpPr>
                <p:cNvPr id="73" name="AutoShape 44"/>
                <p:cNvSpPr>
                  <a:spLocks noChangeArrowheads="1"/>
                </p:cNvSpPr>
                <p:nvPr/>
              </p:nvSpPr>
              <p:spPr bwMode="auto">
                <a:xfrm>
                  <a:off x="4032" y="432"/>
                  <a:ext cx="1152" cy="288"/>
                </a:xfrm>
                <a:prstGeom prst="flowChartMagneticDrum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  <p:sp>
              <p:nvSpPr>
                <p:cNvPr id="74" name="AutoShape 45"/>
                <p:cNvSpPr>
                  <a:spLocks noChangeArrowheads="1"/>
                </p:cNvSpPr>
                <p:nvPr/>
              </p:nvSpPr>
              <p:spPr bwMode="auto">
                <a:xfrm>
                  <a:off x="4606" y="500"/>
                  <a:ext cx="144" cy="144"/>
                </a:xfrm>
                <a:prstGeom prst="foldedCorner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  <p:sp>
              <p:nvSpPr>
                <p:cNvPr id="75" name="AutoShape 46"/>
                <p:cNvSpPr>
                  <a:spLocks noChangeArrowheads="1"/>
                </p:cNvSpPr>
                <p:nvPr/>
              </p:nvSpPr>
              <p:spPr bwMode="auto">
                <a:xfrm>
                  <a:off x="4811" y="500"/>
                  <a:ext cx="144" cy="144"/>
                </a:xfrm>
                <a:prstGeom prst="foldedCorner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</p:grp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3653520" y="5004956"/>
                <a:ext cx="1354019" cy="589995"/>
              </a:xfrm>
              <a:prstGeom prst="rect">
                <a:avLst/>
              </a:prstGeom>
              <a:noFill/>
              <a:ln w="19050">
                <a:noFill/>
                <a:round/>
                <a:headEnd/>
                <a:tailEnd/>
              </a:ln>
            </p:spPr>
            <p:txBody>
              <a:bodyPr wrap="none" lIns="57147" tIns="38632" rIns="57147" bIns="28574"/>
              <a:lstStyle/>
              <a:p>
                <a:pPr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Book Antiqua" pitchFamily="18" charset="0"/>
                  </a:rPr>
                  <a:t>Queue</a:t>
                </a:r>
              </a:p>
            </p:txBody>
          </p:sp>
          <p:cxnSp>
            <p:nvCxnSpPr>
              <p:cNvPr id="58" name="Straight Arrow Connector 57"/>
              <p:cNvCxnSpPr>
                <a:stCxn id="73" idx="4"/>
              </p:cNvCxnSpPr>
              <p:nvPr/>
            </p:nvCxnSpPr>
            <p:spPr>
              <a:xfrm>
                <a:off x="5845441" y="5160494"/>
                <a:ext cx="68952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AutoShape 34"/>
              <p:cNvCxnSpPr>
                <a:cxnSpLocks noChangeShapeType="1"/>
                <a:stCxn id="41" idx="3"/>
              </p:cNvCxnSpPr>
              <p:nvPr/>
            </p:nvCxnSpPr>
            <p:spPr bwMode="auto">
              <a:xfrm rot="16200000" flipH="1">
                <a:off x="5492679" y="3608574"/>
                <a:ext cx="943212" cy="1044390"/>
              </a:xfrm>
              <a:prstGeom prst="curvedConnector2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60" name="AutoShape 38"/>
              <p:cNvCxnSpPr>
                <a:cxnSpLocks noChangeShapeType="1"/>
                <a:stCxn id="71" idx="0"/>
                <a:endCxn id="25" idx="3"/>
              </p:cNvCxnSpPr>
              <p:nvPr/>
            </p:nvCxnSpPr>
            <p:spPr bwMode="auto">
              <a:xfrm rot="16200000" flipV="1">
                <a:off x="6889039" y="3574534"/>
                <a:ext cx="883700" cy="539733"/>
              </a:xfrm>
              <a:prstGeom prst="curvedConnector2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61" name="AutoShape 34"/>
              <p:cNvCxnSpPr>
                <a:cxnSpLocks noChangeShapeType="1"/>
                <a:stCxn id="32" idx="3"/>
                <a:endCxn id="73" idx="1"/>
              </p:cNvCxnSpPr>
              <p:nvPr/>
            </p:nvCxnSpPr>
            <p:spPr bwMode="auto">
              <a:xfrm rot="16200000" flipH="1">
                <a:off x="2858874" y="3279846"/>
                <a:ext cx="3265762" cy="495533"/>
              </a:xfrm>
              <a:prstGeom prst="curvedConnector2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</p:spPr>
          </p:cxnSp>
          <p:sp>
            <p:nvSpPr>
              <p:cNvPr id="62" name="Text Box 66"/>
              <p:cNvSpPr txBox="1">
                <a:spLocks noChangeArrowheads="1"/>
              </p:cNvSpPr>
              <p:nvPr/>
            </p:nvSpPr>
            <p:spPr bwMode="auto">
              <a:xfrm>
                <a:off x="7729635" y="3470462"/>
                <a:ext cx="1283984" cy="855531"/>
              </a:xfrm>
              <a:prstGeom prst="rect">
                <a:avLst/>
              </a:prstGeom>
              <a:noFill/>
              <a:ln w="19050">
                <a:noFill/>
                <a:round/>
                <a:headEnd/>
                <a:tailEnd/>
              </a:ln>
            </p:spPr>
            <p:txBody>
              <a:bodyPr lIns="57147" tIns="28574" rIns="57147" bIns="28574"/>
              <a:lstStyle/>
              <a:p>
                <a:pPr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3200" b="1" dirty="0">
                    <a:solidFill>
                      <a:srgbClr val="000000"/>
                    </a:solidFill>
                    <a:latin typeface="Book Antiqua" pitchFamily="18" charset="0"/>
                  </a:rPr>
                  <a:t>BL</a:t>
                </a:r>
                <a:r>
                  <a:rPr lang="en-US" sz="3200" b="1" baseline="-25000" dirty="0">
                    <a:solidFill>
                      <a:srgbClr val="000000"/>
                    </a:solidFill>
                    <a:latin typeface="Book Antiqua" pitchFamily="18" charset="0"/>
                  </a:rPr>
                  <a:t>2</a:t>
                </a:r>
                <a:endParaRPr lang="en-US" sz="2800" b="1" baseline="-25000" dirty="0">
                  <a:solidFill>
                    <a:srgbClr val="000000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63" name="AutoShape 53"/>
              <p:cNvCxnSpPr>
                <a:cxnSpLocks noChangeShapeType="1"/>
                <a:stCxn id="41" idx="1"/>
              </p:cNvCxnSpPr>
              <p:nvPr/>
            </p:nvCxnSpPr>
            <p:spPr bwMode="auto">
              <a:xfrm rot="5400000" flipH="1" flipV="1">
                <a:off x="5658866" y="1896922"/>
                <a:ext cx="923321" cy="1356871"/>
              </a:xfrm>
              <a:prstGeom prst="curvedConnector2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lg" len="lg"/>
                <a:tailEnd type="triangle" w="lg" len="lg"/>
              </a:ln>
            </p:spPr>
          </p:cxnSp>
          <p:grpSp>
            <p:nvGrpSpPr>
              <p:cNvPr id="64" name="Group 3"/>
              <p:cNvGrpSpPr>
                <a:grpSpLocks/>
              </p:cNvGrpSpPr>
              <p:nvPr/>
            </p:nvGrpSpPr>
            <p:grpSpPr bwMode="auto">
              <a:xfrm>
                <a:off x="6534962" y="4286250"/>
                <a:ext cx="2130241" cy="1274263"/>
                <a:chOff x="4092" y="1152"/>
                <a:chExt cx="1583" cy="863"/>
              </a:xfrm>
            </p:grpSpPr>
            <p:sp>
              <p:nvSpPr>
                <p:cNvPr id="71" name="AutoShape 4"/>
                <p:cNvSpPr>
                  <a:spLocks noChangeArrowheads="1"/>
                </p:cNvSpPr>
                <p:nvPr/>
              </p:nvSpPr>
              <p:spPr bwMode="auto">
                <a:xfrm>
                  <a:off x="4092" y="1152"/>
                  <a:ext cx="1584" cy="864"/>
                </a:xfrm>
                <a:prstGeom prst="roundRect">
                  <a:avLst>
                    <a:gd name="adj" fmla="val 116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  <p:sp>
              <p:nvSpPr>
                <p:cNvPr id="72" name="Oval 5"/>
                <p:cNvSpPr>
                  <a:spLocks noChangeArrowheads="1"/>
                </p:cNvSpPr>
                <p:nvPr/>
              </p:nvSpPr>
              <p:spPr bwMode="auto">
                <a:xfrm>
                  <a:off x="4668" y="1296"/>
                  <a:ext cx="864" cy="5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0000" tIns="60840" rIns="90000" bIns="45000" anchor="ctr" anchorCtr="1"/>
                <a:lstStyle/>
                <a:p>
                  <a:pPr algn="ctr">
                    <a:tabLst>
                      <a:tab pos="0" algn="l"/>
                      <a:tab pos="290308" algn="l"/>
                      <a:tab pos="580616" algn="l"/>
                      <a:tab pos="870925" algn="l"/>
                      <a:tab pos="1161233" algn="l"/>
                      <a:tab pos="1451542" algn="l"/>
                      <a:tab pos="1741850" algn="l"/>
                      <a:tab pos="2032158" algn="l"/>
                      <a:tab pos="2322466" algn="l"/>
                      <a:tab pos="2612775" algn="l"/>
                      <a:tab pos="2903083" algn="l"/>
                      <a:tab pos="3193391" algn="l"/>
                      <a:tab pos="3483699" algn="l"/>
                      <a:tab pos="3774008" algn="l"/>
                      <a:tab pos="4064316" algn="l"/>
                      <a:tab pos="4354624" algn="l"/>
                      <a:tab pos="4644933" algn="l"/>
                      <a:tab pos="4935241" algn="l"/>
                      <a:tab pos="5225549" algn="l"/>
                      <a:tab pos="5515857" algn="l"/>
                      <a:tab pos="5806165" algn="l"/>
                    </a:tabLst>
                  </a:pPr>
                  <a:r>
                    <a:rPr lang="en-US" sz="1400" b="1" dirty="0" err="1">
                      <a:solidFill>
                        <a:srgbClr val="000000"/>
                      </a:solidFill>
                      <a:latin typeface="Book Antiqua" pitchFamily="18" charset="0"/>
                    </a:rPr>
                    <a:t>WorkerRole</a:t>
                  </a:r>
                  <a:endParaRPr lang="en-US" sz="1400" b="1" dirty="0">
                    <a:solidFill>
                      <a:srgbClr val="000000"/>
                    </a:solidFill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65" name="Group 26"/>
              <p:cNvGrpSpPr>
                <a:grpSpLocks/>
              </p:cNvGrpSpPr>
              <p:nvPr/>
            </p:nvGrpSpPr>
            <p:grpSpPr bwMode="auto">
              <a:xfrm>
                <a:off x="6600242" y="4408301"/>
                <a:ext cx="2130241" cy="1274262"/>
                <a:chOff x="4160" y="1265"/>
                <a:chExt cx="1583" cy="863"/>
              </a:xfrm>
            </p:grpSpPr>
            <p:sp>
              <p:nvSpPr>
                <p:cNvPr id="69" name="AutoShape 27"/>
                <p:cNvSpPr>
                  <a:spLocks noChangeArrowheads="1"/>
                </p:cNvSpPr>
                <p:nvPr/>
              </p:nvSpPr>
              <p:spPr bwMode="auto">
                <a:xfrm>
                  <a:off x="4160" y="1265"/>
                  <a:ext cx="1584" cy="864"/>
                </a:xfrm>
                <a:prstGeom prst="roundRect">
                  <a:avLst>
                    <a:gd name="adj" fmla="val 116"/>
                  </a:avLst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>
                    <a:latin typeface="Book Antiqua" pitchFamily="18" charset="0"/>
                  </a:endParaRPr>
                </a:p>
              </p:txBody>
            </p:sp>
            <p:sp>
              <p:nvSpPr>
                <p:cNvPr id="70" name="Oval 28"/>
                <p:cNvSpPr>
                  <a:spLocks noChangeArrowheads="1"/>
                </p:cNvSpPr>
                <p:nvPr/>
              </p:nvSpPr>
              <p:spPr bwMode="auto">
                <a:xfrm>
                  <a:off x="4736" y="1409"/>
                  <a:ext cx="864" cy="57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90000" tIns="60840" rIns="90000" bIns="45000" anchor="ctr" anchorCtr="1"/>
                <a:lstStyle/>
                <a:p>
                  <a:pPr algn="ctr">
                    <a:tabLst>
                      <a:tab pos="0" algn="l"/>
                      <a:tab pos="290308" algn="l"/>
                      <a:tab pos="580616" algn="l"/>
                      <a:tab pos="870925" algn="l"/>
                      <a:tab pos="1161233" algn="l"/>
                      <a:tab pos="1451542" algn="l"/>
                      <a:tab pos="1741850" algn="l"/>
                      <a:tab pos="2032158" algn="l"/>
                      <a:tab pos="2322466" algn="l"/>
                      <a:tab pos="2612775" algn="l"/>
                      <a:tab pos="2903083" algn="l"/>
                      <a:tab pos="3193391" algn="l"/>
                      <a:tab pos="3483699" algn="l"/>
                      <a:tab pos="3774008" algn="l"/>
                      <a:tab pos="4064316" algn="l"/>
                      <a:tab pos="4354624" algn="l"/>
                      <a:tab pos="4644933" algn="l"/>
                      <a:tab pos="4935241" algn="l"/>
                      <a:tab pos="5225549" algn="l"/>
                      <a:tab pos="5515857" algn="l"/>
                      <a:tab pos="5806165" algn="l"/>
                    </a:tabLst>
                  </a:pPr>
                  <a:r>
                    <a:rPr lang="en-US" sz="1400" b="1" dirty="0" err="1">
                      <a:solidFill>
                        <a:srgbClr val="000000"/>
                      </a:solidFill>
                      <a:latin typeface="Book Antiqua" pitchFamily="18" charset="0"/>
                    </a:rPr>
                    <a:t>orkerRole</a:t>
                  </a:r>
                  <a:endParaRPr lang="en-US" sz="1400" b="1" dirty="0">
                    <a:solidFill>
                      <a:srgbClr val="000000"/>
                    </a:solidFill>
                    <a:latin typeface="Book Antiqua" pitchFamily="18" charset="0"/>
                  </a:endParaRPr>
                </a:p>
              </p:txBody>
            </p:sp>
          </p:grpSp>
          <p:sp>
            <p:nvSpPr>
              <p:cNvPr id="66" name="AutoShape 29"/>
              <p:cNvSpPr>
                <a:spLocks noChangeArrowheads="1"/>
              </p:cNvSpPr>
              <p:nvPr/>
            </p:nvSpPr>
            <p:spPr bwMode="auto">
              <a:xfrm>
                <a:off x="6680881" y="4580040"/>
                <a:ext cx="2160000" cy="1229170"/>
              </a:xfrm>
              <a:prstGeom prst="roundRect">
                <a:avLst>
                  <a:gd name="adj" fmla="val 116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58062" tIns="29031" rIns="58062" bIns="29031" anchor="ctr"/>
              <a:lstStyle/>
              <a:p>
                <a:endParaRPr lang="en-US" sz="1400" b="1">
                  <a:latin typeface="Book Antiqua" pitchFamily="18" charset="0"/>
                </a:endParaRPr>
              </a:p>
            </p:txBody>
          </p:sp>
          <p:sp>
            <p:nvSpPr>
              <p:cNvPr id="67" name="Oval 30"/>
              <p:cNvSpPr>
                <a:spLocks noChangeArrowheads="1"/>
              </p:cNvSpPr>
              <p:nvPr/>
            </p:nvSpPr>
            <p:spPr bwMode="auto">
              <a:xfrm>
                <a:off x="6727442" y="4696287"/>
                <a:ext cx="2004386" cy="99667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62862" tIns="44346" rIns="62862" bIns="34288" anchor="ctr" anchorCtr="1"/>
              <a:lstStyle/>
              <a:p>
                <a:pPr algn="ctr"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Book Antiqua" pitchFamily="18" charset="0"/>
                  </a:rPr>
                  <a:t>Worker </a:t>
                </a:r>
              </a:p>
              <a:p>
                <a:pPr algn="ctr">
                  <a:tabLst>
                    <a:tab pos="0" algn="l"/>
                    <a:tab pos="290308" algn="l"/>
                    <a:tab pos="580616" algn="l"/>
                    <a:tab pos="870925" algn="l"/>
                    <a:tab pos="1161233" algn="l"/>
                    <a:tab pos="1451542" algn="l"/>
                    <a:tab pos="1741850" algn="l"/>
                    <a:tab pos="2032158" algn="l"/>
                    <a:tab pos="2322466" algn="l"/>
                    <a:tab pos="2612775" algn="l"/>
                    <a:tab pos="2903083" algn="l"/>
                    <a:tab pos="3193391" algn="l"/>
                    <a:tab pos="3483699" algn="l"/>
                    <a:tab pos="3774008" algn="l"/>
                    <a:tab pos="4064316" algn="l"/>
                    <a:tab pos="4354624" algn="l"/>
                    <a:tab pos="4644933" algn="l"/>
                    <a:tab pos="4935241" algn="l"/>
                    <a:tab pos="5225549" algn="l"/>
                    <a:tab pos="5515857" algn="l"/>
                    <a:tab pos="5806165" algn="l"/>
                  </a:tabLst>
                </a:pPr>
                <a:r>
                  <a:rPr lang="en-US" sz="1600" b="1" dirty="0">
                    <a:solidFill>
                      <a:srgbClr val="000000"/>
                    </a:solidFill>
                    <a:latin typeface="Book Antiqua" pitchFamily="18" charset="0"/>
                  </a:rPr>
                  <a:t>Role</a:t>
                </a:r>
              </a:p>
            </p:txBody>
          </p:sp>
        </p:grpSp>
        <p:pic>
          <p:nvPicPr>
            <p:cNvPr id="99" name="Picture 4" descr="http://www.topsofts.com/pop/password-management/img/User-group-256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726" y="2715494"/>
              <a:ext cx="1049777" cy="1015383"/>
            </a:xfrm>
            <a:prstGeom prst="rect">
              <a:avLst/>
            </a:prstGeom>
            <a:noFill/>
          </p:spPr>
        </p:pic>
        <p:pic>
          <p:nvPicPr>
            <p:cNvPr id="101" name="Picture 4" descr="http://www.topsofts.com/pop/password-management/img/User-group-256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9634" y="3627715"/>
              <a:ext cx="1049777" cy="1015383"/>
            </a:xfrm>
            <a:prstGeom prst="rect">
              <a:avLst/>
            </a:prstGeom>
            <a:noFill/>
          </p:spPr>
        </p:pic>
        <p:pic>
          <p:nvPicPr>
            <p:cNvPr id="102" name="Picture 4" descr="http://www.topsofts.com/pop/password-management/img/User-group-256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8246" y="1767461"/>
              <a:ext cx="1049777" cy="1015383"/>
            </a:xfrm>
            <a:prstGeom prst="rect">
              <a:avLst/>
            </a:prstGeom>
            <a:noFill/>
          </p:spPr>
        </p:pic>
        <p:sp>
          <p:nvSpPr>
            <p:cNvPr id="103" name="Line 25"/>
            <p:cNvSpPr>
              <a:spLocks noChangeShapeType="1"/>
            </p:cNvSpPr>
            <p:nvPr/>
          </p:nvSpPr>
          <p:spPr bwMode="auto">
            <a:xfrm>
              <a:off x="1368023" y="2388973"/>
              <a:ext cx="535296" cy="5419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 lIns="58062" tIns="29031" rIns="58062" bIns="29031"/>
            <a:lstStyle/>
            <a:p>
              <a:endParaRPr lang="en-US" sz="1400" b="1">
                <a:latin typeface="Book Antiqua" pitchFamily="18" charset="0"/>
              </a:endParaRPr>
            </a:p>
          </p:txBody>
        </p:sp>
        <p:sp>
          <p:nvSpPr>
            <p:cNvPr id="104" name="Line 25"/>
            <p:cNvSpPr>
              <a:spLocks noChangeShapeType="1"/>
            </p:cNvSpPr>
            <p:nvPr/>
          </p:nvSpPr>
          <p:spPr bwMode="auto">
            <a:xfrm flipV="1">
              <a:off x="988703" y="3072748"/>
              <a:ext cx="940216" cy="171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 lIns="58062" tIns="29031" rIns="58062" bIns="29031"/>
            <a:lstStyle/>
            <a:p>
              <a:endParaRPr lang="en-US" sz="1400" b="1">
                <a:latin typeface="Book Antiqua" pitchFamily="18" charset="0"/>
              </a:endParaRPr>
            </a:p>
          </p:txBody>
        </p:sp>
        <p:sp>
          <p:nvSpPr>
            <p:cNvPr id="105" name="Line 25"/>
            <p:cNvSpPr>
              <a:spLocks noChangeShapeType="1"/>
            </p:cNvSpPr>
            <p:nvPr/>
          </p:nvSpPr>
          <p:spPr bwMode="auto">
            <a:xfrm flipV="1">
              <a:off x="1458811" y="3310275"/>
              <a:ext cx="444508" cy="5660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lg" len="lg"/>
              <a:tailEnd type="triangle" w="lg" len="lg"/>
            </a:ln>
          </p:spPr>
          <p:txBody>
            <a:bodyPr lIns="58062" tIns="29031" rIns="58062" bIns="29031"/>
            <a:lstStyle/>
            <a:p>
              <a:endParaRPr lang="en-US" sz="1400" b="1">
                <a:latin typeface="Book Antiqua" pitchFamily="18" charset="0"/>
              </a:endParaRPr>
            </a:p>
          </p:txBody>
        </p:sp>
      </p:grpSp>
      <p:sp>
        <p:nvSpPr>
          <p:cNvPr id="186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5245401"/>
            <a:ext cx="8077200" cy="1079199"/>
          </a:xfrm>
        </p:spPr>
        <p:txBody>
          <a:bodyPr>
            <a:normAutofit/>
          </a:bodyPr>
          <a:lstStyle/>
          <a:p>
            <a:r>
              <a:rPr lang="en-US" dirty="0" smtClean="0"/>
              <a:t>Multi-tier apps may consist of </a:t>
            </a:r>
            <a:r>
              <a:rPr lang="en-US" b="1" dirty="0" smtClean="0"/>
              <a:t>hundreds of components</a:t>
            </a:r>
          </a:p>
          <a:p>
            <a:r>
              <a:rPr lang="en-US" dirty="0" smtClean="0"/>
              <a:t>Deploy each app on 2 DC’s simultaneously 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02449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124075"/>
            <a:ext cx="58007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Variability in</a:t>
            </a:r>
            <a:br>
              <a:rPr lang="en-US" dirty="0" smtClean="0"/>
            </a:br>
            <a:r>
              <a:rPr lang="en-US" dirty="0" smtClean="0"/>
              <a:t>Multi-tier Interactive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467600" cy="4572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644828" y="1141172"/>
            <a:ext cx="1311230" cy="4660327"/>
            <a:chOff x="2117712" y="685800"/>
            <a:chExt cx="1571693" cy="5158191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712" y="762000"/>
              <a:ext cx="820616" cy="457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2794483" y="3798332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5598" y="342900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median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95600" y="2775466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r>
                <a:rPr lang="en-US" dirty="0" smtClean="0"/>
                <a:t>5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6831" y="685800"/>
              <a:ext cx="884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Outliers</a:t>
              </a:r>
              <a:endParaRPr lang="en-US" dirty="0"/>
            </a:p>
          </p:txBody>
        </p:sp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762000"/>
              <a:ext cx="278431" cy="835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8176" y="5486399"/>
              <a:ext cx="288824" cy="357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Rounded Rectangle 2"/>
          <p:cNvSpPr/>
          <p:nvPr/>
        </p:nvSpPr>
        <p:spPr>
          <a:xfrm>
            <a:off x="3428862" y="5153799"/>
            <a:ext cx="3461939" cy="11708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789400" y="5153799"/>
            <a:ext cx="563399" cy="11986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399" y="2209800"/>
            <a:ext cx="533399" cy="2842957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7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7B348EE-82E1-4B0C-8F35-CF9FFE4F4271}" type="slidenum">
              <a:rPr lang="en-US" sz="2400" smtClean="0"/>
              <a:pPr/>
              <a:t>8</a:t>
            </a:fld>
            <a:endParaRPr lang="en-US" sz="2400"/>
          </a:p>
        </p:txBody>
      </p:sp>
      <p:grpSp>
        <p:nvGrpSpPr>
          <p:cNvPr id="32" name="Group 31"/>
          <p:cNvGrpSpPr/>
          <p:nvPr/>
        </p:nvGrpSpPr>
        <p:grpSpPr>
          <a:xfrm>
            <a:off x="1960957" y="1843112"/>
            <a:ext cx="5562799" cy="1881443"/>
            <a:chOff x="442790" y="1616603"/>
            <a:chExt cx="6876950" cy="2531708"/>
          </a:xfrm>
        </p:grpSpPr>
        <p:pic>
          <p:nvPicPr>
            <p:cNvPr id="33" name="Picture 6" descr="http://ts2.mm.bing.net/th?id=H.4604497827595273&amp;pid=1.7&amp;w=134&amp;h=140&amp;c=7&amp;rs=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402006"/>
              <a:ext cx="762000" cy="79612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http://ts2.mm.bing.net/th?id=H.4604497827595273&amp;pid=1.7&amp;w=134&amp;h=140&amp;c=7&amp;rs=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9056" y="1616603"/>
              <a:ext cx="838200" cy="8757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ts2.mm.bing.net/th?id=H.4604497827595273&amp;pid=1.7&amp;w=134&amp;h=140&amp;c=7&amp;rs=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673" y="3272579"/>
              <a:ext cx="838200" cy="8757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0" descr="http://ts2.mm.bing.net/th?id=I.4712949999993741&amp;pid=1.7&amp;w=113&amp;h=143&amp;c=7&amp;rs=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362200"/>
              <a:ext cx="692012" cy="8757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Elbow Connector 45"/>
            <p:cNvCxnSpPr>
              <a:stCxn id="45" idx="3"/>
              <a:endCxn id="43" idx="2"/>
            </p:cNvCxnSpPr>
            <p:nvPr/>
          </p:nvCxnSpPr>
          <p:spPr>
            <a:xfrm flipV="1">
              <a:off x="5264012" y="2492335"/>
              <a:ext cx="854144" cy="307731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5" idx="3"/>
              <a:endCxn id="44" idx="1"/>
            </p:cNvCxnSpPr>
            <p:nvPr/>
          </p:nvCxnSpPr>
          <p:spPr>
            <a:xfrm>
              <a:off x="5264012" y="2800066"/>
              <a:ext cx="511661" cy="910379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3" idx="0"/>
              <a:endCxn id="43" idx="1"/>
            </p:cNvCxnSpPr>
            <p:nvPr/>
          </p:nvCxnSpPr>
          <p:spPr>
            <a:xfrm rot="5400000" flipH="1" flipV="1">
              <a:off x="4390260" y="1093210"/>
              <a:ext cx="347537" cy="2270056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3" idx="2"/>
              <a:endCxn id="44" idx="2"/>
            </p:cNvCxnSpPr>
            <p:nvPr/>
          </p:nvCxnSpPr>
          <p:spPr>
            <a:xfrm rot="16200000" flipH="1">
              <a:off x="4336794" y="2290331"/>
              <a:ext cx="950185" cy="2765773"/>
            </a:xfrm>
            <a:prstGeom prst="bentConnector3">
              <a:avLst>
                <a:gd name="adj1" fmla="val 142320"/>
              </a:avLst>
            </a:prstGeom>
            <a:ln w="2857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" descr="http://www.topsofts.com/pop/password-management/img/User-group-256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42790" y="2315921"/>
              <a:ext cx="1024155" cy="990600"/>
            </a:xfrm>
            <a:prstGeom prst="rect">
              <a:avLst/>
            </a:prstGeom>
            <a:noFill/>
          </p:spPr>
        </p:pic>
        <p:cxnSp>
          <p:nvCxnSpPr>
            <p:cNvPr id="51" name="Straight Connector 50"/>
            <p:cNvCxnSpPr>
              <a:stCxn id="33" idx="1"/>
              <a:endCxn id="50" idx="3"/>
            </p:cNvCxnSpPr>
            <p:nvPr/>
          </p:nvCxnSpPr>
          <p:spPr>
            <a:xfrm flipH="1">
              <a:off x="1466945" y="2800066"/>
              <a:ext cx="1581055" cy="11155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3" idx="3"/>
              <a:endCxn id="45" idx="1"/>
            </p:cNvCxnSpPr>
            <p:nvPr/>
          </p:nvCxnSpPr>
          <p:spPr>
            <a:xfrm>
              <a:off x="3810000" y="2800066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15679" y="3187629"/>
              <a:ext cx="679249" cy="87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BE</a:t>
              </a:r>
              <a:endParaRPr lang="en-US" sz="2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16078" y="1671021"/>
              <a:ext cx="803662" cy="87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66484" y="2810327"/>
              <a:ext cx="803662" cy="87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56894" y="1631558"/>
              <a:ext cx="657421" cy="87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FE</a:t>
              </a:r>
              <a:endParaRPr lang="en-US" sz="2400" baseline="-25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3352800" y="2209800"/>
            <a:ext cx="533399" cy="2842957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3962400" y="2209800"/>
            <a:ext cx="533399" cy="2842957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572000" y="2262443"/>
            <a:ext cx="533399" cy="2842957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181922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6" grpId="0" animBg="1"/>
      <p:bldP spid="16" grpId="1" animBg="1"/>
      <p:bldP spid="6" grpId="0" animBg="1"/>
      <p:bldP spid="6" grpId="1" animBg="1"/>
      <p:bldP spid="57" grpId="0" animBg="1"/>
      <p:bldP spid="57" grpId="1" animBg="1"/>
      <p:bldP spid="58" grpId="0" animBg="1"/>
      <p:bldP spid="58" grpId="1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DC68-84EA-4AFB-BE70-2831A6B05C8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4078436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Replicas of a component are </a:t>
            </a:r>
            <a:r>
              <a:rPr lang="en-US" b="1" dirty="0" smtClean="0"/>
              <a:t>uncorrelated</a:t>
            </a:r>
          </a:p>
          <a:p>
            <a:r>
              <a:rPr lang="en-US" b="1" dirty="0" smtClean="0"/>
              <a:t>Few components show poor performance </a:t>
            </a:r>
            <a:r>
              <a:rPr lang="en-US" dirty="0" smtClean="0"/>
              <a:t>at any time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 smtClean="0"/>
              <a:t>Performance </a:t>
            </a:r>
            <a:r>
              <a:rPr lang="en-US" b="1" dirty="0"/>
              <a:t>problems are </a:t>
            </a:r>
            <a:r>
              <a:rPr lang="en-US" b="1" dirty="0" smtClean="0"/>
              <a:t>short-lived</a:t>
            </a:r>
            <a:r>
              <a:rPr lang="en-US" dirty="0" smtClean="0"/>
              <a:t>; </a:t>
            </a:r>
            <a:r>
              <a:rPr lang="en-US" dirty="0"/>
              <a:t>90% </a:t>
            </a:r>
            <a:r>
              <a:rPr lang="en-US" dirty="0" smtClean="0"/>
              <a:t>&lt; </a:t>
            </a:r>
            <a:r>
              <a:rPr lang="en-US" dirty="0"/>
              <a:t>4 </a:t>
            </a:r>
            <a:r>
              <a:rPr lang="en-US" dirty="0" err="1" smtClean="0"/>
              <a:t>mins</a:t>
            </a:r>
            <a:endParaRPr lang="en-US" dirty="0" smtClean="0"/>
          </a:p>
        </p:txBody>
      </p:sp>
      <p:grpSp>
        <p:nvGrpSpPr>
          <p:cNvPr id="66" name="Group 65"/>
          <p:cNvGrpSpPr/>
          <p:nvPr/>
        </p:nvGrpSpPr>
        <p:grpSpPr>
          <a:xfrm>
            <a:off x="4688071" y="1389370"/>
            <a:ext cx="4498296" cy="2394398"/>
            <a:chOff x="442790" y="1142628"/>
            <a:chExt cx="7558209" cy="3886571"/>
          </a:xfrm>
        </p:grpSpPr>
        <p:pic>
          <p:nvPicPr>
            <p:cNvPr id="67" name="Picture 6" descr="http://ts2.mm.bing.net/th?id=H.4604497827595273&amp;pid=1.7&amp;w=134&amp;h=140&amp;c=7&amp;rs=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402006"/>
              <a:ext cx="762000" cy="79612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ts2.mm.bing.net/th?id=H.4604497827595273&amp;pid=1.7&amp;w=134&amp;h=140&amp;c=7&amp;rs=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9056" y="1616603"/>
              <a:ext cx="838200" cy="8757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" descr="http://ts2.mm.bing.net/th?id=H.4604497827595273&amp;pid=1.7&amp;w=134&amp;h=140&amp;c=7&amp;rs=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043" y="3306520"/>
              <a:ext cx="838200" cy="8757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0" descr="http://ts2.mm.bing.net/th?id=I.4712949999993741&amp;pid=1.7&amp;w=113&amp;h=143&amp;c=7&amp;rs=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362200"/>
              <a:ext cx="692012" cy="8757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Elbow Connector 70"/>
            <p:cNvCxnSpPr>
              <a:stCxn id="70" idx="3"/>
              <a:endCxn id="68" idx="2"/>
            </p:cNvCxnSpPr>
            <p:nvPr/>
          </p:nvCxnSpPr>
          <p:spPr>
            <a:xfrm flipV="1">
              <a:off x="5264012" y="2492335"/>
              <a:ext cx="854144" cy="307731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70" idx="3"/>
              <a:endCxn id="69" idx="1"/>
            </p:cNvCxnSpPr>
            <p:nvPr/>
          </p:nvCxnSpPr>
          <p:spPr>
            <a:xfrm>
              <a:off x="5264012" y="2800066"/>
              <a:ext cx="948031" cy="94432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67" idx="0"/>
              <a:endCxn id="68" idx="1"/>
            </p:cNvCxnSpPr>
            <p:nvPr/>
          </p:nvCxnSpPr>
          <p:spPr>
            <a:xfrm rot="5400000" flipH="1" flipV="1">
              <a:off x="4390260" y="1093210"/>
              <a:ext cx="347537" cy="2270056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7" idx="2"/>
              <a:endCxn id="69" idx="2"/>
            </p:cNvCxnSpPr>
            <p:nvPr/>
          </p:nvCxnSpPr>
          <p:spPr>
            <a:xfrm rot="16200000" flipH="1">
              <a:off x="4538008" y="2089116"/>
              <a:ext cx="984128" cy="3202143"/>
            </a:xfrm>
            <a:prstGeom prst="bentConnector3">
              <a:avLst>
                <a:gd name="adj1" fmla="val 137705"/>
              </a:avLst>
            </a:prstGeom>
            <a:ln w="2857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4" descr="http://www.topsofts.com/pop/password-management/img/User-group-25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2790" y="2315921"/>
              <a:ext cx="1024155" cy="990600"/>
            </a:xfrm>
            <a:prstGeom prst="rect">
              <a:avLst/>
            </a:prstGeom>
            <a:noFill/>
          </p:spPr>
        </p:pic>
        <p:cxnSp>
          <p:nvCxnSpPr>
            <p:cNvPr id="76" name="Straight Connector 75"/>
            <p:cNvCxnSpPr>
              <a:stCxn id="67" idx="1"/>
              <a:endCxn id="75" idx="3"/>
            </p:cNvCxnSpPr>
            <p:nvPr/>
          </p:nvCxnSpPr>
          <p:spPr>
            <a:xfrm flipH="1">
              <a:off x="1466945" y="2800066"/>
              <a:ext cx="1581055" cy="11155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7" idx="3"/>
              <a:endCxn id="70" idx="1"/>
            </p:cNvCxnSpPr>
            <p:nvPr/>
          </p:nvCxnSpPr>
          <p:spPr>
            <a:xfrm>
              <a:off x="3810000" y="2800066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615679" y="3187629"/>
              <a:ext cx="679249" cy="87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BE</a:t>
              </a:r>
              <a:endParaRPr lang="en-US" sz="2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16078" y="1671021"/>
              <a:ext cx="803662" cy="87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16078" y="2759423"/>
              <a:ext cx="803661" cy="877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56894" y="1631558"/>
              <a:ext cx="657421" cy="87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FE</a:t>
              </a:r>
              <a:endParaRPr lang="en-US" sz="2400" baseline="-25000" dirty="0"/>
            </a:p>
          </p:txBody>
        </p:sp>
        <p:sp>
          <p:nvSpPr>
            <p:cNvPr id="82" name="Cloud 81"/>
            <p:cNvSpPr/>
            <p:nvPr/>
          </p:nvSpPr>
          <p:spPr>
            <a:xfrm>
              <a:off x="1767736" y="1142628"/>
              <a:ext cx="6233263" cy="3886571"/>
            </a:xfrm>
            <a:prstGeom prst="cloud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688071" y="3936168"/>
            <a:ext cx="4498296" cy="2394398"/>
            <a:chOff x="442790" y="1142628"/>
            <a:chExt cx="7558209" cy="3886571"/>
          </a:xfrm>
        </p:grpSpPr>
        <p:pic>
          <p:nvPicPr>
            <p:cNvPr id="109" name="Picture 6" descr="http://ts2.mm.bing.net/th?id=H.4604497827595273&amp;pid=1.7&amp;w=134&amp;h=140&amp;c=7&amp;rs=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402006"/>
              <a:ext cx="762000" cy="79612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6" descr="http://ts2.mm.bing.net/th?id=H.4604497827595273&amp;pid=1.7&amp;w=134&amp;h=140&amp;c=7&amp;rs=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9056" y="1616603"/>
              <a:ext cx="838200" cy="8757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6" descr="http://ts2.mm.bing.net/th?id=H.4604497827595273&amp;pid=1.7&amp;w=134&amp;h=140&amp;c=7&amp;rs=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043" y="3306520"/>
              <a:ext cx="838200" cy="8757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0" descr="http://ts2.mm.bing.net/th?id=I.4712949999993741&amp;pid=1.7&amp;w=113&amp;h=143&amp;c=7&amp;rs=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362200"/>
              <a:ext cx="692012" cy="8757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3" name="Elbow Connector 112"/>
            <p:cNvCxnSpPr>
              <a:stCxn id="112" idx="3"/>
              <a:endCxn id="110" idx="2"/>
            </p:cNvCxnSpPr>
            <p:nvPr/>
          </p:nvCxnSpPr>
          <p:spPr>
            <a:xfrm flipV="1">
              <a:off x="5264012" y="2492335"/>
              <a:ext cx="854144" cy="307731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112" idx="3"/>
              <a:endCxn id="111" idx="1"/>
            </p:cNvCxnSpPr>
            <p:nvPr/>
          </p:nvCxnSpPr>
          <p:spPr>
            <a:xfrm>
              <a:off x="5264012" y="2800066"/>
              <a:ext cx="948031" cy="94432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109" idx="0"/>
              <a:endCxn id="110" idx="1"/>
            </p:cNvCxnSpPr>
            <p:nvPr/>
          </p:nvCxnSpPr>
          <p:spPr>
            <a:xfrm rot="5400000" flipH="1" flipV="1">
              <a:off x="4390260" y="1093210"/>
              <a:ext cx="347537" cy="2270056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109" idx="2"/>
              <a:endCxn id="111" idx="2"/>
            </p:cNvCxnSpPr>
            <p:nvPr/>
          </p:nvCxnSpPr>
          <p:spPr>
            <a:xfrm rot="16200000" flipH="1">
              <a:off x="4538008" y="2089116"/>
              <a:ext cx="984128" cy="3202143"/>
            </a:xfrm>
            <a:prstGeom prst="bentConnector3">
              <a:avLst>
                <a:gd name="adj1" fmla="val 137705"/>
              </a:avLst>
            </a:prstGeom>
            <a:ln w="2857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7" name="Picture 4" descr="http://www.topsofts.com/pop/password-management/img/User-group-25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2790" y="2315921"/>
              <a:ext cx="1024155" cy="990600"/>
            </a:xfrm>
            <a:prstGeom prst="rect">
              <a:avLst/>
            </a:prstGeom>
            <a:noFill/>
          </p:spPr>
        </p:pic>
        <p:cxnSp>
          <p:nvCxnSpPr>
            <p:cNvPr id="118" name="Straight Connector 117"/>
            <p:cNvCxnSpPr>
              <a:stCxn id="109" idx="1"/>
              <a:endCxn id="117" idx="3"/>
            </p:cNvCxnSpPr>
            <p:nvPr/>
          </p:nvCxnSpPr>
          <p:spPr>
            <a:xfrm flipH="1">
              <a:off x="1466945" y="2800066"/>
              <a:ext cx="1581055" cy="11155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9" idx="3"/>
              <a:endCxn id="112" idx="1"/>
            </p:cNvCxnSpPr>
            <p:nvPr/>
          </p:nvCxnSpPr>
          <p:spPr>
            <a:xfrm>
              <a:off x="3810000" y="2800066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615679" y="3187629"/>
              <a:ext cx="679249" cy="87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BE</a:t>
              </a:r>
              <a:endParaRPr lang="en-US" sz="2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516078" y="1671021"/>
              <a:ext cx="803662" cy="87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516078" y="2759423"/>
              <a:ext cx="803661" cy="877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BL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56894" y="1631558"/>
              <a:ext cx="657421" cy="87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FE</a:t>
              </a:r>
              <a:endParaRPr lang="en-US" sz="2400" baseline="-25000" dirty="0"/>
            </a:p>
          </p:txBody>
        </p:sp>
        <p:sp>
          <p:nvSpPr>
            <p:cNvPr id="124" name="Cloud 123"/>
            <p:cNvSpPr/>
            <p:nvPr/>
          </p:nvSpPr>
          <p:spPr>
            <a:xfrm>
              <a:off x="1767736" y="1142628"/>
              <a:ext cx="6233263" cy="3886571"/>
            </a:xfrm>
            <a:prstGeom prst="cloud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125" name="Picture 4" descr="http://rationalwiki.org/w/images/thumb/2/24/Warning_icon.svg/400px-Warning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79" y="1318912"/>
            <a:ext cx="510875" cy="510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6094606" y="2104689"/>
            <a:ext cx="824225" cy="3194676"/>
            <a:chOff x="5833502" y="1775035"/>
            <a:chExt cx="824225" cy="2792902"/>
          </a:xfrm>
        </p:grpSpPr>
        <p:sp>
          <p:nvSpPr>
            <p:cNvPr id="15" name="Oval 14"/>
            <p:cNvSpPr/>
            <p:nvPr/>
          </p:nvSpPr>
          <p:spPr>
            <a:xfrm>
              <a:off x="5833503" y="1775035"/>
              <a:ext cx="824224" cy="605537"/>
            </a:xfrm>
            <a:prstGeom prst="ellipse">
              <a:avLst/>
            </a:prstGeom>
            <a:solidFill>
              <a:schemeClr val="accent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833502" y="3962400"/>
              <a:ext cx="824224" cy="605537"/>
            </a:xfrm>
            <a:prstGeom prst="ellipse">
              <a:avLst/>
            </a:prstGeom>
            <a:solidFill>
              <a:schemeClr val="accent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Freeform 128"/>
          <p:cNvSpPr/>
          <p:nvPr/>
        </p:nvSpPr>
        <p:spPr>
          <a:xfrm>
            <a:off x="5627784" y="1524000"/>
            <a:ext cx="3484500" cy="1981200"/>
          </a:xfrm>
          <a:custGeom>
            <a:avLst/>
            <a:gdLst>
              <a:gd name="connsiteX0" fmla="*/ 3258308 w 3484500"/>
              <a:gd name="connsiteY0" fmla="*/ 983116 h 1870132"/>
              <a:gd name="connsiteX1" fmla="*/ 2238401 w 3484500"/>
              <a:gd name="connsiteY1" fmla="*/ 713486 h 1870132"/>
              <a:gd name="connsiteX2" fmla="*/ 1746031 w 3484500"/>
              <a:gd name="connsiteY2" fmla="*/ 209393 h 1870132"/>
              <a:gd name="connsiteX3" fmla="*/ 339262 w 3484500"/>
              <a:gd name="connsiteY3" fmla="*/ 68716 h 1870132"/>
              <a:gd name="connsiteX4" fmla="*/ 116524 w 3484500"/>
              <a:gd name="connsiteY4" fmla="*/ 1276193 h 1870132"/>
              <a:gd name="connsiteX5" fmla="*/ 1874985 w 3484500"/>
              <a:gd name="connsiteY5" fmla="*/ 1850624 h 1870132"/>
              <a:gd name="connsiteX6" fmla="*/ 3176247 w 3484500"/>
              <a:gd name="connsiteY6" fmla="*/ 1686501 h 1870132"/>
              <a:gd name="connsiteX7" fmla="*/ 3481047 w 3484500"/>
              <a:gd name="connsiteY7" fmla="*/ 1205855 h 1870132"/>
              <a:gd name="connsiteX8" fmla="*/ 3258308 w 3484500"/>
              <a:gd name="connsiteY8" fmla="*/ 983116 h 187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84500" h="1870132">
                <a:moveTo>
                  <a:pt x="3258308" y="983116"/>
                </a:moveTo>
                <a:cubicBezTo>
                  <a:pt x="3051200" y="901055"/>
                  <a:pt x="2490447" y="842440"/>
                  <a:pt x="2238401" y="713486"/>
                </a:cubicBezTo>
                <a:cubicBezTo>
                  <a:pt x="1986355" y="584532"/>
                  <a:pt x="2062554" y="316855"/>
                  <a:pt x="1746031" y="209393"/>
                </a:cubicBezTo>
                <a:cubicBezTo>
                  <a:pt x="1429508" y="101931"/>
                  <a:pt x="610846" y="-109084"/>
                  <a:pt x="339262" y="68716"/>
                </a:cubicBezTo>
                <a:cubicBezTo>
                  <a:pt x="67677" y="246516"/>
                  <a:pt x="-139430" y="979208"/>
                  <a:pt x="116524" y="1276193"/>
                </a:cubicBezTo>
                <a:cubicBezTo>
                  <a:pt x="372478" y="1573178"/>
                  <a:pt x="1365031" y="1782239"/>
                  <a:pt x="1874985" y="1850624"/>
                </a:cubicBezTo>
                <a:cubicBezTo>
                  <a:pt x="2384939" y="1919009"/>
                  <a:pt x="2908570" y="1793962"/>
                  <a:pt x="3176247" y="1686501"/>
                </a:cubicBezTo>
                <a:cubicBezTo>
                  <a:pt x="3443924" y="1579040"/>
                  <a:pt x="3465416" y="1321132"/>
                  <a:pt x="3481047" y="1205855"/>
                </a:cubicBezTo>
                <a:cubicBezTo>
                  <a:pt x="3496678" y="1090578"/>
                  <a:pt x="3465416" y="1065177"/>
                  <a:pt x="3258308" y="983116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276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17187 -0.06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|11|2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1.5|5.7|4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5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4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|4.2|0.7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|3.7|38.5|13.8|24|7.5|3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8|3.3|18|1.9|2.7|0.9|2.1|39.7|19.7|16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8|3.3|18|1.9|2.7|0.9|2.1|39.7|19.7|1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|4.2|0.7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|9.6|0.8|9|0.8|1.1|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28090</TotalTime>
  <Words>1514</Words>
  <Application>Microsoft Office PowerPoint</Application>
  <PresentationFormat>On-screen Show (4:3)</PresentationFormat>
  <Paragraphs>365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Dealer: Application-aware Request Splitting for Interactive Cloud Applications</vt:lpstr>
      <vt:lpstr>Performance of  Interactive Applications</vt:lpstr>
      <vt:lpstr>Cloud Computing:  Benefits and Challenges</vt:lpstr>
      <vt:lpstr>Approaches for Handling  Cloud Performance Variability</vt:lpstr>
      <vt:lpstr>Contributions</vt:lpstr>
      <vt:lpstr>Outline</vt:lpstr>
      <vt:lpstr>Performance Variability in Multi-tier Interactive Applications</vt:lpstr>
      <vt:lpstr>Performance Variability in Multi-tier Interactive Applications</vt:lpstr>
      <vt:lpstr>Observations</vt:lpstr>
      <vt:lpstr>Outline</vt:lpstr>
      <vt:lpstr>Dealer Approach: Per-Component Re-routing</vt:lpstr>
      <vt:lpstr>Dealer System Overview</vt:lpstr>
      <vt:lpstr>Dealer High Level Design</vt:lpstr>
      <vt:lpstr>Determining Delays</vt:lpstr>
      <vt:lpstr>Determining Delays</vt:lpstr>
      <vt:lpstr>Calculating Split Ratios</vt:lpstr>
      <vt:lpstr>Calculating Split Ratios</vt:lpstr>
      <vt:lpstr>Other Design Aspects</vt:lpstr>
      <vt:lpstr>Outline</vt:lpstr>
      <vt:lpstr>Evaluation</vt:lpstr>
      <vt:lpstr>Running In the Wild</vt:lpstr>
      <vt:lpstr>Running In the Wild</vt:lpstr>
      <vt:lpstr>Dealer vs. GTM</vt:lpstr>
      <vt:lpstr>Dealer vs. Server-level Redirection</vt:lpstr>
      <vt:lpstr>Evaluating Against  Server-level Redirection</vt:lpstr>
      <vt:lpstr>Conclusions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moy</dc:creator>
  <cp:lastModifiedBy>Mohammad Hajjat</cp:lastModifiedBy>
  <cp:revision>1043</cp:revision>
  <dcterms:created xsi:type="dcterms:W3CDTF">2012-03-23T14:07:21Z</dcterms:created>
  <dcterms:modified xsi:type="dcterms:W3CDTF">2012-12-20T13:06:54Z</dcterms:modified>
</cp:coreProperties>
</file>