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95" r:id="rId2"/>
    <p:sldId id="352" r:id="rId3"/>
    <p:sldId id="258" r:id="rId4"/>
    <p:sldId id="300" r:id="rId5"/>
    <p:sldId id="303" r:id="rId6"/>
    <p:sldId id="262" r:id="rId7"/>
    <p:sldId id="304" r:id="rId8"/>
    <p:sldId id="306" r:id="rId9"/>
    <p:sldId id="312" r:id="rId10"/>
    <p:sldId id="302" r:id="rId11"/>
    <p:sldId id="313" r:id="rId12"/>
    <p:sldId id="314" r:id="rId13"/>
    <p:sldId id="315" r:id="rId14"/>
    <p:sldId id="336" r:id="rId15"/>
    <p:sldId id="307" r:id="rId16"/>
    <p:sldId id="309" r:id="rId17"/>
    <p:sldId id="338" r:id="rId18"/>
    <p:sldId id="310" r:id="rId19"/>
    <p:sldId id="311" r:id="rId20"/>
    <p:sldId id="318" r:id="rId21"/>
    <p:sldId id="345" r:id="rId22"/>
    <p:sldId id="319" r:id="rId23"/>
    <p:sldId id="320" r:id="rId24"/>
    <p:sldId id="321" r:id="rId25"/>
    <p:sldId id="346" r:id="rId26"/>
    <p:sldId id="322" r:id="rId27"/>
    <p:sldId id="323" r:id="rId28"/>
    <p:sldId id="355" r:id="rId29"/>
    <p:sldId id="340" r:id="rId30"/>
    <p:sldId id="341" r:id="rId31"/>
    <p:sldId id="325" r:id="rId32"/>
    <p:sldId id="342" r:id="rId33"/>
    <p:sldId id="358" r:id="rId34"/>
    <p:sldId id="359" r:id="rId35"/>
    <p:sldId id="297" r:id="rId36"/>
    <p:sldId id="332" r:id="rId37"/>
    <p:sldId id="335" r:id="rId3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FFF99"/>
    <a:srgbClr val="FF9B9B"/>
    <a:srgbClr val="99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4" autoAdjust="0"/>
    <p:restoredTop sz="71369" autoAdjust="0"/>
  </p:normalViewPr>
  <p:slideViewPr>
    <p:cSldViewPr>
      <p:cViewPr>
        <p:scale>
          <a:sx n="70" d="100"/>
          <a:sy n="70" d="100"/>
        </p:scale>
        <p:origin x="-81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33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A63E-89C2-491C-8B50-A01172BACF94}" type="datetimeFigureOut">
              <a:rPr lang="it-IT" smtClean="0"/>
              <a:pPr/>
              <a:t>03/12/2011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EB0E-B025-456E-ABE1-9F20A63F12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9780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4B82A36-4EBD-46B8-996F-E4C3F91DAB3E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4AFF-887C-42A3-91B1-ADD654DEE239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DBDEBBE-1BF0-41BC-AD48-E475BBF6B2E6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796-51C8-4930-90B5-66A2ADEE6B52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B-17F7-4C58-9044-150EEC9C2162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F18A64-1063-4A25-BCF5-5C8AC34326FE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0CCB5-75F4-49C8-862A-C60C00C82FC5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414A-26AF-4A63-AD62-05FB54EDB2A8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CFC3-2B2B-4BBA-A94D-D9C9846E7B72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155C-F0B6-4C7D-B3D0-B125B151CA63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72B3EA-DA22-4BD1-A920-F7844EFC170C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A80C06-C862-4A0E-A7E9-F801F7F98D23}" type="datetime1">
              <a:rPr lang="it-IT" smtClean="0"/>
              <a:pPr/>
              <a:t>03/12/2011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1CDE2F-59D7-4D2E-A144-A7868D1D15F5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3040" y="404664"/>
            <a:ext cx="8317432" cy="2548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              Everywhere: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Impact of Device and Infrastructure Synergies on User Experience</a:t>
            </a:r>
            <a:br>
              <a:rPr lang="en-US" sz="3600" dirty="0" smtClean="0"/>
            </a:br>
            <a:endParaRPr lang="it-IT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02904" y="6050036"/>
            <a:ext cx="6705600" cy="691331"/>
          </a:xfrm>
        </p:spPr>
        <p:txBody>
          <a:bodyPr>
            <a:normAutofit/>
          </a:bodyPr>
          <a:lstStyle/>
          <a:p>
            <a:r>
              <a:rPr lang="it-IT" i="1" dirty="0" smtClean="0"/>
              <a:t>                                    Cost TMA – Figaro - NSF</a:t>
            </a:r>
            <a:endParaRPr lang="it-IT" i="1" dirty="0"/>
          </a:p>
        </p:txBody>
      </p:sp>
      <p:pic>
        <p:nvPicPr>
          <p:cNvPr id="9" name="Picture 8" descr="youtube_logo_marr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4003" y="548680"/>
            <a:ext cx="2137764" cy="1000504"/>
          </a:xfrm>
          <a:prstGeom prst="rect">
            <a:avLst/>
          </a:prstGeom>
        </p:spPr>
      </p:pic>
      <p:pic>
        <p:nvPicPr>
          <p:cNvPr id="10" name="Picture 9" descr="polit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212976"/>
            <a:ext cx="1440160" cy="14401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691680" y="3257689"/>
            <a:ext cx="33834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Alessandro Finamore</a:t>
            </a:r>
          </a:p>
          <a:p>
            <a:r>
              <a:rPr lang="it-IT" sz="2000" i="1" dirty="0" smtClean="0"/>
              <a:t>Marco Mellia</a:t>
            </a:r>
          </a:p>
          <a:p>
            <a:r>
              <a:rPr lang="it-IT" sz="2000" i="1" dirty="0" smtClean="0"/>
              <a:t>Maurizio Munafò</a:t>
            </a:r>
            <a:endParaRPr lang="it-IT" sz="2000" i="1" dirty="0"/>
          </a:p>
        </p:txBody>
      </p:sp>
      <p:pic>
        <p:nvPicPr>
          <p:cNvPr id="12" name="Picture 11" descr="PUsig_gold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7413" y="3468278"/>
            <a:ext cx="2448270" cy="1112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036003" y="3688576"/>
            <a:ext cx="148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 smtClean="0"/>
              <a:t>Sanjay Rao</a:t>
            </a:r>
          </a:p>
          <a:p>
            <a:r>
              <a:rPr lang="it-IT" sz="2000" i="1" dirty="0" smtClean="0"/>
              <a:t>Ruben Torres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42" y="6093296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IMC 2011</a:t>
            </a:r>
            <a:endParaRPr lang="it-IT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YouTube primer</a:t>
            </a:r>
            <a:endParaRPr lang="it-IT" dirty="0"/>
          </a:p>
        </p:txBody>
      </p:sp>
      <p:pic>
        <p:nvPicPr>
          <p:cNvPr id="9" name="Picture 8" descr="pc_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556792"/>
            <a:ext cx="5628622" cy="2674988"/>
          </a:xfrm>
          <a:prstGeom prst="rect">
            <a:avLst/>
          </a:prstGeom>
        </p:spPr>
      </p:pic>
      <p:pic>
        <p:nvPicPr>
          <p:cNvPr id="10" name="Picture 9" descr="mobile_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4253551"/>
            <a:ext cx="5400600" cy="2487817"/>
          </a:xfrm>
          <a:prstGeom prst="rect">
            <a:avLst/>
          </a:prstGeom>
        </p:spPr>
      </p:pic>
      <p:sp>
        <p:nvSpPr>
          <p:cNvPr id="13" name="Content Placeholder 4"/>
          <p:cNvSpPr txBox="1">
            <a:spLocks/>
          </p:cNvSpPr>
          <p:nvPr/>
        </p:nvSpPr>
        <p:spPr>
          <a:xfrm>
            <a:off x="251520" y="2492896"/>
            <a:ext cx="2448272" cy="388843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PC-player 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Download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it-IT" sz="2400" b="1" dirty="0" smtClean="0">
              <a:solidFill>
                <a:srgbClr val="CC3300"/>
              </a:solidFill>
              <a:latin typeface="Lucida Sans" pitchFamily="34" charset="0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it-IT" sz="2400" b="1" dirty="0" smtClean="0">
              <a:solidFill>
                <a:srgbClr val="CC3300"/>
              </a:solidFill>
              <a:latin typeface="Lucida Sans" pitchFamily="34" charset="0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it-IT" sz="24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Sans" pitchFamily="34" charset="0"/>
              <a:ea typeface="+mn-ea"/>
              <a:cs typeface="+mn-cs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Mobile-player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Download</a:t>
            </a:r>
          </a:p>
        </p:txBody>
      </p:sp>
      <p:pic>
        <p:nvPicPr>
          <p:cNvPr id="16" name="Picture 1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288706" y="1661148"/>
            <a:ext cx="915142" cy="7597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67744" y="1556792"/>
            <a:ext cx="3168352" cy="273630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16" descr="ipho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7942" y="4221088"/>
            <a:ext cx="953938" cy="9539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71800" y="4221088"/>
            <a:ext cx="2016224" cy="266429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ounded Rectangle 17"/>
          <p:cNvSpPr/>
          <p:nvPr/>
        </p:nvSpPr>
        <p:spPr>
          <a:xfrm>
            <a:off x="5508104" y="1844824"/>
            <a:ext cx="2736304" cy="2376264"/>
          </a:xfrm>
          <a:prstGeom prst="roundRect">
            <a:avLst>
              <a:gd name="adj" fmla="val 9775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ounded Rectangle 18"/>
          <p:cNvSpPr/>
          <p:nvPr/>
        </p:nvSpPr>
        <p:spPr>
          <a:xfrm>
            <a:off x="4788024" y="4509120"/>
            <a:ext cx="3456384" cy="2232248"/>
          </a:xfrm>
          <a:prstGeom prst="roundRect">
            <a:avLst>
              <a:gd name="adj" fmla="val 9775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PC-player video download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5773960"/>
            <a:ext cx="8279832" cy="10394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400" dirty="0" smtClean="0">
                <a:latin typeface="Lucida Sans" pitchFamily="34" charset="0"/>
              </a:rPr>
              <a:t>The download rate </a:t>
            </a:r>
            <a:r>
              <a:rPr lang="it-IT" sz="2400" dirty="0" err="1" smtClean="0">
                <a:latin typeface="Lucida Sans" pitchFamily="34" charset="0"/>
              </a:rPr>
              <a:t>is</a:t>
            </a:r>
            <a:r>
              <a:rPr lang="it-IT" sz="2400" dirty="0" smtClean="0">
                <a:latin typeface="Lucida Sans" pitchFamily="34" charset="0"/>
              </a:rPr>
              <a:t> controlled by the video server</a:t>
            </a:r>
          </a:p>
          <a:p>
            <a:pPr>
              <a:buNone/>
            </a:pPr>
            <a:r>
              <a:rPr lang="it-IT" sz="2400" dirty="0" smtClean="0">
                <a:latin typeface="Lucida Sans" pitchFamily="34" charset="0"/>
              </a:rPr>
              <a:t>(the client is passive)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702549"/>
            <a:ext cx="4132863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  <a:latin typeface="Lucida Sans" pitchFamily="34" charset="0"/>
              </a:rPr>
              <a:t>Fast start</a:t>
            </a:r>
            <a:r>
              <a:rPr lang="it-IT" dirty="0" smtClean="0">
                <a:latin typeface="Lucida Sans" pitchFamily="34" charset="0"/>
              </a:rPr>
              <a:t>: the player is buffering </a:t>
            </a:r>
          </a:p>
          <a:p>
            <a:r>
              <a:rPr lang="it-IT" dirty="0" smtClean="0">
                <a:latin typeface="Lucida Sans" pitchFamily="34" charset="0"/>
              </a:rPr>
              <a:t>a portion of the video</a:t>
            </a:r>
          </a:p>
        </p:txBody>
      </p:sp>
      <p:pic>
        <p:nvPicPr>
          <p:cNvPr id="9" name="Picture 8" descr="pc_player_download_ev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564904"/>
            <a:ext cx="7390477" cy="309841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267744" y="2420888"/>
            <a:ext cx="648072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73" y="3356992"/>
            <a:ext cx="5112568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Lucida Sans" pitchFamily="34" charset="0"/>
              </a:rPr>
              <a:t>The download </a:t>
            </a:r>
            <a:r>
              <a:rPr lang="it-IT" b="1" dirty="0" smtClean="0">
                <a:solidFill>
                  <a:srgbClr val="C00000"/>
                </a:solidFill>
                <a:latin typeface="Lucida Sans" pitchFamily="34" charset="0"/>
              </a:rPr>
              <a:t>bandwidth is throttled</a:t>
            </a:r>
            <a:r>
              <a:rPr lang="it-IT" dirty="0" smtClean="0">
                <a:latin typeface="Lucida Sans" pitchFamily="34" charset="0"/>
              </a:rPr>
              <a:t> as to reach the video average download rate</a:t>
            </a:r>
          </a:p>
        </p:txBody>
      </p:sp>
      <p:sp>
        <p:nvSpPr>
          <p:cNvPr id="14" name="Oval 13"/>
          <p:cNvSpPr/>
          <p:nvPr/>
        </p:nvSpPr>
        <p:spPr>
          <a:xfrm>
            <a:off x="467544" y="1628800"/>
            <a:ext cx="360040" cy="3600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1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87824" y="3212976"/>
            <a:ext cx="360040" cy="3600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2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36096" y="4077072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6394" y="188640"/>
            <a:ext cx="1226086" cy="1017882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obile_player_download_ev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579716"/>
            <a:ext cx="7403175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Mobile-player video download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02549"/>
            <a:ext cx="4132863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  <a:latin typeface="Lucida Sans" pitchFamily="34" charset="0"/>
              </a:rPr>
              <a:t>Fast start</a:t>
            </a:r>
            <a:r>
              <a:rPr lang="it-IT" dirty="0" smtClean="0">
                <a:latin typeface="Lucida Sans" pitchFamily="34" charset="0"/>
              </a:rPr>
              <a:t>: the player is buffering a </a:t>
            </a:r>
          </a:p>
          <a:p>
            <a:r>
              <a:rPr lang="it-IT" dirty="0" smtClean="0">
                <a:latin typeface="Lucida Sans" pitchFamily="34" charset="0"/>
              </a:rPr>
              <a:t>a portion of the video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67744" y="2420888"/>
            <a:ext cx="648072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9792" y="5661248"/>
            <a:ext cx="5400600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 pitchFamily="34" charset="0"/>
              </a:rPr>
              <a:t>The client </a:t>
            </a:r>
            <a:r>
              <a:rPr lang="en-US" dirty="0" smtClean="0">
                <a:solidFill>
                  <a:srgbClr val="C00000"/>
                </a:solidFill>
                <a:latin typeface="Lucida Sans" pitchFamily="34" charset="0"/>
              </a:rPr>
              <a:t>abruptly aborts the TCP connection</a:t>
            </a:r>
            <a:r>
              <a:rPr lang="en-US" dirty="0" smtClean="0"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dirty="0" smtClean="0">
                <a:latin typeface="Lucida Sans" pitchFamily="34" charset="0"/>
              </a:rPr>
              <a:t>(</a:t>
            </a:r>
            <a:r>
              <a:rPr lang="en-US" dirty="0" err="1" smtClean="0">
                <a:latin typeface="Lucida Sans" pitchFamily="34" charset="0"/>
              </a:rPr>
              <a:t>playout</a:t>
            </a:r>
            <a:r>
              <a:rPr lang="en-US" dirty="0" smtClean="0">
                <a:latin typeface="Lucida Sans" pitchFamily="34" charset="0"/>
              </a:rPr>
              <a:t> buffer is possibly full)</a:t>
            </a:r>
          </a:p>
        </p:txBody>
      </p:sp>
      <p:sp>
        <p:nvSpPr>
          <p:cNvPr id="14" name="Oval 13"/>
          <p:cNvSpPr/>
          <p:nvPr/>
        </p:nvSpPr>
        <p:spPr>
          <a:xfrm>
            <a:off x="467544" y="1628800"/>
            <a:ext cx="360040" cy="3600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1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5736" y="5589240"/>
            <a:ext cx="360040" cy="3600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2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55976" y="5013176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2"/>
          <p:cNvSpPr txBox="1">
            <a:spLocks/>
          </p:cNvSpPr>
          <p:nvPr/>
        </p:nvSpPr>
        <p:spPr>
          <a:xfrm>
            <a:off x="3139945" y="27809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1880" y="3286725"/>
            <a:ext cx="5364087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  <a:latin typeface="Lucida Sans" pitchFamily="34" charset="0"/>
              </a:rPr>
              <a:t>Chunks of video</a:t>
            </a:r>
            <a:r>
              <a:rPr lang="it-IT" dirty="0" smtClean="0">
                <a:latin typeface="Lucida Sans" pitchFamily="34" charset="0"/>
              </a:rPr>
              <a:t>: the player asks for portion of the video using separate flows</a:t>
            </a:r>
          </a:p>
        </p:txBody>
      </p:sp>
      <p:sp>
        <p:nvSpPr>
          <p:cNvPr id="22" name="Oval 21"/>
          <p:cNvSpPr/>
          <p:nvPr/>
        </p:nvSpPr>
        <p:spPr>
          <a:xfrm>
            <a:off x="3059832" y="3068960"/>
            <a:ext cx="360040" cy="3600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3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6156176" y="2492896"/>
            <a:ext cx="360040" cy="3384376"/>
          </a:xfrm>
          <a:prstGeom prst="leftBrace">
            <a:avLst>
              <a:gd name="adj1" fmla="val 5066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16" descr="iph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116632"/>
            <a:ext cx="1152128" cy="115212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Download scheme comparison</a:t>
            </a:r>
            <a:endParaRPr lang="it-IT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Lucida Sans" pitchFamily="34" charset="0"/>
              </a:rPr>
              <a:t>PC-player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Download controlled by the video server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1 video session = 1 TCP connection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C00000"/>
                </a:solidFill>
                <a:latin typeface="Lucida Sans" pitchFamily="34" charset="0"/>
              </a:rPr>
              <a:t>Mobile-player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Download controlled by the client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1 video session = N TCP connections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N is 10 – 100 connections!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C00000"/>
                </a:solidFill>
                <a:latin typeface="Lucida Sans" pitchFamily="34" charset="0"/>
              </a:rPr>
              <a:t>Intuition</a:t>
            </a:r>
            <a:r>
              <a:rPr lang="en-US" sz="2000" dirty="0" smtClean="0">
                <a:latin typeface="Lucida Sans" pitchFamily="34" charset="0"/>
              </a:rPr>
              <a:t>: buffering at Mobile-players is critical </a:t>
            </a:r>
          </a:p>
          <a:p>
            <a:pPr lvl="2">
              <a:buNone/>
            </a:pPr>
            <a:r>
              <a:rPr lang="en-US" sz="1800" i="1" dirty="0" smtClean="0">
                <a:latin typeface="Lucida Sans" pitchFamily="34" charset="0"/>
              </a:rPr>
              <a:t>                     (No guarantee to store the content on the file system)</a:t>
            </a:r>
          </a:p>
          <a:p>
            <a:pPr lvl="2">
              <a:buFont typeface="Wingdings" pitchFamily="2" charset="2"/>
              <a:buChar char="q"/>
            </a:pPr>
            <a:endParaRPr lang="en-US" sz="1900" dirty="0" smtClean="0">
              <a:latin typeface="Lucida Sans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Lucida Sans" pitchFamily="34" charset="0"/>
              </a:rPr>
              <a:t>We group into a </a:t>
            </a:r>
            <a:r>
              <a:rPr lang="en-US" sz="2000" b="1" dirty="0" smtClean="0">
                <a:solidFill>
                  <a:srgbClr val="C00000"/>
                </a:solidFill>
                <a:latin typeface="Lucida Sans" pitchFamily="34" charset="0"/>
              </a:rPr>
              <a:t>VIDEO SESSION</a:t>
            </a:r>
            <a:r>
              <a:rPr lang="en-US" sz="2000" dirty="0" smtClean="0">
                <a:latin typeface="Lucida Sans" pitchFamily="34" charset="0"/>
              </a:rPr>
              <a:t> all the TCP connections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That have the same source IP and videoID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Are concurrent in time</a:t>
            </a:r>
          </a:p>
          <a:p>
            <a:pPr lvl="2">
              <a:buFont typeface="Wingdings" pitchFamily="2" charset="2"/>
              <a:buChar char="q"/>
            </a:pPr>
            <a:endParaRPr lang="en-US" sz="1900" dirty="0" smtClean="0">
              <a:latin typeface="Lucida Sans" pitchFamily="34" charset="0"/>
            </a:endParaRPr>
          </a:p>
        </p:txBody>
      </p:sp>
      <p:pic>
        <p:nvPicPr>
          <p:cNvPr id="5" name="Picture 4" descr="Jab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4293096"/>
            <a:ext cx="504056" cy="5040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type of content different users retrieve?</a:t>
            </a:r>
          </a:p>
          <a:p>
            <a:r>
              <a:rPr lang="en-US" dirty="0" smtClean="0"/>
              <a:t>Does it change using different devices?</a:t>
            </a:r>
          </a:p>
          <a:p>
            <a:r>
              <a:rPr lang="en-US" dirty="0" smtClean="0"/>
              <a:t>What are the available video formats?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characterization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1CDE2F-59D7-4D2E-A144-A7868D1D15F5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714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ideo_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030444"/>
            <a:ext cx="5904656" cy="27829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59632" y="4149080"/>
            <a:ext cx="6336704" cy="270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video_dur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502186"/>
            <a:ext cx="5904656" cy="27189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3968" y="1556792"/>
            <a:ext cx="3816424" cy="3096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Comparing video duration &amp; size</a:t>
            </a:r>
            <a:endParaRPr lang="it-IT" dirty="0"/>
          </a:p>
        </p:txBody>
      </p:sp>
      <p:sp>
        <p:nvSpPr>
          <p:cNvPr id="12" name="Explosion 2 11"/>
          <p:cNvSpPr/>
          <p:nvPr/>
        </p:nvSpPr>
        <p:spPr>
          <a:xfrm rot="349745">
            <a:off x="520091" y="1828035"/>
            <a:ext cx="8391849" cy="4210042"/>
          </a:xfrm>
          <a:prstGeom prst="irregularSeal2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210717" y="3284984"/>
            <a:ext cx="4681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Sans" pitchFamily="34" charset="0"/>
              </a:rPr>
              <a:t>Users access to (find) the 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Lucida Sans" pitchFamily="34" charset="0"/>
              </a:rPr>
              <a:t>same content</a:t>
            </a:r>
            <a:r>
              <a:rPr lang="en-US" sz="2800" dirty="0" smtClean="0"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800" dirty="0" smtClean="0">
                <a:latin typeface="Lucida Sans" pitchFamily="34" charset="0"/>
              </a:rPr>
              <a:t>from </a:t>
            </a:r>
            <a:r>
              <a:rPr lang="en-US" sz="2800" dirty="0" smtClean="0">
                <a:solidFill>
                  <a:srgbClr val="C00000"/>
                </a:solidFill>
                <a:latin typeface="Lucida Sans" pitchFamily="34" charset="0"/>
              </a:rPr>
              <a:t>any 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Lucida Sans" pitchFamily="34" charset="0"/>
              </a:rPr>
              <a:t>device</a:t>
            </a:r>
            <a:r>
              <a:rPr lang="en-US" sz="2800" dirty="0" smtClean="0">
                <a:latin typeface="Lucida Sans" pitchFamily="34" charset="0"/>
              </a:rPr>
              <a:t> from </a:t>
            </a:r>
            <a:r>
              <a:rPr lang="en-US" sz="2800" dirty="0" smtClean="0">
                <a:solidFill>
                  <a:srgbClr val="C00000"/>
                </a:solidFill>
                <a:latin typeface="Lucida Sans" pitchFamily="34" charset="0"/>
              </a:rPr>
              <a:t>everywhere</a:t>
            </a:r>
            <a:endParaRPr lang="en-US" sz="2800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YouTube video formats</a:t>
            </a:r>
            <a:endParaRPr lang="it-IT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612648" y="5373216"/>
            <a:ext cx="8153400" cy="1080120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Lucida Sans" pitchFamily="34" charset="0"/>
              </a:rPr>
              <a:t>Several formats supported</a:t>
            </a:r>
          </a:p>
          <a:p>
            <a:pPr lvl="1"/>
            <a:r>
              <a:rPr lang="it-IT" sz="1700" dirty="0" smtClean="0">
                <a:latin typeface="Lucida Sans" pitchFamily="34" charset="0"/>
              </a:rPr>
              <a:t>Hidden to the user</a:t>
            </a:r>
          </a:p>
          <a:p>
            <a:pPr lvl="1"/>
            <a:r>
              <a:rPr lang="it-IT" sz="1700" dirty="0" smtClean="0">
                <a:latin typeface="Lucida Sans" pitchFamily="34" charset="0"/>
              </a:rPr>
              <a:t>Mainly used FLV and MP4</a:t>
            </a:r>
          </a:p>
        </p:txBody>
      </p:sp>
      <p:pic>
        <p:nvPicPr>
          <p:cNvPr id="14" name="Picture 13" descr="video_code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6768752" cy="3744416"/>
          </a:xfrm>
          <a:prstGeom prst="rect">
            <a:avLst/>
          </a:prstGeom>
        </p:spPr>
      </p:pic>
      <p:pic>
        <p:nvPicPr>
          <p:cNvPr id="26" name="Picture 25" descr="resolution_switch_butt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4869160"/>
            <a:ext cx="1678908" cy="1746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5724128" y="5229201"/>
            <a:ext cx="1584176" cy="513185"/>
          </a:xfrm>
          <a:prstGeom prst="bentConnector3">
            <a:avLst>
              <a:gd name="adj1" fmla="val 999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236296" y="1556792"/>
            <a:ext cx="1907704" cy="1512171"/>
            <a:chOff x="7236296" y="1556792"/>
            <a:chExt cx="1907704" cy="1512171"/>
          </a:xfrm>
        </p:grpSpPr>
        <p:sp>
          <p:nvSpPr>
            <p:cNvPr id="15" name="TextBox 14"/>
            <p:cNvSpPr txBox="1"/>
            <p:nvPr/>
          </p:nvSpPr>
          <p:spPr>
            <a:xfrm>
              <a:off x="7452320" y="1844824"/>
              <a:ext cx="1233030" cy="648072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it-IT" dirty="0" smtClean="0">
                  <a:latin typeface="Lucida Sans" pitchFamily="34" charset="0"/>
                </a:rPr>
                <a:t>default</a:t>
              </a:r>
            </a:p>
            <a:p>
              <a:r>
                <a:rPr lang="it-IT" dirty="0" smtClean="0">
                  <a:latin typeface="Lucida Sans" pitchFamily="34" charset="0"/>
                </a:rPr>
                <a:t>PC-player</a:t>
              </a:r>
            </a:p>
          </p:txBody>
        </p:sp>
        <p:cxnSp>
          <p:nvCxnSpPr>
            <p:cNvPr id="18" name="Shape 17"/>
            <p:cNvCxnSpPr>
              <a:stCxn id="15" idx="2"/>
            </p:cNvCxnSpPr>
            <p:nvPr/>
          </p:nvCxnSpPr>
          <p:spPr>
            <a:xfrm rot="5400000">
              <a:off x="7364533" y="2364660"/>
              <a:ext cx="576066" cy="83253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2332" y="1556792"/>
              <a:ext cx="741668" cy="6157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236296" y="3068960"/>
            <a:ext cx="1872208" cy="1078379"/>
            <a:chOff x="7236296" y="3068960"/>
            <a:chExt cx="1872208" cy="1078379"/>
          </a:xfrm>
        </p:grpSpPr>
        <p:grpSp>
          <p:nvGrpSpPr>
            <p:cNvPr id="19" name="Group 18"/>
            <p:cNvGrpSpPr/>
            <p:nvPr/>
          </p:nvGrpSpPr>
          <p:grpSpPr>
            <a:xfrm>
              <a:off x="7236296" y="3284984"/>
              <a:ext cx="1765100" cy="862355"/>
              <a:chOff x="7236296" y="3284984"/>
              <a:chExt cx="1765100" cy="86235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308304" y="3501008"/>
                <a:ext cx="1693092" cy="64633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>
                    <a:latin typeface="Lucida Sans" pitchFamily="34" charset="0"/>
                  </a:rPr>
                  <a:t>default</a:t>
                </a:r>
              </a:p>
              <a:p>
                <a:r>
                  <a:rPr lang="it-IT" dirty="0" smtClean="0">
                    <a:latin typeface="Lucida Sans" pitchFamily="34" charset="0"/>
                  </a:rPr>
                  <a:t>Mobile-player</a:t>
                </a:r>
              </a:p>
            </p:txBody>
          </p:sp>
          <p:cxnSp>
            <p:nvCxnSpPr>
              <p:cNvPr id="22" name="Shape 21"/>
              <p:cNvCxnSpPr>
                <a:stCxn id="16" idx="0"/>
              </p:cNvCxnSpPr>
              <p:nvPr/>
            </p:nvCxnSpPr>
            <p:spPr>
              <a:xfrm rot="16200000" flipV="1">
                <a:off x="7587561" y="2933719"/>
                <a:ext cx="216024" cy="9185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 descr="ipho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8424" y="3068960"/>
              <a:ext cx="720080" cy="720080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395536" y="2924944"/>
            <a:ext cx="684076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06080"/>
          </a:xfrm>
        </p:spPr>
        <p:txBody>
          <a:bodyPr>
            <a:normAutofit/>
          </a:bodyPr>
          <a:lstStyle/>
          <a:p>
            <a:r>
              <a:rPr lang="en-US" dirty="0" smtClean="0"/>
              <a:t>Do users change resolution?</a:t>
            </a:r>
          </a:p>
          <a:p>
            <a:r>
              <a:rPr lang="en-US" dirty="0" smtClean="0"/>
              <a:t>Do users go into full-screen mode?</a:t>
            </a:r>
          </a:p>
          <a:p>
            <a:r>
              <a:rPr lang="en-US" dirty="0" smtClean="0"/>
              <a:t>How much of the video is actually played?</a:t>
            </a:r>
          </a:p>
          <a:p>
            <a:r>
              <a:rPr lang="en-US" dirty="0" smtClean="0"/>
              <a:t>…. and how much is downloaded?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content is retrieved?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1CDE2F-59D7-4D2E-A144-A7868D1D15F5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67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Probability of resolution switch</a:t>
            </a:r>
            <a:endParaRPr lang="it-IT" dirty="0"/>
          </a:p>
        </p:txBody>
      </p:sp>
      <p:pic>
        <p:nvPicPr>
          <p:cNvPr id="17" name="Picture 16" descr="prob_resolution_swi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09203"/>
            <a:ext cx="7344816" cy="2259250"/>
          </a:xfrm>
          <a:prstGeom prst="rect">
            <a:avLst/>
          </a:prstGeom>
        </p:spPr>
      </p:pic>
      <p:sp>
        <p:nvSpPr>
          <p:cNvPr id="19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4848198"/>
            <a:ext cx="8279832" cy="18749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Users stick to the default playback parameters!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Why so? Intuition is that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users are not aware of this possibility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it </a:t>
            </a:r>
            <a:r>
              <a:rPr lang="en-US" sz="2000" dirty="0">
                <a:latin typeface="Lucida Sans" pitchFamily="34" charset="0"/>
              </a:rPr>
              <a:t>is “difficult” to </a:t>
            </a:r>
            <a:r>
              <a:rPr lang="en-US" sz="2000" dirty="0" smtClean="0">
                <a:latin typeface="Lucida Sans" pitchFamily="34" charset="0"/>
              </a:rPr>
              <a:t>change resolution</a:t>
            </a:r>
            <a:endParaRPr lang="en-US" sz="2000" dirty="0">
              <a:latin typeface="Lucida Sans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inertia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9832" y="2924944"/>
            <a:ext cx="720080" cy="18722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5652120" y="2924944"/>
            <a:ext cx="720080" cy="18722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 descr="Jab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714998"/>
            <a:ext cx="643136" cy="643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5936" y="2924944"/>
            <a:ext cx="576064" cy="18722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 descr="resolution_switch_but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1340768"/>
            <a:ext cx="1540462" cy="1602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699792" y="1641574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  <a:latin typeface="Lucida Sans" pitchFamily="34" charset="0"/>
              </a:rPr>
              <a:t>Resolution switch</a:t>
            </a:r>
            <a:r>
              <a:rPr lang="it-IT" dirty="0" smtClean="0">
                <a:latin typeface="Lucida Sans" pitchFamily="34" charset="0"/>
              </a:rPr>
              <a:t>: </a:t>
            </a:r>
          </a:p>
          <a:p>
            <a:r>
              <a:rPr lang="it-IT" dirty="0" smtClean="0">
                <a:latin typeface="Lucida Sans" pitchFamily="34" charset="0"/>
              </a:rPr>
              <a:t>The user starts to download in RES1 (e.g. 360p)</a:t>
            </a:r>
          </a:p>
          <a:p>
            <a:r>
              <a:rPr lang="it-IT" dirty="0" smtClean="0">
                <a:latin typeface="Lucida Sans" pitchFamily="34" charset="0"/>
              </a:rPr>
              <a:t>and then jump to RES2 (e.g. 720p)</a:t>
            </a:r>
            <a:endParaRPr lang="it-IT" dirty="0">
              <a:latin typeface="Lucida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1920" y="2564904"/>
            <a:ext cx="1779654" cy="307777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Lucida Sans" pitchFamily="34" charset="0"/>
                <a:cs typeface="Courier New" pitchFamily="49" charset="0"/>
              </a:rPr>
              <a:t>Let’s focus on this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1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Probability of resolution switch</a:t>
            </a:r>
            <a:endParaRPr lang="it-IT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4578424"/>
            <a:ext cx="8279832" cy="18749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dirty="0" smtClean="0">
                <a:latin typeface="Lucida Sans" pitchFamily="34" charset="0"/>
              </a:rPr>
              <a:t>Low-to-High is the most common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  <a:sym typeface="Wingdings" pitchFamily="2" charset="2"/>
              </a:rPr>
              <a:t>&gt;95% are 360Fl  480Fl</a:t>
            </a:r>
          </a:p>
          <a:p>
            <a:pPr lvl="2">
              <a:buFont typeface="Wingdings" pitchFamily="2" charset="2"/>
              <a:buChar char="q"/>
            </a:pPr>
            <a:r>
              <a:rPr lang="it-IT" sz="1800" dirty="0" smtClean="0">
                <a:latin typeface="Lucida Sans" pitchFamily="34" charset="0"/>
                <a:sym typeface="Wingdings" pitchFamily="2" charset="2"/>
              </a:rPr>
              <a:t>this is triggered AUTOMATICALLY when going </a:t>
            </a:r>
            <a:r>
              <a:rPr lang="it-IT" sz="1800" b="1" dirty="0" smtClean="0">
                <a:solidFill>
                  <a:srgbClr val="C00000"/>
                </a:solidFill>
                <a:latin typeface="Lucida Sans" pitchFamily="34" charset="0"/>
                <a:sym typeface="Wingdings" pitchFamily="2" charset="2"/>
              </a:rPr>
              <a:t>fullscreen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  <a:sym typeface="Wingdings" pitchFamily="2" charset="2"/>
              </a:rPr>
              <a:t>&gt;50% happens in the first 10s of download</a:t>
            </a:r>
          </a:p>
          <a:p>
            <a:pPr>
              <a:buNone/>
            </a:pPr>
            <a:r>
              <a:rPr lang="it-IT" sz="2000" dirty="0" smtClean="0">
                <a:latin typeface="Lucida Sans" pitchFamily="34" charset="0"/>
                <a:sym typeface="Wingdings" pitchFamily="2" charset="2"/>
              </a:rPr>
              <a:t>High-to-Low is more common if there are performance issues </a:t>
            </a:r>
            <a:endParaRPr lang="it-IT" sz="2000" dirty="0" smtClean="0">
              <a:latin typeface="Lucida Sans" pitchFamily="34" charset="0"/>
            </a:endParaRPr>
          </a:p>
        </p:txBody>
      </p:sp>
      <p:pic>
        <p:nvPicPr>
          <p:cNvPr id="6" name="Picture 5" descr="prob_resolution_switch_l2h_h2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492896"/>
            <a:ext cx="5765080" cy="1968254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611560" y="1554088"/>
            <a:ext cx="8279832" cy="18749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000" dirty="0" smtClean="0">
                <a:latin typeface="Lucida Sans" pitchFamily="34" charset="0"/>
              </a:rPr>
              <a:t>5% of PC-player sessions face a resolution switch.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Lucida Sans" pitchFamily="34" charset="0"/>
              </a:rPr>
              <a:t>Question:</a:t>
            </a:r>
            <a:r>
              <a:rPr lang="en-US" sz="2000" dirty="0" smtClean="0">
                <a:latin typeface="Lucida Sans" pitchFamily="34" charset="0"/>
              </a:rPr>
              <a:t> Are those jumping to an higher or lower resolution?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primer and scenario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1CDE2F-59D7-4D2E-A144-A7868D1D15F5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544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Fraction of video downloaded</a:t>
            </a:r>
            <a:endParaRPr lang="it-IT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1560" y="1554088"/>
            <a:ext cx="8279832" cy="18749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it-IT" sz="2000" dirty="0" smtClean="0">
                <a:latin typeface="Lucida Sans" pitchFamily="34" charset="0"/>
              </a:rPr>
              <a:t>For each video session  we compute: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23082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/>
              <a:t>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0239" y="2236222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>
                <a:latin typeface="Lucida Sans" pitchFamily="34" charset="0"/>
              </a:rPr>
              <a:t>Fraction of video</a:t>
            </a:r>
          </a:p>
          <a:p>
            <a:pPr algn="ctr"/>
            <a:r>
              <a:rPr lang="it-IT" sz="2000" dirty="0" smtClean="0">
                <a:latin typeface="Lucida Sans" pitchFamily="34" charset="0"/>
              </a:rPr>
              <a:t>downloaded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2060848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Lucida Sans" pitchFamily="34" charset="0"/>
              </a:rPr>
              <a:t>Downloaded</a:t>
            </a:r>
            <a:r>
              <a:rPr lang="it-IT" sz="2000" dirty="0" smtClean="0">
                <a:latin typeface="Lucida Sans" pitchFamily="34" charset="0"/>
              </a:rPr>
              <a:t> </a:t>
            </a:r>
            <a:r>
              <a:rPr lang="it-IT" sz="2000" dirty="0" err="1" smtClean="0">
                <a:latin typeface="Lucida Sans" pitchFamily="34" charset="0"/>
              </a:rPr>
              <a:t>bytes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2780928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Lucida Sans" pitchFamily="34" charset="0"/>
              </a:rPr>
              <a:t>Full video </a:t>
            </a:r>
            <a:r>
              <a:rPr lang="it-IT" sz="2000" dirty="0" err="1" smtClean="0">
                <a:latin typeface="Lucida Sans" pitchFamily="34" charset="0"/>
              </a:rPr>
              <a:t>bytes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245224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=</a:t>
            </a:r>
            <a:endParaRPr lang="it-IT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24435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=</a:t>
            </a:r>
            <a:endParaRPr lang="it-IT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16016" y="2708920"/>
            <a:ext cx="259228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eta_p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544982"/>
            <a:ext cx="6435478" cy="3281080"/>
          </a:xfrm>
          <a:prstGeom prst="rect">
            <a:avLst/>
          </a:prstGeom>
        </p:spPr>
      </p:pic>
      <p:pic>
        <p:nvPicPr>
          <p:cNvPr id="20" name="Picture 19" descr="Orange-Man-with-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4045134"/>
            <a:ext cx="758280" cy="12170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907704" y="3253046"/>
            <a:ext cx="2880320" cy="523220"/>
            <a:chOff x="1907704" y="2996952"/>
            <a:chExt cx="2880320" cy="523220"/>
          </a:xfrm>
        </p:grpSpPr>
        <p:cxnSp>
          <p:nvCxnSpPr>
            <p:cNvPr id="22" name="Elbow Connector 21"/>
            <p:cNvCxnSpPr/>
            <p:nvPr/>
          </p:nvCxnSpPr>
          <p:spPr>
            <a:xfrm rot="10800000">
              <a:off x="1907704" y="3284984"/>
              <a:ext cx="2880320" cy="216024"/>
            </a:xfrm>
            <a:prstGeom prst="bentConnector3">
              <a:avLst>
                <a:gd name="adj1" fmla="val 113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11760" y="2996952"/>
              <a:ext cx="1915596" cy="52322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t-IT" sz="1400" dirty="0" smtClean="0">
                  <a:latin typeface="Lucida Sans" pitchFamily="34" charset="0"/>
                  <a:cs typeface="Courier New" pitchFamily="49" charset="0"/>
                </a:rPr>
                <a:t>Download only a</a:t>
              </a:r>
            </a:p>
            <a:p>
              <a:r>
                <a:rPr lang="it-IT" sz="1400" dirty="0" err="1">
                  <a:latin typeface="Lucida Sans" pitchFamily="34" charset="0"/>
                  <a:cs typeface="Courier New" pitchFamily="49" charset="0"/>
                </a:rPr>
                <a:t>p</a:t>
              </a:r>
              <a:r>
                <a:rPr lang="it-IT" sz="1400" dirty="0" err="1" smtClean="0">
                  <a:latin typeface="Lucida Sans" pitchFamily="34" charset="0"/>
                  <a:cs typeface="Courier New" pitchFamily="49" charset="0"/>
                </a:rPr>
                <a:t>ortion</a:t>
              </a:r>
              <a:r>
                <a:rPr lang="it-IT" sz="1400" dirty="0" smtClean="0">
                  <a:latin typeface="Lucida Sans" pitchFamily="34" charset="0"/>
                  <a:cs typeface="Courier New" pitchFamily="49" charset="0"/>
                </a:rPr>
                <a:t> of the video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04048" y="3253046"/>
            <a:ext cx="2664296" cy="523220"/>
            <a:chOff x="5004048" y="2996952"/>
            <a:chExt cx="2664296" cy="523220"/>
          </a:xfrm>
        </p:grpSpPr>
        <p:cxnSp>
          <p:nvCxnSpPr>
            <p:cNvPr id="30" name="Elbow Connector 29"/>
            <p:cNvCxnSpPr/>
            <p:nvPr/>
          </p:nvCxnSpPr>
          <p:spPr>
            <a:xfrm flipV="1">
              <a:off x="5004048" y="3284984"/>
              <a:ext cx="2664296" cy="216025"/>
            </a:xfrm>
            <a:prstGeom prst="bentConnector3">
              <a:avLst>
                <a:gd name="adj1" fmla="val 7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20072" y="2996952"/>
              <a:ext cx="2007643" cy="52322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t-IT" sz="1400" dirty="0" smtClean="0">
                  <a:latin typeface="Lucida Sans" pitchFamily="34" charset="0"/>
                  <a:cs typeface="Courier New" pitchFamily="49" charset="0"/>
                </a:rPr>
                <a:t>Download more than </a:t>
              </a:r>
            </a:p>
            <a:p>
              <a:r>
                <a:rPr lang="it-IT" sz="1400" dirty="0" smtClean="0">
                  <a:latin typeface="Lucida Sans" pitchFamily="34" charset="0"/>
                  <a:cs typeface="Courier New" pitchFamily="49" charset="0"/>
                </a:rPr>
                <a:t>the </a:t>
              </a:r>
              <a:r>
                <a:rPr lang="it-IT" sz="1400" dirty="0" err="1" smtClean="0">
                  <a:latin typeface="Lucida Sans" pitchFamily="34" charset="0"/>
                  <a:cs typeface="Courier New" pitchFamily="49" charset="0"/>
                </a:rPr>
                <a:t>entire</a:t>
              </a:r>
              <a:r>
                <a:rPr lang="it-IT" sz="1400" dirty="0" smtClean="0">
                  <a:latin typeface="Lucida Sans" pitchFamily="34" charset="0"/>
                  <a:cs typeface="Courier New" pitchFamily="49" charset="0"/>
                </a:rPr>
                <a:t> video ??!?!?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20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Fraction of video downloaded</a:t>
            </a:r>
            <a:endParaRPr lang="it-IT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1560" y="1554088"/>
            <a:ext cx="8279832" cy="18749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it-IT" sz="3200" dirty="0" smtClean="0">
              <a:latin typeface="Lucida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142" y="177455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/>
              <a:t>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1702549"/>
            <a:ext cx="2690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>
                <a:latin typeface="Lucida Sans" pitchFamily="34" charset="0"/>
              </a:rPr>
              <a:t>Fraction of video</a:t>
            </a:r>
          </a:p>
          <a:p>
            <a:pPr algn="ctr"/>
            <a:r>
              <a:rPr lang="it-IT" sz="2400" dirty="0" smtClean="0">
                <a:latin typeface="Lucida Sans" pitchFamily="34" charset="0"/>
              </a:rPr>
              <a:t>downloaded</a:t>
            </a:r>
            <a:endParaRPr lang="it-IT" sz="2400" dirty="0"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1527175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>
                <a:latin typeface="Lucida Sans" pitchFamily="34" charset="0"/>
              </a:rPr>
              <a:t>Downloaded</a:t>
            </a:r>
            <a:r>
              <a:rPr lang="it-IT" sz="2400" dirty="0" smtClean="0">
                <a:latin typeface="Lucida Sans" pitchFamily="34" charset="0"/>
              </a:rPr>
              <a:t> </a:t>
            </a:r>
            <a:r>
              <a:rPr lang="it-IT" sz="2400" dirty="0" err="1" smtClean="0">
                <a:latin typeface="Lucida Sans" pitchFamily="34" charset="0"/>
              </a:rPr>
              <a:t>bytes</a:t>
            </a:r>
            <a:endParaRPr lang="it-IT" sz="2400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2247255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ucida Sans" pitchFamily="34" charset="0"/>
              </a:rPr>
              <a:t>Full video </a:t>
            </a:r>
            <a:r>
              <a:rPr lang="it-IT" sz="2400" dirty="0" err="1" smtClean="0">
                <a:latin typeface="Lucida Sans" pitchFamily="34" charset="0"/>
              </a:rPr>
              <a:t>bytes</a:t>
            </a:r>
            <a:endParaRPr lang="it-IT" sz="2400" dirty="0">
              <a:latin typeface="Lucida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2182" y="19185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=</a:t>
            </a:r>
            <a:endParaRPr lang="it-IT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190986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=</a:t>
            </a:r>
            <a:endParaRPr lang="it-IT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16016" y="2175247"/>
            <a:ext cx="259228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eta_p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288888"/>
            <a:ext cx="6435478" cy="328108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004048" y="2924944"/>
            <a:ext cx="2952328" cy="35283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/>
          <p:cNvSpPr/>
          <p:nvPr/>
        </p:nvSpPr>
        <p:spPr>
          <a:xfrm>
            <a:off x="1403648" y="3284984"/>
            <a:ext cx="3528392" cy="316835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Elbow Connector 17"/>
          <p:cNvCxnSpPr/>
          <p:nvPr/>
        </p:nvCxnSpPr>
        <p:spPr>
          <a:xfrm rot="10800000">
            <a:off x="1907704" y="3284984"/>
            <a:ext cx="2880320" cy="216024"/>
          </a:xfrm>
          <a:prstGeom prst="bentConnector3">
            <a:avLst>
              <a:gd name="adj1" fmla="val 1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1760" y="2996952"/>
            <a:ext cx="1915596" cy="52322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Lucida Sans" pitchFamily="34" charset="0"/>
                <a:cs typeface="Courier New" pitchFamily="49" charset="0"/>
              </a:rPr>
              <a:t>Download only a</a:t>
            </a:r>
          </a:p>
          <a:p>
            <a:r>
              <a:rPr lang="it-IT" sz="1400" dirty="0" err="1">
                <a:latin typeface="Lucida Sans" pitchFamily="34" charset="0"/>
                <a:cs typeface="Courier New" pitchFamily="49" charset="0"/>
              </a:rPr>
              <a:t>p</a:t>
            </a:r>
            <a:r>
              <a:rPr lang="it-IT" sz="1400" dirty="0" err="1" smtClean="0">
                <a:latin typeface="Lucida Sans" pitchFamily="34" charset="0"/>
                <a:cs typeface="Courier New" pitchFamily="49" charset="0"/>
              </a:rPr>
              <a:t>ortion</a:t>
            </a:r>
            <a:r>
              <a:rPr lang="it-IT" sz="1400" dirty="0" smtClean="0">
                <a:latin typeface="Lucida Sans" pitchFamily="34" charset="0"/>
                <a:cs typeface="Courier New" pitchFamily="49" charset="0"/>
              </a:rPr>
              <a:t> of the video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smtClean="0"/>
              <a:t>Fraction of video downloaded </a:t>
            </a:r>
            <a:r>
              <a:rPr lang="it-IT" sz="3600" dirty="0" smtClean="0"/>
              <a:t>(</a:t>
            </a:r>
            <a:r>
              <a:rPr lang="el-GR" sz="3600" dirty="0" smtClean="0"/>
              <a:t>η</a:t>
            </a:r>
            <a:r>
              <a:rPr lang="it-IT" sz="3600" dirty="0" smtClean="0"/>
              <a:t>&lt;1)</a:t>
            </a:r>
            <a:endParaRPr lang="it-IT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4797152"/>
            <a:ext cx="8279832" cy="7947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It happens even more on Mobile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Why so? 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>
                <a:latin typeface="Lucida Sans" pitchFamily="34" charset="0"/>
              </a:rPr>
              <a:t>Possible </a:t>
            </a:r>
            <a:r>
              <a:rPr lang="en-US" sz="1700" dirty="0" smtClean="0">
                <a:solidFill>
                  <a:srgbClr val="C00000"/>
                </a:solidFill>
                <a:latin typeface="Lucida Sans" pitchFamily="34" charset="0"/>
              </a:rPr>
              <a:t>mismatch between video expectation and actual content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Lucida Sans" pitchFamily="34" charset="0"/>
              </a:rPr>
              <a:t>What are the </a:t>
            </a:r>
            <a:r>
              <a:rPr lang="en-US" sz="2000" b="1" dirty="0" smtClean="0">
                <a:solidFill>
                  <a:srgbClr val="C00000"/>
                </a:solidFill>
                <a:latin typeface="Lucida Sans" pitchFamily="34" charset="0"/>
              </a:rPr>
              <a:t>implications</a:t>
            </a:r>
            <a:r>
              <a:rPr lang="en-US" sz="2000" dirty="0" smtClean="0">
                <a:solidFill>
                  <a:srgbClr val="000000"/>
                </a:solidFill>
                <a:latin typeface="Lucida Sans" pitchFamily="34" charset="0"/>
              </a:rPr>
              <a:t> for the network?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Lucida Sans" pitchFamily="34" charset="0"/>
            </a:endParaRPr>
          </a:p>
        </p:txBody>
      </p:sp>
      <p:pic>
        <p:nvPicPr>
          <p:cNvPr id="10" name="Picture 9" descr="eta_p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435478" cy="328108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rot="641232">
            <a:off x="4893932" y="2309972"/>
            <a:ext cx="3601672" cy="1479076"/>
            <a:chOff x="1564267" y="2357940"/>
            <a:chExt cx="6522860" cy="2799747"/>
          </a:xfrm>
        </p:grpSpPr>
        <p:sp>
          <p:nvSpPr>
            <p:cNvPr id="7" name="Explosion 2 6"/>
            <p:cNvSpPr/>
            <p:nvPr/>
          </p:nvSpPr>
          <p:spPr>
            <a:xfrm rot="349745">
              <a:off x="1564267" y="2357940"/>
              <a:ext cx="6522860" cy="2799747"/>
            </a:xfrm>
            <a:prstGeom prst="irregularSeal2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5071" y="3208578"/>
              <a:ext cx="4352390" cy="1106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Lucida Sans" pitchFamily="34" charset="0"/>
                </a:rPr>
                <a:t>80% of sessions were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Lucida Sans" pitchFamily="34" charset="0"/>
                </a:rPr>
                <a:t>early aborted</a:t>
              </a:r>
              <a:r>
                <a:rPr lang="en-US" sz="1600" dirty="0" smtClean="0">
                  <a:solidFill>
                    <a:srgbClr val="FF0000"/>
                  </a:solidFill>
                  <a:latin typeface="Lucida Sans" pitchFamily="34" charset="0"/>
                </a:rPr>
                <a:t> </a:t>
              </a:r>
              <a:r>
                <a:rPr lang="en-US" sz="1600" dirty="0" smtClean="0">
                  <a:latin typeface="Lucida Sans" pitchFamily="34" charset="0"/>
                </a:rPr>
                <a:t>by users</a:t>
              </a:r>
              <a:endParaRPr lang="en-US" sz="1600" dirty="0">
                <a:latin typeface="Lucida Sans" pitchFamily="34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smtClean="0"/>
              <a:t>Fraction of video downloaded </a:t>
            </a:r>
            <a:r>
              <a:rPr lang="it-IT" sz="3600" dirty="0" smtClean="0"/>
              <a:t>(</a:t>
            </a:r>
            <a:r>
              <a:rPr lang="el-GR" sz="3600" dirty="0" smtClean="0"/>
              <a:t>η</a:t>
            </a:r>
            <a:r>
              <a:rPr lang="it-IT" sz="3600" dirty="0" smtClean="0"/>
              <a:t>&lt;1)</a:t>
            </a:r>
            <a:br>
              <a:rPr lang="it-IT" sz="3600" dirty="0" smtClean="0"/>
            </a:br>
            <a:r>
              <a:rPr lang="it-IT" sz="2800" dirty="0" smtClean="0"/>
              <a:t>Amount of wasted bytes</a:t>
            </a:r>
            <a:endParaRPr lang="it-IT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"/>
          </p:nvPr>
        </p:nvSpPr>
        <p:spPr>
          <a:xfrm>
            <a:off x="539552" y="2564904"/>
            <a:ext cx="8604448" cy="7947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Lucida Sans" pitchFamily="34" charset="0"/>
              </a:rPr>
              <a:t>Can we estimate the </a:t>
            </a:r>
            <a:r>
              <a:rPr lang="en-US" sz="2000" dirty="0" smtClean="0">
                <a:solidFill>
                  <a:srgbClr val="C00000"/>
                </a:solidFill>
                <a:latin typeface="Lucida Sans" pitchFamily="34" charset="0"/>
              </a:rPr>
              <a:t>amount of played bytes</a:t>
            </a:r>
            <a:r>
              <a:rPr lang="en-US" sz="2000" dirty="0" smtClean="0">
                <a:latin typeface="Lucida Sans" pitchFamily="34" charset="0"/>
              </a:rPr>
              <a:t>?</a:t>
            </a:r>
          </a:p>
          <a:p>
            <a:r>
              <a:rPr lang="en-US" sz="1800" dirty="0" smtClean="0">
                <a:latin typeface="Lucida Sans" pitchFamily="34" charset="0"/>
              </a:rPr>
              <a:t>If user stops downloading at time T=3s, he could have only played NO MORE than T=3s of video</a:t>
            </a:r>
          </a:p>
          <a:p>
            <a:r>
              <a:rPr lang="en-US" sz="1800" dirty="0" smtClean="0">
                <a:latin typeface="Lucida Sans" pitchFamily="34" charset="0"/>
              </a:rPr>
              <a:t>Given the nominal video bitrate R, the amount of video actually consumed is </a:t>
            </a:r>
            <a:r>
              <a:rPr lang="en-US" sz="1800" dirty="0" err="1" smtClean="0">
                <a:latin typeface="Lucida Sans" pitchFamily="34" charset="0"/>
              </a:rPr>
              <a:t>TxR</a:t>
            </a:r>
            <a:r>
              <a:rPr lang="en-US" sz="1800" dirty="0" smtClean="0">
                <a:latin typeface="Lucida Sans" pitchFamily="34" charset="0"/>
              </a:rPr>
              <a:t> = </a:t>
            </a:r>
            <a:r>
              <a:rPr lang="en-US" sz="1800" dirty="0" smtClean="0">
                <a:solidFill>
                  <a:srgbClr val="C00000"/>
                </a:solidFill>
                <a:latin typeface="Lucida Sans" pitchFamily="34" charset="0"/>
              </a:rPr>
              <a:t>played bytes</a:t>
            </a:r>
            <a:r>
              <a:rPr lang="en-US" sz="1800" dirty="0" smtClean="0">
                <a:latin typeface="Lucida Sans" pitchFamily="34" charset="0"/>
              </a:rPr>
              <a:t> </a:t>
            </a:r>
            <a:endParaRPr lang="en-US" sz="2000" dirty="0" smtClean="0">
              <a:latin typeface="Lucida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6653" y="4394721"/>
            <a:ext cx="180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>
                <a:latin typeface="Lucida Sans" pitchFamily="34" charset="0"/>
              </a:rPr>
              <a:t>fraction of </a:t>
            </a:r>
          </a:p>
          <a:p>
            <a:pPr algn="ctr"/>
            <a:r>
              <a:rPr lang="it-IT" sz="2000" dirty="0" smtClean="0">
                <a:solidFill>
                  <a:srgbClr val="C00000"/>
                </a:solidFill>
                <a:latin typeface="Lucida Sans" pitchFamily="34" charset="0"/>
              </a:rPr>
              <a:t>wasted bytes</a:t>
            </a:r>
            <a:endParaRPr lang="it-IT" sz="2000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9837" y="4836061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Lucida Sans" pitchFamily="34" charset="0"/>
              </a:rPr>
              <a:t>played bytes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28350" y="4293096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Lucida Sans" pitchFamily="34" charset="0"/>
              </a:rPr>
              <a:t>d</a:t>
            </a:r>
            <a:r>
              <a:rPr lang="it-IT" sz="2000" dirty="0" err="1" smtClean="0">
                <a:latin typeface="Lucida Sans" pitchFamily="34" charset="0"/>
              </a:rPr>
              <a:t>ownloaded</a:t>
            </a:r>
            <a:r>
              <a:rPr lang="it-IT" sz="2000" dirty="0" smtClean="0">
                <a:latin typeface="Lucida Sans" pitchFamily="34" charset="0"/>
              </a:rPr>
              <a:t> </a:t>
            </a:r>
            <a:r>
              <a:rPr lang="it-IT" sz="2000" dirty="0" err="1" smtClean="0">
                <a:latin typeface="Lucida Sans" pitchFamily="34" charset="0"/>
              </a:rPr>
              <a:t>bytes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5535" y="436510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/>
              <a:t>&lt;</a:t>
            </a:r>
            <a:endParaRPr lang="it-IT" sz="3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79712" y="4761145"/>
            <a:ext cx="2725783" cy="1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1800" y="5818038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  <a:latin typeface="Lucida Sans" pitchFamily="34" charset="0"/>
              </a:rPr>
              <a:t>Note:</a:t>
            </a:r>
            <a:r>
              <a:rPr lang="it-IT" sz="1600" dirty="0" smtClean="0">
                <a:latin typeface="Lucida Sans" pitchFamily="34" charset="0"/>
              </a:rPr>
              <a:t> this is a </a:t>
            </a:r>
            <a:r>
              <a:rPr lang="it-IT" sz="1600" dirty="0" smtClean="0">
                <a:solidFill>
                  <a:srgbClr val="C00000"/>
                </a:solidFill>
                <a:latin typeface="Lucida Sans" pitchFamily="34" charset="0"/>
              </a:rPr>
              <a:t>lower bound</a:t>
            </a:r>
            <a:r>
              <a:rPr lang="it-IT" sz="1600" dirty="0" smtClean="0">
                <a:latin typeface="Lucida Sans" pitchFamily="34" charset="0"/>
              </a:rPr>
              <a:t> of the real waste </a:t>
            </a:r>
          </a:p>
          <a:p>
            <a:r>
              <a:rPr lang="it-IT" sz="1600" dirty="0" smtClean="0">
                <a:latin typeface="Lucida Sans" pitchFamily="34" charset="0"/>
              </a:rPr>
              <a:t>         since we are not considering the initial </a:t>
            </a:r>
          </a:p>
          <a:p>
            <a:r>
              <a:rPr lang="it-IT" sz="1600" dirty="0" smtClean="0">
                <a:latin typeface="Lucida Sans" pitchFamily="34" charset="0"/>
              </a:rPr>
              <a:t>         buffering at the player</a:t>
            </a:r>
            <a:endParaRPr lang="it-IT" sz="1600" dirty="0">
              <a:latin typeface="Lucida Sans" pitchFamily="34" charset="0"/>
            </a:endParaRPr>
          </a:p>
        </p:txBody>
      </p:sp>
      <p:pic>
        <p:nvPicPr>
          <p:cNvPr id="11" name="Picture 10" descr="emblem-import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5674022"/>
            <a:ext cx="787152" cy="787152"/>
          </a:xfrm>
          <a:prstGeom prst="rect">
            <a:avLst/>
          </a:prstGeom>
        </p:spPr>
      </p:pic>
      <p:cxnSp>
        <p:nvCxnSpPr>
          <p:cNvPr id="13" name="Elbow Connector 12"/>
          <p:cNvCxnSpPr>
            <a:endCxn id="21" idx="2"/>
          </p:cNvCxnSpPr>
          <p:nvPr/>
        </p:nvCxnSpPr>
        <p:spPr>
          <a:xfrm rot="5400000" flipH="1" flipV="1">
            <a:off x="4544964" y="5038472"/>
            <a:ext cx="793829" cy="739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628800"/>
            <a:ext cx="8623300" cy="9525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2348880"/>
            <a:ext cx="88924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4" grpId="0"/>
      <p:bldP spid="15" grpId="0"/>
      <p:bldP spid="16" grpId="0"/>
      <p:bldP spid="21" grpId="0"/>
      <p:bldP spid="21" grpId="1"/>
      <p:bldP spid="21" grpId="2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smtClean="0"/>
              <a:t>Fraction of video downloaded </a:t>
            </a:r>
            <a:r>
              <a:rPr lang="it-IT" sz="3600" dirty="0" smtClean="0"/>
              <a:t>(</a:t>
            </a:r>
            <a:r>
              <a:rPr lang="el-GR" sz="3600" dirty="0" smtClean="0"/>
              <a:t>η</a:t>
            </a:r>
            <a:r>
              <a:rPr lang="it-IT" sz="3600" dirty="0" smtClean="0"/>
              <a:t>&lt;1)</a:t>
            </a:r>
            <a:br>
              <a:rPr lang="it-IT" sz="3600" dirty="0" smtClean="0"/>
            </a:br>
            <a:r>
              <a:rPr lang="it-IT" sz="2800" dirty="0" smtClean="0"/>
              <a:t>Amount of wasted bytes</a:t>
            </a:r>
            <a:endParaRPr lang="it-IT" dirty="0"/>
          </a:p>
        </p:txBody>
      </p:sp>
      <p:pic>
        <p:nvPicPr>
          <p:cNvPr id="23" name="Content Placeholder 22" descr="eta_not_played_byt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10104" y="2574317"/>
            <a:ext cx="5642216" cy="2588380"/>
          </a:xfr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539552" y="5244118"/>
            <a:ext cx="7992888" cy="1296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</a:rPr>
              <a:t>Mobile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</a:rPr>
              <a:t> devices waste more traffic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dirty="0" smtClean="0">
                <a:latin typeface="Lucida Sans" pitchFamily="34" charset="0"/>
              </a:rPr>
              <a:t>&gt;20% of aborted sessions downloaded more than 5 times what could be played!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dirty="0" smtClean="0">
                <a:latin typeface="Lucida Sans" pitchFamily="34" charset="0"/>
              </a:rPr>
              <a:t>This is due to </a:t>
            </a:r>
            <a:r>
              <a:rPr lang="en-US" dirty="0" smtClean="0">
                <a:solidFill>
                  <a:srgbClr val="C00000"/>
                </a:solidFill>
                <a:latin typeface="Lucida Sans" pitchFamily="34" charset="0"/>
              </a:rPr>
              <a:t>aggressive buffering policies</a:t>
            </a:r>
            <a:r>
              <a:rPr lang="en-US" dirty="0" smtClean="0"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dirty="0" smtClean="0">
                <a:latin typeface="Lucida Sans" pitchFamily="34" charset="0"/>
              </a:rPr>
              <a:t>at the player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5776" y="3048270"/>
            <a:ext cx="15121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139951" y="3068960"/>
            <a:ext cx="1" cy="144016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612404"/>
            <a:ext cx="8623300" cy="952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2348880"/>
            <a:ext cx="88924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Fraction of video downloaded</a:t>
            </a:r>
            <a:endParaRPr lang="it-IT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1560" y="1554088"/>
            <a:ext cx="8279832" cy="18749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it-IT" sz="3200" dirty="0" smtClean="0">
              <a:latin typeface="Lucida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77455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/>
              <a:t>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5080" y="1702549"/>
            <a:ext cx="225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/>
              <a:t>Fraction of video</a:t>
            </a:r>
          </a:p>
          <a:p>
            <a:pPr algn="ctr"/>
            <a:r>
              <a:rPr lang="it-IT" sz="2400" dirty="0" smtClean="0"/>
              <a:t>downloaded</a:t>
            </a:r>
            <a:endParaRPr lang="it-IT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1527175"/>
            <a:ext cx="247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Downloaded</a:t>
            </a:r>
            <a:r>
              <a:rPr lang="it-IT" sz="2400" dirty="0" smtClean="0"/>
              <a:t> </a:t>
            </a:r>
            <a:r>
              <a:rPr lang="it-IT" sz="2400" dirty="0" err="1" smtClean="0"/>
              <a:t>bytes</a:t>
            </a:r>
            <a:endParaRPr lang="it-IT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2247255"/>
            <a:ext cx="208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Full video </a:t>
            </a:r>
            <a:r>
              <a:rPr lang="it-IT" sz="2400" dirty="0" err="1" smtClean="0"/>
              <a:t>bytes</a:t>
            </a:r>
            <a:endParaRPr lang="it-IT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19185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=</a:t>
            </a:r>
            <a:endParaRPr lang="it-IT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190986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=</a:t>
            </a:r>
            <a:endParaRPr lang="it-IT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16016" y="2175247"/>
            <a:ext cx="259228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eta_p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288888"/>
            <a:ext cx="6435478" cy="328108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932040" y="3284984"/>
            <a:ext cx="3528392" cy="316835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763688" y="2924944"/>
            <a:ext cx="3168352" cy="352839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5004048" y="3284984"/>
            <a:ext cx="2664296" cy="216025"/>
          </a:xfrm>
          <a:prstGeom prst="bentConnector3">
            <a:avLst>
              <a:gd name="adj1" fmla="val 7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072" y="2996952"/>
            <a:ext cx="2007643" cy="52322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Lucida Sans" pitchFamily="34" charset="0"/>
                <a:cs typeface="Courier New" pitchFamily="49" charset="0"/>
              </a:rPr>
              <a:t>Download more than </a:t>
            </a:r>
          </a:p>
          <a:p>
            <a:r>
              <a:rPr lang="it-IT" sz="1400" dirty="0" smtClean="0">
                <a:latin typeface="Lucida Sans" pitchFamily="34" charset="0"/>
                <a:cs typeface="Courier New" pitchFamily="49" charset="0"/>
              </a:rPr>
              <a:t>the </a:t>
            </a:r>
            <a:r>
              <a:rPr lang="it-IT" sz="1400" dirty="0" err="1" smtClean="0">
                <a:latin typeface="Lucida Sans" pitchFamily="34" charset="0"/>
                <a:cs typeface="Courier New" pitchFamily="49" charset="0"/>
              </a:rPr>
              <a:t>entire</a:t>
            </a:r>
            <a:r>
              <a:rPr lang="it-IT" sz="1400" dirty="0" smtClean="0">
                <a:latin typeface="Lucida Sans" pitchFamily="34" charset="0"/>
                <a:cs typeface="Courier New" pitchFamily="49" charset="0"/>
              </a:rPr>
              <a:t> video ??!?!?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25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smtClean="0"/>
              <a:t>Fraction of video downloaded </a:t>
            </a:r>
            <a:r>
              <a:rPr lang="it-IT" sz="3600" dirty="0" smtClean="0"/>
              <a:t>(</a:t>
            </a:r>
            <a:r>
              <a:rPr lang="el-GR" sz="3600" dirty="0" smtClean="0"/>
              <a:t>η</a:t>
            </a:r>
            <a:r>
              <a:rPr lang="it-IT" sz="3600" dirty="0" smtClean="0"/>
              <a:t>&gt;1)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5271591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 smtClean="0">
              <a:latin typeface="Lucida Sans" pitchFamily="34" charset="0"/>
            </a:endParaRPr>
          </a:p>
          <a:p>
            <a:endParaRPr lang="it-IT" sz="2400" dirty="0">
              <a:latin typeface="Lucida Sans" pitchFamily="34" charset="0"/>
            </a:endParaRPr>
          </a:p>
        </p:txBody>
      </p:sp>
      <p:pic>
        <p:nvPicPr>
          <p:cNvPr id="16" name="Picture 15" descr="eta_gt_1_his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529762"/>
            <a:ext cx="6048672" cy="3627430"/>
          </a:xfrm>
          <a:prstGeom prst="rect">
            <a:avLst/>
          </a:prstGeom>
        </p:spPr>
      </p:pic>
      <p:sp>
        <p:nvSpPr>
          <p:cNvPr id="19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5370512"/>
            <a:ext cx="8531352" cy="10108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400" dirty="0" smtClean="0">
                <a:latin typeface="Lucida Sans" pitchFamily="34" charset="0"/>
              </a:rPr>
              <a:t>There should NOT be session with </a:t>
            </a:r>
            <a:r>
              <a:rPr lang="el-GR" sz="2400" dirty="0" smtClean="0"/>
              <a:t>η</a:t>
            </a:r>
            <a:r>
              <a:rPr lang="it-IT" sz="2400" dirty="0" smtClean="0">
                <a:latin typeface="Lucida Sans" pitchFamily="34" charset="0"/>
              </a:rPr>
              <a:t>&gt;1, but:</a:t>
            </a:r>
          </a:p>
          <a:p>
            <a:pPr lvl="1">
              <a:buFont typeface="Wingdings" pitchFamily="2" charset="2"/>
              <a:buChar char="q"/>
            </a:pPr>
            <a:r>
              <a:rPr lang="it-IT" sz="2100" dirty="0" smtClean="0">
                <a:latin typeface="Lucida Sans" pitchFamily="34" charset="0"/>
              </a:rPr>
              <a:t>&gt;5% of mobile sessions download 25% more of the video</a:t>
            </a:r>
          </a:p>
        </p:txBody>
      </p:sp>
      <p:pic>
        <p:nvPicPr>
          <p:cNvPr id="7" name="Picture 6" descr="Orange-Man-with-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1667620"/>
            <a:ext cx="1546082" cy="24814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1600" y="1916833"/>
            <a:ext cx="648072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91281" y="261317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Fract of Sessions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err="1"/>
              <a:t>Why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waste</a:t>
            </a:r>
            <a:r>
              <a:rPr lang="it-IT" dirty="0"/>
              <a:t> for mobile?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7664" y="2636912"/>
            <a:ext cx="3312368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1547664" y="3068960"/>
            <a:ext cx="1224136" cy="214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827584" y="256490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85919"/>
            <a:ext cx="154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Playout buffer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5436096" y="2644463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Lucida Sans" pitchFamily="34" charset="0"/>
              </a:rPr>
              <a:t>Initial condition</a:t>
            </a:r>
            <a:endParaRPr lang="it-IT" sz="1600" dirty="0">
              <a:latin typeface="Lucida Sans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11560" y="3643283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47664" y="4291355"/>
            <a:ext cx="3312368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547664" y="4723403"/>
            <a:ext cx="1224136" cy="214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/>
          <p:cNvSpPr txBox="1"/>
          <p:nvPr/>
        </p:nvSpPr>
        <p:spPr>
          <a:xfrm>
            <a:off x="854924" y="421934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63436" y="3987061"/>
            <a:ext cx="3308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Lucida Sans" pitchFamily="34" charset="0"/>
              </a:rPr>
              <a:t>Each chunk of video is delivered</a:t>
            </a:r>
          </a:p>
          <a:p>
            <a:r>
              <a:rPr lang="it-IT" sz="1400" dirty="0" smtClean="0">
                <a:latin typeface="Lucida Sans" pitchFamily="34" charset="0"/>
              </a:rPr>
              <a:t>in a separate flow until the playout</a:t>
            </a:r>
          </a:p>
          <a:p>
            <a:r>
              <a:rPr lang="it-IT" sz="1400" dirty="0" smtClean="0">
                <a:latin typeface="Lucida Sans" pitchFamily="34" charset="0"/>
              </a:rPr>
              <a:t>buffer do not have </a:t>
            </a:r>
            <a:r>
              <a:rPr lang="el-GR" sz="1400" dirty="0" smtClean="0">
                <a:solidFill>
                  <a:srgbClr val="C00000"/>
                </a:solidFill>
              </a:rPr>
              <a:t>β</a:t>
            </a:r>
            <a:r>
              <a:rPr lang="it-IT" sz="1400" dirty="0" smtClean="0">
                <a:solidFill>
                  <a:srgbClr val="C00000"/>
                </a:solidFill>
                <a:latin typeface="Lucida Sans" pitchFamily="34" charset="0"/>
              </a:rPr>
              <a:t> bytes.</a:t>
            </a:r>
          </a:p>
          <a:p>
            <a:r>
              <a:rPr lang="it-IT" sz="1400" dirty="0" smtClean="0">
                <a:latin typeface="Lucida Sans" pitchFamily="34" charset="0"/>
              </a:rPr>
              <a:t>At this time, the playout can starts</a:t>
            </a:r>
            <a:endParaRPr lang="it-IT" sz="1400" dirty="0">
              <a:latin typeface="Lucida Sans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979712" y="2995211"/>
            <a:ext cx="0" cy="360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47664" y="4289614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it-IT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088" y="32832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2088" y="49394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07704" y="4289614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83568" y="5308759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47664" y="5801782"/>
            <a:ext cx="3312368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ctangle 43"/>
          <p:cNvSpPr/>
          <p:nvPr/>
        </p:nvSpPr>
        <p:spPr>
          <a:xfrm>
            <a:off x="1547664" y="6237312"/>
            <a:ext cx="1224136" cy="214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TextBox 44"/>
          <p:cNvSpPr txBox="1"/>
          <p:nvPr/>
        </p:nvSpPr>
        <p:spPr>
          <a:xfrm>
            <a:off x="854924" y="573151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48" name="Rectangle 47"/>
          <p:cNvSpPr/>
          <p:nvPr/>
        </p:nvSpPr>
        <p:spPr>
          <a:xfrm>
            <a:off x="1547664" y="5801782"/>
            <a:ext cx="36004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1</a:t>
            </a:r>
            <a:endParaRPr lang="it-IT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82088" y="64515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07704" y="5801782"/>
            <a:ext cx="36004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6774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2778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98782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4786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547664" y="4723403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it-IT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07704" y="4723403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1" name="Right Brace 60"/>
          <p:cNvSpPr/>
          <p:nvPr/>
        </p:nvSpPr>
        <p:spPr>
          <a:xfrm rot="16200000">
            <a:off x="1835696" y="3857565"/>
            <a:ext cx="144016" cy="720080"/>
          </a:xfrm>
          <a:prstGeom prst="rightBrace">
            <a:avLst>
              <a:gd name="adj1" fmla="val 350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/>
          <p:cNvSpPr txBox="1"/>
          <p:nvPr/>
        </p:nvSpPr>
        <p:spPr>
          <a:xfrm>
            <a:off x="1655203" y="38668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sent</a:t>
            </a:r>
            <a:endParaRPr lang="it-IT" i="1" dirty="0"/>
          </a:p>
        </p:txBody>
      </p:sp>
      <p:sp>
        <p:nvSpPr>
          <p:cNvPr id="63" name="Rectangle 62"/>
          <p:cNvSpPr/>
          <p:nvPr/>
        </p:nvSpPr>
        <p:spPr>
          <a:xfrm>
            <a:off x="1547664" y="6235571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07704" y="6235571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67744" y="6235571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7" name="Right Brace 66"/>
          <p:cNvSpPr/>
          <p:nvPr/>
        </p:nvSpPr>
        <p:spPr>
          <a:xfrm rot="16200000">
            <a:off x="2915816" y="4946979"/>
            <a:ext cx="144016" cy="1440160"/>
          </a:xfrm>
          <a:prstGeom prst="rightBrace">
            <a:avLst>
              <a:gd name="adj1" fmla="val 350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/>
          <p:cNvSpPr txBox="1"/>
          <p:nvPr/>
        </p:nvSpPr>
        <p:spPr>
          <a:xfrm>
            <a:off x="2699792" y="53697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sent</a:t>
            </a:r>
            <a:endParaRPr lang="it-IT" i="1" dirty="0"/>
          </a:p>
        </p:txBody>
      </p:sp>
      <p:sp>
        <p:nvSpPr>
          <p:cNvPr id="69" name="Right Brace 68"/>
          <p:cNvSpPr/>
          <p:nvPr/>
        </p:nvSpPr>
        <p:spPr>
          <a:xfrm rot="16200000">
            <a:off x="1871700" y="5343022"/>
            <a:ext cx="72008" cy="720080"/>
          </a:xfrm>
          <a:prstGeom prst="rightBrace">
            <a:avLst>
              <a:gd name="adj1" fmla="val 350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69"/>
          <p:cNvSpPr txBox="1"/>
          <p:nvPr/>
        </p:nvSpPr>
        <p:spPr>
          <a:xfrm>
            <a:off x="1555563" y="536973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played</a:t>
            </a:r>
            <a:endParaRPr lang="it-IT" i="1" dirty="0"/>
          </a:p>
        </p:txBody>
      </p:sp>
      <p:sp>
        <p:nvSpPr>
          <p:cNvPr id="71" name="Content Placeholder 5"/>
          <p:cNvSpPr>
            <a:spLocks noGrp="1"/>
          </p:cNvSpPr>
          <p:nvPr>
            <p:ph sz="quarter" idx="1"/>
          </p:nvPr>
        </p:nvSpPr>
        <p:spPr>
          <a:xfrm>
            <a:off x="5292080" y="5450071"/>
            <a:ext cx="3707904" cy="10108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400" dirty="0" smtClean="0">
                <a:latin typeface="Lucida Sans" pitchFamily="34" charset="0"/>
              </a:rPr>
              <a:t>If there isn’t enough space in the buffer</a:t>
            </a:r>
          </a:p>
          <a:p>
            <a:pPr lvl="1">
              <a:buFont typeface="Wingdings" pitchFamily="2" charset="2"/>
              <a:buChar char="q"/>
            </a:pPr>
            <a:r>
              <a:rPr lang="it-IT" sz="1400" dirty="0" smtClean="0">
                <a:latin typeface="Lucida Sans" pitchFamily="34" charset="0"/>
              </a:rPr>
              <a:t>Data already sent are wasted</a:t>
            </a:r>
          </a:p>
          <a:p>
            <a:pPr lvl="1">
              <a:buFont typeface="Wingdings" pitchFamily="2" charset="2"/>
              <a:buChar char="q"/>
            </a:pPr>
            <a:r>
              <a:rPr lang="it-IT" sz="1400" dirty="0" smtClean="0">
                <a:latin typeface="Lucida Sans" pitchFamily="34" charset="0"/>
              </a:rPr>
              <a:t>Need to retransmit the data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979712" y="4660687"/>
            <a:ext cx="0" cy="360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79712" y="6172855"/>
            <a:ext cx="0" cy="360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308" y="4651395"/>
            <a:ext cx="154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Playout buffer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308" y="6163563"/>
            <a:ext cx="154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Playout buffer</a:t>
            </a:r>
          </a:p>
        </p:txBody>
      </p:sp>
      <p:sp>
        <p:nvSpPr>
          <p:cNvPr id="80" name="Freeform 79"/>
          <p:cNvSpPr/>
          <p:nvPr/>
        </p:nvSpPr>
        <p:spPr>
          <a:xfrm>
            <a:off x="2822028" y="6000574"/>
            <a:ext cx="790903" cy="362607"/>
          </a:xfrm>
          <a:custGeom>
            <a:avLst/>
            <a:gdLst>
              <a:gd name="connsiteX0" fmla="*/ 677917 w 790903"/>
              <a:gd name="connsiteY0" fmla="*/ 0 h 362607"/>
              <a:gd name="connsiteX1" fmla="*/ 677917 w 790903"/>
              <a:gd name="connsiteY1" fmla="*/ 299545 h 362607"/>
              <a:gd name="connsiteX2" fmla="*/ 0 w 790903"/>
              <a:gd name="connsiteY2" fmla="*/ 362607 h 36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903" h="362607">
                <a:moveTo>
                  <a:pt x="677917" y="0"/>
                </a:moveTo>
                <a:cubicBezTo>
                  <a:pt x="734410" y="119555"/>
                  <a:pt x="790903" y="239111"/>
                  <a:pt x="677917" y="299545"/>
                </a:cubicBezTo>
                <a:cubicBezTo>
                  <a:pt x="564931" y="359980"/>
                  <a:pt x="0" y="362607"/>
                  <a:pt x="0" y="362607"/>
                </a:cubicBezTo>
              </a:path>
            </a:pathLst>
          </a:cu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extBox 80"/>
          <p:cNvSpPr txBox="1"/>
          <p:nvPr/>
        </p:nvSpPr>
        <p:spPr>
          <a:xfrm>
            <a:off x="611560" y="1556792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smtClean="0">
                <a:latin typeface="Lucida Sans" pitchFamily="34" charset="0"/>
              </a:rPr>
              <a:t>Recall: </a:t>
            </a:r>
            <a:r>
              <a:rPr lang="en-US" dirty="0" smtClean="0">
                <a:solidFill>
                  <a:srgbClr val="C00000"/>
                </a:solidFill>
                <a:latin typeface="Lucida Sans" pitchFamily="34" charset="0"/>
              </a:rPr>
              <a:t>No </a:t>
            </a:r>
            <a:r>
              <a:rPr lang="en-US" dirty="0">
                <a:solidFill>
                  <a:srgbClr val="C00000"/>
                </a:solidFill>
                <a:latin typeface="Lucida Sans" pitchFamily="34" charset="0"/>
              </a:rPr>
              <a:t>guarantee to store the content on the file system</a:t>
            </a:r>
          </a:p>
          <a:p>
            <a:r>
              <a:rPr lang="it-IT" dirty="0" smtClean="0">
                <a:latin typeface="Lucida Sans" pitchFamily="34" charset="0"/>
              </a:rPr>
              <a:t>One possible cause: not optimized control of the playout buffer</a:t>
            </a:r>
            <a:endParaRPr lang="it-IT" dirty="0">
              <a:latin typeface="Lucida Sans" pitchFamily="34" charset="0"/>
            </a:endParaRPr>
          </a:p>
        </p:txBody>
      </p:sp>
      <p:pic>
        <p:nvPicPr>
          <p:cNvPr id="54" name="Picture 53" descr="Jab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49760"/>
            <a:ext cx="499120" cy="49912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461561" y="602128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rgbClr val="C00000"/>
                </a:solidFill>
              </a:rPr>
              <a:t>?!?!</a:t>
            </a:r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/>
      <p:bldP spid="13" grpId="0"/>
      <p:bldP spid="20" grpId="0" animBg="1"/>
      <p:bldP spid="21" grpId="0" animBg="1"/>
      <p:bldP spid="22" grpId="0"/>
      <p:bldP spid="24" grpId="0"/>
      <p:bldP spid="29" grpId="0" animBg="1"/>
      <p:bldP spid="36" grpId="0"/>
      <p:bldP spid="37" grpId="0"/>
      <p:bldP spid="39" grpId="0" animBg="1"/>
      <p:bldP spid="43" grpId="0" animBg="1"/>
      <p:bldP spid="44" grpId="0" animBg="1"/>
      <p:bldP spid="45" grpId="0"/>
      <p:bldP spid="48" grpId="0" animBg="1"/>
      <p:bldP spid="49" grpId="0"/>
      <p:bldP spid="50" grpId="0" animBg="1"/>
      <p:bldP spid="55" grpId="0" animBg="1"/>
      <p:bldP spid="56" grpId="0" animBg="1"/>
      <p:bldP spid="57" grpId="0" animBg="1"/>
      <p:bldP spid="58" grpId="1" animBg="1"/>
      <p:bldP spid="58" grpId="2" animBg="1"/>
      <p:bldP spid="58" grpId="3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7" grpId="0" animBg="1"/>
      <p:bldP spid="68" grpId="0"/>
      <p:bldP spid="69" grpId="0" animBg="1"/>
      <p:bldP spid="70" grpId="0"/>
      <p:bldP spid="71" grpId="0" uiExpand="1" build="p"/>
      <p:bldP spid="76" grpId="0"/>
      <p:bldP spid="77" grpId="0"/>
      <p:bldP spid="80" grpId="1" animBg="1"/>
      <p:bldP spid="80" grpId="2" animBg="1"/>
      <p:bldP spid="80" grpId="3" animBg="1"/>
      <p:bldP spid="73" grpId="0"/>
      <p:bldP spid="73" grpId="1"/>
      <p:bldP spid="73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err="1"/>
              <a:t>Why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waste</a:t>
            </a:r>
            <a:r>
              <a:rPr lang="it-IT" dirty="0"/>
              <a:t> for mobile?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7664" y="2636912"/>
            <a:ext cx="3312368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1547664" y="3068960"/>
            <a:ext cx="1224136" cy="214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827584" y="256490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85919"/>
            <a:ext cx="154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Playout buffer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5436096" y="2644463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Lucida Sans" pitchFamily="34" charset="0"/>
              </a:rPr>
              <a:t>Initial condition</a:t>
            </a:r>
            <a:endParaRPr lang="it-IT" sz="1600" dirty="0">
              <a:latin typeface="Lucida Sans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11560" y="3643283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47664" y="4291355"/>
            <a:ext cx="3312368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547664" y="4723403"/>
            <a:ext cx="1224136" cy="214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/>
          <p:cNvSpPr txBox="1"/>
          <p:nvPr/>
        </p:nvSpPr>
        <p:spPr>
          <a:xfrm>
            <a:off x="854924" y="421934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63436" y="3798332"/>
            <a:ext cx="3041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Lucida Sans" pitchFamily="34" charset="0"/>
              </a:rPr>
              <a:t>Each chunkf of video is delivered</a:t>
            </a:r>
          </a:p>
          <a:p>
            <a:r>
              <a:rPr lang="it-IT" sz="1400" dirty="0" smtClean="0">
                <a:latin typeface="Lucida Sans" pitchFamily="34" charset="0"/>
              </a:rPr>
              <a:t>in a separate flow (</a:t>
            </a:r>
            <a:r>
              <a:rPr lang="it-IT" sz="1400" dirty="0" smtClean="0">
                <a:latin typeface="Lucida Sans" pitchFamily="34" charset="0"/>
                <a:cs typeface="Courier New" pitchFamily="49" charset="0"/>
              </a:rPr>
              <a:t>HTTP 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it-IT" sz="1400" dirty="0" smtClean="0">
                <a:latin typeface="Lucida Sans" pitchFamily="34" charset="0"/>
              </a:rPr>
              <a:t>)</a:t>
            </a:r>
          </a:p>
          <a:p>
            <a:endParaRPr lang="it-IT" sz="1400" dirty="0" smtClean="0">
              <a:latin typeface="Lucida Sans" pitchFamily="34" charset="0"/>
            </a:endParaRPr>
          </a:p>
          <a:p>
            <a:r>
              <a:rPr lang="it-IT" sz="1400" dirty="0" smtClean="0">
                <a:latin typeface="Lucida Sans" pitchFamily="34" charset="0"/>
              </a:rPr>
              <a:t>Until the delivery of </a:t>
            </a:r>
            <a:r>
              <a:rPr lang="el-GR" sz="1400" dirty="0" smtClean="0">
                <a:solidFill>
                  <a:srgbClr val="C00000"/>
                </a:solidFill>
              </a:rPr>
              <a:t>β</a:t>
            </a:r>
            <a:r>
              <a:rPr lang="it-IT" sz="1400" dirty="0" smtClean="0">
                <a:solidFill>
                  <a:srgbClr val="C00000"/>
                </a:solidFill>
                <a:latin typeface="Lucida Sans" pitchFamily="34" charset="0"/>
              </a:rPr>
              <a:t> bytes</a:t>
            </a:r>
          </a:p>
          <a:p>
            <a:r>
              <a:rPr lang="it-IT" sz="1400" dirty="0" smtClean="0">
                <a:latin typeface="Lucida Sans" pitchFamily="34" charset="0"/>
              </a:rPr>
              <a:t>the playback do not starts</a:t>
            </a:r>
            <a:endParaRPr lang="it-IT" sz="1400" dirty="0">
              <a:latin typeface="Lucida Sans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979712" y="2995211"/>
            <a:ext cx="0" cy="360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47664" y="4289614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it-IT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2088" y="32832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2088" y="49394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07704" y="4289614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83568" y="5308759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47664" y="5801782"/>
            <a:ext cx="3312368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ctangle 43"/>
          <p:cNvSpPr/>
          <p:nvPr/>
        </p:nvSpPr>
        <p:spPr>
          <a:xfrm>
            <a:off x="1547664" y="6237312"/>
            <a:ext cx="1224136" cy="214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TextBox 44"/>
          <p:cNvSpPr txBox="1"/>
          <p:nvPr/>
        </p:nvSpPr>
        <p:spPr>
          <a:xfrm>
            <a:off x="854924" y="573151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48" name="Rectangle 47"/>
          <p:cNvSpPr/>
          <p:nvPr/>
        </p:nvSpPr>
        <p:spPr>
          <a:xfrm>
            <a:off x="1547664" y="5801782"/>
            <a:ext cx="36004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1</a:t>
            </a:r>
            <a:endParaRPr lang="it-IT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82088" y="64515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07704" y="5801782"/>
            <a:ext cx="36004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6774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2778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98782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47864" y="580178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547664" y="4723403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it-IT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07704" y="4723403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1" name="Right Brace 60"/>
          <p:cNvSpPr/>
          <p:nvPr/>
        </p:nvSpPr>
        <p:spPr>
          <a:xfrm rot="16200000">
            <a:off x="1835696" y="3857565"/>
            <a:ext cx="144016" cy="720080"/>
          </a:xfrm>
          <a:prstGeom prst="rightBrace">
            <a:avLst>
              <a:gd name="adj1" fmla="val 350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/>
          <p:cNvSpPr txBox="1"/>
          <p:nvPr/>
        </p:nvSpPr>
        <p:spPr>
          <a:xfrm>
            <a:off x="1655203" y="38668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sent</a:t>
            </a:r>
            <a:endParaRPr lang="it-IT" i="1" dirty="0"/>
          </a:p>
        </p:txBody>
      </p:sp>
      <p:sp>
        <p:nvSpPr>
          <p:cNvPr id="63" name="Rectangle 62"/>
          <p:cNvSpPr/>
          <p:nvPr/>
        </p:nvSpPr>
        <p:spPr>
          <a:xfrm>
            <a:off x="1547664" y="6235571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07704" y="6235571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67744" y="6235571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7" name="Right Brace 66"/>
          <p:cNvSpPr/>
          <p:nvPr/>
        </p:nvSpPr>
        <p:spPr>
          <a:xfrm rot="16200000">
            <a:off x="2915816" y="4946979"/>
            <a:ext cx="144016" cy="1440160"/>
          </a:xfrm>
          <a:prstGeom prst="rightBrace">
            <a:avLst>
              <a:gd name="adj1" fmla="val 350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/>
          <p:cNvSpPr txBox="1"/>
          <p:nvPr/>
        </p:nvSpPr>
        <p:spPr>
          <a:xfrm>
            <a:off x="2699792" y="53697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sent</a:t>
            </a:r>
            <a:endParaRPr lang="it-IT" i="1" dirty="0"/>
          </a:p>
        </p:txBody>
      </p:sp>
      <p:sp>
        <p:nvSpPr>
          <p:cNvPr id="69" name="Right Brace 68"/>
          <p:cNvSpPr/>
          <p:nvPr/>
        </p:nvSpPr>
        <p:spPr>
          <a:xfrm rot="16200000">
            <a:off x="1871700" y="5343022"/>
            <a:ext cx="72008" cy="720080"/>
          </a:xfrm>
          <a:prstGeom prst="rightBrace">
            <a:avLst>
              <a:gd name="adj1" fmla="val 350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69"/>
          <p:cNvSpPr txBox="1"/>
          <p:nvPr/>
        </p:nvSpPr>
        <p:spPr>
          <a:xfrm>
            <a:off x="1555563" y="536973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played</a:t>
            </a:r>
            <a:endParaRPr lang="it-IT" i="1" dirty="0"/>
          </a:p>
        </p:txBody>
      </p:sp>
      <p:sp>
        <p:nvSpPr>
          <p:cNvPr id="71" name="Content Placeholder 5"/>
          <p:cNvSpPr>
            <a:spLocks noGrp="1"/>
          </p:cNvSpPr>
          <p:nvPr>
            <p:ph sz="quarter" idx="1"/>
          </p:nvPr>
        </p:nvSpPr>
        <p:spPr>
          <a:xfrm>
            <a:off x="5292080" y="5450071"/>
            <a:ext cx="3707904" cy="10108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400" dirty="0" smtClean="0">
                <a:latin typeface="Lucida Sans" pitchFamily="34" charset="0"/>
              </a:rPr>
              <a:t>If there isn’t enough space in the buffer</a:t>
            </a:r>
          </a:p>
          <a:p>
            <a:pPr lvl="1">
              <a:buFont typeface="Wingdings" pitchFamily="2" charset="2"/>
              <a:buChar char="q"/>
            </a:pPr>
            <a:r>
              <a:rPr lang="it-IT" sz="1400" dirty="0" smtClean="0">
                <a:latin typeface="Lucida Sans" pitchFamily="34" charset="0"/>
              </a:rPr>
              <a:t>Data already sent are wasted</a:t>
            </a:r>
          </a:p>
          <a:p>
            <a:pPr lvl="1">
              <a:buFont typeface="Wingdings" pitchFamily="2" charset="2"/>
              <a:buChar char="q"/>
            </a:pPr>
            <a:r>
              <a:rPr lang="it-IT" sz="1400" dirty="0" smtClean="0">
                <a:latin typeface="Lucida Sans" pitchFamily="34" charset="0"/>
              </a:rPr>
              <a:t>Need to retransmit the data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979712" y="4660687"/>
            <a:ext cx="0" cy="360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79712" y="6172855"/>
            <a:ext cx="0" cy="3600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308" y="4651395"/>
            <a:ext cx="154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Playout buffer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308" y="6163563"/>
            <a:ext cx="154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Playout buffer</a:t>
            </a:r>
          </a:p>
        </p:txBody>
      </p:sp>
      <p:sp>
        <p:nvSpPr>
          <p:cNvPr id="80" name="Freeform 79"/>
          <p:cNvSpPr/>
          <p:nvPr/>
        </p:nvSpPr>
        <p:spPr>
          <a:xfrm>
            <a:off x="2822028" y="6000574"/>
            <a:ext cx="790903" cy="362607"/>
          </a:xfrm>
          <a:custGeom>
            <a:avLst/>
            <a:gdLst>
              <a:gd name="connsiteX0" fmla="*/ 677917 w 790903"/>
              <a:gd name="connsiteY0" fmla="*/ 0 h 362607"/>
              <a:gd name="connsiteX1" fmla="*/ 677917 w 790903"/>
              <a:gd name="connsiteY1" fmla="*/ 299545 h 362607"/>
              <a:gd name="connsiteX2" fmla="*/ 0 w 790903"/>
              <a:gd name="connsiteY2" fmla="*/ 362607 h 36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903" h="362607">
                <a:moveTo>
                  <a:pt x="677917" y="0"/>
                </a:moveTo>
                <a:cubicBezTo>
                  <a:pt x="734410" y="119555"/>
                  <a:pt x="790903" y="239111"/>
                  <a:pt x="677917" y="299545"/>
                </a:cubicBezTo>
                <a:cubicBezTo>
                  <a:pt x="564931" y="359980"/>
                  <a:pt x="0" y="362607"/>
                  <a:pt x="0" y="362607"/>
                </a:cubicBezTo>
              </a:path>
            </a:pathLst>
          </a:cu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2" name="Group 71"/>
          <p:cNvGrpSpPr/>
          <p:nvPr/>
        </p:nvGrpSpPr>
        <p:grpSpPr>
          <a:xfrm>
            <a:off x="411492" y="1956980"/>
            <a:ext cx="8624009" cy="3492935"/>
            <a:chOff x="411492" y="1956980"/>
            <a:chExt cx="8624009" cy="3492935"/>
          </a:xfrm>
        </p:grpSpPr>
        <p:grpSp>
          <p:nvGrpSpPr>
            <p:cNvPr id="3" name="Group 71"/>
            <p:cNvGrpSpPr/>
            <p:nvPr/>
          </p:nvGrpSpPr>
          <p:grpSpPr>
            <a:xfrm>
              <a:off x="411492" y="1956980"/>
              <a:ext cx="8624009" cy="3492935"/>
              <a:chOff x="411492" y="1956980"/>
              <a:chExt cx="8624009" cy="3492935"/>
            </a:xfrm>
          </p:grpSpPr>
          <p:sp>
            <p:nvSpPr>
              <p:cNvPr id="51" name="Explosion 2 50"/>
              <p:cNvSpPr/>
              <p:nvPr/>
            </p:nvSpPr>
            <p:spPr>
              <a:xfrm rot="362778">
                <a:off x="411492" y="1956980"/>
                <a:ext cx="8624009" cy="3492935"/>
              </a:xfrm>
              <a:prstGeom prst="irregularSeal2">
                <a:avLst/>
              </a:prstGeom>
              <a:solidFill>
                <a:srgbClr val="FFFF99"/>
              </a:solidFill>
              <a:ln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3" name="Picture 52" descr="Jabb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90618" y="3645024"/>
                <a:ext cx="643136" cy="643136"/>
              </a:xfrm>
              <a:prstGeom prst="rect">
                <a:avLst/>
              </a:prstGeom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2195736" y="3041665"/>
              <a:ext cx="5086649" cy="1323439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Lucida Sans" pitchFamily="34" charset="0"/>
                </a:rPr>
                <a:t>The client keeps downloading</a:t>
              </a:r>
            </a:p>
            <a:p>
              <a:r>
                <a:rPr lang="en-US" sz="2000" dirty="0" smtClean="0">
                  <a:latin typeface="Lucida Sans" pitchFamily="34" charset="0"/>
                </a:rPr>
                <a:t>content ignoring that the buffer is full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latin typeface="Lucida Sans" pitchFamily="34" charset="0"/>
                </a:rPr>
                <a:t> No </a:t>
              </a:r>
              <a:r>
                <a:rPr lang="en-US" sz="2000" dirty="0">
                  <a:latin typeface="Lucida Sans" pitchFamily="34" charset="0"/>
                </a:rPr>
                <a:t>correct handling of flow </a:t>
              </a:r>
              <a:r>
                <a:rPr lang="en-US" sz="2000" dirty="0" smtClean="0">
                  <a:latin typeface="Lucida Sans" pitchFamily="34" charset="0"/>
                </a:rPr>
                <a:t>control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>
                  <a:latin typeface="Lucida Sans" pitchFamily="34" charset="0"/>
                </a:rPr>
                <a:t> Possible bug in the player framework?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11560" y="1556792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smtClean="0">
                <a:latin typeface="Lucida Sans" pitchFamily="34" charset="0"/>
              </a:rPr>
              <a:t>Recall: </a:t>
            </a:r>
            <a:r>
              <a:rPr lang="en-US" dirty="0" smtClean="0">
                <a:solidFill>
                  <a:srgbClr val="C00000"/>
                </a:solidFill>
                <a:latin typeface="Lucida Sans" pitchFamily="34" charset="0"/>
              </a:rPr>
              <a:t>No </a:t>
            </a:r>
            <a:r>
              <a:rPr lang="en-US" dirty="0">
                <a:solidFill>
                  <a:srgbClr val="C00000"/>
                </a:solidFill>
                <a:latin typeface="Lucida Sans" pitchFamily="34" charset="0"/>
              </a:rPr>
              <a:t>guarantee to store the content on the file system</a:t>
            </a:r>
          </a:p>
          <a:p>
            <a:r>
              <a:rPr lang="it-IT" dirty="0" smtClean="0">
                <a:latin typeface="Lucida Sans" pitchFamily="34" charset="0"/>
              </a:rPr>
              <a:t>One possible cause: not optimized control of the playout buffer</a:t>
            </a:r>
            <a:endParaRPr lang="it-IT" dirty="0">
              <a:latin typeface="Lucida Sans" pitchFamily="34" charset="0"/>
            </a:endParaRPr>
          </a:p>
        </p:txBody>
      </p:sp>
      <p:pic>
        <p:nvPicPr>
          <p:cNvPr id="78" name="Picture 77" descr="Jab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49760"/>
            <a:ext cx="499120" cy="499120"/>
          </a:xfrm>
          <a:prstGeom prst="rect">
            <a:avLst/>
          </a:prstGeom>
        </p:spPr>
      </p:pic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28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waste of bandwidth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Lucida Sans" pitchFamily="34" charset="0"/>
              </a:rPr>
              <a:t>Overall the wasted amount of data during </a:t>
            </a:r>
            <a:r>
              <a:rPr lang="en-US" sz="2000" dirty="0" smtClean="0">
                <a:solidFill>
                  <a:srgbClr val="C00000"/>
                </a:solidFill>
                <a:latin typeface="Lucida Sans" pitchFamily="34" charset="0"/>
              </a:rPr>
              <a:t>peak hours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 for PC-player,  39%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 for Mobile-player,  47%</a:t>
            </a:r>
            <a:endParaRPr lang="en-US" sz="2000" dirty="0">
              <a:latin typeface="Lucida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1999" y="3140968"/>
            <a:ext cx="44671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solidFill>
                  <a:srgbClr val="C00000"/>
                </a:solidFill>
              </a:rPr>
              <a:t>160Mb/s</a:t>
            </a:r>
            <a:r>
              <a:rPr lang="it-IT" sz="3600" dirty="0" smtClean="0"/>
              <a:t> of YouTube </a:t>
            </a:r>
          </a:p>
          <a:p>
            <a:r>
              <a:rPr lang="it-IT" sz="3600" dirty="0" smtClean="0"/>
              <a:t>@ peak hours</a:t>
            </a:r>
          </a:p>
          <a:p>
            <a:endParaRPr lang="it-IT" sz="3600" dirty="0" smtClean="0"/>
          </a:p>
          <a:p>
            <a:pPr algn="ctr"/>
            <a:r>
              <a:rPr lang="it-IT" sz="5400" b="1" dirty="0" smtClean="0">
                <a:solidFill>
                  <a:srgbClr val="C00000"/>
                </a:solidFill>
              </a:rPr>
              <a:t>67Mb/s</a:t>
            </a:r>
            <a:r>
              <a:rPr lang="it-IT" sz="5400" dirty="0" smtClean="0"/>
              <a:t>  of</a:t>
            </a:r>
          </a:p>
          <a:p>
            <a:pPr algn="ctr"/>
            <a:r>
              <a:rPr lang="it-IT" sz="5400" dirty="0" smtClean="0"/>
              <a:t>traffic wasted!!!</a:t>
            </a:r>
            <a:endParaRPr lang="it-IT" sz="3600" dirty="0"/>
          </a:p>
        </p:txBody>
      </p:sp>
      <p:pic>
        <p:nvPicPr>
          <p:cNvPr id="12" name="Picture 11" descr="youtube_waste_m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212976"/>
            <a:ext cx="3606186" cy="33590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43808" y="3789040"/>
            <a:ext cx="504056" cy="23042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ight Arrow 13"/>
          <p:cNvSpPr/>
          <p:nvPr/>
        </p:nvSpPr>
        <p:spPr>
          <a:xfrm rot="5400000">
            <a:off x="6192180" y="4293536"/>
            <a:ext cx="504056" cy="56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18375" y="460295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Lucida Sans" pitchFamily="34" charset="0"/>
              </a:rPr>
              <a:t>Bitrate [Mb/s]</a:t>
            </a:r>
            <a:endParaRPr lang="it-IT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Motivations</a:t>
            </a:r>
            <a:endParaRPr lang="it-IT" dirty="0"/>
          </a:p>
        </p:txBody>
      </p:sp>
      <p:pic>
        <p:nvPicPr>
          <p:cNvPr id="25" name="Picture 24" descr="youtube_logo_arrotond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6156012"/>
            <a:ext cx="692644" cy="28803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179512" y="3573016"/>
            <a:ext cx="3554086" cy="127787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loud 5"/>
          <p:cNvSpPr/>
          <p:nvPr/>
        </p:nvSpPr>
        <p:spPr>
          <a:xfrm flipH="1">
            <a:off x="581122" y="4939227"/>
            <a:ext cx="888521" cy="319468"/>
          </a:xfrm>
          <a:prstGeom prst="cloud">
            <a:avLst/>
          </a:prstGeom>
          <a:solidFill>
            <a:srgbClr val="99FF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ISP1</a:t>
            </a:r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2497932" y="4939227"/>
            <a:ext cx="888521" cy="319468"/>
          </a:xfrm>
          <a:prstGeom prst="cloud">
            <a:avLst/>
          </a:prstGeom>
          <a:solidFill>
            <a:srgbClr val="FF9B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ISP2</a:t>
            </a:r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 descr="youtube_logo_arrotonda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850" y="3876767"/>
            <a:ext cx="504000" cy="209583"/>
          </a:xfrm>
          <a:prstGeom prst="rect">
            <a:avLst/>
          </a:prstGeom>
        </p:spPr>
      </p:pic>
      <p:pic>
        <p:nvPicPr>
          <p:cNvPr id="14" name="Picture 13" descr="youtube_logo_arrotonda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608" y="4371545"/>
            <a:ext cx="504000" cy="209583"/>
          </a:xfrm>
          <a:prstGeom prst="rect">
            <a:avLst/>
          </a:prstGeom>
        </p:spPr>
      </p:pic>
      <p:pic>
        <p:nvPicPr>
          <p:cNvPr id="15" name="Picture 14" descr="youtube_logo_arrotonda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509120"/>
            <a:ext cx="504000" cy="209583"/>
          </a:xfrm>
          <a:prstGeom prst="rect">
            <a:avLst/>
          </a:prstGeom>
        </p:spPr>
      </p:pic>
      <p:pic>
        <p:nvPicPr>
          <p:cNvPr id="16" name="Picture 15" descr="youtube_logo_arrotonda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461" y="3796900"/>
            <a:ext cx="504000" cy="209583"/>
          </a:xfrm>
          <a:prstGeom prst="rect">
            <a:avLst/>
          </a:prstGeom>
        </p:spPr>
      </p:pic>
      <p:pic>
        <p:nvPicPr>
          <p:cNvPr id="17" name="Picture 16" descr="youtube_logo_arrotonda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3717032"/>
            <a:ext cx="504000" cy="209583"/>
          </a:xfrm>
          <a:prstGeom prst="rect">
            <a:avLst/>
          </a:prstGeom>
        </p:spPr>
      </p:pic>
      <p:pic>
        <p:nvPicPr>
          <p:cNvPr id="18" name="Picture 17" descr="youtube_logo_arrotonda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727" y="4355970"/>
            <a:ext cx="504000" cy="2095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87624" y="3933056"/>
            <a:ext cx="1453604" cy="351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YouTube CDN</a:t>
            </a:r>
            <a:endParaRPr lang="it-IT" sz="2000" b="1" dirty="0"/>
          </a:p>
        </p:txBody>
      </p:sp>
      <p:sp>
        <p:nvSpPr>
          <p:cNvPr id="21" name="Freeform 20"/>
          <p:cNvSpPr/>
          <p:nvPr/>
        </p:nvSpPr>
        <p:spPr>
          <a:xfrm>
            <a:off x="1177851" y="4529529"/>
            <a:ext cx="1636701" cy="865103"/>
          </a:xfrm>
          <a:custGeom>
            <a:avLst/>
            <a:gdLst>
              <a:gd name="connsiteX0" fmla="*/ 241111 w 3284561"/>
              <a:gd name="connsiteY0" fmla="*/ 1787857 h 1787857"/>
              <a:gd name="connsiteX1" fmla="*/ 227463 w 3284561"/>
              <a:gd name="connsiteY1" fmla="*/ 1119116 h 1787857"/>
              <a:gd name="connsiteX2" fmla="*/ 1605887 w 3284561"/>
              <a:gd name="connsiteY2" fmla="*/ 777922 h 1787857"/>
              <a:gd name="connsiteX3" fmla="*/ 3025254 w 3284561"/>
              <a:gd name="connsiteY3" fmla="*/ 545911 h 1787857"/>
              <a:gd name="connsiteX4" fmla="*/ 3161731 w 3284561"/>
              <a:gd name="connsiteY4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4561" h="1787857">
                <a:moveTo>
                  <a:pt x="241111" y="1787857"/>
                </a:moveTo>
                <a:cubicBezTo>
                  <a:pt x="120555" y="1537647"/>
                  <a:pt x="0" y="1287438"/>
                  <a:pt x="227463" y="1119116"/>
                </a:cubicBezTo>
                <a:cubicBezTo>
                  <a:pt x="454926" y="950794"/>
                  <a:pt x="1139589" y="873456"/>
                  <a:pt x="1605887" y="777922"/>
                </a:cubicBezTo>
                <a:cubicBezTo>
                  <a:pt x="2072185" y="682388"/>
                  <a:pt x="2765947" y="675565"/>
                  <a:pt x="3025254" y="545911"/>
                </a:cubicBezTo>
                <a:cubicBezTo>
                  <a:pt x="3284561" y="416257"/>
                  <a:pt x="3223146" y="208128"/>
                  <a:pt x="3161731" y="0"/>
                </a:cubicBezTo>
              </a:path>
            </a:pathLst>
          </a:cu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eform 21"/>
          <p:cNvSpPr/>
          <p:nvPr/>
        </p:nvSpPr>
        <p:spPr>
          <a:xfrm>
            <a:off x="811074" y="4581128"/>
            <a:ext cx="45719" cy="813503"/>
          </a:xfrm>
          <a:custGeom>
            <a:avLst/>
            <a:gdLst>
              <a:gd name="connsiteX0" fmla="*/ 0 w 277504"/>
              <a:gd name="connsiteY0" fmla="*/ 2047164 h 2047164"/>
              <a:gd name="connsiteX1" fmla="*/ 259307 w 277504"/>
              <a:gd name="connsiteY1" fmla="*/ 1460310 h 2047164"/>
              <a:gd name="connsiteX2" fmla="*/ 109182 w 277504"/>
              <a:gd name="connsiteY2" fmla="*/ 0 h 204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504" h="2047164">
                <a:moveTo>
                  <a:pt x="0" y="2047164"/>
                </a:moveTo>
                <a:cubicBezTo>
                  <a:pt x="120555" y="1924334"/>
                  <a:pt x="241110" y="1801504"/>
                  <a:pt x="259307" y="1460310"/>
                </a:cubicBezTo>
                <a:cubicBezTo>
                  <a:pt x="277504" y="1119116"/>
                  <a:pt x="129653" y="241110"/>
                  <a:pt x="109182" y="0"/>
                </a:cubicBezTo>
              </a:path>
            </a:pathLst>
          </a:cu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eform 22"/>
          <p:cNvSpPr/>
          <p:nvPr/>
        </p:nvSpPr>
        <p:spPr>
          <a:xfrm>
            <a:off x="937526" y="4075409"/>
            <a:ext cx="1922438" cy="1277822"/>
          </a:xfrm>
          <a:custGeom>
            <a:avLst/>
            <a:gdLst>
              <a:gd name="connsiteX0" fmla="*/ 3466531 w 3466531"/>
              <a:gd name="connsiteY0" fmla="*/ 2538484 h 2538484"/>
              <a:gd name="connsiteX1" fmla="*/ 3166280 w 3466531"/>
              <a:gd name="connsiteY1" fmla="*/ 2074460 h 2538484"/>
              <a:gd name="connsiteX2" fmla="*/ 1883391 w 3466531"/>
              <a:gd name="connsiteY2" fmla="*/ 723332 h 2538484"/>
              <a:gd name="connsiteX3" fmla="*/ 464023 w 3466531"/>
              <a:gd name="connsiteY3" fmla="*/ 545911 h 2538484"/>
              <a:gd name="connsiteX4" fmla="*/ 0 w 3466531"/>
              <a:gd name="connsiteY4" fmla="*/ 0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6531" h="2538484">
                <a:moveTo>
                  <a:pt x="3466531" y="2538484"/>
                </a:moveTo>
                <a:cubicBezTo>
                  <a:pt x="3448334" y="2457734"/>
                  <a:pt x="3430137" y="2376985"/>
                  <a:pt x="3166280" y="2074460"/>
                </a:cubicBezTo>
                <a:cubicBezTo>
                  <a:pt x="2902423" y="1771935"/>
                  <a:pt x="2333767" y="978090"/>
                  <a:pt x="1883391" y="723332"/>
                </a:cubicBezTo>
                <a:cubicBezTo>
                  <a:pt x="1433015" y="468574"/>
                  <a:pt x="777921" y="666466"/>
                  <a:pt x="464023" y="545911"/>
                </a:cubicBezTo>
                <a:cubicBezTo>
                  <a:pt x="150125" y="425356"/>
                  <a:pt x="75062" y="212678"/>
                  <a:pt x="0" y="0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eform 23"/>
          <p:cNvSpPr/>
          <p:nvPr/>
        </p:nvSpPr>
        <p:spPr>
          <a:xfrm>
            <a:off x="3059831" y="4005064"/>
            <a:ext cx="224707" cy="1348167"/>
          </a:xfrm>
          <a:custGeom>
            <a:avLst/>
            <a:gdLst>
              <a:gd name="connsiteX0" fmla="*/ 532263 w 532263"/>
              <a:gd name="connsiteY0" fmla="*/ 2729552 h 2729552"/>
              <a:gd name="connsiteX1" fmla="*/ 300251 w 532263"/>
              <a:gd name="connsiteY1" fmla="*/ 2183642 h 2729552"/>
              <a:gd name="connsiteX2" fmla="*/ 259308 w 532263"/>
              <a:gd name="connsiteY2" fmla="*/ 382138 h 2729552"/>
              <a:gd name="connsiteX3" fmla="*/ 0 w 532263"/>
              <a:gd name="connsiteY3" fmla="*/ 0 h 272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263" h="2729552">
                <a:moveTo>
                  <a:pt x="532263" y="2729552"/>
                </a:moveTo>
                <a:cubicBezTo>
                  <a:pt x="439003" y="2652215"/>
                  <a:pt x="345744" y="2574878"/>
                  <a:pt x="300251" y="2183642"/>
                </a:cubicBezTo>
                <a:cubicBezTo>
                  <a:pt x="254759" y="1792406"/>
                  <a:pt x="309350" y="746078"/>
                  <a:pt x="259308" y="382138"/>
                </a:cubicBezTo>
                <a:cubicBezTo>
                  <a:pt x="209266" y="18198"/>
                  <a:pt x="36394" y="56866"/>
                  <a:pt x="0" y="0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26" descr="pc-ver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5373216"/>
            <a:ext cx="646352" cy="536596"/>
          </a:xfrm>
          <a:prstGeom prst="rect">
            <a:avLst/>
          </a:prstGeom>
        </p:spPr>
      </p:pic>
      <p:pic>
        <p:nvPicPr>
          <p:cNvPr id="29" name="Picture 28" descr="pc-ross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131840" y="5229200"/>
            <a:ext cx="639732" cy="531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75656" y="616530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Lucida Sans" pitchFamily="34" charset="0"/>
              </a:rPr>
              <a:t>Data Center</a:t>
            </a:r>
            <a:endParaRPr lang="it-IT" sz="1400" dirty="0">
              <a:latin typeface="Lucida Sans" pitchFamily="34" charset="0"/>
            </a:endParaRPr>
          </a:p>
        </p:txBody>
      </p:sp>
      <p:sp>
        <p:nvSpPr>
          <p:cNvPr id="34" name="Content Placeholder 4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1440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800" dirty="0" smtClean="0">
                <a:latin typeface="Lucida Sans" pitchFamily="34" charset="0"/>
              </a:rPr>
              <a:t>YouTube is the most popular video download system on the Internet </a:t>
            </a:r>
            <a:r>
              <a:rPr lang="it-IT" sz="1800" b="1" dirty="0" smtClean="0">
                <a:solidFill>
                  <a:srgbClr val="FF0000"/>
                </a:solidFill>
                <a:latin typeface="Lucida Sans" pitchFamily="34" charset="0"/>
              </a:rPr>
              <a:t>(*)</a:t>
            </a:r>
          </a:p>
          <a:p>
            <a:r>
              <a:rPr lang="en-US" sz="1800" dirty="0" smtClean="0">
                <a:solidFill>
                  <a:srgbClr val="CC3300"/>
                </a:solidFill>
                <a:latin typeface="Lucida Sans" pitchFamily="34" charset="0"/>
              </a:rPr>
              <a:t>13 million hours</a:t>
            </a:r>
            <a:r>
              <a:rPr lang="en-US" sz="1800" dirty="0" smtClean="0">
                <a:latin typeface="Lucida Sans" pitchFamily="34" charset="0"/>
              </a:rPr>
              <a:t> of video </a:t>
            </a:r>
            <a:r>
              <a:rPr lang="en-US" sz="1800" dirty="0" smtClean="0">
                <a:solidFill>
                  <a:srgbClr val="000000"/>
                </a:solidFill>
                <a:latin typeface="Lucida Sans" pitchFamily="34" charset="0"/>
              </a:rPr>
              <a:t>uploaded during 2010</a:t>
            </a:r>
            <a:endParaRPr lang="en-US" sz="1800" b="1" dirty="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3" name="Content Placeholder 4"/>
          <p:cNvSpPr txBox="1">
            <a:spLocks/>
          </p:cNvSpPr>
          <p:nvPr/>
        </p:nvSpPr>
        <p:spPr>
          <a:xfrm>
            <a:off x="3995936" y="3573016"/>
            <a:ext cx="4680520" cy="18722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Questions: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How the system handle PC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or Mobile requests?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What about the performance?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96544" y="6042774"/>
            <a:ext cx="428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Lucida Sans" pitchFamily="34" charset="0"/>
              </a:rPr>
              <a:t>(*)</a:t>
            </a:r>
            <a:r>
              <a:rPr lang="en-US" sz="1600" i="1" dirty="0" smtClean="0">
                <a:latin typeface="Lucida Sans" pitchFamily="34" charset="0"/>
              </a:rPr>
              <a:t> www.youtube.com/t/press_statistics</a:t>
            </a:r>
          </a:p>
        </p:txBody>
      </p:sp>
      <p:pic>
        <p:nvPicPr>
          <p:cNvPr id="38" name="Picture 37" descr="iphone_verd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5616" y="5373216"/>
            <a:ext cx="576064" cy="576064"/>
          </a:xfrm>
          <a:prstGeom prst="rect">
            <a:avLst/>
          </a:prstGeom>
        </p:spPr>
      </p:pic>
      <p:pic>
        <p:nvPicPr>
          <p:cNvPr id="39" name="Picture 38" descr="iphone_ross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2555776" y="5373216"/>
            <a:ext cx="576064" cy="576064"/>
          </a:xfrm>
          <a:prstGeom prst="rect">
            <a:avLst/>
          </a:prstGeom>
        </p:spPr>
      </p:pic>
      <p:sp>
        <p:nvSpPr>
          <p:cNvPr id="28" name="Content Placeholder 4"/>
          <p:cNvSpPr txBox="1">
            <a:spLocks/>
          </p:cNvSpPr>
          <p:nvPr/>
        </p:nvSpPr>
        <p:spPr>
          <a:xfrm>
            <a:off x="611560" y="2420888"/>
            <a:ext cx="8153400" cy="79208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It is a big share of the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mobile traffic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more than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500 tweets per minute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containing a YouTube link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has the user to wait for the video playback to start?</a:t>
            </a:r>
          </a:p>
          <a:p>
            <a:r>
              <a:rPr lang="en-US" dirty="0" smtClean="0"/>
              <a:t>How fast the download is?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performance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1CDE2F-59D7-4D2E-A144-A7868D1D15F5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852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 Placeholder 5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t-IT" sz="2000" dirty="0" smtClean="0">
                <a:solidFill>
                  <a:srgbClr val="C00000"/>
                </a:solidFill>
                <a:latin typeface="Lucida Sans" pitchFamily="34" charset="0"/>
              </a:rPr>
              <a:t>Startup </a:t>
            </a:r>
            <a:r>
              <a:rPr lang="it-IT" sz="2000" dirty="0" err="1" smtClean="0">
                <a:solidFill>
                  <a:srgbClr val="C00000"/>
                </a:solidFill>
                <a:latin typeface="Lucida Sans" pitchFamily="34" charset="0"/>
              </a:rPr>
              <a:t>latency</a:t>
            </a:r>
            <a:r>
              <a:rPr lang="it-IT" sz="2000" dirty="0" smtClean="0">
                <a:solidFill>
                  <a:srgbClr val="FF0000"/>
                </a:solidFill>
                <a:latin typeface="Lucida Sans" pitchFamily="34" charset="0"/>
              </a:rPr>
              <a:t>: </a:t>
            </a:r>
            <a:r>
              <a:rPr lang="it-IT" sz="2000" dirty="0" smtClean="0">
                <a:latin typeface="Lucida Sans" pitchFamily="34" charset="0"/>
              </a:rPr>
              <a:t>time elapsed between the video request and the first data </a:t>
            </a:r>
            <a:r>
              <a:rPr lang="it-IT" sz="2000" dirty="0" err="1" smtClean="0">
                <a:latin typeface="Lucida Sans" pitchFamily="34" charset="0"/>
              </a:rPr>
              <a:t>packet</a:t>
            </a:r>
            <a:endParaRPr lang="it-IT" sz="20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Lower bound of what the user experience</a:t>
            </a:r>
          </a:p>
          <a:p>
            <a:pPr lvl="1">
              <a:buNone/>
            </a:pPr>
            <a:r>
              <a:rPr lang="it-IT" sz="2000" dirty="0" smtClean="0">
                <a:latin typeface="Lucida Sans" pitchFamily="34" charset="0"/>
              </a:rPr>
              <a:t>   (not consider the initial buffering)</a:t>
            </a:r>
          </a:p>
          <a:p>
            <a:pPr lvl="1"/>
            <a:endParaRPr lang="it-IT" sz="2000" dirty="0" smtClean="0">
              <a:latin typeface="Lucida Sans" pitchFamily="34" charset="0"/>
            </a:endParaRPr>
          </a:p>
          <a:p>
            <a:pPr lvl="1"/>
            <a:endParaRPr lang="it-IT" sz="2000" dirty="0" smtClean="0">
              <a:latin typeface="Lucida Sans" pitchFamily="34" charset="0"/>
            </a:endParaRPr>
          </a:p>
          <a:p>
            <a:pPr lvl="1">
              <a:buNone/>
            </a:pPr>
            <a:endParaRPr lang="it-IT" sz="20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it-IT" sz="2000" dirty="0" err="1" smtClean="0">
                <a:solidFill>
                  <a:srgbClr val="C00000"/>
                </a:solidFill>
                <a:latin typeface="Lucida Sans" pitchFamily="34" charset="0"/>
              </a:rPr>
              <a:t>Bitrate</a:t>
            </a:r>
            <a:r>
              <a:rPr lang="it-IT" sz="2000" dirty="0" smtClean="0">
                <a:solidFill>
                  <a:srgbClr val="C00000"/>
                </a:solidFill>
                <a:latin typeface="Lucida Sans" pitchFamily="34" charset="0"/>
              </a:rPr>
              <a:t> ratio</a:t>
            </a:r>
            <a:r>
              <a:rPr lang="it-IT" sz="2000" dirty="0" smtClean="0">
                <a:latin typeface="Lucida Sans" pitchFamily="34" charset="0"/>
              </a:rPr>
              <a:t>: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err="1" smtClean="0"/>
              <a:t>Perfomance</a:t>
            </a:r>
            <a:r>
              <a:rPr lang="it-IT" dirty="0" smtClean="0"/>
              <a:t> </a:t>
            </a:r>
            <a:r>
              <a:rPr lang="it-IT" dirty="0" err="1" smtClean="0"/>
              <a:t>indexes</a:t>
            </a:r>
            <a:endParaRPr lang="it-IT" dirty="0"/>
          </a:p>
        </p:txBody>
      </p:sp>
      <p:sp>
        <p:nvSpPr>
          <p:cNvPr id="52" name="TextBox 51"/>
          <p:cNvSpPr txBox="1"/>
          <p:nvPr/>
        </p:nvSpPr>
        <p:spPr>
          <a:xfrm>
            <a:off x="1043608" y="5013176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Lucida Sans" pitchFamily="34" charset="0"/>
              </a:rPr>
              <a:t>Bitrate ratio  =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40777" y="4653136"/>
            <a:ext cx="339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Lucida Sans" pitchFamily="34" charset="0"/>
              </a:rPr>
              <a:t>Avg. video session bitrate</a:t>
            </a:r>
            <a:endParaRPr lang="it-IT" sz="2000" dirty="0">
              <a:latin typeface="Lucida Sans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68769" y="5363924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Lucida Sans" pitchFamily="34" charset="0"/>
              </a:rPr>
              <a:t>Avg. video encoding bitrate</a:t>
            </a:r>
            <a:endParaRPr lang="it-IT" sz="2000" dirty="0">
              <a:latin typeface="Lucida Sans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03848" y="5229200"/>
            <a:ext cx="4104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31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300" dirty="0" smtClean="0"/>
              <a:t>YouTube primer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 smtClean="0"/>
              <a:t>Startup latency</a:t>
            </a:r>
            <a:endParaRPr lang="it-IT" dirty="0"/>
          </a:p>
        </p:txBody>
      </p:sp>
      <p:pic>
        <p:nvPicPr>
          <p:cNvPr id="9" name="Picture 8" descr="pc_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556792"/>
            <a:ext cx="5628622" cy="2674988"/>
          </a:xfrm>
          <a:prstGeom prst="rect">
            <a:avLst/>
          </a:prstGeom>
        </p:spPr>
      </p:pic>
      <p:pic>
        <p:nvPicPr>
          <p:cNvPr id="10" name="Picture 9" descr="mobile_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4253551"/>
            <a:ext cx="5400600" cy="2487817"/>
          </a:xfrm>
          <a:prstGeom prst="rect">
            <a:avLst/>
          </a:prstGeom>
        </p:spPr>
      </p:pic>
      <p:sp>
        <p:nvSpPr>
          <p:cNvPr id="13" name="Content Placeholder 4"/>
          <p:cNvSpPr txBox="1">
            <a:spLocks/>
          </p:cNvSpPr>
          <p:nvPr/>
        </p:nvSpPr>
        <p:spPr>
          <a:xfrm>
            <a:off x="467544" y="2492896"/>
            <a:ext cx="2448272" cy="388843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PC-player 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Download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it-IT" sz="2400" b="1" dirty="0" smtClean="0">
              <a:solidFill>
                <a:srgbClr val="CC3300"/>
              </a:solidFill>
              <a:latin typeface="Lucida Sans" pitchFamily="34" charset="0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it-IT" sz="2400" b="1" dirty="0" smtClean="0">
              <a:solidFill>
                <a:srgbClr val="CC3300"/>
              </a:solidFill>
              <a:latin typeface="Lucida Sans" pitchFamily="34" charset="0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it-IT" sz="24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Sans" pitchFamily="34" charset="0"/>
              <a:ea typeface="+mn-ea"/>
              <a:cs typeface="+mn-cs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Mobile-player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Download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5776" y="1628800"/>
            <a:ext cx="2880320" cy="25922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7452320" y="1772816"/>
            <a:ext cx="1691680" cy="230425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2771800" y="4221088"/>
            <a:ext cx="2016224" cy="252028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5940152" y="4293096"/>
            <a:ext cx="2376264" cy="230425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Explosion 1 14"/>
          <p:cNvSpPr/>
          <p:nvPr/>
        </p:nvSpPr>
        <p:spPr>
          <a:xfrm rot="1555532">
            <a:off x="6884567" y="1526179"/>
            <a:ext cx="2376264" cy="914400"/>
          </a:xfrm>
          <a:prstGeom prst="irregularSeal1">
            <a:avLst/>
          </a:prstGeom>
          <a:solidFill>
            <a:srgbClr val="FFFF99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redirections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08104" y="2060848"/>
            <a:ext cx="1944216" cy="0"/>
          </a:xfrm>
          <a:prstGeom prst="straightConnector1">
            <a:avLst/>
          </a:prstGeom>
          <a:ln w="76200">
            <a:solidFill>
              <a:srgbClr val="CC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60032" y="4653136"/>
            <a:ext cx="864096" cy="0"/>
          </a:xfrm>
          <a:prstGeom prst="straightConnector1">
            <a:avLst/>
          </a:prstGeom>
          <a:ln w="76200">
            <a:solidFill>
              <a:srgbClr val="CC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988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smtClean="0"/>
              <a:t>Startup latency</a:t>
            </a:r>
            <a:endParaRPr lang="it-IT" dirty="0"/>
          </a:p>
        </p:txBody>
      </p:sp>
      <p:pic>
        <p:nvPicPr>
          <p:cNvPr id="5" name="Picture 4" descr="startup_latency_redire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5" y="2148912"/>
            <a:ext cx="6912770" cy="3296312"/>
          </a:xfrm>
          <a:prstGeom prst="rect">
            <a:avLst/>
          </a:prstGeom>
        </p:spPr>
      </p:pic>
      <p:sp>
        <p:nvSpPr>
          <p:cNvPr id="6" name="Content Placeholder 50"/>
          <p:cNvSpPr>
            <a:spLocks noGrp="1"/>
          </p:cNvSpPr>
          <p:nvPr>
            <p:ph sz="quarter" idx="1"/>
          </p:nvPr>
        </p:nvSpPr>
        <p:spPr>
          <a:xfrm>
            <a:off x="612648" y="5589240"/>
            <a:ext cx="8153400" cy="12961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Redirects can be due to “</a:t>
            </a:r>
            <a:r>
              <a:rPr lang="en-US" sz="2000" dirty="0" smtClean="0">
                <a:solidFill>
                  <a:srgbClr val="C00000"/>
                </a:solidFill>
                <a:latin typeface="Lucida Sans" pitchFamily="34" charset="0"/>
              </a:rPr>
              <a:t>cache miss</a:t>
            </a:r>
            <a:r>
              <a:rPr lang="en-US" sz="2000" dirty="0" smtClean="0">
                <a:latin typeface="Lucida Sans" pitchFamily="34" charset="0"/>
              </a:rPr>
              <a:t>” at the server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Redirect are 10% more likely for Mobile-player</a:t>
            </a:r>
          </a:p>
        </p:txBody>
      </p:sp>
      <p:sp>
        <p:nvSpPr>
          <p:cNvPr id="8" name="Content Placeholder 50"/>
          <p:cNvSpPr txBox="1">
            <a:spLocks/>
          </p:cNvSpPr>
          <p:nvPr/>
        </p:nvSpPr>
        <p:spPr>
          <a:xfrm>
            <a:off x="539552" y="1628800"/>
            <a:ext cx="8153400" cy="1296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More than 10%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of the requests are redirected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33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152"/>
            <a:ext cx="8676456" cy="990600"/>
          </a:xfrm>
        </p:spPr>
        <p:txBody>
          <a:bodyPr>
            <a:noAutofit/>
          </a:bodyPr>
          <a:lstStyle/>
          <a:p>
            <a:r>
              <a:rPr lang="it-IT" dirty="0" smtClean="0"/>
              <a:t>Bitrate ratio &lt; 1</a:t>
            </a:r>
            <a:endParaRPr lang="it-IT" dirty="0"/>
          </a:p>
        </p:txBody>
      </p:sp>
      <p:pic>
        <p:nvPicPr>
          <p:cNvPr id="6" name="Picture 5" descr="bitrate_ratio_l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56792"/>
            <a:ext cx="7056782" cy="3918124"/>
          </a:xfrm>
          <a:prstGeom prst="rect">
            <a:avLst/>
          </a:prstGeom>
        </p:spPr>
      </p:pic>
      <p:sp>
        <p:nvSpPr>
          <p:cNvPr id="5" name="Content Placeholder 50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15841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Bottlenecked download are more likely for Mobile-Player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The content is fetched from “far away” servers</a:t>
            </a:r>
            <a:endParaRPr lang="en-US" sz="2000" dirty="0">
              <a:latin typeface="Lucida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988840"/>
            <a:ext cx="648072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5257" y="268518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Fract of Sessions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34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Conclusions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The type of device do not affect the type of content accessed (video lenght and duration)</a:t>
            </a:r>
          </a:p>
          <a:p>
            <a:pPr lvl="1">
              <a:buFont typeface="Wingdings" pitchFamily="2" charset="2"/>
              <a:buChar char="q"/>
            </a:pPr>
            <a:r>
              <a:rPr lang="it-IT" sz="1800" dirty="0" smtClean="0">
                <a:latin typeface="Lucida Sans" pitchFamily="34" charset="0"/>
              </a:rPr>
              <a:t>Different default video codecs</a:t>
            </a:r>
          </a:p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Users watch just a portion of the video and stick to the default configuration</a:t>
            </a:r>
          </a:p>
          <a:p>
            <a:pPr lvl="1">
              <a:buFont typeface="Wingdings" pitchFamily="2" charset="2"/>
              <a:buChar char="q"/>
            </a:pPr>
            <a:r>
              <a:rPr lang="it-IT" sz="1700" dirty="0" smtClean="0">
                <a:latin typeface="Lucida Sans" pitchFamily="34" charset="0"/>
              </a:rPr>
              <a:t>They use only fullscreen</a:t>
            </a:r>
          </a:p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The download mechanism is related to the type of video with aggressive buffering policies</a:t>
            </a:r>
          </a:p>
          <a:p>
            <a:pPr lvl="1">
              <a:buFont typeface="Wingdings" pitchFamily="2" charset="2"/>
              <a:buChar char="q"/>
            </a:pPr>
            <a:r>
              <a:rPr lang="it-IT" sz="1700" dirty="0" smtClean="0">
                <a:latin typeface="Lucida Sans" pitchFamily="34" charset="0"/>
              </a:rPr>
              <a:t>Mobile-player download even more than what is needed!</a:t>
            </a:r>
          </a:p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Lower performance for Mobile-players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35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work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Space for improvements</a:t>
            </a:r>
          </a:p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Caching policies with respect to 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Video popularity: Mobile video are “less popular”...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Video format: MP4 is “less popular” than FLV...</a:t>
            </a:r>
          </a:p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Real mobile dataset in 3G/4G networks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Preliminary</a:t>
            </a:r>
            <a:r>
              <a:rPr lang="it-IT" sz="2000" dirty="0" smtClean="0">
                <a:latin typeface="Lucida Sans" pitchFamily="34" charset="0"/>
              </a:rPr>
              <a:t> analysis confirm the results</a:t>
            </a:r>
          </a:p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Compare other video streaming services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Preliminary</a:t>
            </a:r>
            <a:r>
              <a:rPr lang="it-IT" sz="2000" dirty="0" smtClean="0">
                <a:latin typeface="Lucida Sans" pitchFamily="34" charset="0"/>
              </a:rPr>
              <a:t> analysis confirm the waste of traffic</a:t>
            </a:r>
          </a:p>
          <a:p>
            <a:pPr lvl="1">
              <a:buFont typeface="Wingdings" pitchFamily="2" charset="2"/>
              <a:buChar char="q"/>
            </a:pPr>
            <a:endParaRPr lang="it-IT" sz="1700" dirty="0" smtClean="0">
              <a:latin typeface="Lucida Sans" pitchFamily="34" charset="0"/>
            </a:endParaRPr>
          </a:p>
          <a:p>
            <a:pPr>
              <a:buNone/>
            </a:pPr>
            <a:endParaRPr lang="it-IT" sz="2000" dirty="0" smtClean="0">
              <a:latin typeface="Lucida Sans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36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6302" y="2828836"/>
            <a:ext cx="4631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dirty="0" smtClean="0"/>
              <a:t>??   ||   ##</a:t>
            </a:r>
            <a:endParaRPr lang="it-IT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Which devices?</a:t>
            </a:r>
            <a:endParaRPr lang="it-IT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>
          <a:xfrm>
            <a:off x="1907704" y="2276872"/>
            <a:ext cx="6984776" cy="18722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PC-player</a:t>
            </a: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Regular PC </a:t>
            </a:r>
            <a:r>
              <a:rPr lang="en-US" sz="2000" dirty="0" smtClean="0">
                <a:latin typeface="Lucida Sans" pitchFamily="34" charset="0"/>
              </a:rPr>
              <a:t>/ L</a:t>
            </a: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aptop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/ nettop  having a web </a:t>
            </a:r>
            <a:r>
              <a:rPr lang="en-US" sz="2000" dirty="0" smtClean="0">
                <a:latin typeface="Lucida Sans" pitchFamily="34" charset="0"/>
              </a:rPr>
              <a:t>browser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with the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Adobe Flash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plugin  or that is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HTML5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 compliant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5" name="Content Placeholder 4"/>
          <p:cNvSpPr txBox="1">
            <a:spLocks/>
          </p:cNvSpPr>
          <p:nvPr/>
        </p:nvSpPr>
        <p:spPr>
          <a:xfrm>
            <a:off x="611560" y="1700808"/>
            <a:ext cx="6984776" cy="5040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pitchFamily="34" charset="0"/>
              </a:rPr>
              <a:t>We separate the devices in two categories: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Lucida Sans" pitchFamily="34" charset="0"/>
              <a:ea typeface="+mn-ea"/>
              <a:cs typeface="+mn-cs"/>
            </a:endParaRPr>
          </a:p>
        </p:txBody>
      </p:sp>
      <p:pic>
        <p:nvPicPr>
          <p:cNvPr id="37" name="Picture 36" descr="iph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419278"/>
            <a:ext cx="1097954" cy="1097954"/>
          </a:xfrm>
          <a:prstGeom prst="rect">
            <a:avLst/>
          </a:prstGeom>
        </p:spPr>
      </p:pic>
      <p:sp>
        <p:nvSpPr>
          <p:cNvPr id="40" name="Content Placeholder 4"/>
          <p:cNvSpPr txBox="1">
            <a:spLocks/>
          </p:cNvSpPr>
          <p:nvPr/>
        </p:nvSpPr>
        <p:spPr>
          <a:xfrm>
            <a:off x="1907704" y="4221088"/>
            <a:ext cx="6984776" cy="18722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Mobile-player</a:t>
            </a: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Sans" pitchFamily="34" charset="0"/>
                <a:ea typeface="+mn-ea"/>
                <a:cs typeface="+mn-cs"/>
              </a:rPr>
              <a:t>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000" dirty="0" smtClean="0">
                <a:latin typeface="Lucida Sans" pitchFamily="34" charset="0"/>
              </a:rPr>
              <a:t>A smarthphone, an Internet Tablet or a set-top-box using a </a:t>
            </a:r>
            <a:r>
              <a:rPr lang="en-US" sz="2000" dirty="0" smtClean="0">
                <a:solidFill>
                  <a:srgbClr val="CC3300"/>
                </a:solidFill>
                <a:latin typeface="Lucida Sans" pitchFamily="34" charset="0"/>
              </a:rPr>
              <a:t>custom application to access to YouTube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000" dirty="0" smtClean="0">
                <a:latin typeface="Lucida Sans" pitchFamily="34" charset="0"/>
              </a:rPr>
              <a:t>No distinction/difference among the different operating systems</a:t>
            </a:r>
          </a:p>
        </p:txBody>
      </p:sp>
      <p:pic>
        <p:nvPicPr>
          <p:cNvPr id="41" name="Picture 4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453236"/>
            <a:ext cx="1262090" cy="104777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c_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546100"/>
            <a:ext cx="5628622" cy="2674988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51520" y="2348880"/>
            <a:ext cx="2016224" cy="8640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PC-player 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Download</a:t>
            </a:r>
            <a:endParaRPr kumimoji="0" lang="it-IT" sz="24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YouTube primer</a:t>
            </a:r>
            <a:endParaRPr lang="it-IT" dirty="0"/>
          </a:p>
        </p:txBody>
      </p:sp>
      <p:pic>
        <p:nvPicPr>
          <p:cNvPr id="10" name="Picture 9" descr="mobile_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4253551"/>
            <a:ext cx="5400600" cy="2487817"/>
          </a:xfrm>
          <a:prstGeom prst="rect">
            <a:avLst/>
          </a:prstGeom>
        </p:spPr>
      </p:pic>
      <p:pic>
        <p:nvPicPr>
          <p:cNvPr id="11" name="Picture 10" descr="i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4221088"/>
            <a:ext cx="953938" cy="953938"/>
          </a:xfrm>
          <a:prstGeom prst="rect">
            <a:avLst/>
          </a:prstGeom>
        </p:spPr>
      </p:pic>
      <p:pic>
        <p:nvPicPr>
          <p:cNvPr id="12" name="Picture 11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2144690" y="1661148"/>
            <a:ext cx="915142" cy="759740"/>
          </a:xfrm>
          <a:prstGeom prst="rect">
            <a:avLst/>
          </a:prstGeom>
        </p:spPr>
      </p:pic>
      <p:sp>
        <p:nvSpPr>
          <p:cNvPr id="13" name="Content Placeholder 4"/>
          <p:cNvSpPr txBox="1">
            <a:spLocks/>
          </p:cNvSpPr>
          <p:nvPr/>
        </p:nvSpPr>
        <p:spPr>
          <a:xfrm>
            <a:off x="251520" y="5085184"/>
            <a:ext cx="2483768" cy="8640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Mobile-player </a:t>
            </a: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it-IT" sz="2400" b="1" dirty="0" smtClean="0">
                <a:solidFill>
                  <a:srgbClr val="CC3300"/>
                </a:solidFill>
                <a:latin typeface="Lucida Sans" pitchFamily="34" charset="0"/>
              </a:rPr>
              <a:t>Download</a:t>
            </a:r>
            <a:endParaRPr kumimoji="0" lang="it-IT" sz="24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1088"/>
            <a:ext cx="9144000" cy="263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ounded Rectangle 19"/>
          <p:cNvSpPr/>
          <p:nvPr/>
        </p:nvSpPr>
        <p:spPr>
          <a:xfrm>
            <a:off x="2915816" y="1844824"/>
            <a:ext cx="2376264" cy="2376264"/>
          </a:xfrm>
          <a:prstGeom prst="roundRect">
            <a:avLst>
              <a:gd name="adj" fmla="val 9775"/>
            </a:avLst>
          </a:prstGeom>
          <a:noFill/>
          <a:ln w="571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ounded Rectangle 20"/>
          <p:cNvSpPr/>
          <p:nvPr/>
        </p:nvSpPr>
        <p:spPr>
          <a:xfrm>
            <a:off x="5364088" y="1844824"/>
            <a:ext cx="2736304" cy="2376264"/>
          </a:xfrm>
          <a:prstGeom prst="roundRect">
            <a:avLst>
              <a:gd name="adj" fmla="val 9775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ounded Rectangle 21"/>
          <p:cNvSpPr/>
          <p:nvPr/>
        </p:nvSpPr>
        <p:spPr>
          <a:xfrm>
            <a:off x="3059832" y="4509120"/>
            <a:ext cx="1512168" cy="2232248"/>
          </a:xfrm>
          <a:prstGeom prst="roundRect">
            <a:avLst>
              <a:gd name="adj" fmla="val 9775"/>
            </a:avLst>
          </a:prstGeom>
          <a:noFill/>
          <a:ln w="571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ounded Rectangle 22"/>
          <p:cNvSpPr/>
          <p:nvPr/>
        </p:nvSpPr>
        <p:spPr>
          <a:xfrm>
            <a:off x="4644008" y="4509120"/>
            <a:ext cx="3456384" cy="2232248"/>
          </a:xfrm>
          <a:prstGeom prst="roundRect">
            <a:avLst>
              <a:gd name="adj" fmla="val 9775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ctangle 23"/>
          <p:cNvSpPr/>
          <p:nvPr/>
        </p:nvSpPr>
        <p:spPr>
          <a:xfrm>
            <a:off x="3419872" y="1556792"/>
            <a:ext cx="144016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/>
          <p:cNvSpPr/>
          <p:nvPr/>
        </p:nvSpPr>
        <p:spPr>
          <a:xfrm>
            <a:off x="5436096" y="1556792"/>
            <a:ext cx="252028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Explosion 1 26"/>
          <p:cNvSpPr/>
          <p:nvPr/>
        </p:nvSpPr>
        <p:spPr>
          <a:xfrm>
            <a:off x="1403648" y="1988840"/>
            <a:ext cx="7200800" cy="3816424"/>
          </a:xfrm>
          <a:prstGeom prst="irregularSeal1">
            <a:avLst/>
          </a:prstGeom>
          <a:solidFill>
            <a:srgbClr val="FFFF99"/>
          </a:solidFill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>
                <a:solidFill>
                  <a:schemeClr val="tx1"/>
                </a:solidFill>
                <a:latin typeface="Lucida Sans" pitchFamily="34" charset="0"/>
              </a:rPr>
              <a:t>The scenario </a:t>
            </a:r>
          </a:p>
          <a:p>
            <a:pPr algn="ctr"/>
            <a:r>
              <a:rPr lang="it-IT" sz="4000" dirty="0" smtClean="0">
                <a:solidFill>
                  <a:schemeClr val="tx1"/>
                </a:solidFill>
                <a:latin typeface="Lucida Sans" pitchFamily="34" charset="0"/>
              </a:rPr>
              <a:t>is complex</a:t>
            </a:r>
            <a:endParaRPr lang="it-IT" sz="4400" dirty="0">
              <a:solidFill>
                <a:schemeClr val="tx1"/>
              </a:solidFill>
              <a:latin typeface="Lucida Sans" pitchFamily="34" charset="0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Collection Tool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it-IT" sz="2400" dirty="0" err="1" smtClean="0">
                <a:latin typeface="Lucida Sans" pitchFamily="34" charset="0"/>
              </a:rPr>
              <a:t>Traffic</a:t>
            </a:r>
            <a:r>
              <a:rPr lang="it-IT" sz="2400" dirty="0" smtClean="0">
                <a:latin typeface="Lucida Sans" pitchFamily="34" charset="0"/>
              </a:rPr>
              <a:t> </a:t>
            </a:r>
            <a:r>
              <a:rPr lang="it-IT" sz="2400" dirty="0" err="1" smtClean="0">
                <a:latin typeface="Lucida Sans" pitchFamily="34" charset="0"/>
              </a:rPr>
              <a:t>classification</a:t>
            </a:r>
            <a:r>
              <a:rPr lang="it-IT" sz="2400" dirty="0" smtClean="0">
                <a:latin typeface="Lucida Sans" pitchFamily="34" charset="0"/>
              </a:rPr>
              <a:t> </a:t>
            </a:r>
            <a:r>
              <a:rPr lang="it-IT" sz="2400" dirty="0" err="1" smtClean="0">
                <a:latin typeface="Lucida Sans" pitchFamily="34" charset="0"/>
              </a:rPr>
              <a:t>using</a:t>
            </a:r>
            <a:endParaRPr lang="it-IT" sz="600" dirty="0" smtClean="0">
              <a:solidFill>
                <a:srgbClr val="FF0000"/>
              </a:solidFill>
              <a:latin typeface="Lucida Sans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it-IT" sz="2400" dirty="0" smtClean="0">
                <a:latin typeface="Lucida Sans" pitchFamily="34" charset="0"/>
              </a:rPr>
              <a:t>L4 (TCP) </a:t>
            </a:r>
            <a:r>
              <a:rPr lang="it-IT" sz="2400" dirty="0" err="1" smtClean="0">
                <a:latin typeface="Lucida Sans" pitchFamily="34" charset="0"/>
              </a:rPr>
              <a:t>statistics</a:t>
            </a:r>
            <a:endParaRPr lang="it-IT" sz="24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Per-connection statistics (#bytes, #pkts, ...)</a:t>
            </a:r>
          </a:p>
          <a:p>
            <a:pPr>
              <a:buFont typeface="Wingdings" pitchFamily="2" charset="2"/>
              <a:buChar char="q"/>
            </a:pPr>
            <a:r>
              <a:rPr lang="it-IT" sz="2400" dirty="0" smtClean="0">
                <a:latin typeface="Lucida Sans" pitchFamily="34" charset="0"/>
              </a:rPr>
              <a:t>L7 DPI to </a:t>
            </a:r>
            <a:r>
              <a:rPr lang="it-IT" sz="2400" dirty="0" err="1" smtClean="0">
                <a:latin typeface="Lucida Sans" pitchFamily="34" charset="0"/>
              </a:rPr>
              <a:t>inspect</a:t>
            </a:r>
            <a:r>
              <a:rPr lang="it-IT" sz="2400" dirty="0" smtClean="0">
                <a:latin typeface="Lucida Sans" pitchFamily="34" charset="0"/>
              </a:rPr>
              <a:t> the HTTP messages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err="1" smtClean="0">
                <a:latin typeface="Lucida Sans" pitchFamily="34" charset="0"/>
              </a:rPr>
              <a:t>Classify</a:t>
            </a:r>
            <a:r>
              <a:rPr lang="it-IT" sz="2000" dirty="0" smtClean="0">
                <a:latin typeface="Lucida Sans" pitchFamily="34" charset="0"/>
              </a:rPr>
              <a:t> the </a:t>
            </a:r>
            <a:r>
              <a:rPr lang="it-IT" sz="2000" dirty="0" err="1" smtClean="0">
                <a:latin typeface="Lucida Sans" pitchFamily="34" charset="0"/>
              </a:rPr>
              <a:t>type</a:t>
            </a:r>
            <a:r>
              <a:rPr lang="it-IT" sz="2000" dirty="0" smtClean="0">
                <a:latin typeface="Lucida Sans" pitchFamily="34" charset="0"/>
              </a:rPr>
              <a:t> of </a:t>
            </a:r>
            <a:r>
              <a:rPr lang="it-IT" sz="2000" dirty="0" err="1" smtClean="0">
                <a:latin typeface="Lucida Sans" pitchFamily="34" charset="0"/>
              </a:rPr>
              <a:t>content</a:t>
            </a:r>
            <a:r>
              <a:rPr lang="it-IT" sz="2000" dirty="0" smtClean="0">
                <a:latin typeface="Lucida Sans" pitchFamily="34" charset="0"/>
              </a:rPr>
              <a:t> and </a:t>
            </a:r>
            <a:r>
              <a:rPr lang="it-IT" sz="2000" dirty="0" err="1" smtClean="0">
                <a:latin typeface="Lucida Sans" pitchFamily="34" charset="0"/>
              </a:rPr>
              <a:t>device</a:t>
            </a:r>
            <a:endParaRPr lang="it-IT" sz="20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it-IT" sz="2000" dirty="0" err="1" smtClean="0">
                <a:latin typeface="Lucida Sans" pitchFamily="34" charset="0"/>
              </a:rPr>
              <a:t>Identify</a:t>
            </a:r>
            <a:r>
              <a:rPr lang="it-IT" sz="2000" dirty="0" smtClean="0">
                <a:latin typeface="Lucida Sans" pitchFamily="34" charset="0"/>
              </a:rPr>
              <a:t> the “control” messages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Per-video statistics (video </a:t>
            </a:r>
            <a:r>
              <a:rPr lang="it-IT" sz="2000" dirty="0" err="1" smtClean="0">
                <a:latin typeface="Lucida Sans" pitchFamily="34" charset="0"/>
              </a:rPr>
              <a:t>duration</a:t>
            </a:r>
            <a:r>
              <a:rPr lang="it-IT" sz="2000" dirty="0" smtClean="0">
                <a:latin typeface="Lucida Sans" pitchFamily="34" charset="0"/>
              </a:rPr>
              <a:t>, </a:t>
            </a:r>
            <a:r>
              <a:rPr lang="it-IT" sz="2000" dirty="0" err="1" smtClean="0">
                <a:latin typeface="Lucida Sans" pitchFamily="34" charset="0"/>
              </a:rPr>
              <a:t>resolution</a:t>
            </a:r>
            <a:r>
              <a:rPr lang="it-IT" sz="2000" dirty="0" smtClean="0">
                <a:latin typeface="Lucida Sans" pitchFamily="34" charset="0"/>
              </a:rPr>
              <a:t>, </a:t>
            </a:r>
            <a:r>
              <a:rPr lang="it-IT" sz="2000" dirty="0" err="1" smtClean="0">
                <a:latin typeface="Lucida Sans" pitchFamily="34" charset="0"/>
              </a:rPr>
              <a:t>codec</a:t>
            </a:r>
            <a:r>
              <a:rPr lang="it-IT" sz="2000" dirty="0" smtClean="0">
                <a:latin typeface="Lucida Sans" pitchFamily="34" charset="0"/>
              </a:rPr>
              <a:t>, ...)</a:t>
            </a:r>
          </a:p>
          <a:p>
            <a:pPr lvl="1">
              <a:buFont typeface="Wingdings" pitchFamily="2" charset="2"/>
              <a:buChar char="q"/>
            </a:pPr>
            <a:endParaRPr lang="it-IT" sz="20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q"/>
            </a:pPr>
            <a:endParaRPr lang="it-IT" sz="2000" dirty="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q"/>
            </a:pPr>
            <a:endParaRPr lang="it-IT" sz="2000" dirty="0">
              <a:latin typeface="Lucida Sans" pitchFamily="34" charset="0"/>
            </a:endParaRPr>
          </a:p>
          <a:p>
            <a:pPr marL="365760" lvl="1" indent="0"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Lucida Sans" pitchFamily="34" charset="0"/>
              </a:rPr>
              <a:t>(*)</a:t>
            </a:r>
            <a:r>
              <a:rPr lang="it-IT" sz="1800" dirty="0" smtClean="0">
                <a:latin typeface="Lucida Sans" pitchFamily="34" charset="0"/>
              </a:rPr>
              <a:t> http://</a:t>
            </a:r>
            <a:r>
              <a:rPr lang="it-IT" sz="1800" dirty="0" err="1" smtClean="0">
                <a:latin typeface="Lucida Sans" pitchFamily="34" charset="0"/>
              </a:rPr>
              <a:t>tstat.polito.it</a:t>
            </a:r>
            <a:endParaRPr lang="it-IT" sz="1050" dirty="0" smtClean="0">
              <a:latin typeface="Lucida Sans" pitchFamily="34" charset="0"/>
            </a:endParaRPr>
          </a:p>
        </p:txBody>
      </p:sp>
      <p:pic>
        <p:nvPicPr>
          <p:cNvPr id="7" name="Picture 6" descr="tstat.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556792"/>
            <a:ext cx="2016224" cy="504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0272" y="1537241"/>
            <a:ext cx="504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baseline="30000" dirty="0">
                <a:solidFill>
                  <a:srgbClr val="FF0000"/>
                </a:solidFill>
                <a:latin typeface="Lucida Sans" pitchFamily="34" charset="0"/>
              </a:rPr>
              <a:t>(*)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sets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3789040"/>
            <a:ext cx="8531352" cy="23069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Lucida Sans" pitchFamily="34" charset="0"/>
              </a:rPr>
              <a:t>Week-long collections on Sep. 2010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  <a:latin typeface="Lucida Sans" pitchFamily="34" charset="0"/>
              </a:rPr>
              <a:t>5 vantage points</a:t>
            </a:r>
            <a:r>
              <a:rPr lang="en-US" sz="2000" dirty="0" smtClean="0">
                <a:latin typeface="Lucida Sans" pitchFamily="34" charset="0"/>
              </a:rPr>
              <a:t> in Europe and US</a:t>
            </a:r>
            <a:endParaRPr lang="en-US" sz="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  <a:latin typeface="Lucida Sans" pitchFamily="34" charset="0"/>
              </a:rPr>
              <a:t>4 access technologies</a:t>
            </a:r>
            <a:r>
              <a:rPr lang="en-US" sz="2000" dirty="0" smtClean="0">
                <a:latin typeface="Lucida Sans" pitchFamily="34" charset="0"/>
              </a:rPr>
              <a:t> - ADSL, Fiber-To-The-Home, Ethernet, WiFi</a:t>
            </a:r>
            <a:endParaRPr lang="en-US" sz="600" dirty="0" smtClean="0">
              <a:latin typeface="Lucida Sans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Both </a:t>
            </a:r>
            <a:r>
              <a:rPr lang="en-US" sz="2000" dirty="0" smtClean="0">
                <a:solidFill>
                  <a:srgbClr val="C00000"/>
                </a:solidFill>
                <a:latin typeface="Lucida Sans" pitchFamily="34" charset="0"/>
              </a:rPr>
              <a:t>Residential ISPs </a:t>
            </a:r>
            <a:r>
              <a:rPr lang="en-US" sz="2000" dirty="0" smtClean="0">
                <a:latin typeface="Lucida Sans" pitchFamily="34" charset="0"/>
              </a:rPr>
              <a:t>and</a:t>
            </a:r>
            <a:r>
              <a:rPr lang="en-US" sz="2000" dirty="0" smtClean="0">
                <a:solidFill>
                  <a:srgbClr val="C00000"/>
                </a:solidFill>
                <a:latin typeface="Lucida Sans" pitchFamily="34" charset="0"/>
              </a:rPr>
              <a:t> Campus networks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Mobile-player access YouTube via WiFi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>
                <a:latin typeface="Lucida Sans" pitchFamily="34" charset="0"/>
              </a:rPr>
              <a:t>No 3G/4G in our data sets</a:t>
            </a:r>
          </a:p>
        </p:txBody>
      </p:sp>
      <p:pic>
        <p:nvPicPr>
          <p:cNvPr id="7" name="Picture 6" descr="datase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8462040" cy="22054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How much traffic is due to </a:t>
            </a:r>
            <a:br>
              <a:rPr lang="it-IT" dirty="0" smtClean="0"/>
            </a:br>
            <a:r>
              <a:rPr lang="it-IT" dirty="0" smtClean="0"/>
              <a:t>Mobile-player?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4797152"/>
            <a:ext cx="8279832" cy="14401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Mobile traffic corresponds to a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small fraction of bytes </a:t>
            </a:r>
          </a:p>
          <a:p>
            <a:pPr lvl="1">
              <a:buFont typeface="Wingdings" pitchFamily="2" charset="2"/>
              <a:buChar char="q"/>
            </a:pPr>
            <a:r>
              <a:rPr lang="it-IT" sz="2000" dirty="0" smtClean="0">
                <a:latin typeface="Lucida Sans" pitchFamily="34" charset="0"/>
              </a:rPr>
              <a:t>very high number of flows (?!?!?)</a:t>
            </a:r>
          </a:p>
        </p:txBody>
      </p:sp>
      <p:pic>
        <p:nvPicPr>
          <p:cNvPr id="15" name="Picture 14" descr="Orange-Man-with-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25144"/>
            <a:ext cx="899948" cy="1444416"/>
          </a:xfrm>
          <a:prstGeom prst="rect">
            <a:avLst/>
          </a:prstGeom>
        </p:spPr>
      </p:pic>
      <p:pic>
        <p:nvPicPr>
          <p:cNvPr id="9" name="Picture 8" descr="fraction_of_mob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628800"/>
            <a:ext cx="6450794" cy="27174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 of video download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15616" y="5301208"/>
            <a:ext cx="7164216" cy="11521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it-IT" sz="2400" dirty="0" smtClean="0">
                <a:latin typeface="Lucida Sans" pitchFamily="34" charset="0"/>
              </a:rPr>
              <a:t>What are the similarities/differences in</a:t>
            </a:r>
          </a:p>
          <a:p>
            <a:pPr algn="ctr">
              <a:buNone/>
            </a:pPr>
            <a:r>
              <a:rPr lang="it-IT" sz="2400" dirty="0" smtClean="0">
                <a:latin typeface="Lucida Sans" pitchFamily="34" charset="0"/>
              </a:rPr>
              <a:t>the evolution of the download?</a:t>
            </a:r>
          </a:p>
        </p:txBody>
      </p:sp>
      <p:sp>
        <p:nvSpPr>
          <p:cNvPr id="9" name="Cloud 8"/>
          <p:cNvSpPr/>
          <p:nvPr/>
        </p:nvSpPr>
        <p:spPr>
          <a:xfrm>
            <a:off x="2636785" y="2492896"/>
            <a:ext cx="3655718" cy="131441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Picture 10" descr="youtube_logo_arrotond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2798752"/>
            <a:ext cx="1645904" cy="684434"/>
          </a:xfrm>
          <a:prstGeom prst="rect">
            <a:avLst/>
          </a:prstGeom>
        </p:spPr>
      </p:pic>
      <p:pic>
        <p:nvPicPr>
          <p:cNvPr id="12" name="Picture 1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861048"/>
            <a:ext cx="1226086" cy="1017882"/>
          </a:xfrm>
          <a:prstGeom prst="rect">
            <a:avLst/>
          </a:prstGeom>
        </p:spPr>
      </p:pic>
      <p:pic>
        <p:nvPicPr>
          <p:cNvPr id="13" name="Picture 12" descr="i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3933056"/>
            <a:ext cx="1152128" cy="115212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771800" y="3645024"/>
            <a:ext cx="720080" cy="7200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791692">
            <a:off x="2494057" y="4087712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Lucida Sans" pitchFamily="34" charset="0"/>
              </a:rPr>
              <a:t>Give me video </a:t>
            </a:r>
            <a:r>
              <a:rPr lang="it-IT" sz="1600" b="1" dirty="0" smtClean="0">
                <a:solidFill>
                  <a:srgbClr val="C00000"/>
                </a:solidFill>
                <a:latin typeface="Lucida Sans" pitchFamily="34" charset="0"/>
              </a:rPr>
              <a:t>X</a:t>
            </a:r>
            <a:endParaRPr lang="it-IT" sz="16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508104" y="3573016"/>
            <a:ext cx="720080" cy="7200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3612413" flipH="1">
            <a:off x="4701419" y="4148407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Lucida Sans" pitchFamily="34" charset="0"/>
              </a:rPr>
              <a:t>Give me video </a:t>
            </a:r>
            <a:r>
              <a:rPr lang="it-IT" sz="1600" b="1" dirty="0" smtClean="0">
                <a:solidFill>
                  <a:srgbClr val="C00000"/>
                </a:solidFill>
                <a:latin typeface="Lucida Sans" pitchFamily="34" charset="0"/>
              </a:rPr>
              <a:t>X</a:t>
            </a:r>
            <a:endParaRPr lang="it-IT" sz="16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628800"/>
            <a:ext cx="8133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ucida Sans" pitchFamily="34" charset="0"/>
              </a:rPr>
              <a:t>Let’s download the same video </a:t>
            </a:r>
            <a:r>
              <a:rPr lang="it-IT" sz="2400" b="1" dirty="0" smtClean="0">
                <a:solidFill>
                  <a:srgbClr val="C00000"/>
                </a:solidFill>
                <a:latin typeface="Lucida Sans" pitchFamily="34" charset="0"/>
              </a:rPr>
              <a:t>X</a:t>
            </a:r>
            <a:r>
              <a:rPr lang="it-IT" sz="2400" dirty="0" smtClean="0">
                <a:latin typeface="Lucida Sans" pitchFamily="34" charset="0"/>
              </a:rPr>
              <a:t> using different type</a:t>
            </a:r>
          </a:p>
          <a:p>
            <a:r>
              <a:rPr lang="it-IT" sz="2400" dirty="0" smtClean="0">
                <a:latin typeface="Lucida Sans" pitchFamily="34" charset="0"/>
              </a:rPr>
              <a:t>of device</a:t>
            </a:r>
            <a:endParaRPr lang="it-IT" sz="2400" dirty="0">
              <a:latin typeface="Lucida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624" y="398590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ucida Sans" pitchFamily="34" charset="0"/>
              </a:rPr>
              <a:t>PC</a:t>
            </a:r>
            <a:endParaRPr lang="it-IT" sz="2800" dirty="0">
              <a:latin typeface="Lucida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411946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Lucida Sans" pitchFamily="34" charset="0"/>
              </a:rPr>
              <a:t>Mobile</a:t>
            </a:r>
            <a:endParaRPr lang="it-IT" sz="2800" dirty="0">
              <a:latin typeface="Lucida Sans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1CDE2F-59D7-4D2E-A144-A7868D1D15F5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3979</TotalTime>
  <Words>1570</Words>
  <Application>Microsoft Office PowerPoint</Application>
  <PresentationFormat>On-screen Show (4:3)</PresentationFormat>
  <Paragraphs>379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              Everywhere:  Impact of Device and Infrastructure Synergies on User Experience </vt:lpstr>
      <vt:lpstr>YouTube primer and scenario</vt:lpstr>
      <vt:lpstr>Motivations</vt:lpstr>
      <vt:lpstr>Which devices?</vt:lpstr>
      <vt:lpstr>YouTube primer</vt:lpstr>
      <vt:lpstr>Collection Tool</vt:lpstr>
      <vt:lpstr>Data sets</vt:lpstr>
      <vt:lpstr>How much traffic is due to  Mobile-player?</vt:lpstr>
      <vt:lpstr>Example of video download</vt:lpstr>
      <vt:lpstr>YouTube primer</vt:lpstr>
      <vt:lpstr>PC-player video download</vt:lpstr>
      <vt:lpstr>Mobile-player video download</vt:lpstr>
      <vt:lpstr>Download scheme comparison</vt:lpstr>
      <vt:lpstr>Some simple characterization</vt:lpstr>
      <vt:lpstr>Comparing video duration &amp; size</vt:lpstr>
      <vt:lpstr>YouTube video formats</vt:lpstr>
      <vt:lpstr>How content is retrieved?</vt:lpstr>
      <vt:lpstr>Probability of resolution switch</vt:lpstr>
      <vt:lpstr>Probability of resolution switch</vt:lpstr>
      <vt:lpstr>Fraction of video downloaded</vt:lpstr>
      <vt:lpstr>Fraction of video downloaded</vt:lpstr>
      <vt:lpstr>Fraction of video downloaded (η&lt;1)</vt:lpstr>
      <vt:lpstr>Fraction of video downloaded (η&lt;1) Amount of wasted bytes</vt:lpstr>
      <vt:lpstr>Fraction of video downloaded (η&lt;1) Amount of wasted bytes</vt:lpstr>
      <vt:lpstr>Fraction of video downloaded</vt:lpstr>
      <vt:lpstr>Fraction of video downloaded (η&gt;1)</vt:lpstr>
      <vt:lpstr>Why so much waste for mobile?</vt:lpstr>
      <vt:lpstr>Why so much waste for mobile?</vt:lpstr>
      <vt:lpstr>Overall waste of bandwidth</vt:lpstr>
      <vt:lpstr>Some performance</vt:lpstr>
      <vt:lpstr>Perfomance indexes</vt:lpstr>
      <vt:lpstr>YouTube primer Startup latency</vt:lpstr>
      <vt:lpstr>Startup latency</vt:lpstr>
      <vt:lpstr>Bitrate ratio &lt; 1</vt:lpstr>
      <vt:lpstr>Conclusions</vt:lpstr>
      <vt:lpstr>Future work</vt:lpstr>
      <vt:lpstr>Slide 37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.</cp:lastModifiedBy>
  <cp:revision>337</cp:revision>
  <dcterms:created xsi:type="dcterms:W3CDTF">2011-06-02T10:34:57Z</dcterms:created>
  <dcterms:modified xsi:type="dcterms:W3CDTF">2011-12-03T23:25:04Z</dcterms:modified>
</cp:coreProperties>
</file>