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PT Sans Narrow"/>
      <p:regular r:id="rId56"/>
      <p:bold r:id="rId57"/>
    </p:embeddedFont>
    <p:embeddedFont>
      <p:font typeface="Open Sans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PTSansNarrow-bold.fntdata"/><Relationship Id="rId12" Type="http://schemas.openxmlformats.org/officeDocument/2006/relationships/slide" Target="slides/slide7.xml"/><Relationship Id="rId56" Type="http://schemas.openxmlformats.org/officeDocument/2006/relationships/font" Target="fonts/PTSansNarrow-regular.fntdata"/><Relationship Id="rId15" Type="http://schemas.openxmlformats.org/officeDocument/2006/relationships/slide" Target="slides/slide10.xml"/><Relationship Id="rId59" Type="http://schemas.openxmlformats.org/officeDocument/2006/relationships/font" Target="fonts/OpenSans-bold.fntdata"/><Relationship Id="rId14" Type="http://schemas.openxmlformats.org/officeDocument/2006/relationships/slide" Target="slides/slide9.xml"/><Relationship Id="rId58" Type="http://schemas.openxmlformats.org/officeDocument/2006/relationships/font" Target="fonts/Open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efd3731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efd3731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0ef3ef64a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0ef3ef64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Why is it interpretable? Traces to run emulation, model HMM ...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0ef3ef64a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0ef3ef64a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Why is it interpretable? Traces to run emulation, model HMM ...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a355b1d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a355b1d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Why is it interpretable? Traces to run emulation, model HMM ...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a355b1dd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a355b1dd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0ef3ef64a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0ef3ef64a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monotonic relationship.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a355b1d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a355b1d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monotonic relationship.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0ef3ef64a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0ef3ef64a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up TCP version… Property of RTT factor…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a355b1d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7a355b1d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up TCP version… Property of RTT factor…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0ef3ef64a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0ef3ef64a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low and high; observed in  deployment; what if Q?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0ef3ef64a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0ef3ef64a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low and high; observed in  deployment; what if Q?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0ef3ef64a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0ef3ef64a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YouFlix, What if Qs in N/W design?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0ef3ef64a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40ef3ef64a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low and high; observed in  deployment; what if Q?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a355b1dd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7a355b1dd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low and high; observed in  deployment; what if Q?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0ef3ef64a_1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0ef3ef64a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7762f52a8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7762f52a8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762f52a8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7762f52a8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7762f52a8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7762f52a8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3efd3731ba_6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3efd3731ba_6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arrows from TCP states…</a:t>
            </a:r>
            <a:br>
              <a:rPr lang="en"/>
            </a:br>
            <a:r>
              <a:rPr lang="en"/>
              <a:t>Causal graph: inference hard. Crucial decision to observe TCP state variables at start of each chunk…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40ef3ef64a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40ef3ef64a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arrows from TCP states…</a:t>
            </a:r>
            <a:br>
              <a:rPr lang="en"/>
            </a:br>
            <a:r>
              <a:rPr lang="en"/>
              <a:t>Causal graph: inference hard. Crucial decision to observe TCP state variables at start of each chunk…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40ef3ef64a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40ef3ef64a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arrows from TCP states…</a:t>
            </a:r>
            <a:br>
              <a:rPr lang="en"/>
            </a:br>
            <a:r>
              <a:rPr lang="en"/>
              <a:t>Causal graph: inference hard. Crucial decision to observe TCP state variables at start of each chunk…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Resulting graph satisfies d-separation property which simplifies the causal task.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3eb0ad3e7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3eb0ad3e7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details: a traditional variant of HMM..,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d2a38e28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d2a38e28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YouFlix, What if Qs in N/W design?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7e375f12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7e375f12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7e375f12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7e375f12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3d2a38e28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3d2a38e28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CS2p?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3efd3731ba_6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3efd3731ba_6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3d2a38e285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3d2a38e28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Uncertainty of model or network?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7e375f129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7e375f129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7e375f129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7e375f129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3d2a38e285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3d2a38e285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40ec8d01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40ec8d01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7c2f91ff7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7c2f91ff7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762f52a8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762f52a8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7c2f91ff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7c2f91ff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7c2f91ff7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7c2f91ff7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3efd3731b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3efd3731b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7c2f91ff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7c2f91ff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7c2f91ff7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7c2f91ff7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3d2a38e28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3d2a38e28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3d2a38e285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3d2a38e28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7bc01f6bb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7bc01f6b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7bc01f6b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7bc01f6b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7bc01f6b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7bc01f6b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0ef3ef64a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0ef3ef64a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7bc01f6bb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7bc01f6bb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0ef3ef64a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0ef3ef64a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happens today?</a:t>
            </a:r>
            <a:br>
              <a:rPr lang="en"/>
            </a:br>
            <a:r>
              <a:rPr lang="en"/>
              <a:t>* Trace driven simulations: using collected data from past sessions. [directly use past data.]</a:t>
            </a:r>
            <a:br>
              <a:rPr lang="en"/>
            </a:br>
            <a:r>
              <a:rPr lang="en"/>
              <a:t>	* Suffer from biases due to hidden confounder.</a:t>
            </a:r>
            <a:br>
              <a:rPr lang="en"/>
            </a:br>
            <a:r>
              <a:rPr lang="en"/>
              <a:t>* RCTs:</a:t>
            </a:r>
            <a:br>
              <a:rPr lang="en"/>
            </a:br>
            <a:r>
              <a:rPr lang="en"/>
              <a:t>	* Biases due 	 </a:t>
            </a:r>
            <a:br>
              <a:rPr lang="en"/>
            </a:br>
            <a:r>
              <a:rPr lang="en"/>
              <a:t>Why do they fall short?</a:t>
            </a:r>
            <a:br>
              <a:rPr lang="en"/>
            </a:br>
            <a:r>
              <a:rPr lang="en"/>
              <a:t>Can;t answer questions </a:t>
            </a:r>
            <a:br>
              <a:rPr lang="en"/>
            </a:br>
            <a:r>
              <a:rPr lang="en"/>
              <a:t>What this paper is about?</a:t>
            </a:r>
            <a:br>
              <a:rPr lang="en"/>
            </a:br>
            <a:r>
              <a:rPr lang="en"/>
              <a:t>* Answering what-if Qs accurately without using RCTs.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0ef3ef64a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0ef3ef64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happens today?</a:t>
            </a:r>
            <a:br>
              <a:rPr lang="en"/>
            </a:br>
            <a:r>
              <a:rPr lang="en"/>
              <a:t>* Trace driven simulations: using collected data from past sessions. [directly use past data.]</a:t>
            </a:r>
            <a:br>
              <a:rPr lang="en"/>
            </a:br>
            <a:r>
              <a:rPr lang="en"/>
              <a:t>	* Suffer from biases due to hidden confounder.</a:t>
            </a:r>
            <a:br>
              <a:rPr lang="en"/>
            </a:br>
            <a:r>
              <a:rPr lang="en"/>
              <a:t>* RCTs:</a:t>
            </a:r>
            <a:br>
              <a:rPr lang="en"/>
            </a:br>
            <a:r>
              <a:rPr lang="en"/>
              <a:t>	* Biases due 	 </a:t>
            </a:r>
            <a:br>
              <a:rPr lang="en"/>
            </a:br>
            <a:r>
              <a:rPr lang="en"/>
              <a:t>Why do they fall short?</a:t>
            </a:r>
            <a:br>
              <a:rPr lang="en"/>
            </a:br>
            <a:r>
              <a:rPr lang="en"/>
              <a:t>Can;t answer questions </a:t>
            </a:r>
            <a:br>
              <a:rPr lang="en"/>
            </a:br>
            <a:r>
              <a:rPr lang="en"/>
              <a:t>What this paper is about?</a:t>
            </a:r>
            <a:br>
              <a:rPr lang="en"/>
            </a:br>
            <a:r>
              <a:rPr lang="en"/>
              <a:t>* Answering what-if Qs accurately without using RCTs.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d2a38e28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d2a38e28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happens today?</a:t>
            </a:r>
            <a:br>
              <a:rPr lang="en"/>
            </a:br>
            <a:r>
              <a:rPr lang="en"/>
              <a:t>* Trace driven simulations: using collected data from past sessions. [directly use past data.]</a:t>
            </a:r>
            <a:br>
              <a:rPr lang="en"/>
            </a:br>
            <a:r>
              <a:rPr lang="en"/>
              <a:t>	* Suffer from biases due to hidden confounder.</a:t>
            </a:r>
            <a:br>
              <a:rPr lang="en"/>
            </a:br>
            <a:r>
              <a:rPr lang="en"/>
              <a:t>* RCTs:</a:t>
            </a:r>
            <a:br>
              <a:rPr lang="en"/>
            </a:br>
            <a:r>
              <a:rPr lang="en"/>
              <a:t>	* Biases due 	 </a:t>
            </a:r>
            <a:br>
              <a:rPr lang="en"/>
            </a:br>
            <a:r>
              <a:rPr lang="en"/>
              <a:t>Why do they fall short?</a:t>
            </a:r>
            <a:br>
              <a:rPr lang="en"/>
            </a:br>
            <a:r>
              <a:rPr lang="en"/>
              <a:t>Can;t answer questions </a:t>
            </a:r>
            <a:br>
              <a:rPr lang="en"/>
            </a:br>
            <a:r>
              <a:rPr lang="en"/>
              <a:t>What this paper is about?</a:t>
            </a:r>
            <a:br>
              <a:rPr lang="en"/>
            </a:br>
            <a:r>
              <a:rPr lang="en"/>
              <a:t>* </a:t>
            </a:r>
            <a:r>
              <a:rPr lang="en"/>
              <a:t>Answering</a:t>
            </a:r>
            <a:r>
              <a:rPr lang="en"/>
              <a:t> what-if Qs </a:t>
            </a:r>
            <a:r>
              <a:rPr lang="en"/>
              <a:t>accurately</a:t>
            </a:r>
            <a:r>
              <a:rPr lang="en"/>
              <a:t> without using RCTs.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0ef3ef64a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0ef3ef64a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Why is it interpretable? Traces to run emulation, model HMM ...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PT Sans Narrow"/>
              <a:buNone/>
              <a:defRPr b="1" sz="3600"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ithub.com/Purdue-ISL/Verita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Times New Roman"/>
                <a:ea typeface="Times New Roman"/>
                <a:cs typeface="Times New Roman"/>
                <a:sym typeface="Times New Roman"/>
              </a:rPr>
              <a:t>Veritas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Answering Causal Queries from Video Streaming Traces</a:t>
            </a:r>
            <a:endParaRPr sz="31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989950" y="2826075"/>
            <a:ext cx="51651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Chandan Bothra</a:t>
            </a:r>
            <a:r>
              <a:rPr lang="en" sz="1400"/>
              <a:t>*, Jianfei Gao*, Sanjay Rao, Bruno Ribeiro</a:t>
            </a:r>
            <a:br>
              <a:rPr lang="en" sz="1400"/>
            </a:br>
            <a:r>
              <a:rPr b="1" lang="en" sz="1400"/>
              <a:t>Purdue University</a:t>
            </a:r>
            <a:endParaRPr b="1" sz="1400"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6131475" y="3577275"/>
            <a:ext cx="2009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*equal contribution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contributions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Veritas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Accurately answering what-if questions without RCTs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video streaming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contributions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Veritas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Accurately answering what-if questions without RCTs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video streaming.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Principled framework that tackles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causal reasoning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Reasoning about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interventions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(changes) to the system.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Simplify complex task leveraging domain specific insights.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contributions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Veritas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Accurately answering what-if questions without RCTs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video streaming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Principled framework that tackles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causal reasoning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easoning about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interventions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(changes) to the system.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Simplify complex task leveraging domain specific insights.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Veritas achieves lower error (0.022%) than Baseline and CausalSim (3-4%)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Baseline: Widely used approach for trace-driven simulation.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CausalSim [NSDI 23]: Recent causal inference approach that needs RCT training data.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challenges in video streaming?</a:t>
            </a:r>
            <a:endParaRPr/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#1: Network Bandwidth is a confounder</a:t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Larger chunk sizes may have smaller download times in observed data.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Adaptive bitrate (ABR) algorithms pick higher qualities when network conditions better.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#1: </a:t>
            </a:r>
            <a:r>
              <a:rPr lang="en"/>
              <a:t>Network Bandwidth is a confounder</a:t>
            </a:r>
            <a:endParaRPr/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3">
            <a:alphaModFix/>
          </a:blip>
          <a:srcRect b="159" l="0" r="0" t="159"/>
          <a:stretch/>
        </p:blipFill>
        <p:spPr>
          <a:xfrm>
            <a:off x="4923950" y="1266175"/>
            <a:ext cx="3816793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#2: TCP state is a confounder</a:t>
            </a:r>
            <a:endParaRPr/>
          </a:p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Observed throughput may not reflect intrinsic network bandwidth (INB)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Depends on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Size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TCP State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#2: </a:t>
            </a:r>
            <a:r>
              <a:rPr lang="en"/>
              <a:t>TCP state is a confounder</a:t>
            </a:r>
            <a:endParaRPr/>
          </a:p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823" y="1437400"/>
            <a:ext cx="3813048" cy="29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#3: Cascading effects in video streaming…</a:t>
            </a:r>
            <a:endParaRPr/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0"/>
          <p:cNvSpPr txBox="1"/>
          <p:nvPr/>
        </p:nvSpPr>
        <p:spPr>
          <a:xfrm>
            <a:off x="486550" y="2351700"/>
            <a:ext cx="15291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204" name="Google Shape;204;p30"/>
          <p:cNvSpPr txBox="1"/>
          <p:nvPr/>
        </p:nvSpPr>
        <p:spPr>
          <a:xfrm>
            <a:off x="486550" y="3127900"/>
            <a:ext cx="15291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if?</a:t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521300" y="2270550"/>
            <a:ext cx="8375700" cy="137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#3: Cascading effects in video streaming…</a:t>
            </a:r>
            <a:endParaRPr/>
          </a:p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213" y="1304825"/>
            <a:ext cx="6525580" cy="27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/>
        </p:nvSpPr>
        <p:spPr>
          <a:xfrm>
            <a:off x="185350" y="1575500"/>
            <a:ext cx="21315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Intrinsic Network Bandwidth (INB)</a:t>
            </a:r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486550" y="2351700"/>
            <a:ext cx="15291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215" name="Google Shape;215;p31"/>
          <p:cNvSpPr txBox="1"/>
          <p:nvPr/>
        </p:nvSpPr>
        <p:spPr>
          <a:xfrm>
            <a:off x="486550" y="3127900"/>
            <a:ext cx="15291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if?</a:t>
            </a:r>
            <a:endParaRPr/>
          </a:p>
        </p:txBody>
      </p:sp>
      <p:sp>
        <p:nvSpPr>
          <p:cNvPr id="216" name="Google Shape;216;p31"/>
          <p:cNvSpPr/>
          <p:nvPr/>
        </p:nvSpPr>
        <p:spPr>
          <a:xfrm>
            <a:off x="521300" y="2270550"/>
            <a:ext cx="8375700" cy="137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stream some videos :)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092238" y="2098188"/>
            <a:ext cx="1522800" cy="94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YouFlix</a:t>
            </a:r>
            <a:endParaRPr b="1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#3: Cascading effects in video streaming…</a:t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213" y="1304825"/>
            <a:ext cx="6525580" cy="27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185350" y="1575500"/>
            <a:ext cx="21315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Intrinsic Network Bandwidth (INB)</a:t>
            </a:r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486550" y="2351700"/>
            <a:ext cx="15291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486550" y="3127900"/>
            <a:ext cx="15291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if?</a:t>
            </a:r>
            <a:endParaRPr/>
          </a:p>
        </p:txBody>
      </p:sp>
      <p:sp>
        <p:nvSpPr>
          <p:cNvPr id="227" name="Google Shape;227;p32"/>
          <p:cNvSpPr/>
          <p:nvPr/>
        </p:nvSpPr>
        <p:spPr>
          <a:xfrm>
            <a:off x="521300" y="2941650"/>
            <a:ext cx="8375700" cy="70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#3: </a:t>
            </a:r>
            <a:r>
              <a:rPr lang="en"/>
              <a:t>Cascading effects in video streaming…</a:t>
            </a:r>
            <a:endParaRPr/>
          </a:p>
        </p:txBody>
      </p:sp>
      <p:sp>
        <p:nvSpPr>
          <p:cNvPr id="233" name="Google Shape;23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3"/>
          <p:cNvSpPr txBox="1"/>
          <p:nvPr/>
        </p:nvSpPr>
        <p:spPr>
          <a:xfrm>
            <a:off x="830500" y="4251150"/>
            <a:ext cx="7691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Change in quality of single chunk affects the properties of all succeeding chunks.</a:t>
            </a:r>
            <a:endParaRPr sz="1800"/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213" y="1304825"/>
            <a:ext cx="6525580" cy="27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/>
          <p:nvPr/>
        </p:nvSpPr>
        <p:spPr>
          <a:xfrm>
            <a:off x="185350" y="1575500"/>
            <a:ext cx="21315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Intrinsic Network Bandwidth (INB)</a:t>
            </a:r>
            <a:endParaRPr/>
          </a:p>
        </p:txBody>
      </p:sp>
      <p:sp>
        <p:nvSpPr>
          <p:cNvPr id="237" name="Google Shape;237;p33"/>
          <p:cNvSpPr txBox="1"/>
          <p:nvPr/>
        </p:nvSpPr>
        <p:spPr>
          <a:xfrm>
            <a:off x="486550" y="2351700"/>
            <a:ext cx="15291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486550" y="3127900"/>
            <a:ext cx="15291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video streaming…</a:t>
            </a:r>
            <a:endParaRPr/>
          </a:p>
        </p:txBody>
      </p:sp>
      <p:sp>
        <p:nvSpPr>
          <p:cNvPr id="244" name="Google Shape;24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video streaming…</a:t>
            </a:r>
            <a:endParaRPr/>
          </a:p>
        </p:txBody>
      </p:sp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5"/>
          <p:cNvSpPr/>
          <p:nvPr/>
        </p:nvSpPr>
        <p:spPr>
          <a:xfrm>
            <a:off x="558175" y="2708575"/>
            <a:ext cx="1149900" cy="434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Download time (D</a:t>
            </a:r>
            <a:r>
              <a:rPr baseline="-25000" lang="en" sz="1200"/>
              <a:t>n</a:t>
            </a:r>
            <a:r>
              <a:rPr lang="en" sz="1200"/>
              <a:t>)</a:t>
            </a:r>
            <a:endParaRPr sz="1200"/>
          </a:p>
        </p:txBody>
      </p:sp>
      <p:sp>
        <p:nvSpPr>
          <p:cNvPr id="252" name="Google Shape;252;p35"/>
          <p:cNvSpPr/>
          <p:nvPr/>
        </p:nvSpPr>
        <p:spPr>
          <a:xfrm>
            <a:off x="1956350" y="3897725"/>
            <a:ext cx="1601700" cy="473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Observed throughput (Y</a:t>
            </a:r>
            <a:r>
              <a:rPr baseline="-25000" lang="en" sz="1200"/>
              <a:t>n</a:t>
            </a:r>
            <a:r>
              <a:rPr lang="en" sz="1200"/>
              <a:t>)</a:t>
            </a:r>
            <a:endParaRPr sz="1200"/>
          </a:p>
        </p:txBody>
      </p:sp>
      <p:sp>
        <p:nvSpPr>
          <p:cNvPr id="253" name="Google Shape;253;p35"/>
          <p:cNvSpPr/>
          <p:nvPr/>
        </p:nvSpPr>
        <p:spPr>
          <a:xfrm>
            <a:off x="3088850" y="2455150"/>
            <a:ext cx="1149900" cy="434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Chunk Size (S</a:t>
            </a:r>
            <a:r>
              <a:rPr baseline="-25000" lang="en" sz="1200"/>
              <a:t>n</a:t>
            </a:r>
            <a:r>
              <a:rPr lang="en" sz="1200"/>
              <a:t>)</a:t>
            </a:r>
            <a:endParaRPr sz="1200"/>
          </a:p>
        </p:txBody>
      </p:sp>
      <p:grpSp>
        <p:nvGrpSpPr>
          <p:cNvPr id="254" name="Google Shape;254;p35"/>
          <p:cNvGrpSpPr/>
          <p:nvPr/>
        </p:nvGrpSpPr>
        <p:grpSpPr>
          <a:xfrm>
            <a:off x="1665713" y="1786475"/>
            <a:ext cx="1229700" cy="434100"/>
            <a:chOff x="1665713" y="1786475"/>
            <a:chExt cx="1229700" cy="434100"/>
          </a:xfrm>
        </p:grpSpPr>
        <p:sp>
          <p:nvSpPr>
            <p:cNvPr id="255" name="Google Shape;255;p35"/>
            <p:cNvSpPr/>
            <p:nvPr/>
          </p:nvSpPr>
          <p:spPr>
            <a:xfrm>
              <a:off x="1665713" y="1786475"/>
              <a:ext cx="1229700" cy="434100"/>
            </a:xfrm>
            <a:prstGeom prst="parallelogram">
              <a:avLst>
                <a:gd fmla="val 19373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Buffer (B</a:t>
              </a:r>
              <a:r>
                <a:rPr baseline="-25000" lang="en" sz="1200"/>
                <a:t>e</a:t>
              </a:r>
              <a:r>
                <a:rPr baseline="-25000" lang="en" sz="1200"/>
                <a:t> </a:t>
              </a:r>
              <a:r>
                <a:rPr lang="en" sz="1200"/>
                <a:t>)</a:t>
              </a:r>
              <a:endParaRPr sz="1200"/>
            </a:p>
          </p:txBody>
        </p:sp>
        <p:sp>
          <p:nvSpPr>
            <p:cNvPr id="256" name="Google Shape;256;p35"/>
            <p:cNvSpPr txBox="1"/>
            <p:nvPr/>
          </p:nvSpPr>
          <p:spPr>
            <a:xfrm>
              <a:off x="2472675" y="1991325"/>
              <a:ext cx="236100" cy="2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n</a:t>
              </a:r>
              <a:endParaRPr sz="500"/>
            </a:p>
          </p:txBody>
        </p:sp>
      </p:grpSp>
      <p:grpSp>
        <p:nvGrpSpPr>
          <p:cNvPr id="257" name="Google Shape;257;p35"/>
          <p:cNvGrpSpPr/>
          <p:nvPr/>
        </p:nvGrpSpPr>
        <p:grpSpPr>
          <a:xfrm>
            <a:off x="4505038" y="1786475"/>
            <a:ext cx="1229700" cy="434100"/>
            <a:chOff x="4505038" y="1786475"/>
            <a:chExt cx="1229700" cy="434100"/>
          </a:xfrm>
        </p:grpSpPr>
        <p:sp>
          <p:nvSpPr>
            <p:cNvPr id="258" name="Google Shape;258;p35"/>
            <p:cNvSpPr/>
            <p:nvPr/>
          </p:nvSpPr>
          <p:spPr>
            <a:xfrm>
              <a:off x="4505038" y="1786475"/>
              <a:ext cx="1229700" cy="434100"/>
            </a:xfrm>
            <a:prstGeom prst="parallelogram">
              <a:avLst>
                <a:gd fmla="val 19373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Buffer (B</a:t>
              </a:r>
              <a:r>
                <a:rPr baseline="-25000" lang="en" sz="1200"/>
                <a:t>s</a:t>
              </a:r>
              <a:r>
                <a:rPr baseline="-25000" lang="en" sz="1200"/>
                <a:t> </a:t>
              </a:r>
              <a:r>
                <a:rPr lang="en" sz="1200"/>
                <a:t>)</a:t>
              </a:r>
              <a:endParaRPr sz="1200"/>
            </a:p>
          </p:txBody>
        </p:sp>
        <p:sp>
          <p:nvSpPr>
            <p:cNvPr id="259" name="Google Shape;259;p35"/>
            <p:cNvSpPr txBox="1"/>
            <p:nvPr/>
          </p:nvSpPr>
          <p:spPr>
            <a:xfrm>
              <a:off x="5324225" y="1991325"/>
              <a:ext cx="236100" cy="2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n</a:t>
              </a:r>
              <a:endParaRPr sz="500"/>
            </a:p>
          </p:txBody>
        </p:sp>
      </p:grpSp>
      <p:sp>
        <p:nvSpPr>
          <p:cNvPr id="260" name="Google Shape;260;p35"/>
          <p:cNvSpPr txBox="1"/>
          <p:nvPr/>
        </p:nvSpPr>
        <p:spPr>
          <a:xfrm>
            <a:off x="4912500" y="3289225"/>
            <a:ext cx="3919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Observed variables for n</a:t>
            </a:r>
            <a:r>
              <a:rPr b="1" baseline="30000" lang="en" sz="1800"/>
              <a:t>th</a:t>
            </a:r>
            <a:r>
              <a:rPr b="1" lang="en" sz="1800"/>
              <a:t> chunk </a:t>
            </a:r>
            <a:endParaRPr b="1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video streaming…</a:t>
            </a:r>
            <a:endParaRPr/>
          </a:p>
        </p:txBody>
      </p:sp>
      <p:sp>
        <p:nvSpPr>
          <p:cNvPr id="266" name="Google Shape;26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36"/>
          <p:cNvSpPr/>
          <p:nvPr/>
        </p:nvSpPr>
        <p:spPr>
          <a:xfrm>
            <a:off x="558175" y="2708575"/>
            <a:ext cx="1149900" cy="434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Download time (D</a:t>
            </a:r>
            <a:r>
              <a:rPr baseline="-25000" lang="en" sz="1200"/>
              <a:t>n</a:t>
            </a:r>
            <a:r>
              <a:rPr lang="en" sz="1200"/>
              <a:t>)</a:t>
            </a:r>
            <a:endParaRPr sz="1200"/>
          </a:p>
        </p:txBody>
      </p:sp>
      <p:sp>
        <p:nvSpPr>
          <p:cNvPr id="268" name="Google Shape;268;p36"/>
          <p:cNvSpPr/>
          <p:nvPr/>
        </p:nvSpPr>
        <p:spPr>
          <a:xfrm>
            <a:off x="1956350" y="3897725"/>
            <a:ext cx="1601700" cy="473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Observed throughput (Y</a:t>
            </a:r>
            <a:r>
              <a:rPr baseline="-25000" lang="en" sz="1200"/>
              <a:t>n</a:t>
            </a:r>
            <a:r>
              <a:rPr lang="en" sz="1200"/>
              <a:t>)</a:t>
            </a:r>
            <a:endParaRPr sz="1200"/>
          </a:p>
        </p:txBody>
      </p:sp>
      <p:sp>
        <p:nvSpPr>
          <p:cNvPr id="269" name="Google Shape;269;p36"/>
          <p:cNvSpPr/>
          <p:nvPr/>
        </p:nvSpPr>
        <p:spPr>
          <a:xfrm>
            <a:off x="3088850" y="2455150"/>
            <a:ext cx="1149900" cy="434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Chunk Size (S</a:t>
            </a:r>
            <a:r>
              <a:rPr baseline="-25000" lang="en" sz="1200"/>
              <a:t>n</a:t>
            </a:r>
            <a:r>
              <a:rPr lang="en" sz="1200"/>
              <a:t>)</a:t>
            </a:r>
            <a:endParaRPr sz="1200"/>
          </a:p>
        </p:txBody>
      </p:sp>
      <p:sp>
        <p:nvSpPr>
          <p:cNvPr id="270" name="Google Shape;270;p36"/>
          <p:cNvSpPr/>
          <p:nvPr/>
        </p:nvSpPr>
        <p:spPr>
          <a:xfrm>
            <a:off x="5832425" y="2708575"/>
            <a:ext cx="1149900" cy="434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Download time (D</a:t>
            </a:r>
            <a:r>
              <a:rPr baseline="-25000" lang="en" sz="1200"/>
              <a:t>n-1</a:t>
            </a:r>
            <a:r>
              <a:rPr lang="en" sz="1200"/>
              <a:t>)</a:t>
            </a:r>
            <a:endParaRPr sz="1200"/>
          </a:p>
        </p:txBody>
      </p:sp>
      <p:sp>
        <p:nvSpPr>
          <p:cNvPr id="271" name="Google Shape;271;p36"/>
          <p:cNvSpPr/>
          <p:nvPr/>
        </p:nvSpPr>
        <p:spPr>
          <a:xfrm>
            <a:off x="7230600" y="3897725"/>
            <a:ext cx="1669200" cy="473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Observed throughput (Y</a:t>
            </a:r>
            <a:r>
              <a:rPr baseline="-25000" lang="en" sz="1200"/>
              <a:t>n-1</a:t>
            </a:r>
            <a:r>
              <a:rPr lang="en" sz="1200"/>
              <a:t>)</a:t>
            </a:r>
            <a:endParaRPr sz="1200"/>
          </a:p>
        </p:txBody>
      </p:sp>
      <p:sp>
        <p:nvSpPr>
          <p:cNvPr id="272" name="Google Shape;272;p36"/>
          <p:cNvSpPr txBox="1"/>
          <p:nvPr/>
        </p:nvSpPr>
        <p:spPr>
          <a:xfrm>
            <a:off x="7670100" y="2571750"/>
            <a:ext cx="1229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……</a:t>
            </a:r>
            <a:endParaRPr b="1"/>
          </a:p>
        </p:txBody>
      </p:sp>
      <p:grpSp>
        <p:nvGrpSpPr>
          <p:cNvPr id="273" name="Google Shape;273;p36"/>
          <p:cNvGrpSpPr/>
          <p:nvPr/>
        </p:nvGrpSpPr>
        <p:grpSpPr>
          <a:xfrm>
            <a:off x="1665713" y="1786475"/>
            <a:ext cx="1229700" cy="434100"/>
            <a:chOff x="1665713" y="1786475"/>
            <a:chExt cx="1229700" cy="434100"/>
          </a:xfrm>
        </p:grpSpPr>
        <p:sp>
          <p:nvSpPr>
            <p:cNvPr id="274" name="Google Shape;274;p36"/>
            <p:cNvSpPr/>
            <p:nvPr/>
          </p:nvSpPr>
          <p:spPr>
            <a:xfrm>
              <a:off x="1665713" y="1786475"/>
              <a:ext cx="1229700" cy="434100"/>
            </a:xfrm>
            <a:prstGeom prst="parallelogram">
              <a:avLst>
                <a:gd fmla="val 19373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Buffer (B</a:t>
              </a:r>
              <a:r>
                <a:rPr baseline="-25000" lang="en" sz="1200"/>
                <a:t>e</a:t>
              </a:r>
              <a:r>
                <a:rPr baseline="-25000" lang="en" sz="1200"/>
                <a:t> </a:t>
              </a:r>
              <a:r>
                <a:rPr lang="en" sz="1200"/>
                <a:t>)</a:t>
              </a:r>
              <a:endParaRPr sz="1200"/>
            </a:p>
          </p:txBody>
        </p:sp>
        <p:sp>
          <p:nvSpPr>
            <p:cNvPr id="275" name="Google Shape;275;p36"/>
            <p:cNvSpPr txBox="1"/>
            <p:nvPr/>
          </p:nvSpPr>
          <p:spPr>
            <a:xfrm>
              <a:off x="2472675" y="1991325"/>
              <a:ext cx="236100" cy="2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n</a:t>
              </a:r>
              <a:endParaRPr sz="500"/>
            </a:p>
          </p:txBody>
        </p:sp>
      </p:grpSp>
      <p:grpSp>
        <p:nvGrpSpPr>
          <p:cNvPr id="276" name="Google Shape;276;p36"/>
          <p:cNvGrpSpPr/>
          <p:nvPr/>
        </p:nvGrpSpPr>
        <p:grpSpPr>
          <a:xfrm>
            <a:off x="4505038" y="1786475"/>
            <a:ext cx="1229700" cy="434100"/>
            <a:chOff x="4505038" y="1786475"/>
            <a:chExt cx="1229700" cy="434100"/>
          </a:xfrm>
        </p:grpSpPr>
        <p:sp>
          <p:nvSpPr>
            <p:cNvPr id="277" name="Google Shape;277;p36"/>
            <p:cNvSpPr/>
            <p:nvPr/>
          </p:nvSpPr>
          <p:spPr>
            <a:xfrm>
              <a:off x="4505038" y="1786475"/>
              <a:ext cx="1229700" cy="434100"/>
            </a:xfrm>
            <a:prstGeom prst="parallelogram">
              <a:avLst>
                <a:gd fmla="val 19373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Buffer (B</a:t>
              </a:r>
              <a:r>
                <a:rPr baseline="-25000" lang="en" sz="1200"/>
                <a:t>s</a:t>
              </a:r>
              <a:r>
                <a:rPr baseline="-25000" lang="en" sz="1200"/>
                <a:t> </a:t>
              </a:r>
              <a:r>
                <a:rPr lang="en" sz="1200"/>
                <a:t>)</a:t>
              </a:r>
              <a:endParaRPr sz="1200"/>
            </a:p>
          </p:txBody>
        </p:sp>
        <p:sp>
          <p:nvSpPr>
            <p:cNvPr id="278" name="Google Shape;278;p36"/>
            <p:cNvSpPr txBox="1"/>
            <p:nvPr/>
          </p:nvSpPr>
          <p:spPr>
            <a:xfrm>
              <a:off x="5324225" y="1991325"/>
              <a:ext cx="236100" cy="2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n</a:t>
              </a:r>
              <a:endParaRPr sz="500"/>
            </a:p>
          </p:txBody>
        </p:sp>
      </p:grpSp>
      <p:grpSp>
        <p:nvGrpSpPr>
          <p:cNvPr id="279" name="Google Shape;279;p36"/>
          <p:cNvGrpSpPr/>
          <p:nvPr/>
        </p:nvGrpSpPr>
        <p:grpSpPr>
          <a:xfrm>
            <a:off x="7670088" y="1698800"/>
            <a:ext cx="1229700" cy="434100"/>
            <a:chOff x="4505038" y="1786475"/>
            <a:chExt cx="1229700" cy="434100"/>
          </a:xfrm>
        </p:grpSpPr>
        <p:sp>
          <p:nvSpPr>
            <p:cNvPr id="280" name="Google Shape;280;p36"/>
            <p:cNvSpPr/>
            <p:nvPr/>
          </p:nvSpPr>
          <p:spPr>
            <a:xfrm>
              <a:off x="4505038" y="1786475"/>
              <a:ext cx="1229700" cy="434100"/>
            </a:xfrm>
            <a:prstGeom prst="parallelogram">
              <a:avLst>
                <a:gd fmla="val 19373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Buffer (B</a:t>
              </a:r>
              <a:r>
                <a:rPr baseline="-25000" lang="en" sz="1200"/>
                <a:t>e </a:t>
              </a:r>
              <a:r>
                <a:rPr lang="en" sz="1200"/>
                <a:t>)</a:t>
              </a:r>
              <a:endParaRPr sz="1200"/>
            </a:p>
          </p:txBody>
        </p:sp>
        <p:sp>
          <p:nvSpPr>
            <p:cNvPr id="281" name="Google Shape;281;p36"/>
            <p:cNvSpPr txBox="1"/>
            <p:nvPr/>
          </p:nvSpPr>
          <p:spPr>
            <a:xfrm>
              <a:off x="5324225" y="1991325"/>
              <a:ext cx="236100" cy="2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n</a:t>
              </a:r>
              <a:endParaRPr sz="500"/>
            </a:p>
          </p:txBody>
        </p:sp>
      </p:grpSp>
      <p:sp>
        <p:nvSpPr>
          <p:cNvPr id="282" name="Google Shape;282;p36"/>
          <p:cNvSpPr txBox="1"/>
          <p:nvPr/>
        </p:nvSpPr>
        <p:spPr>
          <a:xfrm>
            <a:off x="1859150" y="2977225"/>
            <a:ext cx="1229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Chunk ‘n’</a:t>
            </a:r>
            <a:endParaRPr b="1" sz="1800"/>
          </a:p>
        </p:txBody>
      </p:sp>
      <p:sp>
        <p:nvSpPr>
          <p:cNvPr id="283" name="Google Shape;283;p36"/>
          <p:cNvSpPr txBox="1"/>
          <p:nvPr/>
        </p:nvSpPr>
        <p:spPr>
          <a:xfrm>
            <a:off x="4238750" y="3780725"/>
            <a:ext cx="2743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Observed variables for the preceding chunks…</a:t>
            </a:r>
            <a:endParaRPr b="1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Infer Intrinsic Network Bandwidth (Hidden)</a:t>
            </a:r>
            <a:endParaRPr/>
          </a:p>
        </p:txBody>
      </p:sp>
      <p:sp>
        <p:nvSpPr>
          <p:cNvPr id="289" name="Google Shape;28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7"/>
          <p:cNvSpPr/>
          <p:nvPr/>
        </p:nvSpPr>
        <p:spPr>
          <a:xfrm>
            <a:off x="558175" y="2708575"/>
            <a:ext cx="1149900" cy="434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Download time (D</a:t>
            </a:r>
            <a:r>
              <a:rPr baseline="-25000" lang="en" sz="1200"/>
              <a:t>n</a:t>
            </a:r>
            <a:r>
              <a:rPr lang="en" sz="1200"/>
              <a:t>)</a:t>
            </a:r>
            <a:endParaRPr sz="1200"/>
          </a:p>
        </p:txBody>
      </p:sp>
      <p:sp>
        <p:nvSpPr>
          <p:cNvPr id="291" name="Google Shape;291;p37"/>
          <p:cNvSpPr/>
          <p:nvPr/>
        </p:nvSpPr>
        <p:spPr>
          <a:xfrm>
            <a:off x="1956350" y="3897725"/>
            <a:ext cx="1601700" cy="473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Observed throughput (Y</a:t>
            </a:r>
            <a:r>
              <a:rPr baseline="-25000" lang="en" sz="1200"/>
              <a:t>n</a:t>
            </a:r>
            <a:r>
              <a:rPr lang="en" sz="1200"/>
              <a:t>)</a:t>
            </a:r>
            <a:endParaRPr sz="1200"/>
          </a:p>
        </p:txBody>
      </p:sp>
      <p:sp>
        <p:nvSpPr>
          <p:cNvPr id="292" name="Google Shape;292;p37"/>
          <p:cNvSpPr/>
          <p:nvPr/>
        </p:nvSpPr>
        <p:spPr>
          <a:xfrm>
            <a:off x="3088850" y="2455150"/>
            <a:ext cx="1149900" cy="434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Chunk Size (S</a:t>
            </a:r>
            <a:r>
              <a:rPr baseline="-25000" lang="en" sz="1200"/>
              <a:t>n</a:t>
            </a:r>
            <a:r>
              <a:rPr lang="en" sz="1200"/>
              <a:t>)</a:t>
            </a:r>
            <a:endParaRPr sz="1200"/>
          </a:p>
        </p:txBody>
      </p:sp>
      <p:sp>
        <p:nvSpPr>
          <p:cNvPr id="293" name="Google Shape;293;p37"/>
          <p:cNvSpPr/>
          <p:nvPr/>
        </p:nvSpPr>
        <p:spPr>
          <a:xfrm>
            <a:off x="5832425" y="2708575"/>
            <a:ext cx="1149900" cy="434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Download time (D</a:t>
            </a:r>
            <a:r>
              <a:rPr baseline="-25000" lang="en" sz="1200"/>
              <a:t>n-1</a:t>
            </a:r>
            <a:r>
              <a:rPr lang="en" sz="1200"/>
              <a:t>)</a:t>
            </a:r>
            <a:endParaRPr sz="1200"/>
          </a:p>
        </p:txBody>
      </p:sp>
      <p:sp>
        <p:nvSpPr>
          <p:cNvPr id="294" name="Google Shape;294;p37"/>
          <p:cNvSpPr/>
          <p:nvPr/>
        </p:nvSpPr>
        <p:spPr>
          <a:xfrm>
            <a:off x="7230600" y="3897725"/>
            <a:ext cx="1669200" cy="473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Observed throughput (Y</a:t>
            </a:r>
            <a:r>
              <a:rPr baseline="-25000" lang="en" sz="1200"/>
              <a:t>n-1</a:t>
            </a:r>
            <a:r>
              <a:rPr lang="en" sz="1200"/>
              <a:t>)</a:t>
            </a:r>
            <a:endParaRPr sz="1200"/>
          </a:p>
        </p:txBody>
      </p:sp>
      <p:grpSp>
        <p:nvGrpSpPr>
          <p:cNvPr id="295" name="Google Shape;295;p37"/>
          <p:cNvGrpSpPr/>
          <p:nvPr/>
        </p:nvGrpSpPr>
        <p:grpSpPr>
          <a:xfrm>
            <a:off x="21050" y="1352625"/>
            <a:ext cx="1054800" cy="441900"/>
            <a:chOff x="21050" y="1352625"/>
            <a:chExt cx="1054800" cy="441900"/>
          </a:xfrm>
        </p:grpSpPr>
        <p:sp>
          <p:nvSpPr>
            <p:cNvPr id="296" name="Google Shape;296;p37"/>
            <p:cNvSpPr/>
            <p:nvPr/>
          </p:nvSpPr>
          <p:spPr>
            <a:xfrm>
              <a:off x="21050" y="1352625"/>
              <a:ext cx="1054800" cy="393600"/>
            </a:xfrm>
            <a:prstGeom prst="parallelogram">
              <a:avLst>
                <a:gd fmla="val 25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INB, C</a:t>
              </a:r>
              <a:r>
                <a:rPr baseline="-25000" lang="en"/>
                <a:t>e</a:t>
              </a:r>
              <a:endParaRPr baseline="-25000"/>
            </a:p>
          </p:txBody>
        </p:sp>
        <p:sp>
          <p:nvSpPr>
            <p:cNvPr id="297" name="Google Shape;297;p37"/>
            <p:cNvSpPr txBox="1"/>
            <p:nvPr/>
          </p:nvSpPr>
          <p:spPr>
            <a:xfrm>
              <a:off x="771800" y="1549425"/>
              <a:ext cx="254700" cy="24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/>
                  <a:ea typeface="Open Sans"/>
                  <a:cs typeface="Open Sans"/>
                  <a:sym typeface="Open Sans"/>
                </a:rPr>
                <a:t>n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98" name="Google Shape;298;p37"/>
          <p:cNvGrpSpPr/>
          <p:nvPr/>
        </p:nvGrpSpPr>
        <p:grpSpPr>
          <a:xfrm>
            <a:off x="1665713" y="1786475"/>
            <a:ext cx="1229700" cy="434100"/>
            <a:chOff x="1665713" y="1786475"/>
            <a:chExt cx="1229700" cy="434100"/>
          </a:xfrm>
        </p:grpSpPr>
        <p:sp>
          <p:nvSpPr>
            <p:cNvPr id="299" name="Google Shape;299;p37"/>
            <p:cNvSpPr/>
            <p:nvPr/>
          </p:nvSpPr>
          <p:spPr>
            <a:xfrm>
              <a:off x="1665713" y="1786475"/>
              <a:ext cx="1229700" cy="434100"/>
            </a:xfrm>
            <a:prstGeom prst="parallelogram">
              <a:avLst>
                <a:gd fmla="val 19373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Buffer (B</a:t>
              </a:r>
              <a:r>
                <a:rPr baseline="-25000" lang="en" sz="1200"/>
                <a:t>e</a:t>
              </a:r>
              <a:r>
                <a:rPr baseline="-25000" lang="en" sz="1200"/>
                <a:t> </a:t>
              </a:r>
              <a:r>
                <a:rPr lang="en" sz="1200"/>
                <a:t>)</a:t>
              </a:r>
              <a:endParaRPr sz="1200"/>
            </a:p>
          </p:txBody>
        </p:sp>
        <p:sp>
          <p:nvSpPr>
            <p:cNvPr id="300" name="Google Shape;300;p37"/>
            <p:cNvSpPr txBox="1"/>
            <p:nvPr/>
          </p:nvSpPr>
          <p:spPr>
            <a:xfrm>
              <a:off x="2472675" y="1991325"/>
              <a:ext cx="236100" cy="2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>
                  <a:latin typeface="Open Sans"/>
                  <a:ea typeface="Open Sans"/>
                  <a:cs typeface="Open Sans"/>
                  <a:sym typeface="Open Sans"/>
                </a:rPr>
                <a:t>n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1" name="Google Shape;301;p37"/>
          <p:cNvGrpSpPr/>
          <p:nvPr/>
        </p:nvGrpSpPr>
        <p:grpSpPr>
          <a:xfrm>
            <a:off x="4505038" y="1786475"/>
            <a:ext cx="1229700" cy="434100"/>
            <a:chOff x="4505038" y="1786475"/>
            <a:chExt cx="1229700" cy="434100"/>
          </a:xfrm>
        </p:grpSpPr>
        <p:sp>
          <p:nvSpPr>
            <p:cNvPr id="302" name="Google Shape;302;p37"/>
            <p:cNvSpPr/>
            <p:nvPr/>
          </p:nvSpPr>
          <p:spPr>
            <a:xfrm>
              <a:off x="4505038" y="1786475"/>
              <a:ext cx="1229700" cy="434100"/>
            </a:xfrm>
            <a:prstGeom prst="parallelogram">
              <a:avLst>
                <a:gd fmla="val 19373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Buffer (B</a:t>
              </a:r>
              <a:r>
                <a:rPr baseline="-25000" lang="en" sz="1200"/>
                <a:t>s</a:t>
              </a:r>
              <a:r>
                <a:rPr baseline="-25000" lang="en" sz="1200"/>
                <a:t> </a:t>
              </a:r>
              <a:r>
                <a:rPr lang="en" sz="1200"/>
                <a:t>)</a:t>
              </a:r>
              <a:endParaRPr sz="1200"/>
            </a:p>
          </p:txBody>
        </p:sp>
        <p:sp>
          <p:nvSpPr>
            <p:cNvPr id="303" name="Google Shape;303;p37"/>
            <p:cNvSpPr txBox="1"/>
            <p:nvPr/>
          </p:nvSpPr>
          <p:spPr>
            <a:xfrm>
              <a:off x="5324225" y="1991325"/>
              <a:ext cx="236100" cy="2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>
                  <a:latin typeface="Open Sans"/>
                  <a:ea typeface="Open Sans"/>
                  <a:cs typeface="Open Sans"/>
                  <a:sym typeface="Open Sans"/>
                </a:rPr>
                <a:t>n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4" name="Google Shape;304;p37"/>
          <p:cNvGrpSpPr/>
          <p:nvPr/>
        </p:nvGrpSpPr>
        <p:grpSpPr>
          <a:xfrm>
            <a:off x="3088850" y="1392849"/>
            <a:ext cx="1054814" cy="378929"/>
            <a:chOff x="103720" y="1352635"/>
            <a:chExt cx="972000" cy="417691"/>
          </a:xfrm>
        </p:grpSpPr>
        <p:sp>
          <p:nvSpPr>
            <p:cNvPr id="305" name="Google Shape;305;p37"/>
            <p:cNvSpPr/>
            <p:nvPr/>
          </p:nvSpPr>
          <p:spPr>
            <a:xfrm>
              <a:off x="103720" y="1352635"/>
              <a:ext cx="972000" cy="393600"/>
            </a:xfrm>
            <a:prstGeom prst="parallelogram">
              <a:avLst>
                <a:gd fmla="val 25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INB, C</a:t>
              </a:r>
              <a:r>
                <a:rPr baseline="-25000" lang="en"/>
                <a:t>s</a:t>
              </a:r>
              <a:endParaRPr baseline="-25000"/>
            </a:p>
          </p:txBody>
        </p:sp>
        <p:sp>
          <p:nvSpPr>
            <p:cNvPr id="306" name="Google Shape;306;p37"/>
            <p:cNvSpPr txBox="1"/>
            <p:nvPr/>
          </p:nvSpPr>
          <p:spPr>
            <a:xfrm>
              <a:off x="772360" y="1525226"/>
              <a:ext cx="254700" cy="24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/>
                  <a:ea typeface="Open Sans"/>
                  <a:cs typeface="Open Sans"/>
                  <a:sym typeface="Open Sans"/>
                </a:rPr>
                <a:t>n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7" name="Google Shape;307;p37"/>
          <p:cNvGrpSpPr/>
          <p:nvPr/>
        </p:nvGrpSpPr>
        <p:grpSpPr>
          <a:xfrm>
            <a:off x="6642815" y="1352625"/>
            <a:ext cx="1139731" cy="402775"/>
            <a:chOff x="188725" y="1352625"/>
            <a:chExt cx="958644" cy="402775"/>
          </a:xfrm>
        </p:grpSpPr>
        <p:sp>
          <p:nvSpPr>
            <p:cNvPr id="308" name="Google Shape;308;p37"/>
            <p:cNvSpPr/>
            <p:nvPr/>
          </p:nvSpPr>
          <p:spPr>
            <a:xfrm>
              <a:off x="188725" y="1352625"/>
              <a:ext cx="887100" cy="393600"/>
            </a:xfrm>
            <a:prstGeom prst="parallelogram">
              <a:avLst>
                <a:gd fmla="val 25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INB, C</a:t>
              </a:r>
              <a:r>
                <a:rPr baseline="-25000" lang="en"/>
                <a:t>e</a:t>
              </a:r>
              <a:endParaRPr baseline="-25000"/>
            </a:p>
          </p:txBody>
        </p:sp>
        <p:sp>
          <p:nvSpPr>
            <p:cNvPr id="309" name="Google Shape;309;p37"/>
            <p:cNvSpPr txBox="1"/>
            <p:nvPr/>
          </p:nvSpPr>
          <p:spPr>
            <a:xfrm>
              <a:off x="798169" y="1548100"/>
              <a:ext cx="3492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/>
                  <a:ea typeface="Open Sans"/>
                  <a:cs typeface="Open Sans"/>
                  <a:sym typeface="Open Sans"/>
                </a:rPr>
                <a:t>n-1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0" name="Google Shape;310;p37"/>
          <p:cNvSpPr/>
          <p:nvPr/>
        </p:nvSpPr>
        <p:spPr>
          <a:xfrm>
            <a:off x="7670088" y="1698800"/>
            <a:ext cx="1229700" cy="434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Buffer (B</a:t>
            </a:r>
            <a:r>
              <a:rPr baseline="-25000" lang="en" sz="1200"/>
              <a:t>e </a:t>
            </a:r>
            <a:r>
              <a:rPr lang="en" sz="1200"/>
              <a:t>)</a:t>
            </a:r>
            <a:endParaRPr sz="1200"/>
          </a:p>
        </p:txBody>
      </p:sp>
      <p:sp>
        <p:nvSpPr>
          <p:cNvPr id="311" name="Google Shape;311;p37"/>
          <p:cNvSpPr txBox="1"/>
          <p:nvPr/>
        </p:nvSpPr>
        <p:spPr>
          <a:xfrm>
            <a:off x="8472450" y="1904450"/>
            <a:ext cx="3198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pen Sans"/>
                <a:ea typeface="Open Sans"/>
                <a:cs typeface="Open Sans"/>
                <a:sym typeface="Open Sans"/>
              </a:rPr>
              <a:t>n-1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2" name="Google Shape;312;p37"/>
          <p:cNvCxnSpPr>
            <a:stCxn id="308" idx="5"/>
            <a:endCxn id="305" idx="2"/>
          </p:cNvCxnSpPr>
          <p:nvPr/>
        </p:nvCxnSpPr>
        <p:spPr>
          <a:xfrm flipH="1">
            <a:off x="4099115" y="1549425"/>
            <a:ext cx="2592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7"/>
          <p:cNvCxnSpPr>
            <a:stCxn id="305" idx="5"/>
            <a:endCxn id="296" idx="2"/>
          </p:cNvCxnSpPr>
          <p:nvPr/>
        </p:nvCxnSpPr>
        <p:spPr>
          <a:xfrm rot="10800000">
            <a:off x="1026584" y="1549486"/>
            <a:ext cx="2106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37"/>
          <p:cNvCxnSpPr/>
          <p:nvPr/>
        </p:nvCxnSpPr>
        <p:spPr>
          <a:xfrm flipH="1">
            <a:off x="7670088" y="1508788"/>
            <a:ext cx="1289100" cy="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15" name="Google Shape;315;p37"/>
          <p:cNvSpPr txBox="1"/>
          <p:nvPr/>
        </p:nvSpPr>
        <p:spPr>
          <a:xfrm>
            <a:off x="1321275" y="1189150"/>
            <a:ext cx="707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37"/>
          <p:cNvSpPr/>
          <p:nvPr/>
        </p:nvSpPr>
        <p:spPr>
          <a:xfrm>
            <a:off x="84625" y="3683125"/>
            <a:ext cx="14661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Shaded: Observed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Unshaded: Hidden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</a:t>
            </a:r>
            <a:r>
              <a:rPr lang="en"/>
              <a:t>dependency</a:t>
            </a:r>
            <a:r>
              <a:rPr lang="en"/>
              <a:t> g</a:t>
            </a:r>
            <a:r>
              <a:rPr lang="en"/>
              <a:t>raph makes inference hard.</a:t>
            </a:r>
            <a:endParaRPr/>
          </a:p>
        </p:txBody>
      </p:sp>
      <p:sp>
        <p:nvSpPr>
          <p:cNvPr id="322" name="Google Shape;32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558175" y="2708575"/>
            <a:ext cx="1149900" cy="434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Download time (D</a:t>
            </a:r>
            <a:r>
              <a:rPr baseline="-25000" lang="en" sz="1200"/>
              <a:t>n</a:t>
            </a:r>
            <a:r>
              <a:rPr lang="en" sz="1200"/>
              <a:t>)</a:t>
            </a:r>
            <a:endParaRPr sz="1200"/>
          </a:p>
        </p:txBody>
      </p:sp>
      <p:sp>
        <p:nvSpPr>
          <p:cNvPr id="324" name="Google Shape;324;p38"/>
          <p:cNvSpPr/>
          <p:nvPr/>
        </p:nvSpPr>
        <p:spPr>
          <a:xfrm>
            <a:off x="1956350" y="3897725"/>
            <a:ext cx="1601700" cy="473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Observed throughput (Y</a:t>
            </a:r>
            <a:r>
              <a:rPr baseline="-25000" lang="en" sz="1200"/>
              <a:t>n</a:t>
            </a:r>
            <a:r>
              <a:rPr lang="en" sz="1200"/>
              <a:t>)</a:t>
            </a:r>
            <a:endParaRPr sz="1200"/>
          </a:p>
        </p:txBody>
      </p:sp>
      <p:sp>
        <p:nvSpPr>
          <p:cNvPr id="325" name="Google Shape;325;p38"/>
          <p:cNvSpPr/>
          <p:nvPr/>
        </p:nvSpPr>
        <p:spPr>
          <a:xfrm>
            <a:off x="3147500" y="2305087"/>
            <a:ext cx="1105500" cy="4602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Chunk Size (S</a:t>
            </a:r>
            <a:r>
              <a:rPr baseline="-25000" lang="en" sz="1200"/>
              <a:t>n</a:t>
            </a:r>
            <a:r>
              <a:rPr lang="en" sz="1200"/>
              <a:t>)</a:t>
            </a:r>
            <a:endParaRPr sz="1200"/>
          </a:p>
        </p:txBody>
      </p:sp>
      <p:sp>
        <p:nvSpPr>
          <p:cNvPr id="326" name="Google Shape;326;p38"/>
          <p:cNvSpPr/>
          <p:nvPr/>
        </p:nvSpPr>
        <p:spPr>
          <a:xfrm>
            <a:off x="5936250" y="3006725"/>
            <a:ext cx="1149900" cy="434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Download time (D</a:t>
            </a:r>
            <a:r>
              <a:rPr baseline="-25000" lang="en" sz="1200"/>
              <a:t>n-1</a:t>
            </a:r>
            <a:r>
              <a:rPr lang="en" sz="1200"/>
              <a:t>)</a:t>
            </a:r>
            <a:endParaRPr sz="1200"/>
          </a:p>
        </p:txBody>
      </p:sp>
      <p:sp>
        <p:nvSpPr>
          <p:cNvPr id="327" name="Google Shape;327;p38"/>
          <p:cNvSpPr/>
          <p:nvPr/>
        </p:nvSpPr>
        <p:spPr>
          <a:xfrm>
            <a:off x="7230600" y="3897725"/>
            <a:ext cx="1669200" cy="473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Observed throughput (Y</a:t>
            </a:r>
            <a:r>
              <a:rPr baseline="-25000" lang="en" sz="1200"/>
              <a:t>n-1</a:t>
            </a:r>
            <a:r>
              <a:rPr lang="en" sz="1200"/>
              <a:t>)</a:t>
            </a:r>
            <a:endParaRPr sz="1200"/>
          </a:p>
        </p:txBody>
      </p:sp>
      <p:grpSp>
        <p:nvGrpSpPr>
          <p:cNvPr id="328" name="Google Shape;328;p38"/>
          <p:cNvGrpSpPr/>
          <p:nvPr/>
        </p:nvGrpSpPr>
        <p:grpSpPr>
          <a:xfrm>
            <a:off x="99392" y="1368004"/>
            <a:ext cx="1075786" cy="407685"/>
            <a:chOff x="188725" y="1352625"/>
            <a:chExt cx="887100" cy="434169"/>
          </a:xfrm>
        </p:grpSpPr>
        <p:sp>
          <p:nvSpPr>
            <p:cNvPr id="329" name="Google Shape;329;p38"/>
            <p:cNvSpPr/>
            <p:nvPr/>
          </p:nvSpPr>
          <p:spPr>
            <a:xfrm>
              <a:off x="188725" y="1352625"/>
              <a:ext cx="887100" cy="393600"/>
            </a:xfrm>
            <a:prstGeom prst="parallelogram">
              <a:avLst>
                <a:gd fmla="val 25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INB, C</a:t>
              </a:r>
              <a:r>
                <a:rPr baseline="-25000" lang="en"/>
                <a:t>e</a:t>
              </a:r>
              <a:endParaRPr baseline="-25000"/>
            </a:p>
          </p:txBody>
        </p:sp>
        <p:sp>
          <p:nvSpPr>
            <p:cNvPr id="330" name="Google Shape;330;p38"/>
            <p:cNvSpPr txBox="1"/>
            <p:nvPr/>
          </p:nvSpPr>
          <p:spPr>
            <a:xfrm>
              <a:off x="821117" y="1541694"/>
              <a:ext cx="254700" cy="24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/>
                  <a:ea typeface="Open Sans"/>
                  <a:cs typeface="Open Sans"/>
                  <a:sym typeface="Open Sans"/>
                </a:rPr>
                <a:t>n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1" name="Google Shape;331;p38"/>
          <p:cNvGrpSpPr/>
          <p:nvPr/>
        </p:nvGrpSpPr>
        <p:grpSpPr>
          <a:xfrm>
            <a:off x="1665713" y="1836525"/>
            <a:ext cx="1229700" cy="460200"/>
            <a:chOff x="1665713" y="1836525"/>
            <a:chExt cx="1229700" cy="460200"/>
          </a:xfrm>
        </p:grpSpPr>
        <p:sp>
          <p:nvSpPr>
            <p:cNvPr id="332" name="Google Shape;332;p38"/>
            <p:cNvSpPr/>
            <p:nvPr/>
          </p:nvSpPr>
          <p:spPr>
            <a:xfrm>
              <a:off x="1665713" y="1836525"/>
              <a:ext cx="1229700" cy="434100"/>
            </a:xfrm>
            <a:prstGeom prst="parallelogram">
              <a:avLst>
                <a:gd fmla="val 19373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Buffer (B</a:t>
              </a:r>
              <a:r>
                <a:rPr baseline="-25000" lang="en" sz="1200"/>
                <a:t>e</a:t>
              </a:r>
              <a:r>
                <a:rPr baseline="-25000" lang="en" sz="1200"/>
                <a:t> </a:t>
              </a:r>
              <a:r>
                <a:rPr lang="en" sz="1200"/>
                <a:t>)</a:t>
              </a:r>
              <a:endParaRPr sz="1200"/>
            </a:p>
          </p:txBody>
        </p:sp>
        <p:sp>
          <p:nvSpPr>
            <p:cNvPr id="333" name="Google Shape;333;p38"/>
            <p:cNvSpPr txBox="1"/>
            <p:nvPr/>
          </p:nvSpPr>
          <p:spPr>
            <a:xfrm>
              <a:off x="2472675" y="2067525"/>
              <a:ext cx="236100" cy="2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>
                  <a:latin typeface="Open Sans"/>
                  <a:ea typeface="Open Sans"/>
                  <a:cs typeface="Open Sans"/>
                  <a:sym typeface="Open Sans"/>
                </a:rPr>
                <a:t>n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34" name="Google Shape;334;p38"/>
          <p:cNvSpPr/>
          <p:nvPr/>
        </p:nvSpPr>
        <p:spPr>
          <a:xfrm>
            <a:off x="4910863" y="1829438"/>
            <a:ext cx="1229700" cy="434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Buffer (B</a:t>
            </a:r>
            <a:r>
              <a:rPr baseline="-25000" lang="en" sz="1200"/>
              <a:t>s</a:t>
            </a:r>
            <a:r>
              <a:rPr baseline="-25000" lang="en" sz="1200"/>
              <a:t> </a:t>
            </a:r>
            <a:r>
              <a:rPr lang="en" sz="1200"/>
              <a:t>)</a:t>
            </a:r>
            <a:endParaRPr sz="1200"/>
          </a:p>
        </p:txBody>
      </p:sp>
      <p:grpSp>
        <p:nvGrpSpPr>
          <p:cNvPr id="335" name="Google Shape;335;p38"/>
          <p:cNvGrpSpPr/>
          <p:nvPr/>
        </p:nvGrpSpPr>
        <p:grpSpPr>
          <a:xfrm>
            <a:off x="3068027" y="1348572"/>
            <a:ext cx="1075786" cy="446565"/>
            <a:chOff x="188725" y="1352625"/>
            <a:chExt cx="887100" cy="442319"/>
          </a:xfrm>
        </p:grpSpPr>
        <p:sp>
          <p:nvSpPr>
            <p:cNvPr id="336" name="Google Shape;336;p38"/>
            <p:cNvSpPr/>
            <p:nvPr/>
          </p:nvSpPr>
          <p:spPr>
            <a:xfrm>
              <a:off x="188725" y="1352625"/>
              <a:ext cx="887100" cy="393600"/>
            </a:xfrm>
            <a:prstGeom prst="parallelogram">
              <a:avLst>
                <a:gd fmla="val 25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INB, C</a:t>
              </a:r>
              <a:r>
                <a:rPr baseline="-25000" lang="en"/>
                <a:t>s</a:t>
              </a:r>
              <a:endParaRPr baseline="-25000"/>
            </a:p>
          </p:txBody>
        </p:sp>
        <p:sp>
          <p:nvSpPr>
            <p:cNvPr id="337" name="Google Shape;337;p38"/>
            <p:cNvSpPr txBox="1"/>
            <p:nvPr/>
          </p:nvSpPr>
          <p:spPr>
            <a:xfrm>
              <a:off x="798966" y="1549844"/>
              <a:ext cx="254700" cy="24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/>
                  <a:ea typeface="Open Sans"/>
                  <a:cs typeface="Open Sans"/>
                  <a:sym typeface="Open Sans"/>
                </a:rPr>
                <a:t>n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8" name="Google Shape;338;p38"/>
          <p:cNvGrpSpPr/>
          <p:nvPr/>
        </p:nvGrpSpPr>
        <p:grpSpPr>
          <a:xfrm>
            <a:off x="6332776" y="1366493"/>
            <a:ext cx="1190123" cy="380995"/>
            <a:chOff x="-100300" y="1352625"/>
            <a:chExt cx="981383" cy="394446"/>
          </a:xfrm>
        </p:grpSpPr>
        <p:sp>
          <p:nvSpPr>
            <p:cNvPr id="339" name="Google Shape;339;p38"/>
            <p:cNvSpPr/>
            <p:nvPr/>
          </p:nvSpPr>
          <p:spPr>
            <a:xfrm>
              <a:off x="-100300" y="1352625"/>
              <a:ext cx="887100" cy="393600"/>
            </a:xfrm>
            <a:prstGeom prst="parallelogram">
              <a:avLst>
                <a:gd fmla="val 25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INB, C</a:t>
              </a:r>
              <a:r>
                <a:rPr baseline="-25000" lang="en"/>
                <a:t>e</a:t>
              </a:r>
              <a:endParaRPr baseline="-25000"/>
            </a:p>
          </p:txBody>
        </p:sp>
        <p:sp>
          <p:nvSpPr>
            <p:cNvPr id="340" name="Google Shape;340;p38"/>
            <p:cNvSpPr txBox="1"/>
            <p:nvPr/>
          </p:nvSpPr>
          <p:spPr>
            <a:xfrm>
              <a:off x="531883" y="1539771"/>
              <a:ext cx="3492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/>
                  <a:ea typeface="Open Sans"/>
                  <a:cs typeface="Open Sans"/>
                  <a:sym typeface="Open Sans"/>
                </a:rPr>
                <a:t>n-1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41" name="Google Shape;341;p38"/>
          <p:cNvGrpSpPr/>
          <p:nvPr/>
        </p:nvGrpSpPr>
        <p:grpSpPr>
          <a:xfrm>
            <a:off x="1859150" y="3176600"/>
            <a:ext cx="1149900" cy="578991"/>
            <a:chOff x="1859150" y="3176600"/>
            <a:chExt cx="1149900" cy="578991"/>
          </a:xfrm>
        </p:grpSpPr>
        <p:sp>
          <p:nvSpPr>
            <p:cNvPr id="342" name="Google Shape;342;p38"/>
            <p:cNvSpPr/>
            <p:nvPr/>
          </p:nvSpPr>
          <p:spPr>
            <a:xfrm>
              <a:off x="1859150" y="3176600"/>
              <a:ext cx="1149900" cy="473100"/>
            </a:xfrm>
            <a:prstGeom prst="parallelogram">
              <a:avLst>
                <a:gd fmla="val 19373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TCP state (W</a:t>
              </a:r>
              <a:r>
                <a:rPr baseline="-25000" lang="en" sz="1200"/>
                <a:t>e </a:t>
              </a:r>
              <a:r>
                <a:rPr lang="en" sz="1200"/>
                <a:t>)</a:t>
              </a:r>
              <a:endParaRPr sz="1200"/>
            </a:p>
          </p:txBody>
        </p:sp>
        <p:sp>
          <p:nvSpPr>
            <p:cNvPr id="343" name="Google Shape;343;p38"/>
            <p:cNvSpPr txBox="1"/>
            <p:nvPr/>
          </p:nvSpPr>
          <p:spPr>
            <a:xfrm>
              <a:off x="2420638" y="3492490"/>
              <a:ext cx="236100" cy="2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>
                  <a:latin typeface="Open Sans"/>
                  <a:ea typeface="Open Sans"/>
                  <a:cs typeface="Open Sans"/>
                  <a:sym typeface="Open Sans"/>
                </a:rPr>
                <a:t>n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44" name="Google Shape;344;p38"/>
          <p:cNvGrpSpPr/>
          <p:nvPr/>
        </p:nvGrpSpPr>
        <p:grpSpPr>
          <a:xfrm>
            <a:off x="4432675" y="2579937"/>
            <a:ext cx="1149900" cy="578241"/>
            <a:chOff x="4446375" y="3019400"/>
            <a:chExt cx="1149900" cy="578241"/>
          </a:xfrm>
        </p:grpSpPr>
        <p:sp>
          <p:nvSpPr>
            <p:cNvPr id="345" name="Google Shape;345;p38"/>
            <p:cNvSpPr/>
            <p:nvPr/>
          </p:nvSpPr>
          <p:spPr>
            <a:xfrm>
              <a:off x="4446375" y="3019400"/>
              <a:ext cx="1149900" cy="473100"/>
            </a:xfrm>
            <a:prstGeom prst="parallelogram">
              <a:avLst>
                <a:gd fmla="val 19373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TCP state (W</a:t>
              </a:r>
              <a:r>
                <a:rPr baseline="-25000" lang="en" sz="1200"/>
                <a:t>s </a:t>
              </a:r>
              <a:r>
                <a:rPr lang="en" sz="1200"/>
                <a:t>)</a:t>
              </a:r>
              <a:endParaRPr sz="1200"/>
            </a:p>
          </p:txBody>
        </p:sp>
        <p:sp>
          <p:nvSpPr>
            <p:cNvPr id="346" name="Google Shape;346;p38"/>
            <p:cNvSpPr txBox="1"/>
            <p:nvPr/>
          </p:nvSpPr>
          <p:spPr>
            <a:xfrm>
              <a:off x="5001838" y="3334540"/>
              <a:ext cx="236100" cy="2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>
                  <a:latin typeface="Open Sans"/>
                  <a:ea typeface="Open Sans"/>
                  <a:cs typeface="Open Sans"/>
                  <a:sym typeface="Open Sans"/>
                </a:rPr>
                <a:t>n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47" name="Google Shape;347;p38"/>
          <p:cNvGrpSpPr/>
          <p:nvPr/>
        </p:nvGrpSpPr>
        <p:grpSpPr>
          <a:xfrm>
            <a:off x="7581150" y="2532475"/>
            <a:ext cx="1149900" cy="579001"/>
            <a:chOff x="7581150" y="2532475"/>
            <a:chExt cx="1149900" cy="579001"/>
          </a:xfrm>
        </p:grpSpPr>
        <p:sp>
          <p:nvSpPr>
            <p:cNvPr id="348" name="Google Shape;348;p38"/>
            <p:cNvSpPr/>
            <p:nvPr/>
          </p:nvSpPr>
          <p:spPr>
            <a:xfrm>
              <a:off x="7581150" y="2532475"/>
              <a:ext cx="1149900" cy="473100"/>
            </a:xfrm>
            <a:prstGeom prst="parallelogram">
              <a:avLst>
                <a:gd fmla="val 19373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TCP state (W</a:t>
              </a:r>
              <a:r>
                <a:rPr baseline="-25000" lang="en" sz="1200"/>
                <a:t>e </a:t>
              </a:r>
              <a:r>
                <a:rPr lang="en" sz="1200"/>
                <a:t>)</a:t>
              </a:r>
              <a:endParaRPr sz="1200"/>
            </a:p>
          </p:txBody>
        </p:sp>
        <p:sp>
          <p:nvSpPr>
            <p:cNvPr id="349" name="Google Shape;349;p38"/>
            <p:cNvSpPr txBox="1"/>
            <p:nvPr/>
          </p:nvSpPr>
          <p:spPr>
            <a:xfrm>
              <a:off x="8142654" y="2848375"/>
              <a:ext cx="329700" cy="2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>
                  <a:latin typeface="Open Sans"/>
                  <a:ea typeface="Open Sans"/>
                  <a:cs typeface="Open Sans"/>
                  <a:sym typeface="Open Sans"/>
                </a:rPr>
                <a:t>n-1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50" name="Google Shape;350;p38"/>
          <p:cNvSpPr txBox="1"/>
          <p:nvPr/>
        </p:nvSpPr>
        <p:spPr>
          <a:xfrm>
            <a:off x="2853500" y="4161375"/>
            <a:ext cx="4407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38"/>
          <p:cNvSpPr/>
          <p:nvPr/>
        </p:nvSpPr>
        <p:spPr>
          <a:xfrm>
            <a:off x="7670088" y="1698800"/>
            <a:ext cx="1229700" cy="434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Buffer (B</a:t>
            </a:r>
            <a:r>
              <a:rPr baseline="-25000" lang="en" sz="1200"/>
              <a:t>e </a:t>
            </a:r>
            <a:r>
              <a:rPr lang="en" sz="1200"/>
              <a:t>)</a:t>
            </a:r>
            <a:endParaRPr sz="1200"/>
          </a:p>
        </p:txBody>
      </p:sp>
      <p:cxnSp>
        <p:nvCxnSpPr>
          <p:cNvPr id="352" name="Google Shape;352;p38"/>
          <p:cNvCxnSpPr>
            <a:stCxn id="339" idx="5"/>
            <a:endCxn id="336" idx="2"/>
          </p:cNvCxnSpPr>
          <p:nvPr/>
        </p:nvCxnSpPr>
        <p:spPr>
          <a:xfrm rot="10800000">
            <a:off x="4093998" y="1547282"/>
            <a:ext cx="22863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38"/>
          <p:cNvCxnSpPr>
            <a:stCxn id="336" idx="5"/>
            <a:endCxn id="329" idx="2"/>
          </p:cNvCxnSpPr>
          <p:nvPr/>
        </p:nvCxnSpPr>
        <p:spPr>
          <a:xfrm flipH="1">
            <a:off x="1128999" y="1547261"/>
            <a:ext cx="1988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38"/>
          <p:cNvCxnSpPr>
            <a:endCxn id="339" idx="2"/>
          </p:cNvCxnSpPr>
          <p:nvPr/>
        </p:nvCxnSpPr>
        <p:spPr>
          <a:xfrm flipH="1">
            <a:off x="7361040" y="1517282"/>
            <a:ext cx="1289100" cy="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38"/>
          <p:cNvCxnSpPr>
            <a:endCxn id="351" idx="2"/>
          </p:cNvCxnSpPr>
          <p:nvPr/>
        </p:nvCxnSpPr>
        <p:spPr>
          <a:xfrm flipH="1">
            <a:off x="8857738" y="1906250"/>
            <a:ext cx="2589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38"/>
          <p:cNvCxnSpPr>
            <a:endCxn id="348" idx="2"/>
          </p:cNvCxnSpPr>
          <p:nvPr/>
        </p:nvCxnSpPr>
        <p:spPr>
          <a:xfrm flipH="1">
            <a:off x="8685223" y="2765125"/>
            <a:ext cx="4032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38"/>
          <p:cNvCxnSpPr>
            <a:endCxn id="327" idx="2"/>
          </p:cNvCxnSpPr>
          <p:nvPr/>
        </p:nvCxnSpPr>
        <p:spPr>
          <a:xfrm flipH="1">
            <a:off x="8853973" y="3737375"/>
            <a:ext cx="272100" cy="3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38"/>
          <p:cNvCxnSpPr>
            <a:endCxn id="326" idx="2"/>
          </p:cNvCxnSpPr>
          <p:nvPr/>
        </p:nvCxnSpPr>
        <p:spPr>
          <a:xfrm flipH="1">
            <a:off x="7044101" y="3208775"/>
            <a:ext cx="20160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38"/>
          <p:cNvCxnSpPr>
            <a:stCxn id="339" idx="2"/>
          </p:cNvCxnSpPr>
          <p:nvPr/>
        </p:nvCxnSpPr>
        <p:spPr>
          <a:xfrm>
            <a:off x="7361040" y="1556582"/>
            <a:ext cx="455100" cy="10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38"/>
          <p:cNvCxnSpPr/>
          <p:nvPr/>
        </p:nvCxnSpPr>
        <p:spPr>
          <a:xfrm>
            <a:off x="4100925" y="1549425"/>
            <a:ext cx="455100" cy="10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8"/>
          <p:cNvCxnSpPr/>
          <p:nvPr/>
        </p:nvCxnSpPr>
        <p:spPr>
          <a:xfrm>
            <a:off x="986106" y="1760789"/>
            <a:ext cx="1413300" cy="14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38"/>
          <p:cNvCxnSpPr>
            <a:stCxn id="339" idx="3"/>
            <a:endCxn id="326" idx="1"/>
          </p:cNvCxnSpPr>
          <p:nvPr/>
        </p:nvCxnSpPr>
        <p:spPr>
          <a:xfrm flipH="1">
            <a:off x="6553147" y="1746671"/>
            <a:ext cx="270000" cy="12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38"/>
          <p:cNvCxnSpPr>
            <a:endCxn id="345" idx="2"/>
          </p:cNvCxnSpPr>
          <p:nvPr/>
        </p:nvCxnSpPr>
        <p:spPr>
          <a:xfrm flipH="1">
            <a:off x="5536748" y="1801287"/>
            <a:ext cx="1277100" cy="10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38"/>
          <p:cNvSpPr txBox="1"/>
          <p:nvPr/>
        </p:nvSpPr>
        <p:spPr>
          <a:xfrm>
            <a:off x="8472450" y="1904450"/>
            <a:ext cx="3198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pen Sans"/>
                <a:ea typeface="Open Sans"/>
                <a:cs typeface="Open Sans"/>
                <a:sym typeface="Open Sans"/>
              </a:rPr>
              <a:t>n-1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5" name="Google Shape;365;p38"/>
          <p:cNvSpPr txBox="1"/>
          <p:nvPr/>
        </p:nvSpPr>
        <p:spPr>
          <a:xfrm>
            <a:off x="5721575" y="2027675"/>
            <a:ext cx="3198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66" name="Google Shape;366;p38"/>
          <p:cNvCxnSpPr>
            <a:stCxn id="351" idx="5"/>
            <a:endCxn id="334" idx="2"/>
          </p:cNvCxnSpPr>
          <p:nvPr/>
        </p:nvCxnSpPr>
        <p:spPr>
          <a:xfrm flipH="1">
            <a:off x="6098437" y="1915850"/>
            <a:ext cx="1613700" cy="1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38"/>
          <p:cNvCxnSpPr>
            <a:stCxn id="334" idx="5"/>
            <a:endCxn id="332" idx="2"/>
          </p:cNvCxnSpPr>
          <p:nvPr/>
        </p:nvCxnSpPr>
        <p:spPr>
          <a:xfrm flipH="1">
            <a:off x="2853512" y="2046488"/>
            <a:ext cx="2099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38"/>
          <p:cNvCxnSpPr>
            <a:stCxn id="351" idx="5"/>
            <a:endCxn id="345" idx="2"/>
          </p:cNvCxnSpPr>
          <p:nvPr/>
        </p:nvCxnSpPr>
        <p:spPr>
          <a:xfrm flipH="1">
            <a:off x="5536837" y="1915850"/>
            <a:ext cx="2175300" cy="9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38"/>
          <p:cNvCxnSpPr>
            <a:stCxn id="348" idx="5"/>
            <a:endCxn id="345" idx="2"/>
          </p:cNvCxnSpPr>
          <p:nvPr/>
        </p:nvCxnSpPr>
        <p:spPr>
          <a:xfrm flipH="1">
            <a:off x="5536877" y="2769025"/>
            <a:ext cx="2090100" cy="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38"/>
          <p:cNvCxnSpPr>
            <a:stCxn id="326" idx="5"/>
            <a:endCxn id="345" idx="2"/>
          </p:cNvCxnSpPr>
          <p:nvPr/>
        </p:nvCxnSpPr>
        <p:spPr>
          <a:xfrm rot="10800000">
            <a:off x="5536699" y="2816375"/>
            <a:ext cx="44160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38"/>
          <p:cNvCxnSpPr>
            <a:stCxn id="348" idx="5"/>
            <a:endCxn id="326" idx="2"/>
          </p:cNvCxnSpPr>
          <p:nvPr/>
        </p:nvCxnSpPr>
        <p:spPr>
          <a:xfrm flipH="1">
            <a:off x="7044077" y="2769025"/>
            <a:ext cx="5829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38"/>
          <p:cNvCxnSpPr>
            <a:stCxn id="326" idx="4"/>
            <a:endCxn id="327" idx="1"/>
          </p:cNvCxnSpPr>
          <p:nvPr/>
        </p:nvCxnSpPr>
        <p:spPr>
          <a:xfrm>
            <a:off x="6511200" y="3440825"/>
            <a:ext cx="1599900" cy="4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8"/>
          <p:cNvCxnSpPr>
            <a:stCxn id="327" idx="5"/>
            <a:endCxn id="325" idx="4"/>
          </p:cNvCxnSpPr>
          <p:nvPr/>
        </p:nvCxnSpPr>
        <p:spPr>
          <a:xfrm rot="10800000">
            <a:off x="3700127" y="2765375"/>
            <a:ext cx="3576300" cy="13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38"/>
          <p:cNvCxnSpPr>
            <a:stCxn id="345" idx="3"/>
            <a:endCxn id="342" idx="2"/>
          </p:cNvCxnSpPr>
          <p:nvPr/>
        </p:nvCxnSpPr>
        <p:spPr>
          <a:xfrm flipH="1">
            <a:off x="2963198" y="3053037"/>
            <a:ext cx="1998600" cy="3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38"/>
          <p:cNvCxnSpPr>
            <a:stCxn id="326" idx="5"/>
            <a:endCxn id="334" idx="4"/>
          </p:cNvCxnSpPr>
          <p:nvPr/>
        </p:nvCxnSpPr>
        <p:spPr>
          <a:xfrm rot="10800000">
            <a:off x="5525599" y="2263475"/>
            <a:ext cx="452700" cy="9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38"/>
          <p:cNvCxnSpPr>
            <a:stCxn id="334" idx="5"/>
            <a:endCxn id="325" idx="1"/>
          </p:cNvCxnSpPr>
          <p:nvPr/>
        </p:nvCxnSpPr>
        <p:spPr>
          <a:xfrm flipH="1">
            <a:off x="3744812" y="2046488"/>
            <a:ext cx="12081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38"/>
          <p:cNvCxnSpPr>
            <a:stCxn id="345" idx="5"/>
            <a:endCxn id="323" idx="2"/>
          </p:cNvCxnSpPr>
          <p:nvPr/>
        </p:nvCxnSpPr>
        <p:spPr>
          <a:xfrm flipH="1">
            <a:off x="1666002" y="2816487"/>
            <a:ext cx="2812500" cy="1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8"/>
          <p:cNvCxnSpPr>
            <a:stCxn id="325" idx="5"/>
            <a:endCxn id="323" idx="2"/>
          </p:cNvCxnSpPr>
          <p:nvPr/>
        </p:nvCxnSpPr>
        <p:spPr>
          <a:xfrm flipH="1">
            <a:off x="1665977" y="2535187"/>
            <a:ext cx="1526100" cy="3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38"/>
          <p:cNvCxnSpPr>
            <a:stCxn id="325" idx="3"/>
            <a:endCxn id="324" idx="1"/>
          </p:cNvCxnSpPr>
          <p:nvPr/>
        </p:nvCxnSpPr>
        <p:spPr>
          <a:xfrm flipH="1">
            <a:off x="2803073" y="2765287"/>
            <a:ext cx="852600" cy="11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38"/>
          <p:cNvCxnSpPr>
            <a:stCxn id="336" idx="3"/>
            <a:endCxn id="342" idx="1"/>
          </p:cNvCxnSpPr>
          <p:nvPr/>
        </p:nvCxnSpPr>
        <p:spPr>
          <a:xfrm flipH="1">
            <a:off x="2479848" y="1745950"/>
            <a:ext cx="1076400" cy="14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8"/>
          <p:cNvCxnSpPr>
            <a:stCxn id="323" idx="1"/>
            <a:endCxn id="332" idx="4"/>
          </p:cNvCxnSpPr>
          <p:nvPr/>
        </p:nvCxnSpPr>
        <p:spPr>
          <a:xfrm flipH="1" rot="10800000">
            <a:off x="1175174" y="2270575"/>
            <a:ext cx="1105500" cy="4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38"/>
          <p:cNvCxnSpPr>
            <a:stCxn id="329" idx="3"/>
            <a:endCxn id="323" idx="0"/>
          </p:cNvCxnSpPr>
          <p:nvPr/>
        </p:nvCxnSpPr>
        <p:spPr>
          <a:xfrm>
            <a:off x="591086" y="1737594"/>
            <a:ext cx="542100" cy="9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38"/>
          <p:cNvCxnSpPr>
            <a:stCxn id="323" idx="4"/>
            <a:endCxn id="324" idx="5"/>
          </p:cNvCxnSpPr>
          <p:nvPr/>
        </p:nvCxnSpPr>
        <p:spPr>
          <a:xfrm>
            <a:off x="1133125" y="3142675"/>
            <a:ext cx="869100" cy="9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38"/>
          <p:cNvCxnSpPr>
            <a:stCxn id="336" idx="3"/>
            <a:endCxn id="323" idx="2"/>
          </p:cNvCxnSpPr>
          <p:nvPr/>
        </p:nvCxnSpPr>
        <p:spPr>
          <a:xfrm flipH="1">
            <a:off x="1665948" y="1745950"/>
            <a:ext cx="1890300" cy="11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38"/>
          <p:cNvCxnSpPr>
            <a:stCxn id="342" idx="5"/>
            <a:endCxn id="323" idx="2"/>
          </p:cNvCxnSpPr>
          <p:nvPr/>
        </p:nvCxnSpPr>
        <p:spPr>
          <a:xfrm rot="10800000">
            <a:off x="1665877" y="2925650"/>
            <a:ext cx="2391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38"/>
          <p:cNvSpPr/>
          <p:nvPr/>
        </p:nvSpPr>
        <p:spPr>
          <a:xfrm>
            <a:off x="84625" y="3683125"/>
            <a:ext cx="14661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Shaded: Observed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Unshaded: Hidden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insight: observing TCP state simplifies inference</a:t>
            </a:r>
            <a:endParaRPr/>
          </a:p>
        </p:txBody>
      </p:sp>
      <p:sp>
        <p:nvSpPr>
          <p:cNvPr id="392" name="Google Shape;39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39"/>
          <p:cNvSpPr/>
          <p:nvPr/>
        </p:nvSpPr>
        <p:spPr>
          <a:xfrm>
            <a:off x="558175" y="2708575"/>
            <a:ext cx="1149900" cy="434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Download time (D</a:t>
            </a:r>
            <a:r>
              <a:rPr baseline="-25000" lang="en" sz="1200"/>
              <a:t>n</a:t>
            </a:r>
            <a:r>
              <a:rPr lang="en" sz="1200"/>
              <a:t>)</a:t>
            </a:r>
            <a:endParaRPr sz="1200"/>
          </a:p>
        </p:txBody>
      </p:sp>
      <p:sp>
        <p:nvSpPr>
          <p:cNvPr id="394" name="Google Shape;394;p39"/>
          <p:cNvSpPr/>
          <p:nvPr/>
        </p:nvSpPr>
        <p:spPr>
          <a:xfrm>
            <a:off x="1956350" y="3897725"/>
            <a:ext cx="1601700" cy="473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Observed throughput (Y</a:t>
            </a:r>
            <a:r>
              <a:rPr baseline="-25000" lang="en" sz="1200"/>
              <a:t>n</a:t>
            </a:r>
            <a:r>
              <a:rPr lang="en" sz="1200"/>
              <a:t>)</a:t>
            </a:r>
            <a:endParaRPr sz="1200"/>
          </a:p>
        </p:txBody>
      </p:sp>
      <p:sp>
        <p:nvSpPr>
          <p:cNvPr id="395" name="Google Shape;395;p39"/>
          <p:cNvSpPr/>
          <p:nvPr/>
        </p:nvSpPr>
        <p:spPr>
          <a:xfrm>
            <a:off x="3147500" y="2305087"/>
            <a:ext cx="1105500" cy="4602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Chunk Size (S</a:t>
            </a:r>
            <a:r>
              <a:rPr baseline="-25000" lang="en" sz="1200"/>
              <a:t>n</a:t>
            </a:r>
            <a:r>
              <a:rPr lang="en" sz="1200"/>
              <a:t>)</a:t>
            </a:r>
            <a:endParaRPr sz="1200"/>
          </a:p>
        </p:txBody>
      </p:sp>
      <p:sp>
        <p:nvSpPr>
          <p:cNvPr id="396" name="Google Shape;396;p39"/>
          <p:cNvSpPr/>
          <p:nvPr/>
        </p:nvSpPr>
        <p:spPr>
          <a:xfrm>
            <a:off x="5936250" y="3006725"/>
            <a:ext cx="1149900" cy="434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Download time (D</a:t>
            </a:r>
            <a:r>
              <a:rPr baseline="-25000" lang="en" sz="1200"/>
              <a:t>n-1</a:t>
            </a:r>
            <a:r>
              <a:rPr lang="en" sz="1200"/>
              <a:t>)</a:t>
            </a:r>
            <a:endParaRPr sz="1200"/>
          </a:p>
        </p:txBody>
      </p:sp>
      <p:sp>
        <p:nvSpPr>
          <p:cNvPr id="397" name="Google Shape;397;p39"/>
          <p:cNvSpPr/>
          <p:nvPr/>
        </p:nvSpPr>
        <p:spPr>
          <a:xfrm>
            <a:off x="7230600" y="3897725"/>
            <a:ext cx="1669200" cy="473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Observed throughput (Y</a:t>
            </a:r>
            <a:r>
              <a:rPr baseline="-25000" lang="en" sz="1200"/>
              <a:t>n-1</a:t>
            </a:r>
            <a:r>
              <a:rPr lang="en" sz="1200"/>
              <a:t>)</a:t>
            </a:r>
            <a:endParaRPr sz="1200"/>
          </a:p>
        </p:txBody>
      </p:sp>
      <p:grpSp>
        <p:nvGrpSpPr>
          <p:cNvPr id="398" name="Google Shape;398;p39"/>
          <p:cNvGrpSpPr/>
          <p:nvPr/>
        </p:nvGrpSpPr>
        <p:grpSpPr>
          <a:xfrm>
            <a:off x="99392" y="1368004"/>
            <a:ext cx="1075786" cy="407685"/>
            <a:chOff x="188725" y="1352625"/>
            <a:chExt cx="887100" cy="434169"/>
          </a:xfrm>
        </p:grpSpPr>
        <p:sp>
          <p:nvSpPr>
            <p:cNvPr id="399" name="Google Shape;399;p39"/>
            <p:cNvSpPr/>
            <p:nvPr/>
          </p:nvSpPr>
          <p:spPr>
            <a:xfrm>
              <a:off x="188725" y="1352625"/>
              <a:ext cx="887100" cy="393600"/>
            </a:xfrm>
            <a:prstGeom prst="parallelogram">
              <a:avLst>
                <a:gd fmla="val 25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INB, C</a:t>
              </a:r>
              <a:r>
                <a:rPr baseline="-25000" lang="en"/>
                <a:t>e</a:t>
              </a:r>
              <a:endParaRPr baseline="-25000"/>
            </a:p>
          </p:txBody>
        </p:sp>
        <p:sp>
          <p:nvSpPr>
            <p:cNvPr id="400" name="Google Shape;400;p39"/>
            <p:cNvSpPr txBox="1"/>
            <p:nvPr/>
          </p:nvSpPr>
          <p:spPr>
            <a:xfrm>
              <a:off x="821117" y="1541694"/>
              <a:ext cx="254700" cy="24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/>
                  <a:ea typeface="Open Sans"/>
                  <a:cs typeface="Open Sans"/>
                  <a:sym typeface="Open Sans"/>
                </a:rPr>
                <a:t>n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1" name="Google Shape;401;p39"/>
          <p:cNvGrpSpPr/>
          <p:nvPr/>
        </p:nvGrpSpPr>
        <p:grpSpPr>
          <a:xfrm>
            <a:off x="1665713" y="1836525"/>
            <a:ext cx="1229700" cy="460200"/>
            <a:chOff x="1665713" y="1836525"/>
            <a:chExt cx="1229700" cy="460200"/>
          </a:xfrm>
        </p:grpSpPr>
        <p:sp>
          <p:nvSpPr>
            <p:cNvPr id="402" name="Google Shape;402;p39"/>
            <p:cNvSpPr/>
            <p:nvPr/>
          </p:nvSpPr>
          <p:spPr>
            <a:xfrm>
              <a:off x="1665713" y="1836525"/>
              <a:ext cx="1229700" cy="434100"/>
            </a:xfrm>
            <a:prstGeom prst="parallelogram">
              <a:avLst>
                <a:gd fmla="val 19373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Buffer (B</a:t>
              </a:r>
              <a:r>
                <a:rPr baseline="-25000" lang="en" sz="1200"/>
                <a:t>e </a:t>
              </a:r>
              <a:r>
                <a:rPr lang="en" sz="1200"/>
                <a:t>)</a:t>
              </a:r>
              <a:endParaRPr sz="1200"/>
            </a:p>
          </p:txBody>
        </p:sp>
        <p:sp>
          <p:nvSpPr>
            <p:cNvPr id="403" name="Google Shape;403;p39"/>
            <p:cNvSpPr txBox="1"/>
            <p:nvPr/>
          </p:nvSpPr>
          <p:spPr>
            <a:xfrm>
              <a:off x="2472675" y="2067525"/>
              <a:ext cx="236100" cy="2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>
                  <a:latin typeface="Open Sans"/>
                  <a:ea typeface="Open Sans"/>
                  <a:cs typeface="Open Sans"/>
                  <a:sym typeface="Open Sans"/>
                </a:rPr>
                <a:t>n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4" name="Google Shape;404;p39"/>
          <p:cNvSpPr/>
          <p:nvPr/>
        </p:nvSpPr>
        <p:spPr>
          <a:xfrm>
            <a:off x="4910863" y="1829438"/>
            <a:ext cx="1229700" cy="434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Buffer (B</a:t>
            </a:r>
            <a:r>
              <a:rPr baseline="-25000" lang="en" sz="1200"/>
              <a:t>s </a:t>
            </a:r>
            <a:r>
              <a:rPr lang="en" sz="1200"/>
              <a:t>)</a:t>
            </a:r>
            <a:endParaRPr sz="1200"/>
          </a:p>
        </p:txBody>
      </p:sp>
      <p:grpSp>
        <p:nvGrpSpPr>
          <p:cNvPr id="405" name="Google Shape;405;p39"/>
          <p:cNvGrpSpPr/>
          <p:nvPr/>
        </p:nvGrpSpPr>
        <p:grpSpPr>
          <a:xfrm>
            <a:off x="3068027" y="1348572"/>
            <a:ext cx="1075786" cy="446565"/>
            <a:chOff x="188725" y="1352625"/>
            <a:chExt cx="887100" cy="442319"/>
          </a:xfrm>
        </p:grpSpPr>
        <p:sp>
          <p:nvSpPr>
            <p:cNvPr id="406" name="Google Shape;406;p39"/>
            <p:cNvSpPr/>
            <p:nvPr/>
          </p:nvSpPr>
          <p:spPr>
            <a:xfrm>
              <a:off x="188725" y="1352625"/>
              <a:ext cx="887100" cy="393600"/>
            </a:xfrm>
            <a:prstGeom prst="parallelogram">
              <a:avLst>
                <a:gd fmla="val 25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INB, C</a:t>
              </a:r>
              <a:r>
                <a:rPr baseline="-25000" lang="en"/>
                <a:t>s</a:t>
              </a:r>
              <a:endParaRPr baseline="-25000"/>
            </a:p>
          </p:txBody>
        </p:sp>
        <p:sp>
          <p:nvSpPr>
            <p:cNvPr id="407" name="Google Shape;407;p39"/>
            <p:cNvSpPr txBox="1"/>
            <p:nvPr/>
          </p:nvSpPr>
          <p:spPr>
            <a:xfrm>
              <a:off x="798966" y="1549844"/>
              <a:ext cx="254700" cy="24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/>
                  <a:ea typeface="Open Sans"/>
                  <a:cs typeface="Open Sans"/>
                  <a:sym typeface="Open Sans"/>
                </a:rPr>
                <a:t>n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8" name="Google Shape;408;p39"/>
          <p:cNvGrpSpPr/>
          <p:nvPr/>
        </p:nvGrpSpPr>
        <p:grpSpPr>
          <a:xfrm>
            <a:off x="6332776" y="1366493"/>
            <a:ext cx="1190123" cy="380995"/>
            <a:chOff x="-100300" y="1352625"/>
            <a:chExt cx="981383" cy="394446"/>
          </a:xfrm>
        </p:grpSpPr>
        <p:sp>
          <p:nvSpPr>
            <p:cNvPr id="409" name="Google Shape;409;p39"/>
            <p:cNvSpPr/>
            <p:nvPr/>
          </p:nvSpPr>
          <p:spPr>
            <a:xfrm>
              <a:off x="-100300" y="1352625"/>
              <a:ext cx="887100" cy="393600"/>
            </a:xfrm>
            <a:prstGeom prst="parallelogram">
              <a:avLst>
                <a:gd fmla="val 25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INB, C</a:t>
              </a:r>
              <a:r>
                <a:rPr baseline="-25000" lang="en"/>
                <a:t>e</a:t>
              </a:r>
              <a:endParaRPr baseline="-25000"/>
            </a:p>
          </p:txBody>
        </p:sp>
        <p:sp>
          <p:nvSpPr>
            <p:cNvPr id="410" name="Google Shape;410;p39"/>
            <p:cNvSpPr txBox="1"/>
            <p:nvPr/>
          </p:nvSpPr>
          <p:spPr>
            <a:xfrm>
              <a:off x="531883" y="1539771"/>
              <a:ext cx="3492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/>
                  <a:ea typeface="Open Sans"/>
                  <a:cs typeface="Open Sans"/>
                  <a:sym typeface="Open Sans"/>
                </a:rPr>
                <a:t>n-1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1" name="Google Shape;411;p39"/>
          <p:cNvGrpSpPr/>
          <p:nvPr/>
        </p:nvGrpSpPr>
        <p:grpSpPr>
          <a:xfrm>
            <a:off x="1859150" y="3176600"/>
            <a:ext cx="1149900" cy="578991"/>
            <a:chOff x="1859150" y="3176600"/>
            <a:chExt cx="1149900" cy="578991"/>
          </a:xfrm>
        </p:grpSpPr>
        <p:sp>
          <p:nvSpPr>
            <p:cNvPr id="412" name="Google Shape;412;p39"/>
            <p:cNvSpPr/>
            <p:nvPr/>
          </p:nvSpPr>
          <p:spPr>
            <a:xfrm>
              <a:off x="1859150" y="3176600"/>
              <a:ext cx="1149900" cy="473100"/>
            </a:xfrm>
            <a:prstGeom prst="parallelogram">
              <a:avLst>
                <a:gd fmla="val 19373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TCP state (W</a:t>
              </a:r>
              <a:r>
                <a:rPr baseline="-25000" lang="en" sz="1200"/>
                <a:t>e </a:t>
              </a:r>
              <a:r>
                <a:rPr lang="en" sz="1200"/>
                <a:t>)</a:t>
              </a:r>
              <a:endParaRPr sz="1200"/>
            </a:p>
          </p:txBody>
        </p:sp>
        <p:sp>
          <p:nvSpPr>
            <p:cNvPr id="413" name="Google Shape;413;p39"/>
            <p:cNvSpPr txBox="1"/>
            <p:nvPr/>
          </p:nvSpPr>
          <p:spPr>
            <a:xfrm>
              <a:off x="2420638" y="3492490"/>
              <a:ext cx="236100" cy="2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>
                  <a:latin typeface="Open Sans"/>
                  <a:ea typeface="Open Sans"/>
                  <a:cs typeface="Open Sans"/>
                  <a:sym typeface="Open Sans"/>
                </a:rPr>
                <a:t>n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4432675" y="2579937"/>
            <a:ext cx="1149900" cy="578241"/>
            <a:chOff x="4446375" y="3019400"/>
            <a:chExt cx="1149900" cy="578241"/>
          </a:xfrm>
        </p:grpSpPr>
        <p:sp>
          <p:nvSpPr>
            <p:cNvPr id="415" name="Google Shape;415;p39"/>
            <p:cNvSpPr/>
            <p:nvPr/>
          </p:nvSpPr>
          <p:spPr>
            <a:xfrm>
              <a:off x="4446375" y="3019400"/>
              <a:ext cx="1149900" cy="473100"/>
            </a:xfrm>
            <a:prstGeom prst="parallelogram">
              <a:avLst>
                <a:gd fmla="val 19373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TCP state (W</a:t>
              </a:r>
              <a:r>
                <a:rPr baseline="-25000" lang="en" sz="1200"/>
                <a:t>s </a:t>
              </a:r>
              <a:r>
                <a:rPr lang="en" sz="1200"/>
                <a:t>)</a:t>
              </a:r>
              <a:endParaRPr sz="1200"/>
            </a:p>
          </p:txBody>
        </p:sp>
        <p:sp>
          <p:nvSpPr>
            <p:cNvPr id="416" name="Google Shape;416;p39"/>
            <p:cNvSpPr txBox="1"/>
            <p:nvPr/>
          </p:nvSpPr>
          <p:spPr>
            <a:xfrm>
              <a:off x="5001838" y="3334540"/>
              <a:ext cx="236100" cy="2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>
                  <a:latin typeface="Open Sans"/>
                  <a:ea typeface="Open Sans"/>
                  <a:cs typeface="Open Sans"/>
                  <a:sym typeface="Open Sans"/>
                </a:rPr>
                <a:t>n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7581150" y="2532475"/>
            <a:ext cx="1149900" cy="579001"/>
            <a:chOff x="7581150" y="2532475"/>
            <a:chExt cx="1149900" cy="579001"/>
          </a:xfrm>
        </p:grpSpPr>
        <p:sp>
          <p:nvSpPr>
            <p:cNvPr id="418" name="Google Shape;418;p39"/>
            <p:cNvSpPr/>
            <p:nvPr/>
          </p:nvSpPr>
          <p:spPr>
            <a:xfrm>
              <a:off x="7581150" y="2532475"/>
              <a:ext cx="1149900" cy="473100"/>
            </a:xfrm>
            <a:prstGeom prst="parallelogram">
              <a:avLst>
                <a:gd fmla="val 19373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TCP state (W</a:t>
              </a:r>
              <a:r>
                <a:rPr baseline="-25000" lang="en" sz="1200"/>
                <a:t>e </a:t>
              </a:r>
              <a:r>
                <a:rPr lang="en" sz="1200"/>
                <a:t>)</a:t>
              </a:r>
              <a:endParaRPr sz="1200"/>
            </a:p>
          </p:txBody>
        </p:sp>
        <p:sp>
          <p:nvSpPr>
            <p:cNvPr id="419" name="Google Shape;419;p39"/>
            <p:cNvSpPr txBox="1"/>
            <p:nvPr/>
          </p:nvSpPr>
          <p:spPr>
            <a:xfrm>
              <a:off x="8142654" y="2848375"/>
              <a:ext cx="329700" cy="2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>
                  <a:latin typeface="Open Sans"/>
                  <a:ea typeface="Open Sans"/>
                  <a:cs typeface="Open Sans"/>
                  <a:sym typeface="Open Sans"/>
                </a:rPr>
                <a:t>n-1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20" name="Google Shape;420;p39"/>
          <p:cNvSpPr/>
          <p:nvPr/>
        </p:nvSpPr>
        <p:spPr>
          <a:xfrm>
            <a:off x="7670088" y="1698800"/>
            <a:ext cx="1229700" cy="434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Buffer (B</a:t>
            </a:r>
            <a:r>
              <a:rPr baseline="-25000" lang="en" sz="1200"/>
              <a:t>e </a:t>
            </a:r>
            <a:r>
              <a:rPr lang="en" sz="1200"/>
              <a:t>)</a:t>
            </a:r>
            <a:endParaRPr sz="1200"/>
          </a:p>
        </p:txBody>
      </p:sp>
      <p:cxnSp>
        <p:nvCxnSpPr>
          <p:cNvPr id="421" name="Google Shape;421;p39"/>
          <p:cNvCxnSpPr>
            <a:stCxn id="409" idx="5"/>
            <a:endCxn id="406" idx="2"/>
          </p:cNvCxnSpPr>
          <p:nvPr/>
        </p:nvCxnSpPr>
        <p:spPr>
          <a:xfrm rot="10800000">
            <a:off x="4093998" y="1547282"/>
            <a:ext cx="22863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39"/>
          <p:cNvCxnSpPr>
            <a:stCxn id="406" idx="5"/>
            <a:endCxn id="399" idx="2"/>
          </p:cNvCxnSpPr>
          <p:nvPr/>
        </p:nvCxnSpPr>
        <p:spPr>
          <a:xfrm flipH="1">
            <a:off x="1128999" y="1547261"/>
            <a:ext cx="1988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39"/>
          <p:cNvCxnSpPr>
            <a:endCxn id="409" idx="2"/>
          </p:cNvCxnSpPr>
          <p:nvPr/>
        </p:nvCxnSpPr>
        <p:spPr>
          <a:xfrm flipH="1">
            <a:off x="7361040" y="1517282"/>
            <a:ext cx="1289100" cy="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39"/>
          <p:cNvCxnSpPr>
            <a:endCxn id="420" idx="2"/>
          </p:cNvCxnSpPr>
          <p:nvPr/>
        </p:nvCxnSpPr>
        <p:spPr>
          <a:xfrm flipH="1">
            <a:off x="8857738" y="1906250"/>
            <a:ext cx="2589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39"/>
          <p:cNvCxnSpPr>
            <a:endCxn id="418" idx="2"/>
          </p:cNvCxnSpPr>
          <p:nvPr/>
        </p:nvCxnSpPr>
        <p:spPr>
          <a:xfrm flipH="1">
            <a:off x="8685223" y="2765125"/>
            <a:ext cx="4032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39"/>
          <p:cNvCxnSpPr>
            <a:endCxn id="397" idx="2"/>
          </p:cNvCxnSpPr>
          <p:nvPr/>
        </p:nvCxnSpPr>
        <p:spPr>
          <a:xfrm flipH="1">
            <a:off x="8853973" y="3737375"/>
            <a:ext cx="272100" cy="3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39"/>
          <p:cNvCxnSpPr>
            <a:endCxn id="396" idx="2"/>
          </p:cNvCxnSpPr>
          <p:nvPr/>
        </p:nvCxnSpPr>
        <p:spPr>
          <a:xfrm flipH="1">
            <a:off x="7044101" y="3208775"/>
            <a:ext cx="20160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39"/>
          <p:cNvCxnSpPr>
            <a:stCxn id="409" idx="2"/>
          </p:cNvCxnSpPr>
          <p:nvPr/>
        </p:nvCxnSpPr>
        <p:spPr>
          <a:xfrm>
            <a:off x="7361040" y="1556582"/>
            <a:ext cx="455100" cy="10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39"/>
          <p:cNvCxnSpPr/>
          <p:nvPr/>
        </p:nvCxnSpPr>
        <p:spPr>
          <a:xfrm>
            <a:off x="4100925" y="1549425"/>
            <a:ext cx="455100" cy="10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39"/>
          <p:cNvCxnSpPr/>
          <p:nvPr/>
        </p:nvCxnSpPr>
        <p:spPr>
          <a:xfrm>
            <a:off x="986106" y="1760789"/>
            <a:ext cx="1413300" cy="14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39"/>
          <p:cNvCxnSpPr>
            <a:stCxn id="409" idx="3"/>
            <a:endCxn id="396" idx="1"/>
          </p:cNvCxnSpPr>
          <p:nvPr/>
        </p:nvCxnSpPr>
        <p:spPr>
          <a:xfrm flipH="1">
            <a:off x="6553147" y="1746671"/>
            <a:ext cx="270000" cy="12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39"/>
          <p:cNvCxnSpPr>
            <a:endCxn id="415" idx="2"/>
          </p:cNvCxnSpPr>
          <p:nvPr/>
        </p:nvCxnSpPr>
        <p:spPr>
          <a:xfrm flipH="1">
            <a:off x="5536748" y="1801287"/>
            <a:ext cx="1277100" cy="10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39"/>
          <p:cNvSpPr txBox="1"/>
          <p:nvPr/>
        </p:nvSpPr>
        <p:spPr>
          <a:xfrm>
            <a:off x="8472450" y="1904450"/>
            <a:ext cx="3198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pen Sans"/>
                <a:ea typeface="Open Sans"/>
                <a:cs typeface="Open Sans"/>
                <a:sym typeface="Open Sans"/>
              </a:rPr>
              <a:t>n-1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4" name="Google Shape;434;p39"/>
          <p:cNvSpPr txBox="1"/>
          <p:nvPr/>
        </p:nvSpPr>
        <p:spPr>
          <a:xfrm>
            <a:off x="5721575" y="2027675"/>
            <a:ext cx="3198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5" name="Google Shape;435;p39"/>
          <p:cNvCxnSpPr>
            <a:stCxn id="420" idx="5"/>
            <a:endCxn id="404" idx="2"/>
          </p:cNvCxnSpPr>
          <p:nvPr/>
        </p:nvCxnSpPr>
        <p:spPr>
          <a:xfrm flipH="1">
            <a:off x="6098437" y="1915850"/>
            <a:ext cx="1613700" cy="1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39"/>
          <p:cNvCxnSpPr>
            <a:stCxn id="404" idx="5"/>
            <a:endCxn id="402" idx="2"/>
          </p:cNvCxnSpPr>
          <p:nvPr/>
        </p:nvCxnSpPr>
        <p:spPr>
          <a:xfrm flipH="1">
            <a:off x="2853512" y="2046488"/>
            <a:ext cx="2099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39"/>
          <p:cNvCxnSpPr>
            <a:stCxn id="420" idx="5"/>
            <a:endCxn id="415" idx="2"/>
          </p:cNvCxnSpPr>
          <p:nvPr/>
        </p:nvCxnSpPr>
        <p:spPr>
          <a:xfrm flipH="1">
            <a:off x="5536837" y="1915850"/>
            <a:ext cx="2175300" cy="9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39"/>
          <p:cNvCxnSpPr>
            <a:stCxn id="418" idx="5"/>
            <a:endCxn id="415" idx="2"/>
          </p:cNvCxnSpPr>
          <p:nvPr/>
        </p:nvCxnSpPr>
        <p:spPr>
          <a:xfrm flipH="1">
            <a:off x="5536877" y="2769025"/>
            <a:ext cx="2090100" cy="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39"/>
          <p:cNvCxnSpPr>
            <a:stCxn id="396" idx="5"/>
            <a:endCxn id="415" idx="2"/>
          </p:cNvCxnSpPr>
          <p:nvPr/>
        </p:nvCxnSpPr>
        <p:spPr>
          <a:xfrm rot="10800000">
            <a:off x="5536699" y="2816375"/>
            <a:ext cx="44160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39"/>
          <p:cNvCxnSpPr>
            <a:stCxn id="418" idx="5"/>
            <a:endCxn id="396" idx="2"/>
          </p:cNvCxnSpPr>
          <p:nvPr/>
        </p:nvCxnSpPr>
        <p:spPr>
          <a:xfrm flipH="1">
            <a:off x="7044077" y="2769025"/>
            <a:ext cx="5829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39"/>
          <p:cNvCxnSpPr>
            <a:stCxn id="396" idx="4"/>
            <a:endCxn id="397" idx="1"/>
          </p:cNvCxnSpPr>
          <p:nvPr/>
        </p:nvCxnSpPr>
        <p:spPr>
          <a:xfrm>
            <a:off x="6511200" y="3440825"/>
            <a:ext cx="1599900" cy="4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39"/>
          <p:cNvCxnSpPr>
            <a:stCxn id="397" idx="5"/>
            <a:endCxn id="395" idx="4"/>
          </p:cNvCxnSpPr>
          <p:nvPr/>
        </p:nvCxnSpPr>
        <p:spPr>
          <a:xfrm rot="10800000">
            <a:off x="3700127" y="2765375"/>
            <a:ext cx="3576300" cy="13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39"/>
          <p:cNvCxnSpPr>
            <a:stCxn id="415" idx="3"/>
            <a:endCxn id="412" idx="2"/>
          </p:cNvCxnSpPr>
          <p:nvPr/>
        </p:nvCxnSpPr>
        <p:spPr>
          <a:xfrm flipH="1">
            <a:off x="2963198" y="3053037"/>
            <a:ext cx="1998600" cy="3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39"/>
          <p:cNvCxnSpPr>
            <a:stCxn id="396" idx="5"/>
            <a:endCxn id="404" idx="4"/>
          </p:cNvCxnSpPr>
          <p:nvPr/>
        </p:nvCxnSpPr>
        <p:spPr>
          <a:xfrm rot="10800000">
            <a:off x="5525599" y="2263475"/>
            <a:ext cx="452700" cy="9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39"/>
          <p:cNvCxnSpPr>
            <a:stCxn id="404" idx="5"/>
            <a:endCxn id="395" idx="1"/>
          </p:cNvCxnSpPr>
          <p:nvPr/>
        </p:nvCxnSpPr>
        <p:spPr>
          <a:xfrm flipH="1">
            <a:off x="3744812" y="2046488"/>
            <a:ext cx="12081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39"/>
          <p:cNvCxnSpPr>
            <a:stCxn id="415" idx="5"/>
            <a:endCxn id="393" idx="2"/>
          </p:cNvCxnSpPr>
          <p:nvPr/>
        </p:nvCxnSpPr>
        <p:spPr>
          <a:xfrm flipH="1">
            <a:off x="1666002" y="2816487"/>
            <a:ext cx="2812500" cy="1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39"/>
          <p:cNvCxnSpPr>
            <a:stCxn id="395" idx="5"/>
            <a:endCxn id="393" idx="2"/>
          </p:cNvCxnSpPr>
          <p:nvPr/>
        </p:nvCxnSpPr>
        <p:spPr>
          <a:xfrm flipH="1">
            <a:off x="1665977" y="2535187"/>
            <a:ext cx="1526100" cy="3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39"/>
          <p:cNvCxnSpPr>
            <a:stCxn id="395" idx="3"/>
            <a:endCxn id="394" idx="1"/>
          </p:cNvCxnSpPr>
          <p:nvPr/>
        </p:nvCxnSpPr>
        <p:spPr>
          <a:xfrm flipH="1">
            <a:off x="2803073" y="2765287"/>
            <a:ext cx="852600" cy="11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39"/>
          <p:cNvCxnSpPr>
            <a:stCxn id="406" idx="3"/>
            <a:endCxn id="412" idx="1"/>
          </p:cNvCxnSpPr>
          <p:nvPr/>
        </p:nvCxnSpPr>
        <p:spPr>
          <a:xfrm flipH="1">
            <a:off x="2479848" y="1745950"/>
            <a:ext cx="1076400" cy="14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39"/>
          <p:cNvCxnSpPr>
            <a:stCxn id="393" idx="1"/>
            <a:endCxn id="402" idx="4"/>
          </p:cNvCxnSpPr>
          <p:nvPr/>
        </p:nvCxnSpPr>
        <p:spPr>
          <a:xfrm flipH="1" rot="10800000">
            <a:off x="1175174" y="2270575"/>
            <a:ext cx="1105500" cy="4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39"/>
          <p:cNvCxnSpPr>
            <a:stCxn id="399" idx="3"/>
            <a:endCxn id="393" idx="0"/>
          </p:cNvCxnSpPr>
          <p:nvPr/>
        </p:nvCxnSpPr>
        <p:spPr>
          <a:xfrm>
            <a:off x="591086" y="1737594"/>
            <a:ext cx="542100" cy="9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39"/>
          <p:cNvCxnSpPr>
            <a:stCxn id="393" idx="4"/>
            <a:endCxn id="394" idx="5"/>
          </p:cNvCxnSpPr>
          <p:nvPr/>
        </p:nvCxnSpPr>
        <p:spPr>
          <a:xfrm>
            <a:off x="1133125" y="3142675"/>
            <a:ext cx="869100" cy="9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39"/>
          <p:cNvCxnSpPr>
            <a:stCxn id="406" idx="3"/>
            <a:endCxn id="393" idx="2"/>
          </p:cNvCxnSpPr>
          <p:nvPr/>
        </p:nvCxnSpPr>
        <p:spPr>
          <a:xfrm flipH="1">
            <a:off x="1665948" y="1745950"/>
            <a:ext cx="1890300" cy="11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39"/>
          <p:cNvCxnSpPr>
            <a:stCxn id="412" idx="5"/>
            <a:endCxn id="393" idx="2"/>
          </p:cNvCxnSpPr>
          <p:nvPr/>
        </p:nvCxnSpPr>
        <p:spPr>
          <a:xfrm rot="10800000">
            <a:off x="1665877" y="2925650"/>
            <a:ext cx="2391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39"/>
          <p:cNvSpPr/>
          <p:nvPr/>
        </p:nvSpPr>
        <p:spPr>
          <a:xfrm>
            <a:off x="84625" y="3683125"/>
            <a:ext cx="14661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Shaded: Observed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Unshaded: Hidden</a:t>
            </a:r>
            <a:endParaRPr sz="1200"/>
          </a:p>
        </p:txBody>
      </p:sp>
      <p:sp>
        <p:nvSpPr>
          <p:cNvPr id="456" name="Google Shape;456;p39"/>
          <p:cNvSpPr/>
          <p:nvPr/>
        </p:nvSpPr>
        <p:spPr>
          <a:xfrm>
            <a:off x="3068025" y="4663225"/>
            <a:ext cx="5529900" cy="30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*TCP state and buffer size at end of chunk download can be logged but Veritas does not log it.</a:t>
            </a: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0"/>
          <p:cNvSpPr/>
          <p:nvPr/>
        </p:nvSpPr>
        <p:spPr>
          <a:xfrm>
            <a:off x="2888251" y="1067236"/>
            <a:ext cx="3457175" cy="2397775"/>
          </a:xfrm>
          <a:custGeom>
            <a:rect b="b" l="l" r="r" t="t"/>
            <a:pathLst>
              <a:path extrusionOk="0" h="95911" w="138287">
                <a:moveTo>
                  <a:pt x="60765" y="3367"/>
                </a:moveTo>
                <a:cubicBezTo>
                  <a:pt x="42959" y="2990"/>
                  <a:pt x="14017" y="-6259"/>
                  <a:pt x="6026" y="7897"/>
                </a:cubicBezTo>
                <a:cubicBezTo>
                  <a:pt x="-1964" y="22053"/>
                  <a:pt x="-3914" y="75030"/>
                  <a:pt x="12822" y="88305"/>
                </a:cubicBezTo>
                <a:cubicBezTo>
                  <a:pt x="29558" y="101581"/>
                  <a:pt x="85555" y="94723"/>
                  <a:pt x="106443" y="87550"/>
                </a:cubicBezTo>
                <a:cubicBezTo>
                  <a:pt x="127332" y="80378"/>
                  <a:pt x="137084" y="58168"/>
                  <a:pt x="138153" y="45270"/>
                </a:cubicBezTo>
                <a:cubicBezTo>
                  <a:pt x="139223" y="32372"/>
                  <a:pt x="125758" y="17146"/>
                  <a:pt x="112860" y="10162"/>
                </a:cubicBezTo>
                <a:cubicBezTo>
                  <a:pt x="99962" y="3178"/>
                  <a:pt x="78571" y="3745"/>
                  <a:pt x="60765" y="3367"/>
                </a:cubicBez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2" name="Google Shape;462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observing TCP state useful?</a:t>
            </a:r>
            <a:endParaRPr/>
          </a:p>
        </p:txBody>
      </p:sp>
      <p:sp>
        <p:nvSpPr>
          <p:cNvPr id="463" name="Google Shape;46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40"/>
          <p:cNvSpPr/>
          <p:nvPr/>
        </p:nvSpPr>
        <p:spPr>
          <a:xfrm>
            <a:off x="558175" y="2708575"/>
            <a:ext cx="1149900" cy="434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Download time (D</a:t>
            </a:r>
            <a:r>
              <a:rPr baseline="-25000" lang="en" sz="1200"/>
              <a:t>n</a:t>
            </a:r>
            <a:r>
              <a:rPr lang="en" sz="1200"/>
              <a:t>)</a:t>
            </a:r>
            <a:endParaRPr sz="1200"/>
          </a:p>
        </p:txBody>
      </p:sp>
      <p:sp>
        <p:nvSpPr>
          <p:cNvPr id="465" name="Google Shape;465;p40"/>
          <p:cNvSpPr/>
          <p:nvPr/>
        </p:nvSpPr>
        <p:spPr>
          <a:xfrm>
            <a:off x="1956350" y="3897725"/>
            <a:ext cx="1601700" cy="473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Observed throughput (Y</a:t>
            </a:r>
            <a:r>
              <a:rPr baseline="-25000" lang="en" sz="1200"/>
              <a:t>n</a:t>
            </a:r>
            <a:r>
              <a:rPr lang="en" sz="1200"/>
              <a:t>)</a:t>
            </a:r>
            <a:endParaRPr sz="1200"/>
          </a:p>
        </p:txBody>
      </p:sp>
      <p:sp>
        <p:nvSpPr>
          <p:cNvPr id="466" name="Google Shape;466;p40"/>
          <p:cNvSpPr/>
          <p:nvPr/>
        </p:nvSpPr>
        <p:spPr>
          <a:xfrm>
            <a:off x="3147500" y="2305087"/>
            <a:ext cx="1105500" cy="4602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Chunk Size (S</a:t>
            </a:r>
            <a:r>
              <a:rPr baseline="-25000" lang="en" sz="1200"/>
              <a:t>n</a:t>
            </a:r>
            <a:r>
              <a:rPr lang="en" sz="1200"/>
              <a:t>)</a:t>
            </a:r>
            <a:endParaRPr sz="1200"/>
          </a:p>
        </p:txBody>
      </p:sp>
      <p:sp>
        <p:nvSpPr>
          <p:cNvPr id="467" name="Google Shape;467;p40"/>
          <p:cNvSpPr/>
          <p:nvPr/>
        </p:nvSpPr>
        <p:spPr>
          <a:xfrm>
            <a:off x="5936250" y="3006725"/>
            <a:ext cx="1149900" cy="434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Download time (D</a:t>
            </a:r>
            <a:r>
              <a:rPr baseline="-25000" lang="en" sz="1200"/>
              <a:t>n-1</a:t>
            </a:r>
            <a:r>
              <a:rPr lang="en" sz="1200"/>
              <a:t>)</a:t>
            </a:r>
            <a:endParaRPr sz="1200"/>
          </a:p>
        </p:txBody>
      </p:sp>
      <p:sp>
        <p:nvSpPr>
          <p:cNvPr id="468" name="Google Shape;468;p40"/>
          <p:cNvSpPr/>
          <p:nvPr/>
        </p:nvSpPr>
        <p:spPr>
          <a:xfrm>
            <a:off x="7230600" y="3897725"/>
            <a:ext cx="1669200" cy="473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Observed throughput (Y</a:t>
            </a:r>
            <a:r>
              <a:rPr baseline="-25000" lang="en" sz="1200"/>
              <a:t>n-1</a:t>
            </a:r>
            <a:r>
              <a:rPr lang="en" sz="1200"/>
              <a:t>)</a:t>
            </a:r>
            <a:endParaRPr sz="1200"/>
          </a:p>
        </p:txBody>
      </p:sp>
      <p:grpSp>
        <p:nvGrpSpPr>
          <p:cNvPr id="469" name="Google Shape;469;p40"/>
          <p:cNvGrpSpPr/>
          <p:nvPr/>
        </p:nvGrpSpPr>
        <p:grpSpPr>
          <a:xfrm>
            <a:off x="99392" y="1368004"/>
            <a:ext cx="1075786" cy="407685"/>
            <a:chOff x="188725" y="1352625"/>
            <a:chExt cx="887100" cy="434169"/>
          </a:xfrm>
        </p:grpSpPr>
        <p:sp>
          <p:nvSpPr>
            <p:cNvPr id="470" name="Google Shape;470;p40"/>
            <p:cNvSpPr/>
            <p:nvPr/>
          </p:nvSpPr>
          <p:spPr>
            <a:xfrm>
              <a:off x="188725" y="1352625"/>
              <a:ext cx="887100" cy="393600"/>
            </a:xfrm>
            <a:prstGeom prst="parallelogram">
              <a:avLst>
                <a:gd fmla="val 25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INB, C</a:t>
              </a:r>
              <a:r>
                <a:rPr baseline="-25000" lang="en"/>
                <a:t>e</a:t>
              </a:r>
              <a:endParaRPr baseline="-25000"/>
            </a:p>
          </p:txBody>
        </p:sp>
        <p:sp>
          <p:nvSpPr>
            <p:cNvPr id="471" name="Google Shape;471;p40"/>
            <p:cNvSpPr txBox="1"/>
            <p:nvPr/>
          </p:nvSpPr>
          <p:spPr>
            <a:xfrm>
              <a:off x="821117" y="1541694"/>
              <a:ext cx="254700" cy="24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/>
                  <a:ea typeface="Open Sans"/>
                  <a:cs typeface="Open Sans"/>
                  <a:sym typeface="Open Sans"/>
                </a:rPr>
                <a:t>n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1665713" y="1836525"/>
            <a:ext cx="1229700" cy="460200"/>
            <a:chOff x="1665713" y="1836525"/>
            <a:chExt cx="1229700" cy="460200"/>
          </a:xfrm>
        </p:grpSpPr>
        <p:sp>
          <p:nvSpPr>
            <p:cNvPr id="473" name="Google Shape;473;p40"/>
            <p:cNvSpPr/>
            <p:nvPr/>
          </p:nvSpPr>
          <p:spPr>
            <a:xfrm>
              <a:off x="1665713" y="1836525"/>
              <a:ext cx="1229700" cy="434100"/>
            </a:xfrm>
            <a:prstGeom prst="parallelogram">
              <a:avLst>
                <a:gd fmla="val 19373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Buffer (B</a:t>
              </a:r>
              <a:r>
                <a:rPr baseline="-25000" lang="en" sz="1200"/>
                <a:t>e </a:t>
              </a:r>
              <a:r>
                <a:rPr lang="en" sz="1200"/>
                <a:t>)</a:t>
              </a:r>
              <a:endParaRPr sz="1200"/>
            </a:p>
          </p:txBody>
        </p:sp>
        <p:sp>
          <p:nvSpPr>
            <p:cNvPr id="474" name="Google Shape;474;p40"/>
            <p:cNvSpPr txBox="1"/>
            <p:nvPr/>
          </p:nvSpPr>
          <p:spPr>
            <a:xfrm>
              <a:off x="2472675" y="2067525"/>
              <a:ext cx="236100" cy="2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>
                  <a:latin typeface="Open Sans"/>
                  <a:ea typeface="Open Sans"/>
                  <a:cs typeface="Open Sans"/>
                  <a:sym typeface="Open Sans"/>
                </a:rPr>
                <a:t>n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75" name="Google Shape;475;p40"/>
          <p:cNvSpPr/>
          <p:nvPr/>
        </p:nvSpPr>
        <p:spPr>
          <a:xfrm>
            <a:off x="4910863" y="1829438"/>
            <a:ext cx="1229700" cy="434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Buffer (B</a:t>
            </a:r>
            <a:r>
              <a:rPr baseline="-25000" lang="en" sz="1200"/>
              <a:t>s </a:t>
            </a:r>
            <a:r>
              <a:rPr lang="en" sz="1200"/>
              <a:t>)</a:t>
            </a:r>
            <a:endParaRPr sz="1200"/>
          </a:p>
        </p:txBody>
      </p:sp>
      <p:grpSp>
        <p:nvGrpSpPr>
          <p:cNvPr id="476" name="Google Shape;476;p40"/>
          <p:cNvGrpSpPr/>
          <p:nvPr/>
        </p:nvGrpSpPr>
        <p:grpSpPr>
          <a:xfrm>
            <a:off x="3068027" y="1348572"/>
            <a:ext cx="1075786" cy="446565"/>
            <a:chOff x="188725" y="1352625"/>
            <a:chExt cx="887100" cy="442319"/>
          </a:xfrm>
        </p:grpSpPr>
        <p:sp>
          <p:nvSpPr>
            <p:cNvPr id="477" name="Google Shape;477;p40"/>
            <p:cNvSpPr/>
            <p:nvPr/>
          </p:nvSpPr>
          <p:spPr>
            <a:xfrm>
              <a:off x="188725" y="1352625"/>
              <a:ext cx="887100" cy="393600"/>
            </a:xfrm>
            <a:prstGeom prst="parallelogram">
              <a:avLst>
                <a:gd fmla="val 25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INB, C</a:t>
              </a:r>
              <a:r>
                <a:rPr baseline="-25000" lang="en"/>
                <a:t>s</a:t>
              </a:r>
              <a:endParaRPr baseline="-25000"/>
            </a:p>
          </p:txBody>
        </p:sp>
        <p:sp>
          <p:nvSpPr>
            <p:cNvPr id="478" name="Google Shape;478;p40"/>
            <p:cNvSpPr txBox="1"/>
            <p:nvPr/>
          </p:nvSpPr>
          <p:spPr>
            <a:xfrm>
              <a:off x="798966" y="1549844"/>
              <a:ext cx="254700" cy="24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/>
                  <a:ea typeface="Open Sans"/>
                  <a:cs typeface="Open Sans"/>
                  <a:sym typeface="Open Sans"/>
                </a:rPr>
                <a:t>n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79" name="Google Shape;479;p40"/>
          <p:cNvGrpSpPr/>
          <p:nvPr/>
        </p:nvGrpSpPr>
        <p:grpSpPr>
          <a:xfrm>
            <a:off x="6332776" y="1366493"/>
            <a:ext cx="1190123" cy="380995"/>
            <a:chOff x="-100300" y="1352625"/>
            <a:chExt cx="981383" cy="394446"/>
          </a:xfrm>
        </p:grpSpPr>
        <p:sp>
          <p:nvSpPr>
            <p:cNvPr id="480" name="Google Shape;480;p40"/>
            <p:cNvSpPr/>
            <p:nvPr/>
          </p:nvSpPr>
          <p:spPr>
            <a:xfrm>
              <a:off x="-100300" y="1352625"/>
              <a:ext cx="887100" cy="393600"/>
            </a:xfrm>
            <a:prstGeom prst="parallelogram">
              <a:avLst>
                <a:gd fmla="val 25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INB, C</a:t>
              </a:r>
              <a:r>
                <a:rPr baseline="-25000" lang="en"/>
                <a:t>e</a:t>
              </a:r>
              <a:endParaRPr baseline="-25000"/>
            </a:p>
          </p:txBody>
        </p:sp>
        <p:sp>
          <p:nvSpPr>
            <p:cNvPr id="481" name="Google Shape;481;p40"/>
            <p:cNvSpPr txBox="1"/>
            <p:nvPr/>
          </p:nvSpPr>
          <p:spPr>
            <a:xfrm>
              <a:off x="531883" y="1539771"/>
              <a:ext cx="3492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/>
                  <a:ea typeface="Open Sans"/>
                  <a:cs typeface="Open Sans"/>
                  <a:sym typeface="Open Sans"/>
                </a:rPr>
                <a:t>n-1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82" name="Google Shape;482;p40"/>
          <p:cNvGrpSpPr/>
          <p:nvPr/>
        </p:nvGrpSpPr>
        <p:grpSpPr>
          <a:xfrm>
            <a:off x="1859150" y="3176600"/>
            <a:ext cx="1149900" cy="578991"/>
            <a:chOff x="1859150" y="3176600"/>
            <a:chExt cx="1149900" cy="578991"/>
          </a:xfrm>
        </p:grpSpPr>
        <p:sp>
          <p:nvSpPr>
            <p:cNvPr id="483" name="Google Shape;483;p40"/>
            <p:cNvSpPr/>
            <p:nvPr/>
          </p:nvSpPr>
          <p:spPr>
            <a:xfrm>
              <a:off x="1859150" y="3176600"/>
              <a:ext cx="1149900" cy="473100"/>
            </a:xfrm>
            <a:prstGeom prst="parallelogram">
              <a:avLst>
                <a:gd fmla="val 19373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TCP state (W</a:t>
              </a:r>
              <a:r>
                <a:rPr baseline="-25000" lang="en" sz="1200"/>
                <a:t>e </a:t>
              </a:r>
              <a:r>
                <a:rPr lang="en" sz="1200"/>
                <a:t>)</a:t>
              </a:r>
              <a:endParaRPr sz="1200"/>
            </a:p>
          </p:txBody>
        </p:sp>
        <p:sp>
          <p:nvSpPr>
            <p:cNvPr id="484" name="Google Shape;484;p40"/>
            <p:cNvSpPr txBox="1"/>
            <p:nvPr/>
          </p:nvSpPr>
          <p:spPr>
            <a:xfrm>
              <a:off x="2420638" y="3492490"/>
              <a:ext cx="236100" cy="2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>
                  <a:latin typeface="Open Sans"/>
                  <a:ea typeface="Open Sans"/>
                  <a:cs typeface="Open Sans"/>
                  <a:sym typeface="Open Sans"/>
                </a:rPr>
                <a:t>n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4432675" y="2579937"/>
            <a:ext cx="1149900" cy="578241"/>
            <a:chOff x="4446375" y="3019400"/>
            <a:chExt cx="1149900" cy="578241"/>
          </a:xfrm>
        </p:grpSpPr>
        <p:sp>
          <p:nvSpPr>
            <p:cNvPr id="486" name="Google Shape;486;p40"/>
            <p:cNvSpPr/>
            <p:nvPr/>
          </p:nvSpPr>
          <p:spPr>
            <a:xfrm>
              <a:off x="4446375" y="3019400"/>
              <a:ext cx="1149900" cy="473100"/>
            </a:xfrm>
            <a:prstGeom prst="parallelogram">
              <a:avLst>
                <a:gd fmla="val 19373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TCP state (W</a:t>
              </a:r>
              <a:r>
                <a:rPr baseline="-25000" lang="en" sz="1200"/>
                <a:t>s </a:t>
              </a:r>
              <a:r>
                <a:rPr lang="en" sz="1200"/>
                <a:t>)</a:t>
              </a:r>
              <a:endParaRPr sz="1200"/>
            </a:p>
          </p:txBody>
        </p:sp>
        <p:sp>
          <p:nvSpPr>
            <p:cNvPr id="487" name="Google Shape;487;p40"/>
            <p:cNvSpPr txBox="1"/>
            <p:nvPr/>
          </p:nvSpPr>
          <p:spPr>
            <a:xfrm>
              <a:off x="5001838" y="3334540"/>
              <a:ext cx="236100" cy="2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>
                  <a:latin typeface="Open Sans"/>
                  <a:ea typeface="Open Sans"/>
                  <a:cs typeface="Open Sans"/>
                  <a:sym typeface="Open Sans"/>
                </a:rPr>
                <a:t>n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88" name="Google Shape;488;p40"/>
          <p:cNvGrpSpPr/>
          <p:nvPr/>
        </p:nvGrpSpPr>
        <p:grpSpPr>
          <a:xfrm>
            <a:off x="7581150" y="2532475"/>
            <a:ext cx="1149900" cy="579001"/>
            <a:chOff x="7581150" y="2532475"/>
            <a:chExt cx="1149900" cy="579001"/>
          </a:xfrm>
        </p:grpSpPr>
        <p:sp>
          <p:nvSpPr>
            <p:cNvPr id="489" name="Google Shape;489;p40"/>
            <p:cNvSpPr/>
            <p:nvPr/>
          </p:nvSpPr>
          <p:spPr>
            <a:xfrm>
              <a:off x="7581150" y="2532475"/>
              <a:ext cx="1149900" cy="473100"/>
            </a:xfrm>
            <a:prstGeom prst="parallelogram">
              <a:avLst>
                <a:gd fmla="val 19373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TCP state (W</a:t>
              </a:r>
              <a:r>
                <a:rPr baseline="-25000" lang="en" sz="1200"/>
                <a:t>e </a:t>
              </a:r>
              <a:r>
                <a:rPr lang="en" sz="1200"/>
                <a:t>)</a:t>
              </a:r>
              <a:endParaRPr sz="1200"/>
            </a:p>
          </p:txBody>
        </p:sp>
        <p:sp>
          <p:nvSpPr>
            <p:cNvPr id="490" name="Google Shape;490;p40"/>
            <p:cNvSpPr txBox="1"/>
            <p:nvPr/>
          </p:nvSpPr>
          <p:spPr>
            <a:xfrm>
              <a:off x="8142654" y="2848375"/>
              <a:ext cx="329700" cy="2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>
                  <a:latin typeface="Open Sans"/>
                  <a:ea typeface="Open Sans"/>
                  <a:cs typeface="Open Sans"/>
                  <a:sym typeface="Open Sans"/>
                </a:rPr>
                <a:t>n-1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91" name="Google Shape;491;p40"/>
          <p:cNvSpPr txBox="1"/>
          <p:nvPr/>
        </p:nvSpPr>
        <p:spPr>
          <a:xfrm>
            <a:off x="2853500" y="4161375"/>
            <a:ext cx="4407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2" name="Google Shape;492;p40"/>
          <p:cNvSpPr/>
          <p:nvPr/>
        </p:nvSpPr>
        <p:spPr>
          <a:xfrm>
            <a:off x="7670088" y="1698800"/>
            <a:ext cx="1229700" cy="434100"/>
          </a:xfrm>
          <a:prstGeom prst="parallelogram">
            <a:avLst>
              <a:gd fmla="val 19373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Buffer (B</a:t>
            </a:r>
            <a:r>
              <a:rPr baseline="-25000" lang="en" sz="1200"/>
              <a:t>e </a:t>
            </a:r>
            <a:r>
              <a:rPr lang="en" sz="1200"/>
              <a:t>)</a:t>
            </a:r>
            <a:endParaRPr sz="1200"/>
          </a:p>
        </p:txBody>
      </p:sp>
      <p:cxnSp>
        <p:nvCxnSpPr>
          <p:cNvPr id="493" name="Google Shape;493;p40"/>
          <p:cNvCxnSpPr>
            <a:stCxn id="480" idx="5"/>
            <a:endCxn id="477" idx="2"/>
          </p:cNvCxnSpPr>
          <p:nvPr/>
        </p:nvCxnSpPr>
        <p:spPr>
          <a:xfrm rot="10800000">
            <a:off x="4093998" y="1547282"/>
            <a:ext cx="22863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40"/>
          <p:cNvCxnSpPr>
            <a:stCxn id="477" idx="5"/>
            <a:endCxn id="470" idx="2"/>
          </p:cNvCxnSpPr>
          <p:nvPr/>
        </p:nvCxnSpPr>
        <p:spPr>
          <a:xfrm flipH="1">
            <a:off x="1128999" y="1547261"/>
            <a:ext cx="1988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40"/>
          <p:cNvCxnSpPr>
            <a:endCxn id="480" idx="2"/>
          </p:cNvCxnSpPr>
          <p:nvPr/>
        </p:nvCxnSpPr>
        <p:spPr>
          <a:xfrm flipH="1">
            <a:off x="7361040" y="1517282"/>
            <a:ext cx="1289100" cy="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40"/>
          <p:cNvCxnSpPr>
            <a:endCxn id="492" idx="2"/>
          </p:cNvCxnSpPr>
          <p:nvPr/>
        </p:nvCxnSpPr>
        <p:spPr>
          <a:xfrm flipH="1">
            <a:off x="8857738" y="1906250"/>
            <a:ext cx="2589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40"/>
          <p:cNvCxnSpPr>
            <a:endCxn id="489" idx="2"/>
          </p:cNvCxnSpPr>
          <p:nvPr/>
        </p:nvCxnSpPr>
        <p:spPr>
          <a:xfrm flipH="1">
            <a:off x="8685223" y="2765125"/>
            <a:ext cx="4032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40"/>
          <p:cNvCxnSpPr>
            <a:endCxn id="468" idx="2"/>
          </p:cNvCxnSpPr>
          <p:nvPr/>
        </p:nvCxnSpPr>
        <p:spPr>
          <a:xfrm flipH="1">
            <a:off x="8853973" y="3737375"/>
            <a:ext cx="272100" cy="3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40"/>
          <p:cNvCxnSpPr>
            <a:endCxn id="467" idx="2"/>
          </p:cNvCxnSpPr>
          <p:nvPr/>
        </p:nvCxnSpPr>
        <p:spPr>
          <a:xfrm flipH="1">
            <a:off x="7044101" y="3208775"/>
            <a:ext cx="20160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40"/>
          <p:cNvCxnSpPr>
            <a:stCxn id="480" idx="2"/>
          </p:cNvCxnSpPr>
          <p:nvPr/>
        </p:nvCxnSpPr>
        <p:spPr>
          <a:xfrm>
            <a:off x="7361040" y="1556582"/>
            <a:ext cx="455100" cy="10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40"/>
          <p:cNvCxnSpPr/>
          <p:nvPr/>
        </p:nvCxnSpPr>
        <p:spPr>
          <a:xfrm>
            <a:off x="4100925" y="1549425"/>
            <a:ext cx="455100" cy="10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40"/>
          <p:cNvCxnSpPr/>
          <p:nvPr/>
        </p:nvCxnSpPr>
        <p:spPr>
          <a:xfrm>
            <a:off x="986106" y="1760789"/>
            <a:ext cx="1413300" cy="14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40"/>
          <p:cNvCxnSpPr>
            <a:stCxn id="480" idx="3"/>
            <a:endCxn id="467" idx="1"/>
          </p:cNvCxnSpPr>
          <p:nvPr/>
        </p:nvCxnSpPr>
        <p:spPr>
          <a:xfrm flipH="1">
            <a:off x="6553147" y="1746671"/>
            <a:ext cx="270000" cy="12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40"/>
          <p:cNvCxnSpPr>
            <a:endCxn id="486" idx="2"/>
          </p:cNvCxnSpPr>
          <p:nvPr/>
        </p:nvCxnSpPr>
        <p:spPr>
          <a:xfrm flipH="1">
            <a:off x="5536748" y="1801287"/>
            <a:ext cx="1277100" cy="10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40"/>
          <p:cNvSpPr txBox="1"/>
          <p:nvPr/>
        </p:nvSpPr>
        <p:spPr>
          <a:xfrm>
            <a:off x="8472450" y="1904450"/>
            <a:ext cx="3198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pen Sans"/>
                <a:ea typeface="Open Sans"/>
                <a:cs typeface="Open Sans"/>
                <a:sym typeface="Open Sans"/>
              </a:rPr>
              <a:t>n-1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6" name="Google Shape;506;p40"/>
          <p:cNvSpPr txBox="1"/>
          <p:nvPr/>
        </p:nvSpPr>
        <p:spPr>
          <a:xfrm>
            <a:off x="5721575" y="2027675"/>
            <a:ext cx="3198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07" name="Google Shape;507;p40"/>
          <p:cNvCxnSpPr>
            <a:stCxn id="492" idx="5"/>
            <a:endCxn id="475" idx="2"/>
          </p:cNvCxnSpPr>
          <p:nvPr/>
        </p:nvCxnSpPr>
        <p:spPr>
          <a:xfrm flipH="1">
            <a:off x="6098437" y="1915850"/>
            <a:ext cx="1613700" cy="1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40"/>
          <p:cNvCxnSpPr>
            <a:stCxn id="475" idx="5"/>
            <a:endCxn id="473" idx="2"/>
          </p:cNvCxnSpPr>
          <p:nvPr/>
        </p:nvCxnSpPr>
        <p:spPr>
          <a:xfrm flipH="1">
            <a:off x="2853512" y="2046488"/>
            <a:ext cx="2099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" name="Google Shape;509;p40"/>
          <p:cNvCxnSpPr>
            <a:stCxn id="492" idx="5"/>
            <a:endCxn id="486" idx="2"/>
          </p:cNvCxnSpPr>
          <p:nvPr/>
        </p:nvCxnSpPr>
        <p:spPr>
          <a:xfrm flipH="1">
            <a:off x="5536837" y="1915850"/>
            <a:ext cx="2175300" cy="9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40"/>
          <p:cNvCxnSpPr>
            <a:stCxn id="489" idx="5"/>
            <a:endCxn id="486" idx="2"/>
          </p:cNvCxnSpPr>
          <p:nvPr/>
        </p:nvCxnSpPr>
        <p:spPr>
          <a:xfrm flipH="1">
            <a:off x="5536877" y="2769025"/>
            <a:ext cx="2090100" cy="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40"/>
          <p:cNvCxnSpPr>
            <a:stCxn id="467" idx="5"/>
            <a:endCxn id="486" idx="2"/>
          </p:cNvCxnSpPr>
          <p:nvPr/>
        </p:nvCxnSpPr>
        <p:spPr>
          <a:xfrm rot="10800000">
            <a:off x="5536699" y="2816375"/>
            <a:ext cx="44160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40"/>
          <p:cNvCxnSpPr>
            <a:stCxn id="489" idx="5"/>
            <a:endCxn id="467" idx="2"/>
          </p:cNvCxnSpPr>
          <p:nvPr/>
        </p:nvCxnSpPr>
        <p:spPr>
          <a:xfrm flipH="1">
            <a:off x="7044077" y="2769025"/>
            <a:ext cx="5829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40"/>
          <p:cNvCxnSpPr>
            <a:stCxn id="467" idx="4"/>
            <a:endCxn id="468" idx="1"/>
          </p:cNvCxnSpPr>
          <p:nvPr/>
        </p:nvCxnSpPr>
        <p:spPr>
          <a:xfrm>
            <a:off x="6511200" y="3440825"/>
            <a:ext cx="1599900" cy="4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40"/>
          <p:cNvCxnSpPr>
            <a:stCxn id="468" idx="5"/>
            <a:endCxn id="466" idx="4"/>
          </p:cNvCxnSpPr>
          <p:nvPr/>
        </p:nvCxnSpPr>
        <p:spPr>
          <a:xfrm rot="10800000">
            <a:off x="3700127" y="2765375"/>
            <a:ext cx="3576300" cy="13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40"/>
          <p:cNvCxnSpPr>
            <a:stCxn id="486" idx="3"/>
            <a:endCxn id="483" idx="2"/>
          </p:cNvCxnSpPr>
          <p:nvPr/>
        </p:nvCxnSpPr>
        <p:spPr>
          <a:xfrm flipH="1">
            <a:off x="2963198" y="3053037"/>
            <a:ext cx="1998600" cy="3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40"/>
          <p:cNvCxnSpPr>
            <a:stCxn id="467" idx="5"/>
            <a:endCxn id="475" idx="4"/>
          </p:cNvCxnSpPr>
          <p:nvPr/>
        </p:nvCxnSpPr>
        <p:spPr>
          <a:xfrm rot="10800000">
            <a:off x="5525599" y="2263475"/>
            <a:ext cx="452700" cy="9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40"/>
          <p:cNvCxnSpPr>
            <a:stCxn id="475" idx="5"/>
            <a:endCxn id="466" idx="1"/>
          </p:cNvCxnSpPr>
          <p:nvPr/>
        </p:nvCxnSpPr>
        <p:spPr>
          <a:xfrm flipH="1">
            <a:off x="3744812" y="2046488"/>
            <a:ext cx="12081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40"/>
          <p:cNvCxnSpPr>
            <a:stCxn id="486" idx="5"/>
            <a:endCxn id="464" idx="2"/>
          </p:cNvCxnSpPr>
          <p:nvPr/>
        </p:nvCxnSpPr>
        <p:spPr>
          <a:xfrm flipH="1">
            <a:off x="1666002" y="2816487"/>
            <a:ext cx="2812500" cy="1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40"/>
          <p:cNvCxnSpPr>
            <a:stCxn id="466" idx="5"/>
            <a:endCxn id="464" idx="2"/>
          </p:cNvCxnSpPr>
          <p:nvPr/>
        </p:nvCxnSpPr>
        <p:spPr>
          <a:xfrm flipH="1">
            <a:off x="1665977" y="2535187"/>
            <a:ext cx="1526100" cy="3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40"/>
          <p:cNvCxnSpPr>
            <a:stCxn id="466" idx="3"/>
            <a:endCxn id="465" idx="1"/>
          </p:cNvCxnSpPr>
          <p:nvPr/>
        </p:nvCxnSpPr>
        <p:spPr>
          <a:xfrm flipH="1">
            <a:off x="2803073" y="2765287"/>
            <a:ext cx="852600" cy="11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40"/>
          <p:cNvCxnSpPr>
            <a:stCxn id="477" idx="3"/>
            <a:endCxn id="483" idx="1"/>
          </p:cNvCxnSpPr>
          <p:nvPr/>
        </p:nvCxnSpPr>
        <p:spPr>
          <a:xfrm flipH="1">
            <a:off x="2479848" y="1745950"/>
            <a:ext cx="1076400" cy="14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40"/>
          <p:cNvCxnSpPr>
            <a:stCxn id="464" idx="1"/>
            <a:endCxn id="473" idx="4"/>
          </p:cNvCxnSpPr>
          <p:nvPr/>
        </p:nvCxnSpPr>
        <p:spPr>
          <a:xfrm flipH="1" rot="10800000">
            <a:off x="1175174" y="2270575"/>
            <a:ext cx="1105500" cy="4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40"/>
          <p:cNvCxnSpPr>
            <a:stCxn id="470" idx="3"/>
            <a:endCxn id="464" idx="0"/>
          </p:cNvCxnSpPr>
          <p:nvPr/>
        </p:nvCxnSpPr>
        <p:spPr>
          <a:xfrm>
            <a:off x="591086" y="1737594"/>
            <a:ext cx="542100" cy="9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40"/>
          <p:cNvCxnSpPr>
            <a:stCxn id="464" idx="4"/>
            <a:endCxn id="465" idx="5"/>
          </p:cNvCxnSpPr>
          <p:nvPr/>
        </p:nvCxnSpPr>
        <p:spPr>
          <a:xfrm>
            <a:off x="1133125" y="3142675"/>
            <a:ext cx="869100" cy="9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40"/>
          <p:cNvCxnSpPr>
            <a:stCxn id="477" idx="3"/>
            <a:endCxn id="464" idx="2"/>
          </p:cNvCxnSpPr>
          <p:nvPr/>
        </p:nvCxnSpPr>
        <p:spPr>
          <a:xfrm flipH="1">
            <a:off x="1665948" y="1745950"/>
            <a:ext cx="1890300" cy="11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40"/>
          <p:cNvCxnSpPr>
            <a:stCxn id="483" idx="5"/>
            <a:endCxn id="464" idx="2"/>
          </p:cNvCxnSpPr>
          <p:nvPr/>
        </p:nvCxnSpPr>
        <p:spPr>
          <a:xfrm rot="10800000">
            <a:off x="1665877" y="2925650"/>
            <a:ext cx="2391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p40"/>
          <p:cNvSpPr txBox="1"/>
          <p:nvPr/>
        </p:nvSpPr>
        <p:spPr>
          <a:xfrm>
            <a:off x="3672475" y="3642900"/>
            <a:ext cx="2660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d-separates past and future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8" name="Google Shape;528;p40"/>
          <p:cNvSpPr/>
          <p:nvPr/>
        </p:nvSpPr>
        <p:spPr>
          <a:xfrm>
            <a:off x="84625" y="3683125"/>
            <a:ext cx="14661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Shaded: Observed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Unshaded: Hidden</a:t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Veritas: Design Details</a:t>
            </a:r>
            <a:endParaRPr/>
          </a:p>
        </p:txBody>
      </p:sp>
      <p:sp>
        <p:nvSpPr>
          <p:cNvPr id="534" name="Google Shape;53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5" name="Google Shape;5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388" y="1152425"/>
            <a:ext cx="7201425" cy="22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1"/>
          <p:cNvSpPr txBox="1"/>
          <p:nvPr/>
        </p:nvSpPr>
        <p:spPr>
          <a:xfrm>
            <a:off x="971300" y="3515025"/>
            <a:ext cx="7068900" cy="14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Hidden states</a:t>
            </a:r>
            <a:r>
              <a:rPr lang="en"/>
              <a:t>: INB time series across chunks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Partially observed hidden states</a:t>
            </a:r>
            <a:r>
              <a:rPr lang="en"/>
              <a:t>: Chunks sizes, TCP states,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Observed variable</a:t>
            </a:r>
            <a:r>
              <a:rPr lang="en"/>
              <a:t>: observed throughput.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Domain specific emission model</a:t>
            </a:r>
            <a:r>
              <a:rPr lang="en"/>
              <a:t> relates the Capacity, chunk size, TCP state to the observed throughput.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stream some videos :)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826337" y="1961763"/>
            <a:ext cx="2010204" cy="1219968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Network conditions</a:t>
            </a:r>
            <a:endParaRPr sz="1800"/>
          </a:p>
        </p:txBody>
      </p:sp>
      <p:sp>
        <p:nvSpPr>
          <p:cNvPr id="84" name="Google Shape;84;p15"/>
          <p:cNvSpPr/>
          <p:nvPr/>
        </p:nvSpPr>
        <p:spPr>
          <a:xfrm>
            <a:off x="4092238" y="2098188"/>
            <a:ext cx="1522800" cy="94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YouFlix</a:t>
            </a:r>
            <a:endParaRPr b="1" sz="2400"/>
          </a:p>
        </p:txBody>
      </p:sp>
      <p:sp>
        <p:nvSpPr>
          <p:cNvPr id="85" name="Google Shape;85;p15"/>
          <p:cNvSpPr/>
          <p:nvPr/>
        </p:nvSpPr>
        <p:spPr>
          <a:xfrm>
            <a:off x="7028263" y="2098200"/>
            <a:ext cx="1289400" cy="94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Quality</a:t>
            </a:r>
            <a:endParaRPr sz="1800"/>
          </a:p>
        </p:txBody>
      </p:sp>
      <p:cxnSp>
        <p:nvCxnSpPr>
          <p:cNvPr id="86" name="Google Shape;86;p15"/>
          <p:cNvCxnSpPr>
            <a:stCxn id="83" idx="0"/>
            <a:endCxn id="84" idx="1"/>
          </p:cNvCxnSpPr>
          <p:nvPr/>
        </p:nvCxnSpPr>
        <p:spPr>
          <a:xfrm>
            <a:off x="2834866" y="2571747"/>
            <a:ext cx="125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stCxn id="84" idx="3"/>
            <a:endCxn id="85" idx="1"/>
          </p:cNvCxnSpPr>
          <p:nvPr/>
        </p:nvCxnSpPr>
        <p:spPr>
          <a:xfrm>
            <a:off x="5615038" y="2571738"/>
            <a:ext cx="141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Veritas: Answering causal queries</a:t>
            </a:r>
            <a:endParaRPr/>
          </a:p>
        </p:txBody>
      </p:sp>
      <p:sp>
        <p:nvSpPr>
          <p:cNvPr id="542" name="Google Shape;54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3" name="Google Shape;5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725" y="1299422"/>
            <a:ext cx="2965274" cy="364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Veritas: Answering causal 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0" name="Google Shape;5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725" y="1299425"/>
            <a:ext cx="5892039" cy="364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973" y="1309238"/>
            <a:ext cx="5892049" cy="3628324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Veritas: Answering causal queries</a:t>
            </a:r>
            <a:endParaRPr/>
          </a:p>
        </p:txBody>
      </p:sp>
      <p:sp>
        <p:nvSpPr>
          <p:cNvPr id="557" name="Google Shape;55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63" y="1890649"/>
            <a:ext cx="8401482" cy="31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Illustrating Veritas in action</a:t>
            </a:r>
            <a:endParaRPr/>
          </a:p>
        </p:txBody>
      </p:sp>
      <p:sp>
        <p:nvSpPr>
          <p:cNvPr id="564" name="Google Shape;56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45"/>
          <p:cNvSpPr txBox="1"/>
          <p:nvPr/>
        </p:nvSpPr>
        <p:spPr>
          <a:xfrm>
            <a:off x="311700" y="1152425"/>
            <a:ext cx="870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Intrinsic Network B</a:t>
            </a:r>
            <a:r>
              <a:rPr b="1" lang="en" sz="1800"/>
              <a:t>andwidth (INB): </a:t>
            </a:r>
            <a:r>
              <a:rPr lang="en" sz="1800"/>
              <a:t>FCC trace emulated using Mahimahi.</a:t>
            </a:r>
            <a:r>
              <a:rPr b="1" lang="en" sz="1800"/>
              <a:t>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Baseline</a:t>
            </a:r>
            <a:r>
              <a:rPr lang="en" sz="1800"/>
              <a:t>: Widely used trace driven approach using observed throughput of chunks.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25" y="1805967"/>
            <a:ext cx="8343550" cy="3181358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Illustrating Veritas in action</a:t>
            </a:r>
            <a:endParaRPr/>
          </a:p>
        </p:txBody>
      </p:sp>
      <p:sp>
        <p:nvSpPr>
          <p:cNvPr id="572" name="Google Shape;57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3" name="Google Shape;573;p46"/>
          <p:cNvSpPr txBox="1"/>
          <p:nvPr/>
        </p:nvSpPr>
        <p:spPr>
          <a:xfrm>
            <a:off x="311700" y="1152425"/>
            <a:ext cx="78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Veritas</a:t>
            </a:r>
            <a:r>
              <a:rPr lang="en" sz="1800"/>
              <a:t>: Multiple samples account for uncertainty in inference</a:t>
            </a:r>
            <a:r>
              <a:rPr lang="en" sz="1800"/>
              <a:t>. 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Q: change from low quality to high quality?</a:t>
            </a:r>
            <a:endParaRPr/>
          </a:p>
        </p:txBody>
      </p:sp>
      <p:sp>
        <p:nvSpPr>
          <p:cNvPr id="579" name="Google Shape;57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Q: change from low quality to high quality?</a:t>
            </a:r>
            <a:endParaRPr/>
          </a:p>
        </p:txBody>
      </p:sp>
      <p:sp>
        <p:nvSpPr>
          <p:cNvPr id="585" name="Google Shape;58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6" name="Google Shape;586;p48"/>
          <p:cNvSpPr txBox="1"/>
          <p:nvPr/>
        </p:nvSpPr>
        <p:spPr>
          <a:xfrm>
            <a:off x="311700" y="1207925"/>
            <a:ext cx="7842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Ground Truth</a:t>
            </a:r>
            <a:r>
              <a:rPr lang="en" sz="1800"/>
              <a:t>: Emulate true Intrinsic Network Bandwidth (INB) trace. </a:t>
            </a:r>
            <a:endParaRPr sz="1800"/>
          </a:p>
        </p:txBody>
      </p:sp>
      <p:pic>
        <p:nvPicPr>
          <p:cNvPr id="587" name="Google Shape;58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5" y="1757750"/>
            <a:ext cx="8003226" cy="2516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Q: change from low quality to high quality?</a:t>
            </a:r>
            <a:endParaRPr/>
          </a:p>
        </p:txBody>
      </p:sp>
      <p:sp>
        <p:nvSpPr>
          <p:cNvPr id="593" name="Google Shape;59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49"/>
          <p:cNvSpPr txBox="1"/>
          <p:nvPr/>
        </p:nvSpPr>
        <p:spPr>
          <a:xfrm>
            <a:off x="311700" y="4378125"/>
            <a:ext cx="8295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Veritas</a:t>
            </a:r>
            <a:r>
              <a:rPr lang="en" sz="1800"/>
              <a:t> (0.022% error) much closer to ground truth than </a:t>
            </a:r>
            <a:r>
              <a:rPr b="1" lang="en" sz="1800"/>
              <a:t>Baseline</a:t>
            </a:r>
            <a:r>
              <a:rPr lang="en" sz="1800"/>
              <a:t> (~3% error)</a:t>
            </a:r>
            <a:r>
              <a:rPr lang="en" sz="1800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95" name="Google Shape;59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88" y="1730225"/>
            <a:ext cx="3092569" cy="258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5557" y="1730225"/>
            <a:ext cx="5077865" cy="2581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7" name="Google Shape;597;p49"/>
          <p:cNvCxnSpPr/>
          <p:nvPr/>
        </p:nvCxnSpPr>
        <p:spPr>
          <a:xfrm>
            <a:off x="1859500" y="2358875"/>
            <a:ext cx="54450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49"/>
          <p:cNvCxnSpPr/>
          <p:nvPr/>
        </p:nvCxnSpPr>
        <p:spPr>
          <a:xfrm rot="10800000">
            <a:off x="2521075" y="2755375"/>
            <a:ext cx="336000" cy="5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49"/>
          <p:cNvSpPr txBox="1"/>
          <p:nvPr/>
        </p:nvSpPr>
        <p:spPr>
          <a:xfrm>
            <a:off x="311700" y="1207925"/>
            <a:ext cx="7842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Ground Truth</a:t>
            </a:r>
            <a:r>
              <a:rPr lang="en" sz="1800"/>
              <a:t>: Emulate true Intrinsic Network Bandwidth (INB) trace. 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Veritas vs. CausalSim (NSDI 2023)</a:t>
            </a:r>
            <a:endParaRPr/>
          </a:p>
        </p:txBody>
      </p:sp>
      <p:sp>
        <p:nvSpPr>
          <p:cNvPr id="605" name="Google Shape;60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Veritas vs. CausalSim (NSDI 2023)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1"/>
          <p:cNvSpPr txBox="1"/>
          <p:nvPr>
            <p:ph idx="1" type="body"/>
          </p:nvPr>
        </p:nvSpPr>
        <p:spPr>
          <a:xfrm>
            <a:off x="392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CausalSim</a:t>
            </a:r>
            <a:b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Requires RCT training data.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51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Veritas</a:t>
            </a:r>
            <a:b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not require RCT training data.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Qs in a video streaming system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11701" y="1288575"/>
            <a:ext cx="1676484" cy="893592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conditions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2368766" y="1364684"/>
            <a:ext cx="1162500" cy="75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YouFlix</a:t>
            </a:r>
            <a:endParaRPr b="1" sz="1800"/>
          </a:p>
        </p:txBody>
      </p:sp>
      <p:sp>
        <p:nvSpPr>
          <p:cNvPr id="96" name="Google Shape;96;p16"/>
          <p:cNvSpPr/>
          <p:nvPr/>
        </p:nvSpPr>
        <p:spPr>
          <a:xfrm>
            <a:off x="4397973" y="1360432"/>
            <a:ext cx="984000" cy="75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</a:t>
            </a:r>
            <a:endParaRPr/>
          </a:p>
        </p:txBody>
      </p:sp>
      <p:cxnSp>
        <p:nvCxnSpPr>
          <p:cNvPr id="97" name="Google Shape;97;p16"/>
          <p:cNvCxnSpPr>
            <a:stCxn id="94" idx="0"/>
            <a:endCxn id="95" idx="1"/>
          </p:cNvCxnSpPr>
          <p:nvPr/>
        </p:nvCxnSpPr>
        <p:spPr>
          <a:xfrm>
            <a:off x="1986788" y="1735371"/>
            <a:ext cx="381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>
            <a:stCxn id="95" idx="3"/>
            <a:endCxn id="96" idx="1"/>
          </p:cNvCxnSpPr>
          <p:nvPr/>
        </p:nvCxnSpPr>
        <p:spPr>
          <a:xfrm flipH="1" rot="10800000">
            <a:off x="3531266" y="1735484"/>
            <a:ext cx="8667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4312" r="4312" t="0"/>
          <a:stretch/>
        </p:blipFill>
        <p:spPr>
          <a:xfrm>
            <a:off x="3600689" y="2449824"/>
            <a:ext cx="1524700" cy="16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>
            <a:off x="595338" y="2793500"/>
            <a:ext cx="2330700" cy="1103400"/>
          </a:xfrm>
          <a:prstGeom prst="wedgeEllipseCallout">
            <a:avLst>
              <a:gd fmla="val 81163" name="adj1"/>
              <a:gd fmla="val -723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What if?</a:t>
            </a:r>
            <a:endParaRPr b="1"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Veritas vs. CausalSim (NSDI 2023)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2"/>
          <p:cNvSpPr txBox="1"/>
          <p:nvPr>
            <p:ph idx="1" type="body"/>
          </p:nvPr>
        </p:nvSpPr>
        <p:spPr>
          <a:xfrm>
            <a:off x="392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CausalSim</a:t>
            </a:r>
            <a:b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Requires RCT training data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RCT data from 2 ABR algorithms can answer questions about third.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52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Veritas</a:t>
            </a:r>
            <a:b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not require RCT training data.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needs data from one ABR algorithm.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Veritas vs. CausalSim (NSDI 2023)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3"/>
          <p:cNvSpPr txBox="1"/>
          <p:nvPr>
            <p:ph idx="1" type="body"/>
          </p:nvPr>
        </p:nvSpPr>
        <p:spPr>
          <a:xfrm>
            <a:off x="392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CausalSim</a:t>
            </a:r>
            <a:b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Requires RCT training data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RCT data from 2 ABR algorithms can answer questions about third.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Cannot answer questions outside the scope of the RCT.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5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Veritas</a:t>
            </a:r>
            <a:b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not require RCT training data.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needs data from one ABR algorithm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answer wider range of what-if questions. E.g.: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of buffer size.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of video quality.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Q: change from low quality to high quality?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6" name="Google Shape;636;p54"/>
          <p:cNvSpPr txBox="1"/>
          <p:nvPr/>
        </p:nvSpPr>
        <p:spPr>
          <a:xfrm>
            <a:off x="311700" y="4038350"/>
            <a:ext cx="83649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Veritas  (0.022% error) much closer to ground truth than CausalSim (~4% error).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37" name="Google Shape;6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1304825"/>
            <a:ext cx="8784544" cy="2581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8" name="Google Shape;638;p54"/>
          <p:cNvCxnSpPr/>
          <p:nvPr/>
        </p:nvCxnSpPr>
        <p:spPr>
          <a:xfrm>
            <a:off x="1540725" y="1980925"/>
            <a:ext cx="54450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9" name="Google Shape;639;p54"/>
          <p:cNvCxnSpPr/>
          <p:nvPr/>
        </p:nvCxnSpPr>
        <p:spPr>
          <a:xfrm rot="10800000">
            <a:off x="2328425" y="2490675"/>
            <a:ext cx="336000" cy="5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645" name="Google Shape;645;p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Novel framework for causal inference without using RCT data.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Simply causal inference by observing TCP state.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652" name="Google Shape;652;p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Novel framework for causal inference without using RCT data.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Simply causal inference by observing TCP state.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Veritas answers wide range of causal queries: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of ABR, change of qualities, change of buffer size, etc.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Veritas median error &lt; 0.022% compared to 3-4% error for Baseline and CausalSim.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 world validations on Puffer testbed (details in paper).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659" name="Google Shape;659;p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Novel framework for causal inference without using RCT data.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Simply causal inference by observing TCP state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Veritas answers wide range of causal queries: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of ABR, change of qualities, change of buffer size, etc.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Veritas median error &lt; 0.022% compared to 3-4% error for Baseline and CausalSim.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 world validations on Puffer testbed (details in paper).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Artifact available at: </a:t>
            </a:r>
            <a:r>
              <a:rPr lang="en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https://github.com/Purdue-ISL/Veritas</a:t>
            </a:r>
            <a:endParaRPr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666" name="Google Shape;666;p5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Contact: </a:t>
            </a:r>
            <a:r>
              <a:rPr lang="en" sz="1800">
                <a:solidFill>
                  <a:srgbClr val="000000"/>
                </a:solidFill>
              </a:rPr>
              <a:t>cbothra@purdue.edu</a:t>
            </a:r>
            <a:endParaRPr/>
          </a:p>
        </p:txBody>
      </p:sp>
      <p:sp>
        <p:nvSpPr>
          <p:cNvPr id="667" name="Google Shape;66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9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Back-up slides</a:t>
            </a:r>
            <a:endParaRPr/>
          </a:p>
        </p:txBody>
      </p:sp>
      <p:sp>
        <p:nvSpPr>
          <p:cNvPr id="673" name="Google Shape;673;p5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Q/A</a:t>
            </a:r>
            <a:endParaRPr/>
          </a:p>
        </p:txBody>
      </p:sp>
      <p:sp>
        <p:nvSpPr>
          <p:cNvPr id="674" name="Google Shape;67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if: change buffer from 15s to 5s?</a:t>
            </a:r>
            <a:endParaRPr/>
          </a:p>
        </p:txBody>
      </p:sp>
      <p:sp>
        <p:nvSpPr>
          <p:cNvPr id="680" name="Google Shape;68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1" name="Google Shape;68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25" y="1525450"/>
            <a:ext cx="8597725" cy="26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change ABR?</a:t>
            </a:r>
            <a:endParaRPr/>
          </a:p>
        </p:txBody>
      </p:sp>
      <p:sp>
        <p:nvSpPr>
          <p:cNvPr id="687" name="Google Shape;68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8" name="Google Shape;68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75" y="1441600"/>
            <a:ext cx="8404827" cy="26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Qs in a video streaming system</a:t>
            </a:r>
            <a:endParaRPr/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311701" y="1288575"/>
            <a:ext cx="1676484" cy="893592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conditions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2368766" y="1364684"/>
            <a:ext cx="1162500" cy="75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YouFlix</a:t>
            </a:r>
            <a:endParaRPr b="1" sz="1800"/>
          </a:p>
        </p:txBody>
      </p:sp>
      <p:sp>
        <p:nvSpPr>
          <p:cNvPr id="109" name="Google Shape;109;p17"/>
          <p:cNvSpPr/>
          <p:nvPr/>
        </p:nvSpPr>
        <p:spPr>
          <a:xfrm>
            <a:off x="4397973" y="1360432"/>
            <a:ext cx="984000" cy="75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</a:t>
            </a:r>
            <a:endParaRPr/>
          </a:p>
        </p:txBody>
      </p:sp>
      <p:cxnSp>
        <p:nvCxnSpPr>
          <p:cNvPr id="110" name="Google Shape;110;p17"/>
          <p:cNvCxnSpPr>
            <a:stCxn id="107" idx="0"/>
            <a:endCxn id="108" idx="1"/>
          </p:cNvCxnSpPr>
          <p:nvPr/>
        </p:nvCxnSpPr>
        <p:spPr>
          <a:xfrm>
            <a:off x="1986788" y="1735371"/>
            <a:ext cx="381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7"/>
          <p:cNvCxnSpPr>
            <a:stCxn id="108" idx="3"/>
            <a:endCxn id="109" idx="1"/>
          </p:cNvCxnSpPr>
          <p:nvPr/>
        </p:nvCxnSpPr>
        <p:spPr>
          <a:xfrm flipH="1" rot="10800000">
            <a:off x="3531266" y="1735484"/>
            <a:ext cx="8667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4312" r="4312" t="0"/>
          <a:stretch/>
        </p:blipFill>
        <p:spPr>
          <a:xfrm>
            <a:off x="3600689" y="2449824"/>
            <a:ext cx="1524700" cy="16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595338" y="2793500"/>
            <a:ext cx="2330700" cy="1103400"/>
          </a:xfrm>
          <a:prstGeom prst="wedgeEllipseCallout">
            <a:avLst>
              <a:gd fmla="val 81163" name="adj1"/>
              <a:gd fmla="val -723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What if?</a:t>
            </a:r>
            <a:endParaRPr b="1" sz="2800"/>
          </a:p>
        </p:txBody>
      </p:sp>
      <p:sp>
        <p:nvSpPr>
          <p:cNvPr id="114" name="Google Shape;114;p17"/>
          <p:cNvSpPr txBox="1"/>
          <p:nvPr/>
        </p:nvSpPr>
        <p:spPr>
          <a:xfrm>
            <a:off x="5178900" y="2449825"/>
            <a:ext cx="39651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 different ABR algorithm?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Stream higher quality 4K videos?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Reduce the buffer size?</a:t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if: Puffer?</a:t>
            </a:r>
            <a:endParaRPr/>
          </a:p>
        </p:txBody>
      </p:sp>
      <p:sp>
        <p:nvSpPr>
          <p:cNvPr id="694" name="Google Shape;69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5" name="Google Shape;69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today?</a:t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today?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Trace driven simulations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data collected from past sessions.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Suffers from biases due to hidden confounders.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today?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Trace driven simulations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data collected from past sessions.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Suffers from biases due to hidden confounders.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Randomized Control Trials (RCTs)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Gold standard to answer what-if Qs.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Affects performance of live users.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contributions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