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Default Extension="pdf" ContentType="application/pdf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sldIdLst>
    <p:sldId id="280" r:id="rId4"/>
    <p:sldId id="319" r:id="rId5"/>
    <p:sldId id="281" r:id="rId6"/>
    <p:sldId id="318" r:id="rId7"/>
    <p:sldId id="256" r:id="rId8"/>
    <p:sldId id="279" r:id="rId9"/>
    <p:sldId id="311" r:id="rId10"/>
    <p:sldId id="310" r:id="rId11"/>
    <p:sldId id="313" r:id="rId12"/>
    <p:sldId id="287" r:id="rId13"/>
    <p:sldId id="291" r:id="rId14"/>
    <p:sldId id="260" r:id="rId15"/>
    <p:sldId id="293" r:id="rId16"/>
    <p:sldId id="321" r:id="rId17"/>
    <p:sldId id="278" r:id="rId18"/>
    <p:sldId id="316" r:id="rId19"/>
    <p:sldId id="298" r:id="rId20"/>
    <p:sldId id="317" r:id="rId21"/>
    <p:sldId id="32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365C-3956-4259-ACAE-B38590DD5B93}" type="datetimeFigureOut">
              <a:rPr lang="en-US" smtClean="0"/>
              <a:pPr/>
              <a:t>3/13/12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D84E-E71C-44E6-893E-AE48C9713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F85B-AFBC-4971-9527-FF728025C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3BDF0-5DB3-4B7F-911F-A322117BE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2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Times New Roman" charset="0"/>
              </a:endParaRPr>
            </a:p>
          </p:txBody>
        </p:sp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 charset="0"/>
              </a:endParaRPr>
            </a:p>
          </p:txBody>
        </p:sp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32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32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 charset="0"/>
              </a:endParaRPr>
            </a:p>
          </p:txBody>
        </p:sp>
        <p:sp>
          <p:nvSpPr>
            <p:cNvPr id="132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32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32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2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CAD8A-29FB-423F-8378-15DB0F21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n"/>
        <a:defRPr sz="26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¨"/>
        <a:defRPr sz="2400">
          <a:solidFill>
            <a:schemeClr val="tx1"/>
          </a:solidFill>
          <a:latin typeface="+mj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j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¨"/>
        <a:defRPr sz="2000">
          <a:solidFill>
            <a:schemeClr val="tx1"/>
          </a:solidFill>
          <a:latin typeface="+mj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1800">
          <a:solidFill>
            <a:schemeClr val="tx1"/>
          </a:solidFill>
          <a:latin typeface="+mj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2834640"/>
          </a:xfrm>
        </p:spPr>
        <p:txBody>
          <a:bodyPr anchor="t" anchorCtr="0">
            <a:normAutofit/>
          </a:bodyPr>
          <a:lstStyle/>
          <a:p>
            <a:r>
              <a:rPr lang="en-US" sz="4000" dirty="0" smtClean="0"/>
              <a:t>Closer to the Cloud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400" dirty="0" smtClean="0"/>
              <a:t>- A Case for Emulating Cloud Dynamics by Controlling the Environment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2514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Ashiwan </a:t>
            </a:r>
            <a:r>
              <a:rPr lang="en-US" sz="2400" dirty="0" err="1" smtClean="0">
                <a:solidFill>
                  <a:schemeClr val="tx1"/>
                </a:solidFill>
              </a:rPr>
              <a:t>Sivakumar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Shankaranarayanan</a:t>
            </a:r>
            <a:r>
              <a:rPr lang="en-US" sz="2400" dirty="0" smtClean="0">
                <a:solidFill>
                  <a:schemeClr val="tx1"/>
                </a:solidFill>
              </a:rPr>
              <a:t> P 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Sanjay </a:t>
            </a:r>
            <a:r>
              <a:rPr lang="en-US" sz="2400" dirty="0" err="1" smtClean="0">
                <a:solidFill>
                  <a:schemeClr val="tx1"/>
                </a:solidFill>
              </a:rPr>
              <a:t>Rao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School of Electrical and Computer Engineering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Purdue University</a:t>
            </a:r>
          </a:p>
        </p:txBody>
      </p:sp>
    </p:spTree>
  </p:cSld>
  <p:clrMapOvr>
    <a:masterClrMapping/>
  </p:clrMapOvr>
  <p:transition advTm="1954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 Adaptive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 - Dealer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3058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rgbClr val="008000"/>
                </a:solidFill>
                <a:cs typeface="Arial"/>
              </a:rPr>
              <a:t>Cloud environment is highly dynamic</a:t>
            </a:r>
          </a:p>
          <a:p>
            <a:pPr marL="800100" lvl="1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cs typeface="Arial"/>
              </a:rPr>
              <a:t>Problem isolated to one component in a DC</a:t>
            </a: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rgbClr val="008000"/>
                </a:solidFill>
                <a:cs typeface="Arial"/>
              </a:rPr>
              <a:t>Current redirection mechanisms</a:t>
            </a:r>
          </a:p>
          <a:p>
            <a:pPr marL="800100" lvl="1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cs typeface="Arial"/>
              </a:rPr>
              <a:t>Abandon entire deployment</a:t>
            </a: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b="1" i="1" dirty="0" smtClean="0">
                <a:solidFill>
                  <a:srgbClr val="008000"/>
                </a:solidFill>
                <a:cs typeface="Arial"/>
              </a:rPr>
              <a:t>Dealer</a:t>
            </a:r>
            <a:r>
              <a:rPr lang="en-US" sz="2400" dirty="0" smtClean="0">
                <a:solidFill>
                  <a:srgbClr val="008000"/>
                </a:solidFill>
                <a:cs typeface="Arial"/>
              </a:rPr>
              <a:t> : Adapts to cloud dynamics</a:t>
            </a:r>
          </a:p>
          <a:p>
            <a:pPr marL="800100" lvl="1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cs typeface="Arial"/>
              </a:rPr>
              <a:t>Components deployed on multiple </a:t>
            </a:r>
            <a:r>
              <a:rPr lang="en-US" sz="2400" dirty="0" err="1" smtClean="0">
                <a:cs typeface="Arial"/>
              </a:rPr>
              <a:t>DCs</a:t>
            </a:r>
            <a:endParaRPr lang="en-US" sz="2400" dirty="0" smtClean="0">
              <a:cs typeface="Arial"/>
            </a:endParaRPr>
          </a:p>
          <a:p>
            <a:pPr marL="800100" lvl="1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cs typeface="Arial"/>
              </a:rPr>
              <a:t>Fine-grained component level redirection</a:t>
            </a:r>
          </a:p>
          <a:p>
            <a:pPr marL="800100" lvl="1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cs typeface="Arial"/>
              </a:rPr>
              <a:t>Optimally suggests path based on latencies</a:t>
            </a:r>
          </a:p>
        </p:txBody>
      </p:sp>
    </p:spTree>
  </p:cSld>
  <p:clrMapOvr>
    <a:masterClrMapping/>
  </p:clrMapOvr>
  <p:transition advTm="51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Evaluation of the Adaptive System</a:t>
            </a:r>
            <a:endParaRPr lang="en-US" sz="3200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365125"/>
          </a:xfrm>
        </p:spPr>
        <p:txBody>
          <a:bodyPr/>
          <a:lstStyle/>
          <a:p>
            <a:fld id="{F447F85B-AFBC-4971-9527-FF728025CF2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5867400" cy="1752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810000"/>
            <a:ext cx="6000750" cy="21309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8382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8000"/>
                </a:solidFill>
              </a:rPr>
              <a:t> Control Input </a:t>
            </a:r>
            <a:r>
              <a:rPr lang="en-US" sz="2400" dirty="0" smtClean="0"/>
              <a:t>: Step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2004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8000"/>
                </a:solidFill>
              </a:rPr>
              <a:t> Output </a:t>
            </a:r>
            <a:r>
              <a:rPr lang="en-US" sz="2400" dirty="0" smtClean="0"/>
              <a:t>: Dealer path change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610766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7472" algn="just">
              <a:spcBef>
                <a:spcPts val="600"/>
              </a:spcBef>
              <a:buSzPct val="100000"/>
              <a:buFont typeface="Wingdings" charset="2"/>
              <a:buChar char="Ø"/>
              <a:defRPr/>
            </a:pPr>
            <a:r>
              <a:rPr lang="en-US" dirty="0" smtClean="0">
                <a:cs typeface="Arial"/>
              </a:rPr>
              <a:t>DC1 – DC1 : FE1 – BS1</a:t>
            </a:r>
            <a:r>
              <a:rPr lang="en-US" dirty="0" smtClean="0">
                <a:cs typeface="Arial"/>
              </a:rPr>
              <a:t> &amp; DC1 </a:t>
            </a:r>
            <a:r>
              <a:rPr lang="en-US" dirty="0" smtClean="0">
                <a:cs typeface="Arial"/>
              </a:rPr>
              <a:t>– DC2 : </a:t>
            </a:r>
            <a:r>
              <a:rPr lang="en-US" dirty="0" smtClean="0">
                <a:cs typeface="Arial"/>
              </a:rPr>
              <a:t>FE1 </a:t>
            </a:r>
            <a:r>
              <a:rPr lang="en-US" dirty="0" smtClean="0">
                <a:cs typeface="Arial"/>
              </a:rPr>
              <a:t>– </a:t>
            </a:r>
            <a:r>
              <a:rPr lang="en-US" dirty="0" smtClean="0">
                <a:cs typeface="Arial"/>
              </a:rPr>
              <a:t>BS2</a:t>
            </a:r>
            <a:endParaRPr lang="en-US" dirty="0" smtClean="0">
              <a:cs typeface="Arial"/>
            </a:endParaRPr>
          </a:p>
        </p:txBody>
      </p:sp>
    </p:spTree>
  </p:cSld>
  <p:clrMapOvr>
    <a:masterClrMapping/>
  </p:clrMapOvr>
  <p:transition advTm="5334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Conclusions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0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1" name="Slide Number Placeholder 1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381000" y="1066800"/>
            <a:ext cx="94488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8000"/>
                </a:solidFill>
              </a:rPr>
              <a:t> To open up new avenues in cloud research</a:t>
            </a:r>
          </a:p>
          <a:p>
            <a:pPr lvl="2"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400" dirty="0" smtClean="0"/>
              <a:t> Control over test bed environment – critical</a:t>
            </a:r>
          </a:p>
          <a:p>
            <a:pPr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8000"/>
                </a:solidFill>
              </a:rPr>
              <a:t> Can be used as a technique by developers and researchers for</a:t>
            </a:r>
          </a:p>
          <a:p>
            <a:pPr lvl="1"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400" dirty="0" smtClean="0"/>
              <a:t> emulating real cloud dynamics to</a:t>
            </a:r>
          </a:p>
          <a:p>
            <a:pPr lvl="2"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400" dirty="0" smtClean="0"/>
              <a:t>predict application performance</a:t>
            </a:r>
          </a:p>
          <a:p>
            <a:pPr lvl="2"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400" dirty="0" smtClean="0"/>
              <a:t> compare cloud providers</a:t>
            </a:r>
          </a:p>
          <a:p>
            <a:pPr lvl="2"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400" dirty="0" smtClean="0"/>
              <a:t> what-if analyses on application</a:t>
            </a:r>
          </a:p>
          <a:p>
            <a:pPr lvl="2"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400" dirty="0" smtClean="0"/>
              <a:t>develop solutions for performance problems</a:t>
            </a:r>
            <a:endParaRPr lang="en-US" sz="2800" dirty="0" smtClean="0"/>
          </a:p>
          <a:p>
            <a:pPr marL="800100" lvl="1" indent="-342900" algn="just">
              <a:spcBef>
                <a:spcPts val="768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defRPr/>
            </a:pPr>
            <a:endParaRPr lang="en-US" sz="3200" kern="0" dirty="0" smtClean="0">
              <a:cs typeface="Arial" pitchFamily="34" charset="0"/>
            </a:endParaRPr>
          </a:p>
          <a:p>
            <a:pPr marL="342900" lvl="0" indent="-342900" algn="just">
              <a:spcBef>
                <a:spcPts val="768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defRPr/>
            </a:pPr>
            <a:endParaRPr lang="en-US" sz="3200" kern="0" dirty="0" smtClean="0">
              <a:cs typeface="Arial" pitchFamily="34" charset="0"/>
            </a:endParaRPr>
          </a:p>
          <a:p>
            <a:pPr marL="342900" lvl="0" indent="-342900" algn="just">
              <a:spcBef>
                <a:spcPts val="768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endParaRPr lang="en-US" sz="3200" dirty="0" smtClean="0">
              <a:cs typeface="Arial" pitchFamily="34" charset="0"/>
            </a:endParaRPr>
          </a:p>
        </p:txBody>
      </p:sp>
    </p:spTree>
  </p:cSld>
  <p:clrMapOvr>
    <a:masterClrMapping/>
  </p:clrMapOvr>
  <p:transition advTm="4466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Tm="163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up slides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advTm="163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Directions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457200" y="1219200"/>
            <a:ext cx="89916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808038">
              <a:lnSpc>
                <a:spcPct val="120000"/>
              </a:lnSpc>
              <a:spcAft>
                <a:spcPts val="700"/>
              </a:spcAft>
              <a:buClr>
                <a:srgbClr val="008000"/>
              </a:buClr>
              <a:buFont typeface="Wingdings" charset="2"/>
              <a:buChar char="Ø"/>
            </a:pPr>
            <a:r>
              <a:rPr lang="en-US" sz="2400" dirty="0" smtClean="0">
                <a:solidFill>
                  <a:srgbClr val="008000"/>
                </a:solidFill>
              </a:rPr>
              <a:t> Dynamically change the delay</a:t>
            </a:r>
            <a:endParaRPr lang="en-US" sz="2400" dirty="0" smtClean="0"/>
          </a:p>
          <a:p>
            <a:pPr lvl="2" defTabSz="808038">
              <a:lnSpc>
                <a:spcPct val="120000"/>
              </a:lnSpc>
              <a:spcAft>
                <a:spcPts val="700"/>
              </a:spcAft>
              <a:buFont typeface="Wingdings" charset="2"/>
              <a:buChar char="Ø"/>
            </a:pPr>
            <a:r>
              <a:rPr lang="en-US" sz="2400" dirty="0" smtClean="0"/>
              <a:t> Multi data-center deployment like </a:t>
            </a:r>
            <a:r>
              <a:rPr lang="en-US" sz="2400" dirty="0" err="1" smtClean="0"/>
              <a:t>Emulab</a:t>
            </a:r>
            <a:endParaRPr lang="en-US" sz="2400" dirty="0" smtClean="0"/>
          </a:p>
          <a:p>
            <a:pPr defTabSz="808038">
              <a:lnSpc>
                <a:spcPct val="120000"/>
              </a:lnSpc>
              <a:spcAft>
                <a:spcPts val="700"/>
              </a:spcAft>
              <a:buClr>
                <a:srgbClr val="008000"/>
              </a:buClr>
              <a:buFont typeface="Wingdings" charset="2"/>
              <a:buChar char="Ø"/>
            </a:pPr>
            <a:r>
              <a:rPr lang="en-US" sz="2400" dirty="0" smtClean="0">
                <a:solidFill>
                  <a:srgbClr val="008000"/>
                </a:solidFill>
              </a:rPr>
              <a:t>Emulating cloud data stores</a:t>
            </a:r>
          </a:p>
          <a:p>
            <a:pPr lvl="2" defTabSz="808038">
              <a:lnSpc>
                <a:spcPct val="120000"/>
              </a:lnSpc>
              <a:spcAft>
                <a:spcPts val="700"/>
              </a:spcAft>
              <a:buFont typeface="Wingdings" charset="2"/>
              <a:buChar char="Ø"/>
            </a:pPr>
            <a:r>
              <a:rPr lang="en-US" sz="2400" dirty="0" smtClean="0"/>
              <a:t> Blobs, Queues, Big-Table provided as service</a:t>
            </a:r>
          </a:p>
          <a:p>
            <a:pPr defTabSz="808038">
              <a:lnSpc>
                <a:spcPct val="120000"/>
              </a:lnSpc>
              <a:spcAft>
                <a:spcPts val="700"/>
              </a:spcAft>
              <a:buClr>
                <a:srgbClr val="008000"/>
              </a:buClr>
              <a:buFont typeface="Wingdings" charset="2"/>
              <a:buChar char="Ø"/>
            </a:pPr>
            <a:r>
              <a:rPr lang="en-US" sz="2400" dirty="0" smtClean="0">
                <a:solidFill>
                  <a:srgbClr val="008000"/>
                </a:solidFill>
              </a:rPr>
              <a:t>Installing and running Cassandra on GENI</a:t>
            </a:r>
          </a:p>
          <a:p>
            <a:pPr defTabSz="808038">
              <a:lnSpc>
                <a:spcPct val="120000"/>
              </a:lnSpc>
              <a:spcAft>
                <a:spcPts val="700"/>
              </a:spcAft>
            </a:pPr>
            <a:endParaRPr lang="en-US" sz="2800" dirty="0" smtClean="0"/>
          </a:p>
          <a:p>
            <a:pPr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endParaRPr lang="en-US" sz="2800" dirty="0" smtClean="0"/>
          </a:p>
          <a:p>
            <a:pPr marL="800100" lvl="1" indent="-342900" algn="just">
              <a:spcBef>
                <a:spcPts val="768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defRPr/>
            </a:pPr>
            <a:endParaRPr lang="en-US" sz="3200" kern="0" dirty="0" smtClean="0">
              <a:cs typeface="Arial" pitchFamily="34" charset="0"/>
            </a:endParaRPr>
          </a:p>
          <a:p>
            <a:pPr marL="342900" lvl="0" indent="-342900" algn="just">
              <a:spcBef>
                <a:spcPts val="768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itchFamily="2" charset="2"/>
              <a:buChar char="Ø"/>
              <a:defRPr/>
            </a:pPr>
            <a:endParaRPr lang="en-US" sz="3200" kern="0" dirty="0" smtClean="0">
              <a:cs typeface="Arial" pitchFamily="34" charset="0"/>
            </a:endParaRPr>
          </a:p>
          <a:p>
            <a:pPr marL="342900" lvl="0" indent="-342900" algn="just">
              <a:spcBef>
                <a:spcPts val="768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endParaRPr lang="en-US" sz="32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Accuracy and Repeatability Requirements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477000" cy="2590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3733800"/>
            <a:ext cx="86868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kern="600" dirty="0" smtClean="0">
                <a:cs typeface="Arial"/>
              </a:rPr>
              <a:t>Error percentage :</a:t>
            </a:r>
          </a:p>
          <a:p>
            <a:pPr marL="800100" lvl="1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kern="600" dirty="0" smtClean="0">
                <a:cs typeface="Arial"/>
              </a:rPr>
              <a:t>(observed latency – expected latency)/expected latency in %</a:t>
            </a:r>
          </a:p>
          <a:p>
            <a:pPr marL="800100" lvl="1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kern="600" dirty="0" smtClean="0">
                <a:cs typeface="Arial"/>
              </a:rPr>
              <a:t>observed – ping , expected – delay applied</a:t>
            </a:r>
          </a:p>
          <a:p>
            <a:pPr marL="800100" lvl="1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kern="600" dirty="0" smtClean="0">
                <a:cs typeface="Arial"/>
              </a:rPr>
              <a:t>always within +- 1% error bound</a:t>
            </a:r>
          </a:p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kern="600" dirty="0" smtClean="0">
                <a:cs typeface="Arial"/>
              </a:rPr>
              <a:t>Require such high degree of accuracy and repeatability</a:t>
            </a:r>
            <a:endParaRPr lang="en-US" sz="2400" dirty="0" smtClean="0">
              <a:cs typeface="Arial"/>
            </a:endParaRPr>
          </a:p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charset="2"/>
              <a:buChar char="Ø"/>
              <a:defRPr/>
            </a:pPr>
            <a:endParaRPr lang="en-US" sz="2400" dirty="0" smtClean="0">
              <a:cs typeface="Arial"/>
            </a:endParaRPr>
          </a:p>
        </p:txBody>
      </p:sp>
    </p:spTree>
  </p:cSld>
  <p:clrMapOvr>
    <a:masterClrMapping/>
  </p:clrMapOvr>
  <p:transition advTm="71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70434"/>
            <a:ext cx="7848600" cy="540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 Azure Performance Issue Snapshot (6 Days)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 smtClean="0"/>
              <a:t>Performance Fluctuations in Amazon EC2</a:t>
            </a:r>
            <a:endParaRPr lang="en-US" sz="3200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3886200"/>
            <a:ext cx="838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 Simple Experiment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 RTT measured for a TCP stream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 Both inter and intra DC show variation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19200"/>
            <a:ext cx="58674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 smtClean="0"/>
              <a:t>Day Trader Communication Pattern</a:t>
            </a:r>
            <a:endParaRPr lang="en-US" sz="3200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5024735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200" dirty="0" smtClean="0">
                <a:cs typeface="Arial"/>
              </a:rPr>
              <a:t>Response time = component latency + communication latency </a:t>
            </a:r>
          </a:p>
          <a:p>
            <a:pPr marL="800100" lvl="1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200" dirty="0" smtClean="0">
                <a:cs typeface="Arial"/>
              </a:rPr>
              <a:t>Multiple calls between components for a given user request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09600" y="1106269"/>
            <a:ext cx="8153400" cy="3805894"/>
            <a:chOff x="228600" y="1447800"/>
            <a:chExt cx="7467600" cy="3579721"/>
          </a:xfrm>
        </p:grpSpPr>
        <p:cxnSp>
          <p:nvCxnSpPr>
            <p:cNvPr id="52" name="Straight Connector 51"/>
            <p:cNvCxnSpPr/>
            <p:nvPr/>
          </p:nvCxnSpPr>
          <p:spPr>
            <a:xfrm rot="5400000">
              <a:off x="305594" y="3505200"/>
              <a:ext cx="274240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124994" y="3505200"/>
              <a:ext cx="274240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5868194" y="3505200"/>
              <a:ext cx="274240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15"/>
            <p:cNvGrpSpPr/>
            <p:nvPr/>
          </p:nvGrpSpPr>
          <p:grpSpPr>
            <a:xfrm>
              <a:off x="1295400" y="1524000"/>
              <a:ext cx="685800" cy="381000"/>
              <a:chOff x="1295400" y="1524000"/>
              <a:chExt cx="685800" cy="381000"/>
            </a:xfrm>
          </p:grpSpPr>
          <p:sp>
            <p:nvSpPr>
              <p:cNvPr id="92" name="Rectangle 9"/>
              <p:cNvSpPr/>
              <p:nvPr/>
            </p:nvSpPr>
            <p:spPr>
              <a:xfrm>
                <a:off x="1295400" y="1524000"/>
                <a:ext cx="6858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426126" y="1524000"/>
                <a:ext cx="402674" cy="34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FE</a:t>
                </a:r>
                <a:endParaRPr lang="en-US" dirty="0"/>
              </a:p>
            </p:txBody>
          </p:sp>
        </p:grpSp>
        <p:grpSp>
          <p:nvGrpSpPr>
            <p:cNvPr id="56" name="Group 16"/>
            <p:cNvGrpSpPr/>
            <p:nvPr/>
          </p:nvGrpSpPr>
          <p:grpSpPr>
            <a:xfrm>
              <a:off x="4114800" y="1447800"/>
              <a:ext cx="685800" cy="381000"/>
              <a:chOff x="4114800" y="1447800"/>
              <a:chExt cx="685800" cy="3810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114800" y="1447800"/>
                <a:ext cx="6858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267200" y="1447800"/>
                <a:ext cx="415498" cy="34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BS</a:t>
                </a:r>
                <a:endParaRPr lang="en-US" dirty="0"/>
              </a:p>
            </p:txBody>
          </p:sp>
        </p:grpSp>
        <p:grpSp>
          <p:nvGrpSpPr>
            <p:cNvPr id="57" name="Group 17"/>
            <p:cNvGrpSpPr/>
            <p:nvPr/>
          </p:nvGrpSpPr>
          <p:grpSpPr>
            <a:xfrm>
              <a:off x="6858000" y="1447800"/>
              <a:ext cx="685800" cy="381000"/>
              <a:chOff x="6858000" y="1524000"/>
              <a:chExt cx="685800" cy="381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6858000" y="1524000"/>
                <a:ext cx="6858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14"/>
              <p:cNvSpPr txBox="1"/>
              <p:nvPr/>
            </p:nvSpPr>
            <p:spPr>
              <a:xfrm>
                <a:off x="7010400" y="1524000"/>
                <a:ext cx="422937" cy="34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BE</a:t>
                </a:r>
                <a:endParaRPr lang="en-US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>
              <a:off x="1676400" y="2819401"/>
              <a:ext cx="28194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Arrow 58"/>
            <p:cNvSpPr/>
            <p:nvPr/>
          </p:nvSpPr>
          <p:spPr>
            <a:xfrm>
              <a:off x="4495800" y="3048000"/>
              <a:ext cx="27432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Arrow 59"/>
            <p:cNvSpPr/>
            <p:nvPr/>
          </p:nvSpPr>
          <p:spPr>
            <a:xfrm rot="10800000">
              <a:off x="4495800" y="3352801"/>
              <a:ext cx="27432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4495800" y="3581400"/>
              <a:ext cx="27432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Arrow 61"/>
            <p:cNvSpPr/>
            <p:nvPr/>
          </p:nvSpPr>
          <p:spPr>
            <a:xfrm rot="10800000">
              <a:off x="4495800" y="3886200"/>
              <a:ext cx="27432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/>
            <p:cNvSpPr/>
            <p:nvPr/>
          </p:nvSpPr>
          <p:spPr>
            <a:xfrm rot="10800000">
              <a:off x="1676400" y="4114800"/>
              <a:ext cx="28194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29"/>
            <p:cNvGrpSpPr/>
            <p:nvPr/>
          </p:nvGrpSpPr>
          <p:grpSpPr>
            <a:xfrm>
              <a:off x="228600" y="3429000"/>
              <a:ext cx="703269" cy="381000"/>
              <a:chOff x="1295400" y="1524000"/>
              <a:chExt cx="703269" cy="3810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1295400" y="1524000"/>
                <a:ext cx="685800" cy="381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295400" y="1524000"/>
                <a:ext cx="703269" cy="34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Users</a:t>
                </a:r>
                <a:endParaRPr lang="en-US" dirty="0"/>
              </a:p>
            </p:txBody>
          </p:sp>
        </p:grpSp>
        <p:sp>
          <p:nvSpPr>
            <p:cNvPr id="65" name="Right Arrow 64"/>
            <p:cNvSpPr/>
            <p:nvPr/>
          </p:nvSpPr>
          <p:spPr>
            <a:xfrm rot="19250207" flipV="1">
              <a:off x="298724" y="2852269"/>
              <a:ext cx="1585228" cy="933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Arrow 65"/>
            <p:cNvSpPr/>
            <p:nvPr/>
          </p:nvSpPr>
          <p:spPr>
            <a:xfrm rot="12561287" flipV="1">
              <a:off x="730101" y="4007987"/>
              <a:ext cx="978198" cy="1260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76400" y="2145268"/>
              <a:ext cx="381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71600" y="2667000"/>
              <a:ext cx="381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95800" y="2602468"/>
              <a:ext cx="381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239000" y="2971800"/>
              <a:ext cx="381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91000" y="2907268"/>
              <a:ext cx="381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91000" y="3200400"/>
              <a:ext cx="381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39000" y="3200400"/>
              <a:ext cx="381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14800" y="3733800"/>
              <a:ext cx="5334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39000" y="3745468"/>
              <a:ext cx="4572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39000" y="3429000"/>
              <a:ext cx="381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91000" y="3429000"/>
              <a:ext cx="381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95800" y="4038600"/>
              <a:ext cx="5334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95400" y="3999131"/>
              <a:ext cx="5334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8600" y="1981200"/>
              <a:ext cx="1066800" cy="60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HTTP Request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1981200"/>
              <a:ext cx="1524000" cy="60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SOAP – new HTTP Request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10200" y="1981200"/>
              <a:ext cx="1524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MySQL</a:t>
              </a:r>
              <a:r>
                <a:rPr lang="en-US" dirty="0" smtClean="0"/>
                <a:t> Queries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14600" y="4419600"/>
              <a:ext cx="1447800" cy="60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SOAP Response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8600" y="4343400"/>
              <a:ext cx="1219200" cy="60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HTTP Response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57800" y="4419600"/>
              <a:ext cx="1524000" cy="34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MySQL</a:t>
              </a:r>
              <a:r>
                <a:rPr lang="en-US" dirty="0" smtClean="0"/>
                <a:t>Replies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1524000" cy="1295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0729" y="4191000"/>
            <a:ext cx="1102471" cy="850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143000"/>
            <a:ext cx="3289300" cy="246380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81000" y="304800"/>
            <a:ext cx="8382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Latency-Sensitive Applications on the Cloud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Line Callout 2 18"/>
          <p:cNvSpPr/>
          <p:nvPr/>
        </p:nvSpPr>
        <p:spPr>
          <a:xfrm>
            <a:off x="6324600" y="3276600"/>
            <a:ext cx="2438400" cy="1676400"/>
          </a:xfrm>
          <a:prstGeom prst="borderCallout2">
            <a:avLst>
              <a:gd name="adj1" fmla="val 18750"/>
              <a:gd name="adj2" fmla="val 417"/>
              <a:gd name="adj3" fmla="val 18750"/>
              <a:gd name="adj4" fmla="val -16667"/>
              <a:gd name="adj5" fmla="val -67832"/>
              <a:gd name="adj6" fmla="val -170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$$$ savings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Geo-redundancy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Elasticity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Scalability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52400" y="1676400"/>
            <a:ext cx="5486400" cy="335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1181100" y="2095500"/>
            <a:ext cx="4648200" cy="457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4648200" y="4876800"/>
            <a:ext cx="1600200" cy="1676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Test beds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838200" y="1371600"/>
            <a:ext cx="2286000" cy="1676400"/>
          </a:xfrm>
          <a:prstGeom prst="borderCallout2">
            <a:avLst>
              <a:gd name="adj1" fmla="val 103179"/>
              <a:gd name="adj2" fmla="val 50131"/>
              <a:gd name="adj3" fmla="val 134097"/>
              <a:gd name="adj4" fmla="val 50210"/>
              <a:gd name="adj5" fmla="val 134146"/>
              <a:gd name="adj6" fmla="val 785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Complex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Multi-tiered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SOA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Stringent SLA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0" name="Picture 5" descr="C:\Users\Ashiwan\AppData\Local\Microsoft\Windows\Temporary Internet Files\Content.IE5\C5DMARZQ\MC900439343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629400" y="1676400"/>
            <a:ext cx="1524000" cy="152400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7" name="Up-Down Arrow 36"/>
          <p:cNvSpPr/>
          <p:nvPr/>
        </p:nvSpPr>
        <p:spPr>
          <a:xfrm>
            <a:off x="5334000" y="2743200"/>
            <a:ext cx="228600" cy="2438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997242"/>
            <a:ext cx="1286728" cy="12511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advTm="5494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 smtClean="0"/>
              <a:t>Performance Fluctuations in Microsoft Azure</a:t>
            </a:r>
            <a:endParaRPr lang="en-US" sz="3200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3384"/>
            <a:ext cx="6324600" cy="25542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3810000"/>
            <a:ext cx="83820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200" dirty="0" smtClean="0"/>
              <a:t> Short-term and long-term variation in DB latency 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200" dirty="0" smtClean="0"/>
              <a:t> DB performs 100% worse on Day 1 than on Day 2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200" dirty="0" smtClean="0"/>
              <a:t> Variation in RTT of TCP streams observed in Amazon EC2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sz="2200" dirty="0" smtClean="0"/>
              <a:t> Our study confirms - hotcloud10 (</a:t>
            </a:r>
            <a:r>
              <a:rPr lang="en-US" sz="2200" dirty="0" err="1" smtClean="0"/>
              <a:t>CloudCmp</a:t>
            </a:r>
            <a:r>
              <a:rPr lang="en-US" sz="2200" dirty="0" smtClean="0"/>
              <a:t>), SoCC10 (YCSB)</a:t>
            </a:r>
          </a:p>
        </p:txBody>
      </p:sp>
    </p:spTree>
  </p:cSld>
  <p:clrMapOvr>
    <a:masterClrMapping/>
  </p:clrMapOvr>
  <p:transition advTm="8843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 smtClean="0"/>
              <a:t>Control over the Environment : A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7200" y="1143000"/>
            <a:ext cx="8229600" cy="3200400"/>
            <a:chOff x="762000" y="1295400"/>
            <a:chExt cx="7467601" cy="4648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762000" y="1295400"/>
              <a:ext cx="1590322" cy="1600200"/>
            </a:xfrm>
            <a:prstGeom prst="rect">
              <a:avLst/>
            </a:prstGeom>
            <a:grp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Experiments in the wild – cloud provider 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3124200"/>
              <a:ext cx="1590322" cy="1712685"/>
            </a:xfrm>
            <a:prstGeom prst="rect">
              <a:avLst/>
            </a:prstGeom>
            <a:grp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Experiments in the wild – cloud provider 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1025273" y="5444873"/>
              <a:ext cx="996043" cy="1412"/>
            </a:xfrm>
            <a:prstGeom prst="line">
              <a:avLst/>
            </a:prstGeom>
            <a:grpFill/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276600" y="1295400"/>
              <a:ext cx="1703211" cy="1549400"/>
            </a:xfrm>
            <a:prstGeom prst="roundRect">
              <a:avLst/>
            </a:prstGeom>
            <a:grp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Trace collection and analysis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00990" y="1295400"/>
              <a:ext cx="1728611" cy="1549400"/>
            </a:xfrm>
            <a:prstGeom prst="roundRect">
              <a:avLst/>
            </a:prstGeom>
            <a:grp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Data model to emulate on GENI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500990" y="3802743"/>
              <a:ext cx="1728611" cy="1698172"/>
            </a:xfrm>
            <a:prstGeom prst="roundRect">
              <a:avLst/>
            </a:prstGeom>
            <a:grp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Application/research prototype under development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320345" y="3730171"/>
              <a:ext cx="1607256" cy="1770743"/>
            </a:xfrm>
            <a:prstGeom prst="roundRect">
              <a:avLst/>
            </a:prstGeom>
            <a:grp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Performance prediction and redesign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2514600" y="1905000"/>
              <a:ext cx="762000" cy="457200"/>
            </a:xfrm>
            <a:prstGeom prst="rightArrow">
              <a:avLst/>
            </a:prstGeom>
            <a:grp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Right Bracket 24"/>
            <p:cNvSpPr/>
            <p:nvPr/>
          </p:nvSpPr>
          <p:spPr>
            <a:xfrm>
              <a:off x="2362200" y="1600200"/>
              <a:ext cx="152400" cy="4343400"/>
            </a:xfrm>
            <a:prstGeom prst="rightBracket">
              <a:avLst/>
            </a:prstGeom>
            <a:grpFill/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979812" y="1905001"/>
              <a:ext cx="1524000" cy="457199"/>
            </a:xfrm>
            <a:prstGeom prst="rightArrow">
              <a:avLst/>
            </a:prstGeom>
            <a:grp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6932790" y="3082472"/>
              <a:ext cx="838200" cy="457200"/>
            </a:xfrm>
            <a:prstGeom prst="rightArrow">
              <a:avLst/>
            </a:prstGeom>
            <a:grp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4953001" y="4490358"/>
              <a:ext cx="1524000" cy="457199"/>
            </a:xfrm>
            <a:prstGeom prst="rightArrow">
              <a:avLst/>
            </a:prstGeom>
            <a:grpFill/>
            <a:ln w="381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31" name="Content Placeholder 6"/>
          <p:cNvSpPr txBox="1">
            <a:spLocks/>
          </p:cNvSpPr>
          <p:nvPr/>
        </p:nvSpPr>
        <p:spPr>
          <a:xfrm>
            <a:off x="304800" y="4495800"/>
            <a:ext cx="8534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588" dirty="0" smtClean="0"/>
              <a:t> Commercial clouds ? </a:t>
            </a:r>
          </a:p>
          <a:p>
            <a:pPr lvl="1"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588" kern="0" dirty="0" smtClean="0">
                <a:cs typeface="Arial" pitchFamily="34" charset="0"/>
              </a:rPr>
              <a:t> No control over the environment and shared infrastructure</a:t>
            </a:r>
          </a:p>
          <a:p>
            <a:pPr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588" kern="0" dirty="0" smtClean="0">
                <a:cs typeface="Arial" pitchFamily="34" charset="0"/>
              </a:rPr>
              <a:t> Cloud test beds like Open Cirrus, Eucalyptus?</a:t>
            </a:r>
          </a:p>
          <a:p>
            <a:pPr lvl="1" defTabSz="808038">
              <a:lnSpc>
                <a:spcPct val="120000"/>
              </a:lnSpc>
              <a:spcAft>
                <a:spcPts val="700"/>
              </a:spcAft>
              <a:buFont typeface="Wingdings" pitchFamily="2" charset="2"/>
              <a:buChar char="Ø"/>
            </a:pPr>
            <a:r>
              <a:rPr lang="en-US" sz="2588" kern="0" dirty="0" smtClean="0">
                <a:cs typeface="Arial" pitchFamily="34" charset="0"/>
              </a:rPr>
              <a:t>Can emulate cloud dynamics and federated, but no control over the environment</a:t>
            </a:r>
          </a:p>
          <a:p>
            <a:pPr marL="342900" lvl="0" indent="-342900" algn="just">
              <a:spcBef>
                <a:spcPts val="768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endParaRPr lang="en-US" sz="3200" dirty="0" smtClean="0">
              <a:cs typeface="Arial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251371" y="1981200"/>
            <a:ext cx="1301829" cy="1239837"/>
          </a:xfrm>
          <a:prstGeom prst="rect">
            <a:avLst/>
          </a:prstGeom>
        </p:spPr>
      </p:pic>
    </p:spTree>
  </p:cSld>
  <p:clrMapOvr>
    <a:masterClrMapping/>
  </p:clrMapOvr>
  <p:transition advTm="11923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shiwan\AppData\Local\Microsoft\Windows\Temporary Internet Files\Content.IE5\C5DMARZQ\MC90038260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6066" y="76200"/>
            <a:ext cx="928334" cy="990600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Sample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Enterprise Application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Day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Trader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7691290" cy="4794249"/>
          </a:xfrm>
          <a:prstGeom prst="rect">
            <a:avLst/>
          </a:prstGeom>
        </p:spPr>
      </p:pic>
    </p:spTree>
  </p:cSld>
  <p:clrMapOvr>
    <a:masterClrMapping/>
  </p:clrMapOvr>
  <p:transition advTm="7663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381000" y="1143000"/>
            <a:ext cx="8534400" cy="509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charset="2"/>
              <a:buChar char="Ø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charset="2"/>
              <a:buChar char="Ø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7472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US" sz="3200" dirty="0" smtClean="0">
                <a:cs typeface="Arial"/>
              </a:rPr>
              <a:t>Single Data Center Deployment on GENI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44196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8000"/>
                </a:solidFill>
              </a:rPr>
              <a:t> Test bed 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 User workload generator (grinder) running in Purdue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 Workload from </a:t>
            </a:r>
            <a:r>
              <a:rPr lang="en-US" sz="2400" dirty="0" err="1" smtClean="0"/>
              <a:t>DaCapo</a:t>
            </a:r>
            <a:r>
              <a:rPr lang="en-US" sz="2400" dirty="0" smtClean="0"/>
              <a:t> benchmark for Enterprise apps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 Application instances running on nodes from Utah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Delay node between BS1 and BE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57200" y="1524000"/>
            <a:ext cx="8458200" cy="2667000"/>
            <a:chOff x="457200" y="1828800"/>
            <a:chExt cx="8458200" cy="2667000"/>
          </a:xfrm>
        </p:grpSpPr>
        <p:sp>
          <p:nvSpPr>
            <p:cNvPr id="11" name="Rounded Rectangle 10"/>
            <p:cNvSpPr/>
            <p:nvPr/>
          </p:nvSpPr>
          <p:spPr>
            <a:xfrm>
              <a:off x="457200" y="2640495"/>
              <a:ext cx="1295400" cy="64325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Users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25" idx="1"/>
            </p:cNvCxnSpPr>
            <p:nvPr/>
          </p:nvCxnSpPr>
          <p:spPr>
            <a:xfrm>
              <a:off x="1752600" y="2962122"/>
              <a:ext cx="2133601" cy="2187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1" y="2743200"/>
              <a:ext cx="842904" cy="481585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FE1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05496" y="2743200"/>
              <a:ext cx="842904" cy="481585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BS1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20099" y="3241097"/>
              <a:ext cx="842904" cy="481585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BE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6200000" flipH="1">
              <a:off x="8191500" y="2705100"/>
              <a:ext cx="609600" cy="5334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3"/>
              <a:endCxn id="26" idx="1"/>
            </p:cNvCxnSpPr>
            <p:nvPr/>
          </p:nvCxnSpPr>
          <p:spPr>
            <a:xfrm>
              <a:off x="4729105" y="2983993"/>
              <a:ext cx="676391" cy="158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3"/>
            </p:cNvCxnSpPr>
            <p:nvPr/>
          </p:nvCxnSpPr>
          <p:spPr>
            <a:xfrm flipV="1">
              <a:off x="6248400" y="2590800"/>
              <a:ext cx="609600" cy="393193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29200" y="3394214"/>
              <a:ext cx="17491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*.</a:t>
              </a:r>
              <a:r>
                <a:rPr lang="en-US" sz="2200" b="1" dirty="0" err="1" smtClean="0"/>
                <a:t>emulab.net</a:t>
              </a:r>
              <a:endParaRPr lang="en-US" sz="2200" b="1" dirty="0" smtClean="0"/>
            </a:p>
            <a:p>
              <a:r>
                <a:rPr lang="en-US" sz="2200" b="1" dirty="0" smtClean="0"/>
                <a:t>     (Utah)</a:t>
              </a:r>
              <a:endParaRPr lang="en-US" sz="2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9925" y="2433935"/>
              <a:ext cx="77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 ms</a:t>
              </a:r>
              <a:endParaRPr lang="en-US" sz="2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9321376">
              <a:off x="6002374" y="2171224"/>
              <a:ext cx="77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 ms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 rot="2753330">
              <a:off x="8201132" y="2530145"/>
              <a:ext cx="77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 ms</a:t>
              </a:r>
              <a:endParaRPr lang="en-US" sz="2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505200" y="1828800"/>
              <a:ext cx="5410200" cy="2667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858000" y="1981200"/>
              <a:ext cx="1444978" cy="687979"/>
            </a:xfrm>
            <a:prstGeom prst="round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</a:rPr>
                <a:t>Delay node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advTm="3983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Predicting Performance of Applications by Replaying Trace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1"/>
            <a:ext cx="7543800" cy="25907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3990707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kern="600" dirty="0" smtClean="0">
                <a:cs typeface="Arial"/>
              </a:rPr>
              <a:t>DB latency trace from Azure (slide 3) replayed between BS and BE</a:t>
            </a:r>
          </a:p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kern="600" dirty="0" smtClean="0">
                <a:cs typeface="Arial"/>
              </a:rPr>
              <a:t>Total application response time for each user request plotted</a:t>
            </a:r>
          </a:p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kern="600" dirty="0" smtClean="0">
                <a:cs typeface="Arial"/>
              </a:rPr>
              <a:t>More or less follows network delay between BS and BE</a:t>
            </a:r>
          </a:p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SzPct val="100000"/>
              <a:buFont typeface="Wingdings" charset="2"/>
              <a:buChar char="Ø"/>
              <a:defRPr/>
            </a:pPr>
            <a:r>
              <a:rPr lang="en-US" sz="2400" kern="600" dirty="0" smtClean="0">
                <a:cs typeface="Arial"/>
              </a:rPr>
              <a:t>Also measured error percentage – always within 1 %</a:t>
            </a:r>
            <a:endParaRPr lang="en-US" sz="2400" dirty="0" smtClean="0">
              <a:cs typeface="Arial"/>
            </a:endParaRPr>
          </a:p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charset="2"/>
              <a:buChar char="Ø"/>
              <a:defRPr/>
            </a:pPr>
            <a:endParaRPr lang="en-US" sz="2400" dirty="0" smtClean="0">
              <a:cs typeface="Arial"/>
            </a:endParaRPr>
          </a:p>
        </p:txBody>
      </p:sp>
    </p:spTree>
  </p:cSld>
  <p:clrMapOvr>
    <a:masterClrMapping/>
  </p:clrMapOvr>
  <p:transition advTm="7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381000" y="1143000"/>
            <a:ext cx="8534400" cy="5091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charset="2"/>
              <a:buChar char="Ø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charset="2"/>
              <a:buChar char="Ø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800" dirty="0" smtClean="0">
              <a:cs typeface="Arial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76200"/>
            <a:ext cx="82296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7472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r>
              <a:rPr lang="en-US" sz="3200" dirty="0" smtClean="0">
                <a:cs typeface="Arial"/>
              </a:rPr>
              <a:t>Multi Data Center Deployment on GENI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52400" y="838200"/>
            <a:ext cx="8763000" cy="3276600"/>
            <a:chOff x="152400" y="762000"/>
            <a:chExt cx="8763000" cy="3810000"/>
          </a:xfrm>
        </p:grpSpPr>
        <p:sp>
          <p:nvSpPr>
            <p:cNvPr id="11" name="Rounded Rectangle 10"/>
            <p:cNvSpPr/>
            <p:nvPr/>
          </p:nvSpPr>
          <p:spPr>
            <a:xfrm>
              <a:off x="152400" y="2667000"/>
              <a:ext cx="1066800" cy="8382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000000"/>
                  </a:solidFill>
                </a:rPr>
                <a:t>Users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2" idx="1"/>
            </p:cNvCxnSpPr>
            <p:nvPr/>
          </p:nvCxnSpPr>
          <p:spPr>
            <a:xfrm flipV="1">
              <a:off x="1219200" y="1771008"/>
              <a:ext cx="2667000" cy="120610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3"/>
              <a:endCxn id="17" idx="1"/>
            </p:cNvCxnSpPr>
            <p:nvPr/>
          </p:nvCxnSpPr>
          <p:spPr>
            <a:xfrm>
              <a:off x="1219200" y="3086100"/>
              <a:ext cx="2667000" cy="121375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3886200" y="762000"/>
              <a:ext cx="4876800" cy="3810000"/>
              <a:chOff x="2590800" y="762000"/>
              <a:chExt cx="6172200" cy="3733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590800" y="1524000"/>
                <a:ext cx="867966" cy="453656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000FF"/>
                    </a:solidFill>
                  </a:rPr>
                  <a:t>FE1</a:t>
                </a:r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62663" y="1524000"/>
                <a:ext cx="947738" cy="453656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000FF"/>
                    </a:solidFill>
                  </a:rPr>
                  <a:t>BS1</a:t>
                </a:r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98594" y="2133600"/>
                <a:ext cx="964406" cy="451884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000FF"/>
                    </a:solidFill>
                  </a:rPr>
                  <a:t>BE</a:t>
                </a:r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962400" y="762000"/>
                <a:ext cx="1828800" cy="762000"/>
              </a:xfrm>
              <a:prstGeom prst="round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0000FF"/>
                    </a:solidFill>
                  </a:rPr>
                  <a:t>Delay node</a:t>
                </a:r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590800" y="3962400"/>
                <a:ext cx="1066800" cy="5334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</a:rPr>
                  <a:t>FE2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943600" y="3962400"/>
                <a:ext cx="1066800" cy="5334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</a:rPr>
                  <a:t>BS2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12" idx="0"/>
                <a:endCxn id="15" idx="1"/>
              </p:cNvCxnSpPr>
              <p:nvPr/>
            </p:nvCxnSpPr>
            <p:spPr>
              <a:xfrm rot="5400000" flipH="1" flipV="1">
                <a:off x="3303091" y="864693"/>
                <a:ext cx="381000" cy="937617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5" idx="3"/>
                <a:endCxn id="13" idx="0"/>
              </p:cNvCxnSpPr>
              <p:nvPr/>
            </p:nvCxnSpPr>
            <p:spPr>
              <a:xfrm>
                <a:off x="5791200" y="1143000"/>
                <a:ext cx="745332" cy="381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3" idx="3"/>
                <a:endCxn id="14" idx="0"/>
              </p:cNvCxnSpPr>
              <p:nvPr/>
            </p:nvCxnSpPr>
            <p:spPr>
              <a:xfrm>
                <a:off x="7010400" y="1750828"/>
                <a:ext cx="1270396" cy="382772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7" idx="3"/>
                <a:endCxn id="18" idx="1"/>
              </p:cNvCxnSpPr>
              <p:nvPr/>
            </p:nvCxnSpPr>
            <p:spPr>
              <a:xfrm>
                <a:off x="3657600" y="4229100"/>
                <a:ext cx="22860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14" idx="2"/>
              </p:cNvCxnSpPr>
              <p:nvPr/>
            </p:nvCxnSpPr>
            <p:spPr>
              <a:xfrm rot="5400000" flipH="1" flipV="1">
                <a:off x="6823789" y="2772094"/>
                <a:ext cx="1643618" cy="12703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8" idx="0"/>
                <a:endCxn id="12" idx="2"/>
              </p:cNvCxnSpPr>
              <p:nvPr/>
            </p:nvCxnSpPr>
            <p:spPr>
              <a:xfrm rot="16200000" flipV="1">
                <a:off x="3758520" y="1243919"/>
                <a:ext cx="1984744" cy="34522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7" idx="0"/>
                <a:endCxn id="13" idx="2"/>
              </p:cNvCxnSpPr>
              <p:nvPr/>
            </p:nvCxnSpPr>
            <p:spPr>
              <a:xfrm rot="5400000" flipH="1" flipV="1">
                <a:off x="3837993" y="1263863"/>
                <a:ext cx="1984744" cy="34123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>
              <a:off x="2590800" y="3163957"/>
              <a:ext cx="63246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594203" y="2286000"/>
              <a:ext cx="1749197" cy="82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*.</a:t>
              </a:r>
              <a:r>
                <a:rPr lang="en-US" sz="2000" b="1" dirty="0" err="1" smtClean="0"/>
                <a:t>emulab.net</a:t>
              </a:r>
              <a:endParaRPr lang="en-US" sz="2000" b="1" dirty="0" smtClean="0"/>
            </a:p>
            <a:p>
              <a:r>
                <a:rPr lang="en-US" sz="2000" b="1" dirty="0" smtClean="0"/>
                <a:t>     (Utah)</a:t>
              </a:r>
              <a:endParaRPr lang="en-US" sz="2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90800" y="3145673"/>
              <a:ext cx="3237259" cy="85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*.</a:t>
              </a:r>
              <a:r>
                <a:rPr lang="en-US" sz="2000" b="1" dirty="0" err="1" smtClean="0"/>
                <a:t>uky.emulab.net</a:t>
              </a:r>
              <a:endParaRPr lang="en-US" sz="2000" b="1" dirty="0" smtClean="0"/>
            </a:p>
            <a:p>
              <a:r>
                <a:rPr lang="en-US" sz="2000" b="1" dirty="0" smtClean="0"/>
                <a:t>      (Kentucky</a:t>
              </a:r>
              <a:r>
                <a:rPr lang="en-US" sz="2200" b="1" dirty="0" smtClean="0"/>
                <a:t>)</a:t>
              </a:r>
              <a:endParaRPr lang="en-US" sz="2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9349652">
              <a:off x="5451469" y="2139592"/>
              <a:ext cx="1177576" cy="536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41.2 ms</a:t>
              </a:r>
              <a:endParaRPr lang="en-US" sz="2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108284">
              <a:off x="4465991" y="2135000"/>
              <a:ext cx="1177576" cy="536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41.2 ms</a:t>
              </a:r>
              <a:endParaRPr lang="en-US" sz="24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 rot="18150930">
              <a:off x="6951435" y="3132641"/>
              <a:ext cx="1380481" cy="461665"/>
            </a:xfrm>
            <a:prstGeom prst="rect">
              <a:avLst/>
            </a:prstGeom>
            <a:noFill/>
            <a:ln>
              <a:noFill/>
              <a:headEnd type="arrow"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41.2 ms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46465" y="3747334"/>
              <a:ext cx="1021584" cy="536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0.5 ms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9711668">
              <a:off x="4084639" y="801502"/>
              <a:ext cx="776475" cy="536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2 ms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2338613">
              <a:off x="6451163" y="836394"/>
              <a:ext cx="776475" cy="536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2 ms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080228">
              <a:off x="7437684" y="1452921"/>
              <a:ext cx="776475" cy="536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2 ms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57200" y="4495800"/>
            <a:ext cx="838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rgbClr val="008000"/>
                </a:solidFill>
              </a:rPr>
              <a:t> Test bed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User workload generator in Purdue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 Two instances of the application components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 One deployment in Utah and another in Kentucky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 Delay node between FE1 and BS1 in Utah</a:t>
            </a:r>
          </a:p>
        </p:txBody>
      </p:sp>
    </p:spTree>
  </p:cSld>
  <p:clrMapOvr>
    <a:masterClrMapping/>
  </p:clrMapOvr>
  <p:transition advTm="431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–if Analyses on Application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F85B-AFBC-4971-9527-FF728025CF2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762000"/>
            <a:ext cx="4267203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1" y="838200"/>
            <a:ext cx="4401850" cy="3124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5800" y="4191000"/>
            <a:ext cx="8001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7472" algn="just">
              <a:spcBef>
                <a:spcPts val="600"/>
              </a:spcBef>
              <a:spcAft>
                <a:spcPts val="12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rgbClr val="008000"/>
                </a:solidFill>
                <a:cs typeface="Arial"/>
              </a:rPr>
              <a:t>No delay </a:t>
            </a:r>
            <a:r>
              <a:rPr lang="en-US" sz="2400" dirty="0" smtClean="0">
                <a:cs typeface="Arial"/>
              </a:rPr>
              <a:t>: DC2 slower than DC1</a:t>
            </a:r>
          </a:p>
          <a:p>
            <a:pPr marL="342900" lvl="0" indent="-347472" algn="just">
              <a:spcBef>
                <a:spcPts val="600"/>
              </a:spcBef>
              <a:spcAft>
                <a:spcPts val="1200"/>
              </a:spcAft>
              <a:buSzPct val="100000"/>
              <a:buFont typeface="Wingdings" charset="2"/>
              <a:buChar char="Ø"/>
              <a:defRPr/>
            </a:pPr>
            <a:r>
              <a:rPr lang="en-US" sz="2400" dirty="0" smtClean="0">
                <a:solidFill>
                  <a:srgbClr val="0000FF"/>
                </a:solidFill>
                <a:cs typeface="Arial"/>
              </a:rPr>
              <a:t>Delay 250 ms </a:t>
            </a:r>
            <a:r>
              <a:rPr lang="en-US" sz="2400" dirty="0" smtClean="0">
                <a:cs typeface="Arial"/>
              </a:rPr>
              <a:t>: DC1 slower than </a:t>
            </a:r>
            <a:r>
              <a:rPr lang="en-US" sz="2400" dirty="0" smtClean="0">
                <a:cs typeface="Arial"/>
              </a:rPr>
              <a:t>DC2</a:t>
            </a:r>
          </a:p>
          <a:p>
            <a:pPr marL="342900" lvl="0" indent="-347472" algn="just">
              <a:spcBef>
                <a:spcPts val="600"/>
              </a:spcBef>
              <a:spcAft>
                <a:spcPts val="1200"/>
              </a:spcAft>
              <a:buSzPct val="100000"/>
              <a:defRPr/>
            </a:pPr>
            <a:endParaRPr lang="en-US" sz="2400" dirty="0" smtClean="0">
              <a:cs typeface="Arial"/>
            </a:endParaRPr>
          </a:p>
          <a:p>
            <a:pPr marL="342900" lvl="0" indent="-347472" algn="just">
              <a:spcBef>
                <a:spcPts val="600"/>
              </a:spcBef>
              <a:buSzPct val="100000"/>
              <a:buFont typeface="Wingdings" charset="2"/>
              <a:buChar char="Ø"/>
              <a:defRPr/>
            </a:pPr>
            <a:r>
              <a:rPr lang="en-US" sz="2000" dirty="0" smtClean="0">
                <a:cs typeface="Arial"/>
              </a:rPr>
              <a:t>DC1 – DC1 : FE1 – BS1 in Utah &amp; DC2 – DC2 : FE2 – BS2 in Kentucky</a:t>
            </a:r>
          </a:p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defRPr/>
            </a:pPr>
            <a:endParaRPr lang="en-US" sz="2400" dirty="0" smtClean="0">
              <a:cs typeface="Arial"/>
            </a:endParaRPr>
          </a:p>
          <a:p>
            <a:pPr marL="342900" lvl="0" indent="-347472" algn="just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charset="2"/>
              <a:buChar char="Ø"/>
              <a:defRPr/>
            </a:pPr>
            <a:endParaRPr lang="en-US" sz="2400" dirty="0" smtClean="0">
              <a:cs typeface="Arial"/>
            </a:endParaRPr>
          </a:p>
        </p:txBody>
      </p:sp>
    </p:spTree>
  </p:cSld>
  <p:clrMapOvr>
    <a:masterClrMapping/>
  </p:clrMapOvr>
  <p:transition advTm="31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0080"/>
      </a:accent1>
      <a:accent2>
        <a:srgbClr val="9999CC"/>
      </a:accent2>
      <a:accent3>
        <a:srgbClr val="FFFFFF"/>
      </a:accent3>
      <a:accent4>
        <a:srgbClr val="000000"/>
      </a:accent4>
      <a:accent5>
        <a:srgbClr val="AAAAC0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Pixel 1">
        <a:dk1>
          <a:srgbClr val="666699"/>
        </a:dk1>
        <a:lt1>
          <a:srgbClr val="FFFFFF"/>
        </a:lt1>
        <a:dk2>
          <a:srgbClr val="000066"/>
        </a:dk2>
        <a:lt2>
          <a:srgbClr val="FFFFFF"/>
        </a:lt2>
        <a:accent1>
          <a:srgbClr val="0066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2DE7"/>
        </a:accent6>
        <a:hlink>
          <a:srgbClr val="0000C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FFFFFF"/>
        </a:lt1>
        <a:dk2>
          <a:srgbClr val="334B49"/>
        </a:dk2>
        <a:lt2>
          <a:srgbClr val="FFFFFF"/>
        </a:lt2>
        <a:accent1>
          <a:srgbClr val="009999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ACACA"/>
        </a:accent5>
        <a:accent6>
          <a:srgbClr val="007373"/>
        </a:accent6>
        <a:hlink>
          <a:srgbClr val="0066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9900"/>
        </a:accent1>
        <a:accent2>
          <a:srgbClr val="FCB138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4A032"/>
        </a:accent6>
        <a:hlink>
          <a:srgbClr val="FCC66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40044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B0AAB0"/>
        </a:accent5>
        <a:accent6>
          <a:srgbClr val="6D0466"/>
        </a:accent6>
        <a:hlink>
          <a:srgbClr val="9F839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FFFFFF"/>
        </a:lt1>
        <a:dk2>
          <a:srgbClr val="FFFFFF"/>
        </a:dk2>
        <a:lt2>
          <a:srgbClr val="666699"/>
        </a:lt2>
        <a:accent1>
          <a:srgbClr val="779F92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BDCDC7"/>
        </a:accent5>
        <a:accent6>
          <a:srgbClr val="8EB0C3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6A0000"/>
        </a:dk1>
        <a:lt1>
          <a:srgbClr val="FFFFFF"/>
        </a:lt1>
        <a:dk2>
          <a:srgbClr val="FFFFFF"/>
        </a:dk2>
        <a:lt2>
          <a:srgbClr val="666699"/>
        </a:lt2>
        <a:accent1>
          <a:srgbClr val="CC3300"/>
        </a:accent1>
        <a:accent2>
          <a:srgbClr val="CC6600"/>
        </a:accent2>
        <a:accent3>
          <a:srgbClr val="FFFFFF"/>
        </a:accent3>
        <a:accent4>
          <a:srgbClr val="590000"/>
        </a:accent4>
        <a:accent5>
          <a:srgbClr val="E2ADAA"/>
        </a:accent5>
        <a:accent6>
          <a:srgbClr val="B95C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4F4F77"/>
        </a:dk1>
        <a:lt1>
          <a:srgbClr val="FFFFFF"/>
        </a:lt1>
        <a:dk2>
          <a:srgbClr val="4A7911"/>
        </a:dk2>
        <a:lt2>
          <a:srgbClr val="FFFFFF"/>
        </a:lt2>
        <a:accent1>
          <a:srgbClr val="336600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FFFFFF"/>
        </a:dk2>
        <a:lt2>
          <a:srgbClr val="4F4F77"/>
        </a:lt2>
        <a:accent1>
          <a:srgbClr val="3366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8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8080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0C0"/>
        </a:accent5>
        <a:accent6>
          <a:srgbClr val="008A8A"/>
        </a:accent6>
        <a:hlink>
          <a:srgbClr val="70CAC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0">
        <a:dk1>
          <a:srgbClr val="4F4F77"/>
        </a:dk1>
        <a:lt1>
          <a:srgbClr val="FFFFFF"/>
        </a:lt1>
        <a:dk2>
          <a:srgbClr val="330000"/>
        </a:dk2>
        <a:lt2>
          <a:srgbClr val="FFFFFF"/>
        </a:lt2>
        <a:accent1>
          <a:srgbClr val="822504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C1ACAA"/>
        </a:accent5>
        <a:accent6>
          <a:srgbClr val="8F2505"/>
        </a:accent6>
        <a:hlink>
          <a:srgbClr val="7C0704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1">
        <a:dk1>
          <a:srgbClr val="333333"/>
        </a:dk1>
        <a:lt1>
          <a:srgbClr val="FFFFFF"/>
        </a:lt1>
        <a:dk2>
          <a:srgbClr val="333399"/>
        </a:dk2>
        <a:lt2>
          <a:srgbClr val="FFFFFF"/>
        </a:lt2>
        <a:accent1>
          <a:srgbClr val="006699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B8CA"/>
        </a:accent5>
        <a:accent6>
          <a:srgbClr val="02799E"/>
        </a:accent6>
        <a:hlink>
          <a:srgbClr val="66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0080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6263</TotalTime>
  <Words>747</Words>
  <Application>Microsoft Macintosh PowerPoint</Application>
  <PresentationFormat>On-screen Show (4:3)</PresentationFormat>
  <Paragraphs>189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1_Office Theme</vt:lpstr>
      <vt:lpstr>Pixel</vt:lpstr>
      <vt:lpstr>Closer to the Cloud - A Case for Emulating Cloud Dynamics by Controlling the Environment</vt:lpstr>
      <vt:lpstr>Slide 2</vt:lpstr>
      <vt:lpstr>Slide 3</vt:lpstr>
      <vt:lpstr>Slide 4</vt:lpstr>
      <vt:lpstr>Slide 5</vt:lpstr>
      <vt:lpstr>Slide 6</vt:lpstr>
      <vt:lpstr>Predicting Performance of Applications by Replaying Trace</vt:lpstr>
      <vt:lpstr>Slide 8</vt:lpstr>
      <vt:lpstr>What –if Analyses on Application</vt:lpstr>
      <vt:lpstr>Slide 10</vt:lpstr>
      <vt:lpstr>Evaluation of the Adaptive System</vt:lpstr>
      <vt:lpstr>Slide 12</vt:lpstr>
      <vt:lpstr>Q &amp; A</vt:lpstr>
      <vt:lpstr>Back up slides</vt:lpstr>
      <vt:lpstr>Slide 15</vt:lpstr>
      <vt:lpstr>Accuracy and Repeatability Requirements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Ashiwan</dc:creator>
  <cp:lastModifiedBy>Office 2004 Test Drive Ashiwan</cp:lastModifiedBy>
  <cp:revision>424</cp:revision>
  <dcterms:created xsi:type="dcterms:W3CDTF">2012-03-13T06:34:48Z</dcterms:created>
  <dcterms:modified xsi:type="dcterms:W3CDTF">2012-03-13T06:39:25Z</dcterms:modified>
</cp:coreProperties>
</file>