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0" r:id="rId2"/>
    <p:sldMasterId id="2147483698" r:id="rId3"/>
    <p:sldMasterId id="2147483686" r:id="rId4"/>
    <p:sldMasterId id="2147483674" r:id="rId5"/>
    <p:sldMasterId id="2147483662" r:id="rId6"/>
  </p:sldMasterIdLst>
  <p:notesMasterIdLst>
    <p:notesMasterId r:id="rId36"/>
  </p:notesMasterIdLst>
  <p:sldIdLst>
    <p:sldId id="258" r:id="rId7"/>
    <p:sldId id="402" r:id="rId8"/>
    <p:sldId id="383" r:id="rId9"/>
    <p:sldId id="260" r:id="rId10"/>
    <p:sldId id="308" r:id="rId11"/>
    <p:sldId id="345" r:id="rId12"/>
    <p:sldId id="338" r:id="rId13"/>
    <p:sldId id="311" r:id="rId14"/>
    <p:sldId id="411" r:id="rId15"/>
    <p:sldId id="409" r:id="rId16"/>
    <p:sldId id="388" r:id="rId17"/>
    <p:sldId id="389" r:id="rId18"/>
    <p:sldId id="414" r:id="rId19"/>
    <p:sldId id="398" r:id="rId20"/>
    <p:sldId id="405" r:id="rId21"/>
    <p:sldId id="378" r:id="rId22"/>
    <p:sldId id="415" r:id="rId23"/>
    <p:sldId id="365" r:id="rId24"/>
    <p:sldId id="408" r:id="rId25"/>
    <p:sldId id="364" r:id="rId26"/>
    <p:sldId id="286" r:id="rId27"/>
    <p:sldId id="281" r:id="rId28"/>
    <p:sldId id="379" r:id="rId29"/>
    <p:sldId id="400" r:id="rId30"/>
    <p:sldId id="354" r:id="rId31"/>
    <p:sldId id="355" r:id="rId32"/>
    <p:sldId id="356" r:id="rId33"/>
    <p:sldId id="353" r:id="rId34"/>
    <p:sldId id="38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2601" autoAdjust="0"/>
  </p:normalViewPr>
  <p:slideViewPr>
    <p:cSldViewPr>
      <p:cViewPr>
        <p:scale>
          <a:sx n="50" d="100"/>
          <a:sy n="50" d="100"/>
        </p:scale>
        <p:origin x="-1728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A5872-FDF1-4F9E-A4D2-1AB5B7D68DEB}" type="datetimeFigureOut">
              <a:rPr lang="en-US" smtClean="0"/>
              <a:pPr/>
              <a:t>9/8/2010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96CC2-BC79-4DC0-824C-9EA76AAFF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96CC2-BC79-4DC0-824C-9EA76AAFF8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3DC2-D38A-4074-9046-FCE8897E85D5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CDFC-710A-4B2B-99C5-CA19228F6429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BBF5-1497-4110-95E8-6E821E5037FA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lt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>
                <a:latin typeface="+mn-lt"/>
                <a:cs typeface="Times New Roman" pitchFamily="18" charset="0"/>
              </a:defRPr>
            </a:lvl1pPr>
            <a:lvl2pPr>
              <a:defRPr sz="2000">
                <a:latin typeface="+mn-lt"/>
                <a:cs typeface="Times New Roman" pitchFamily="18" charset="0"/>
              </a:defRPr>
            </a:lvl2pPr>
            <a:lvl3pPr>
              <a:defRPr sz="2000">
                <a:latin typeface="+mn-lt"/>
                <a:cs typeface="Times New Roman" pitchFamily="18" charset="0"/>
              </a:defRPr>
            </a:lvl3pPr>
            <a:lvl4pPr>
              <a:defRPr sz="2000">
                <a:latin typeface="+mn-lt"/>
                <a:cs typeface="Times New Roman" pitchFamily="18" charset="0"/>
              </a:defRPr>
            </a:lvl4pPr>
            <a:lvl5pPr>
              <a:defRPr sz="2000" baseline="0">
                <a:latin typeface="+mn-lt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2E65-C061-4345-BCDB-47A1FF9F71A5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5A5E-0C48-4B07-B63E-2EC6E13CA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8D43-7AE0-4777-9F70-69C73C25F1B7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5A5E-0C48-4B07-B63E-2EC6E13CA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8FAC-A9BD-4D9C-A3D5-6DE48351E6DB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5A5E-0C48-4B07-B63E-2EC6E13CA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01EB-C325-408D-B33E-1BDC0B9D50BD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5A5E-0C48-4B07-B63E-2EC6E13CA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697A-9F7B-4C05-9476-C5EB1320A81B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5A5E-0C48-4B07-B63E-2EC6E13CA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404F-0410-4B95-AA91-8839E00D826F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5A5E-0C48-4B07-B63E-2EC6E13CA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0193-4035-49E6-8F68-9832CE6FC0A6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5A5E-0C48-4B07-B63E-2EC6E13CA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104A-B9FF-4348-88FF-25E90F6BC15D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D17A-33D7-437A-9E89-111193381112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5A5E-0C48-4B07-B63E-2EC6E13CA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546D-BAA9-48DD-9D2B-685AC90CC75D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5A5E-0C48-4B07-B63E-2EC6E13CA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A11C-5541-49DF-8D9F-EA4144AD327E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5A5E-0C48-4B07-B63E-2EC6E13CA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797E-5AB9-47C4-AF04-6A5ACAA5FE20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5A5E-0C48-4B07-B63E-2EC6E13CA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C5F5-622E-4DB6-9351-138033BFAA9D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30C-6AB6-477A-956C-664762B4F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8149-33FC-424C-95C4-6D6C44363193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30C-6AB6-477A-956C-664762B4F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B929-EC0E-4888-B1AF-FB0B2894B083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30C-6AB6-477A-956C-664762B4F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CBBE-23C4-46B7-8941-A483757B33B8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30C-6AB6-477A-956C-664762B4F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824A-CB0D-46AE-ACE6-CE16E87E7B42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30C-6AB6-477A-956C-664762B4F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0AF2-18A1-48C0-9917-3F6DC6AB8211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30C-6AB6-477A-956C-664762B4F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A224-1253-4D99-8AB4-C714AAEC51FD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5023-EE9C-45FC-8B9C-DFB76212FA19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30C-6AB6-477A-956C-664762B4F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5882-94E7-42A8-90D2-C0FF93936DA7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30C-6AB6-477A-956C-664762B4F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5275-AAE2-47D7-B16F-4B56B9F97140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30C-6AB6-477A-956C-664762B4F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1A2F-7D08-4B2E-A7F8-663145E6A1B7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30C-6AB6-477A-956C-664762B4F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9CB6-027D-41DB-9D55-2FA9421A4C30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B30C-6AB6-477A-956C-664762B4F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D45F-C1D9-40E3-B2CC-D0CF440135DF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C712-1819-48FB-9159-7A142BA21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9BAB-5FE3-481F-95A6-7B53C92C65E3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C712-1819-48FB-9159-7A142BA21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9E50-2556-4214-BE38-6E55C55FDD08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C712-1819-48FB-9159-7A142BA21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BC18-0EA7-4C6D-BB78-5589ADEC2BD4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C712-1819-48FB-9159-7A142BA21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2617-E317-4A47-ACB5-6B7DD5C5FFBA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C712-1819-48FB-9159-7A142BA21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BB54-A24F-4074-BF51-2A35371C8D0F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C113-5F3A-4ACA-970F-79CAB82F2506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C712-1819-48FB-9159-7A142BA21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CC51-C096-459A-AF6F-2FC545A94928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C712-1819-48FB-9159-7A142BA21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B6DD-C3CA-4D5C-B34F-B45A9227F1C2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C712-1819-48FB-9159-7A142BA21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F95C-F5CB-436E-82D9-DA388DF8BB95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C712-1819-48FB-9159-7A142BA21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A4AF-9A5E-4954-8585-E05EB0CC9454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C712-1819-48FB-9159-7A142BA21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FEDA-1AD9-47CE-8415-B297497DA8BA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C712-1819-48FB-9159-7A142BA21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B5AA-8A54-4D17-8862-BCB84B7A99A0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1CF6-ECCC-4477-973A-872A7107A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DAAA-ABB6-43D9-88C0-6059481C2C65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1CF6-ECCC-4477-973A-872A7107A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E13B-A4FD-4AE6-A38F-E8C3420906F9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1CF6-ECCC-4477-973A-872A7107A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9A2A-AB21-4482-A742-86FDCB274979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1CF6-ECCC-4477-973A-872A7107A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D155-230F-45C7-AABA-F018096B5A3C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97D1-6B6D-4097-8145-9F8B0E8149C3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1CF6-ECCC-4477-973A-872A7107A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603F-C3AD-439D-8C8D-959379474AE4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1CF6-ECCC-4477-973A-872A7107A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B9BB-4BD8-4959-B5DF-B211274E9E48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1CF6-ECCC-4477-973A-872A7107A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40DD-9D04-49B9-AA9F-3967A6B2B985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1CF6-ECCC-4477-973A-872A7107A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2C39-F702-4042-A434-C3AC8D27FBDE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1CF6-ECCC-4477-973A-872A7107A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919A-50AD-4663-B792-06B164B49465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1CF6-ECCC-4477-973A-872A7107A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158-872C-48F3-807F-EF6FC7D50C8A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1CF6-ECCC-4477-973A-872A7107A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6AB9-8C4A-4561-81CA-A6E0021ADF2E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74ED-12FF-424D-90A4-3A9273464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8245-C311-4022-BADF-5375C17AA89E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74ED-12FF-424D-90A4-3A9273464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7D77-D790-41F7-9AE4-372E5CB77D9E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74ED-12FF-424D-90A4-3A9273464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7456-1A33-4EB3-BC1E-796CAACF9A23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8A2D-72AF-42EF-9224-B5904755BC1F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74ED-12FF-424D-90A4-3A9273464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D56-E4B6-4BDC-81ED-7D69BCC75ACA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74ED-12FF-424D-90A4-3A9273464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C381-7DA7-4522-92AB-123A6839FDEB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74ED-12FF-424D-90A4-3A9273464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2E5F-022C-42C1-A07A-879FD3E3FE05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74ED-12FF-424D-90A4-3A9273464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765A-5942-4080-87E6-DA709642EC13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74ED-12FF-424D-90A4-3A9273464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0B-948D-4D37-AB86-A12E6256522B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74ED-12FF-424D-90A4-3A9273464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CCB6-AF1F-48E8-AA51-E6F83BC67021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74ED-12FF-424D-90A4-3A9273464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C063-0CEF-4917-B8B3-1B4DA92E9597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74ED-12FF-424D-90A4-3A9273464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0E36-7F00-4347-BC0B-2B5159038A4E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B4C4-B706-4F6C-A629-A82570C466FA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58B9-D135-497C-904F-15890C3D4333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3F01-3C7C-4825-8718-C56AA02CEBBF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4ACE-2318-4B4B-99D4-F22512AF4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159A-1B9B-4D2E-9ADF-317E8AEAB883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65A5E-0C48-4B07-B63E-2EC6E13CA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D11FF-DE1E-41CB-9EBF-4E659BED5195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AB30C-6AB6-477A-956C-664762B4F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E62F2-E7BC-408E-8253-993626AB613C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9C712-1819-48FB-9159-7A142BA21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229B-ECA7-4AA1-AF3B-E95D51DB8DEF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1CF6-ECCC-4477-973A-872A7107A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C0E3E-BC45-4265-8E22-1F80186F5EBB}" type="datetime1">
              <a:rPr lang="en-US" smtClean="0"/>
              <a:pPr/>
              <a:t>9/8/2010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674ED-12FF-424D-90A4-3A9273464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23.png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666" name="Title 1265665"/>
          <p:cNvSpPr>
            <a:spLocks noGrp="1" noChangeArrowheads="1"/>
          </p:cNvSpPr>
          <p:nvPr>
            <p:ph type="ctrTitle"/>
          </p:nvPr>
        </p:nvSpPr>
        <p:spPr>
          <a:xfrm>
            <a:off x="357188" y="1725770"/>
            <a:ext cx="8520112" cy="1221346"/>
          </a:xfrm>
        </p:spPr>
        <p:txBody>
          <a:bodyPr>
            <a:normAutofit fontScale="90000"/>
          </a:bodyPr>
          <a:lstStyle/>
          <a:p>
            <a:pPr marL="0" indent="0" defTabSz="914400"/>
            <a:r>
              <a:rPr lang="en-US" sz="4000" dirty="0" err="1" smtClean="0">
                <a:solidFill>
                  <a:srgbClr val="3333CC"/>
                </a:solidFill>
              </a:rPr>
              <a:t>Cloudward</a:t>
            </a:r>
            <a:r>
              <a:rPr lang="en-US" sz="4000" dirty="0" smtClean="0">
                <a:solidFill>
                  <a:srgbClr val="3333CC"/>
                </a:solidFill>
              </a:rPr>
              <a:t> Bound:</a:t>
            </a:r>
            <a:br>
              <a:rPr lang="en-US" sz="4000" dirty="0" smtClean="0">
                <a:solidFill>
                  <a:srgbClr val="3333CC"/>
                </a:solidFill>
              </a:rPr>
            </a:br>
            <a:r>
              <a:rPr lang="en-US" sz="2800" i="1" dirty="0" smtClean="0"/>
              <a:t> Planning for Beneficial Migration of Enterprise Applications to the Cloud</a:t>
            </a:r>
            <a:br>
              <a:rPr lang="en-US" sz="2800" i="1" dirty="0" smtClean="0"/>
            </a:br>
            <a:r>
              <a:rPr lang="en-US" sz="4000" dirty="0" smtClean="0">
                <a:solidFill>
                  <a:srgbClr val="3333CC"/>
                </a:solidFill>
              </a:rPr>
              <a:t/>
            </a:r>
            <a:br>
              <a:rPr lang="en-US" sz="4000" dirty="0" smtClean="0">
                <a:solidFill>
                  <a:srgbClr val="3333CC"/>
                </a:solidFill>
              </a:rPr>
            </a:br>
            <a:endParaRPr lang="en-US" sz="4000" dirty="0" smtClean="0">
              <a:solidFill>
                <a:srgbClr val="3333CC"/>
              </a:solidFill>
            </a:endParaRPr>
          </a:p>
        </p:txBody>
      </p:sp>
      <p:sp>
        <p:nvSpPr>
          <p:cNvPr id="1265667" name="Subtitle 1265666"/>
          <p:cNvSpPr>
            <a:spLocks noGrp="1" noChangeArrowheads="1"/>
          </p:cNvSpPr>
          <p:nvPr>
            <p:ph type="subTitle" idx="1"/>
          </p:nvPr>
        </p:nvSpPr>
        <p:spPr>
          <a:xfrm>
            <a:off x="419100" y="3296992"/>
            <a:ext cx="8115300" cy="3384796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</a:rPr>
              <a:t>Mohammad </a:t>
            </a:r>
            <a:r>
              <a:rPr lang="en-US" sz="2400" dirty="0" err="1" smtClean="0">
                <a:solidFill>
                  <a:schemeClr val="tx1"/>
                </a:solidFill>
              </a:rPr>
              <a:t>Hajjat</a:t>
            </a:r>
            <a:r>
              <a:rPr lang="en-US" sz="2400" dirty="0" smtClean="0">
                <a:solidFill>
                  <a:schemeClr val="tx1"/>
                </a:solidFill>
              </a:rPr>
              <a:t> , </a:t>
            </a:r>
            <a:r>
              <a:rPr lang="en-US" sz="2400" dirty="0" err="1" smtClean="0">
                <a:solidFill>
                  <a:schemeClr val="tx1"/>
                </a:solidFill>
              </a:rPr>
              <a:t>Xin</a:t>
            </a:r>
            <a:r>
              <a:rPr lang="en-US" sz="2400" dirty="0" smtClean="0">
                <a:solidFill>
                  <a:schemeClr val="tx1"/>
                </a:solidFill>
              </a:rPr>
              <a:t> Sun, Yu-Wei Sung (Purdue University)</a:t>
            </a:r>
          </a:p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David  </a:t>
            </a:r>
            <a:r>
              <a:rPr lang="en-US" sz="2400" dirty="0" err="1" smtClean="0">
                <a:solidFill>
                  <a:schemeClr val="tx1"/>
                </a:solidFill>
              </a:rPr>
              <a:t>Maltz</a:t>
            </a:r>
            <a:r>
              <a:rPr lang="en-US" sz="2400" dirty="0" smtClean="0">
                <a:solidFill>
                  <a:schemeClr val="tx1"/>
                </a:solidFill>
              </a:rPr>
              <a:t> (Microsoft Research), </a:t>
            </a:r>
          </a:p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Sanjay </a:t>
            </a:r>
            <a:r>
              <a:rPr lang="en-US" sz="2400" dirty="0" err="1" smtClean="0">
                <a:solidFill>
                  <a:schemeClr val="tx1"/>
                </a:solidFill>
              </a:rPr>
              <a:t>Rao</a:t>
            </a:r>
            <a:r>
              <a:rPr lang="en-US" sz="2400" dirty="0" smtClean="0">
                <a:solidFill>
                  <a:schemeClr val="tx1"/>
                </a:solidFill>
              </a:rPr>
              <a:t> (Purdue University), </a:t>
            </a:r>
          </a:p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2400" dirty="0" err="1" smtClean="0">
                <a:solidFill>
                  <a:schemeClr val="tx1"/>
                </a:solidFill>
              </a:rPr>
              <a:t>Kunwadee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Sripanidkulchai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(IBM T.J. Watson)</a:t>
            </a:r>
            <a:endParaRPr lang="en-US" sz="2400" dirty="0">
              <a:solidFill>
                <a:schemeClr val="tx1"/>
              </a:solidFill>
            </a:endParaRPr>
          </a:p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2400" dirty="0" err="1" smtClean="0">
                <a:solidFill>
                  <a:schemeClr val="tx1"/>
                </a:solidFill>
              </a:rPr>
              <a:t>Mohit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Tawarmalani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(Purdue University)</a:t>
            </a:r>
            <a:endParaRPr lang="en-US" sz="2400" dirty="0">
              <a:solidFill>
                <a:schemeClr val="tx1"/>
              </a:solidFill>
            </a:endParaRPr>
          </a:p>
          <a:p>
            <a:pPr algn="l" defTabSz="914400" eaLnBrk="1" hangingPunct="1">
              <a:lnSpc>
                <a:spcPct val="90000"/>
              </a:lnSpc>
              <a:spcBef>
                <a:spcPct val="0"/>
              </a:spcBef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 defTabSz="914400" eaLnBrk="1" hangingPunct="1">
              <a:lnSpc>
                <a:spcPct val="90000"/>
              </a:lnSpc>
              <a:spcBef>
                <a:spcPct val="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 algn="l" defTabSz="914400" eaLnBrk="1" hangingPunct="1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l" defTabSz="914400" eaLnBrk="1" hangingPunct="1">
              <a:lnSpc>
                <a:spcPct val="90000"/>
              </a:lnSpc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 defTabSz="914400" eaLnBrk="1" hangingPunct="1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7651" name="Rectangle 126566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550" y="2746375"/>
            <a:ext cx="621665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3042" name="Picture 2" descr="http://www.urbanhonking.com/universe/cloud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0200" y="76200"/>
            <a:ext cx="2059002" cy="140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43044" name="Picture 4" descr="http://www.windows.ucar.edu/earth/Atmosphere/clouds/images/cumulus_cloud_di00168_bi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9622"/>
          <a:stretch/>
        </p:blipFill>
        <p:spPr bwMode="auto">
          <a:xfrm>
            <a:off x="6680200" y="5055182"/>
            <a:ext cx="2059002" cy="165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advTm="2315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4"/>
          <p:cNvGrpSpPr/>
          <p:nvPr/>
        </p:nvGrpSpPr>
        <p:grpSpPr>
          <a:xfrm>
            <a:off x="3886200" y="2942445"/>
            <a:ext cx="1020382" cy="943755"/>
            <a:chOff x="7162800" y="1799445"/>
            <a:chExt cx="1020382" cy="943755"/>
          </a:xfrm>
        </p:grpSpPr>
        <p:pic>
          <p:nvPicPr>
            <p:cNvPr id="102" name="Picture 8" descr="http://www.configureinstallsetup.com/files/install_IIS7/windowslivewriter_installiis_c28f_iis-install-0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62800" y="1799445"/>
              <a:ext cx="867982" cy="791355"/>
            </a:xfrm>
            <a:prstGeom prst="rect">
              <a:avLst/>
            </a:prstGeom>
            <a:noFill/>
          </p:spPr>
        </p:pic>
        <p:pic>
          <p:nvPicPr>
            <p:cNvPr id="103" name="Picture 8" descr="http://www.configureinstallsetup.com/files/install_IIS7/windowslivewriter_installiis_c28f_iis-install-0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39000" y="1905000"/>
              <a:ext cx="867982" cy="791355"/>
            </a:xfrm>
            <a:prstGeom prst="rect">
              <a:avLst/>
            </a:prstGeom>
            <a:noFill/>
          </p:spPr>
        </p:pic>
        <p:pic>
          <p:nvPicPr>
            <p:cNvPr id="104" name="Picture 8" descr="http://www.configureinstallsetup.com/files/install_IIS7/windowslivewriter_installiis_c28f_iis-install-0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15200" y="1951845"/>
              <a:ext cx="867982" cy="791355"/>
            </a:xfrm>
            <a:prstGeom prst="rect">
              <a:avLst/>
            </a:prstGeom>
            <a:noFill/>
          </p:spPr>
        </p:pic>
      </p:grp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Enterprise Applications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30763"/>
          </a:xfrm>
        </p:spPr>
        <p:txBody>
          <a:bodyPr/>
          <a:lstStyle/>
          <a:p>
            <a:pPr marL="342900" lvl="1" indent="-342900">
              <a:buNone/>
            </a:pPr>
            <a:r>
              <a:rPr lang="en-US" dirty="0" smtClean="0"/>
              <a:t>E.g., Payroll, travel and expense reimbursement, customer relationship management etc.</a:t>
            </a:r>
          </a:p>
          <a:p>
            <a:pPr eaLnBrk="1" hangingPunct="1"/>
            <a:endParaRPr lang="en-US" dirty="0" smtClean="0"/>
          </a:p>
        </p:txBody>
      </p:sp>
      <p:cxnSp>
        <p:nvCxnSpPr>
          <p:cNvPr id="32" name="Straight Arrow Connector 31"/>
          <p:cNvCxnSpPr>
            <a:stCxn id="101" idx="2"/>
            <a:endCxn id="84" idx="0"/>
          </p:cNvCxnSpPr>
          <p:nvPr/>
        </p:nvCxnSpPr>
        <p:spPr>
          <a:xfrm rot="5400000">
            <a:off x="974624" y="3893432"/>
            <a:ext cx="275445" cy="14891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67" idx="0"/>
          </p:cNvCxnSpPr>
          <p:nvPr/>
        </p:nvCxnSpPr>
        <p:spPr>
          <a:xfrm rot="10800000" flipV="1">
            <a:off x="2743201" y="2633692"/>
            <a:ext cx="1638301" cy="1454214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2" idx="2"/>
            <a:endCxn id="65" idx="0"/>
          </p:cNvCxnSpPr>
          <p:nvPr/>
        </p:nvCxnSpPr>
        <p:spPr>
          <a:xfrm rot="16200000" flipH="1">
            <a:off x="7646670" y="5246370"/>
            <a:ext cx="304800" cy="22860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8" idx="2"/>
            <a:endCxn id="64" idx="0"/>
          </p:cNvCxnSpPr>
          <p:nvPr/>
        </p:nvCxnSpPr>
        <p:spPr>
          <a:xfrm rot="5400000">
            <a:off x="6022522" y="5140779"/>
            <a:ext cx="533400" cy="5443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4" idx="2"/>
            <a:endCxn id="66564" idx="0"/>
          </p:cNvCxnSpPr>
          <p:nvPr/>
        </p:nvCxnSpPr>
        <p:spPr>
          <a:xfrm rot="5400000">
            <a:off x="838200" y="5143500"/>
            <a:ext cx="533400" cy="1588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8" idx="2"/>
            <a:endCxn id="56" idx="0"/>
          </p:cNvCxnSpPr>
          <p:nvPr/>
        </p:nvCxnSpPr>
        <p:spPr>
          <a:xfrm rot="16200000" flipH="1">
            <a:off x="2503170" y="5208270"/>
            <a:ext cx="381000" cy="22860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8" idx="3"/>
            <a:endCxn id="79" idx="1"/>
          </p:cNvCxnSpPr>
          <p:nvPr/>
        </p:nvCxnSpPr>
        <p:spPr>
          <a:xfrm>
            <a:off x="3078480" y="4621306"/>
            <a:ext cx="883920" cy="126378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9156" idx="2"/>
            <a:endCxn id="104" idx="0"/>
          </p:cNvCxnSpPr>
          <p:nvPr/>
        </p:nvCxnSpPr>
        <p:spPr>
          <a:xfrm rot="16200000" flipH="1">
            <a:off x="4194073" y="2816326"/>
            <a:ext cx="427845" cy="129191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4381500" y="4000499"/>
            <a:ext cx="228601" cy="1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9" idx="2"/>
            <a:endCxn id="62" idx="0"/>
          </p:cNvCxnSpPr>
          <p:nvPr/>
        </p:nvCxnSpPr>
        <p:spPr>
          <a:xfrm rot="16200000" flipH="1">
            <a:off x="4291542" y="5244042"/>
            <a:ext cx="304800" cy="27516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6564" name="Picture 4" descr="http://www.iconshock.com/img/product/lumina-database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5410200"/>
            <a:ext cx="838200" cy="838200"/>
          </a:xfrm>
          <a:prstGeom prst="rect">
            <a:avLst/>
          </a:prstGeom>
          <a:noFill/>
        </p:spPr>
      </p:pic>
      <p:pic>
        <p:nvPicPr>
          <p:cNvPr id="56" name="Picture 4" descr="http://www.iconshock.com/img/product/lumina-database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5410200"/>
            <a:ext cx="838200" cy="838200"/>
          </a:xfrm>
          <a:prstGeom prst="rect">
            <a:avLst/>
          </a:prstGeom>
          <a:noFill/>
        </p:spPr>
      </p:pic>
      <p:pic>
        <p:nvPicPr>
          <p:cNvPr id="62" name="Picture 4" descr="http://www.iconshock.com/img/product/lumina-database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5410200"/>
            <a:ext cx="838200" cy="838200"/>
          </a:xfrm>
          <a:prstGeom prst="rect">
            <a:avLst/>
          </a:prstGeom>
          <a:noFill/>
        </p:spPr>
      </p:pic>
      <p:pic>
        <p:nvPicPr>
          <p:cNvPr id="64" name="Picture 4" descr="http://www.iconshock.com/img/product/lumina-database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5410200"/>
            <a:ext cx="838200" cy="838200"/>
          </a:xfrm>
          <a:prstGeom prst="rect">
            <a:avLst/>
          </a:prstGeom>
          <a:noFill/>
        </p:spPr>
      </p:pic>
      <p:pic>
        <p:nvPicPr>
          <p:cNvPr id="65" name="Picture 4" descr="http://www.iconshock.com/img/product/lumina-database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5410200"/>
            <a:ext cx="838200" cy="838200"/>
          </a:xfrm>
          <a:prstGeom prst="rect">
            <a:avLst/>
          </a:prstGeom>
          <a:noFill/>
        </p:spPr>
      </p:pic>
      <p:grpSp>
        <p:nvGrpSpPr>
          <p:cNvPr id="4" name="Group 68"/>
          <p:cNvGrpSpPr/>
          <p:nvPr/>
        </p:nvGrpSpPr>
        <p:grpSpPr>
          <a:xfrm>
            <a:off x="2286000" y="3962400"/>
            <a:ext cx="914400" cy="1066800"/>
            <a:chOff x="7086600" y="457200"/>
            <a:chExt cx="1143000" cy="1295400"/>
          </a:xfrm>
        </p:grpSpPr>
        <p:pic>
          <p:nvPicPr>
            <p:cNvPr id="74756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39000" y="4572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67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62800" y="6096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68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086600" y="762000"/>
              <a:ext cx="990600" cy="990600"/>
            </a:xfrm>
            <a:prstGeom prst="rect">
              <a:avLst/>
            </a:prstGeom>
            <a:noFill/>
          </p:spPr>
        </p:pic>
      </p:grpSp>
      <p:grpSp>
        <p:nvGrpSpPr>
          <p:cNvPr id="5" name="Group 82"/>
          <p:cNvGrpSpPr/>
          <p:nvPr/>
        </p:nvGrpSpPr>
        <p:grpSpPr>
          <a:xfrm>
            <a:off x="3962400" y="4114800"/>
            <a:ext cx="1295400" cy="990600"/>
            <a:chOff x="6858000" y="457200"/>
            <a:chExt cx="1371600" cy="1371600"/>
          </a:xfrm>
        </p:grpSpPr>
        <p:pic>
          <p:nvPicPr>
            <p:cNvPr id="73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239000" y="4572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74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162800" y="5334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75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086600" y="6096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76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010400" y="6858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77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934200" y="7620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79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58000" y="838200"/>
              <a:ext cx="990600" cy="990600"/>
            </a:xfrm>
            <a:prstGeom prst="rect">
              <a:avLst/>
            </a:prstGeom>
            <a:noFill/>
          </p:spPr>
        </p:pic>
      </p:grpSp>
      <p:pic>
        <p:nvPicPr>
          <p:cNvPr id="84" name="Picture 4" descr="http://www.iconarchive.com/icons/devcom/network/256/server-Vista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" y="4038600"/>
            <a:ext cx="838200" cy="838200"/>
          </a:xfrm>
          <a:prstGeom prst="rect">
            <a:avLst/>
          </a:prstGeom>
          <a:noFill/>
        </p:spPr>
      </p:pic>
      <p:grpSp>
        <p:nvGrpSpPr>
          <p:cNvPr id="6" name="Group 85"/>
          <p:cNvGrpSpPr/>
          <p:nvPr/>
        </p:nvGrpSpPr>
        <p:grpSpPr>
          <a:xfrm>
            <a:off x="5867400" y="3962400"/>
            <a:ext cx="914400" cy="914400"/>
            <a:chOff x="7162800" y="457200"/>
            <a:chExt cx="1066800" cy="1143000"/>
          </a:xfrm>
        </p:grpSpPr>
        <p:pic>
          <p:nvPicPr>
            <p:cNvPr id="87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239000" y="4572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88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162800" y="609600"/>
              <a:ext cx="990600" cy="990600"/>
            </a:xfrm>
            <a:prstGeom prst="rect">
              <a:avLst/>
            </a:prstGeom>
            <a:noFill/>
          </p:spPr>
        </p:pic>
      </p:grpSp>
      <p:grpSp>
        <p:nvGrpSpPr>
          <p:cNvPr id="7" name="Group 88"/>
          <p:cNvGrpSpPr/>
          <p:nvPr/>
        </p:nvGrpSpPr>
        <p:grpSpPr>
          <a:xfrm>
            <a:off x="7391400" y="4038600"/>
            <a:ext cx="914400" cy="1066800"/>
            <a:chOff x="7086600" y="457200"/>
            <a:chExt cx="1143000" cy="1295400"/>
          </a:xfrm>
        </p:grpSpPr>
        <p:pic>
          <p:nvPicPr>
            <p:cNvPr id="90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39000" y="4572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91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62800" y="6096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92" name="Picture 4" descr="http://www.iconarchive.com/icons/devcom/network/256/server-Vista-ico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086600" y="762000"/>
              <a:ext cx="990600" cy="990600"/>
            </a:xfrm>
            <a:prstGeom prst="rect">
              <a:avLst/>
            </a:prstGeom>
            <a:noFill/>
          </p:spPr>
        </p:pic>
      </p:grpSp>
      <p:cxnSp>
        <p:nvCxnSpPr>
          <p:cNvPr id="30" name="Straight Arrow Connector 29"/>
          <p:cNvCxnSpPr>
            <a:endCxn id="101" idx="3"/>
          </p:cNvCxnSpPr>
          <p:nvPr/>
        </p:nvCxnSpPr>
        <p:spPr>
          <a:xfrm rot="10800000" flipV="1">
            <a:off x="1553782" y="2421746"/>
            <a:ext cx="2332418" cy="945732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91" idx="0"/>
          </p:cNvCxnSpPr>
          <p:nvPr/>
        </p:nvCxnSpPr>
        <p:spPr>
          <a:xfrm>
            <a:off x="4572000" y="2209800"/>
            <a:ext cx="3276600" cy="1954306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1882403" y="2100673"/>
            <a:ext cx="1623170" cy="2565400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05"/>
          <p:cNvGrpSpPr/>
          <p:nvPr/>
        </p:nvGrpSpPr>
        <p:grpSpPr>
          <a:xfrm>
            <a:off x="457200" y="2743200"/>
            <a:ext cx="1096582" cy="1019955"/>
            <a:chOff x="7543800" y="457200"/>
            <a:chExt cx="1096582" cy="1019955"/>
          </a:xfrm>
        </p:grpSpPr>
        <p:pic>
          <p:nvPicPr>
            <p:cNvPr id="97" name="Picture 8" descr="http://www.configureinstallsetup.com/files/install_IIS7/windowslivewriter_installiis_c28f_iis-install-0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43800" y="457200"/>
              <a:ext cx="867982" cy="791355"/>
            </a:xfrm>
            <a:prstGeom prst="rect">
              <a:avLst/>
            </a:prstGeom>
            <a:noFill/>
          </p:spPr>
        </p:pic>
        <p:pic>
          <p:nvPicPr>
            <p:cNvPr id="99" name="Picture 8" descr="http://www.configureinstallsetup.com/files/install_IIS7/windowslivewriter_installiis_c28f_iis-install-0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20000" y="533400"/>
              <a:ext cx="867982" cy="791355"/>
            </a:xfrm>
            <a:prstGeom prst="rect">
              <a:avLst/>
            </a:prstGeom>
            <a:noFill/>
          </p:spPr>
        </p:pic>
        <p:pic>
          <p:nvPicPr>
            <p:cNvPr id="100" name="Picture 8" descr="http://www.configureinstallsetup.com/files/install_IIS7/windowslivewriter_installiis_c28f_iis-install-0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96200" y="609600"/>
              <a:ext cx="867982" cy="791355"/>
            </a:xfrm>
            <a:prstGeom prst="rect">
              <a:avLst/>
            </a:prstGeom>
            <a:noFill/>
          </p:spPr>
        </p:pic>
        <p:pic>
          <p:nvPicPr>
            <p:cNvPr id="101" name="Picture 8" descr="http://www.configureinstallsetup.com/files/install_IIS7/windowslivewriter_installiis_c28f_iis-install-0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72400" y="685800"/>
              <a:ext cx="867982" cy="791355"/>
            </a:xfrm>
            <a:prstGeom prst="rect">
              <a:avLst/>
            </a:prstGeom>
            <a:noFill/>
          </p:spPr>
        </p:pic>
      </p:grpSp>
      <p:cxnSp>
        <p:nvCxnSpPr>
          <p:cNvPr id="136" name="Straight Arrow Connector 135"/>
          <p:cNvCxnSpPr>
            <a:endCxn id="76" idx="3"/>
          </p:cNvCxnSpPr>
          <p:nvPr/>
        </p:nvCxnSpPr>
        <p:spPr>
          <a:xfrm rot="10800000" flipV="1">
            <a:off x="5041900" y="4495799"/>
            <a:ext cx="825500" cy="141817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156" name="Picture 4" descr="http://www.topsofts.com/pop/password-management/img/User-group-256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57600" y="1295400"/>
            <a:ext cx="1371600" cy="1371600"/>
          </a:xfrm>
          <a:prstGeom prst="rect">
            <a:avLst/>
          </a:prstGeom>
          <a:noFill/>
        </p:spPr>
      </p:pic>
      <p:sp>
        <p:nvSpPr>
          <p:cNvPr id="161" name="Arc 160"/>
          <p:cNvSpPr/>
          <p:nvPr/>
        </p:nvSpPr>
        <p:spPr>
          <a:xfrm rot="6784314">
            <a:off x="5029200" y="4800600"/>
            <a:ext cx="3200400" cy="3048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62"/>
          <p:cNvSpPr/>
          <p:nvPr/>
        </p:nvSpPr>
        <p:spPr>
          <a:xfrm>
            <a:off x="4987636" y="4710545"/>
            <a:ext cx="2438400" cy="348673"/>
          </a:xfrm>
          <a:custGeom>
            <a:avLst/>
            <a:gdLst>
              <a:gd name="connsiteX0" fmla="*/ 0 w 2438400"/>
              <a:gd name="connsiteY0" fmla="*/ 13855 h 348673"/>
              <a:gd name="connsiteX1" fmla="*/ 1524000 w 2438400"/>
              <a:gd name="connsiteY1" fmla="*/ 346364 h 348673"/>
              <a:gd name="connsiteX2" fmla="*/ 2438400 w 2438400"/>
              <a:gd name="connsiteY2" fmla="*/ 0 h 34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400" h="348673">
                <a:moveTo>
                  <a:pt x="0" y="13855"/>
                </a:moveTo>
                <a:cubicBezTo>
                  <a:pt x="558800" y="181264"/>
                  <a:pt x="1117600" y="348673"/>
                  <a:pt x="1524000" y="346364"/>
                </a:cubicBezTo>
                <a:cubicBezTo>
                  <a:pt x="1930400" y="344055"/>
                  <a:pt x="2184400" y="172027"/>
                  <a:pt x="2438400" y="0"/>
                </a:cubicBezTo>
              </a:path>
            </a:pathLst>
          </a:cu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165"/>
          <p:cNvCxnSpPr>
            <a:endCxn id="88" idx="0"/>
          </p:cNvCxnSpPr>
          <p:nvPr/>
        </p:nvCxnSpPr>
        <p:spPr>
          <a:xfrm rot="16200000" flipH="1">
            <a:off x="4418511" y="2210888"/>
            <a:ext cx="1874520" cy="1872343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reeform 170"/>
          <p:cNvSpPr/>
          <p:nvPr/>
        </p:nvSpPr>
        <p:spPr>
          <a:xfrm>
            <a:off x="4862945" y="3419764"/>
            <a:ext cx="1094510" cy="598054"/>
          </a:xfrm>
          <a:custGeom>
            <a:avLst/>
            <a:gdLst>
              <a:gd name="connsiteX0" fmla="*/ 0 w 1094510"/>
              <a:gd name="connsiteY0" fmla="*/ 85436 h 598054"/>
              <a:gd name="connsiteX1" fmla="*/ 512619 w 1094510"/>
              <a:gd name="connsiteY1" fmla="*/ 85436 h 598054"/>
              <a:gd name="connsiteX2" fmla="*/ 1094510 w 1094510"/>
              <a:gd name="connsiteY2" fmla="*/ 598054 h 598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510" h="598054">
                <a:moveTo>
                  <a:pt x="0" y="85436"/>
                </a:moveTo>
                <a:cubicBezTo>
                  <a:pt x="165100" y="42718"/>
                  <a:pt x="330201" y="0"/>
                  <a:pt x="512619" y="85436"/>
                </a:cubicBezTo>
                <a:cubicBezTo>
                  <a:pt x="695037" y="170872"/>
                  <a:pt x="894773" y="384463"/>
                  <a:pt x="1094510" y="598054"/>
                </a:cubicBezTo>
              </a:path>
            </a:pathLst>
          </a:cu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2"/>
          <p:cNvSpPr/>
          <p:nvPr/>
        </p:nvSpPr>
        <p:spPr>
          <a:xfrm>
            <a:off x="1267326" y="3670968"/>
            <a:ext cx="2662990" cy="836864"/>
          </a:xfrm>
          <a:custGeom>
            <a:avLst/>
            <a:gdLst>
              <a:gd name="connsiteX0" fmla="*/ 0 w 2662990"/>
              <a:gd name="connsiteY0" fmla="*/ 820821 h 836864"/>
              <a:gd name="connsiteX1" fmla="*/ 1443790 w 2662990"/>
              <a:gd name="connsiteY1" fmla="*/ 2674 h 836864"/>
              <a:gd name="connsiteX2" fmla="*/ 2662990 w 2662990"/>
              <a:gd name="connsiteY2" fmla="*/ 836864 h 836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2990" h="836864">
                <a:moveTo>
                  <a:pt x="0" y="820821"/>
                </a:moveTo>
                <a:cubicBezTo>
                  <a:pt x="499979" y="410410"/>
                  <a:pt x="999958" y="0"/>
                  <a:pt x="1443790" y="2674"/>
                </a:cubicBezTo>
                <a:cubicBezTo>
                  <a:pt x="1887622" y="5348"/>
                  <a:pt x="2275306" y="421106"/>
                  <a:pt x="2662990" y="836864"/>
                </a:cubicBezTo>
              </a:path>
            </a:pathLst>
          </a:cu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76200" y="2667000"/>
            <a:ext cx="9525000" cy="3657600"/>
            <a:chOff x="76200" y="2426359"/>
            <a:chExt cx="9525000" cy="3657600"/>
          </a:xfrm>
        </p:grpSpPr>
        <p:sp>
          <p:nvSpPr>
            <p:cNvPr id="59" name="Rounded Rectangle 58"/>
            <p:cNvSpPr/>
            <p:nvPr/>
          </p:nvSpPr>
          <p:spPr>
            <a:xfrm>
              <a:off x="76200" y="4940600"/>
              <a:ext cx="8458200" cy="1143359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800">
                <a:solidFill>
                  <a:srgbClr val="FFFFFF"/>
                </a:solidFill>
              </a:endParaRPr>
            </a:p>
          </p:txBody>
        </p:sp>
        <p:sp>
          <p:nvSpPr>
            <p:cNvPr id="60" name="TextBox 2147"/>
            <p:cNvSpPr txBox="1">
              <a:spLocks noChangeArrowheads="1"/>
            </p:cNvSpPr>
            <p:nvPr/>
          </p:nvSpPr>
          <p:spPr bwMode="auto">
            <a:xfrm>
              <a:off x="8534400" y="5398159"/>
              <a:ext cx="1066800" cy="427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 b="1" dirty="0"/>
                <a:t>BE</a:t>
              </a:r>
            </a:p>
          </p:txBody>
        </p:sp>
        <p:sp>
          <p:nvSpPr>
            <p:cNvPr id="61" name="TextBox 2147"/>
            <p:cNvSpPr txBox="1">
              <a:spLocks noChangeArrowheads="1"/>
            </p:cNvSpPr>
            <p:nvPr/>
          </p:nvSpPr>
          <p:spPr bwMode="auto">
            <a:xfrm>
              <a:off x="8534400" y="2731159"/>
              <a:ext cx="10668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 b="1" dirty="0" smtClean="0"/>
                <a:t>FE</a:t>
              </a:r>
              <a:endParaRPr lang="en-US" sz="3600" b="1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6200" y="2426359"/>
              <a:ext cx="8458200" cy="12577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800">
                <a:solidFill>
                  <a:srgbClr val="FFFFFF"/>
                </a:solidFill>
              </a:endParaRPr>
            </a:p>
          </p:txBody>
        </p:sp>
        <p:sp>
          <p:nvSpPr>
            <p:cNvPr id="69" name="TextBox 2147"/>
            <p:cNvSpPr txBox="1">
              <a:spLocks noChangeArrowheads="1"/>
            </p:cNvSpPr>
            <p:nvPr/>
          </p:nvSpPr>
          <p:spPr bwMode="auto">
            <a:xfrm>
              <a:off x="8534400" y="3950359"/>
              <a:ext cx="10668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 b="1" dirty="0" smtClean="0"/>
                <a:t>BL</a:t>
              </a:r>
              <a:endParaRPr lang="en-US" sz="3600" b="1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152400" y="4000024"/>
            <a:ext cx="8382000" cy="1029176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117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71" grpId="0" animBg="1"/>
      <p:bldP spid="1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Scale of enterprise applications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287" y="1547813"/>
            <a:ext cx="67913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3644721" y="1841679"/>
            <a:ext cx="193183" cy="20606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t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30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200718" y="4260760"/>
            <a:ext cx="398436" cy="671847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t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30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224213" y="4863316"/>
            <a:ext cx="398436" cy="69291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t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30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80866" y="3669874"/>
            <a:ext cx="398436" cy="1018221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t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30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59561" y="3231086"/>
            <a:ext cx="398436" cy="136559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t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30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128661" y="3166086"/>
            <a:ext cx="407889" cy="1522009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t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30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cs typeface="Times New Roman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6157564"/>
      </p:ext>
    </p:extLst>
  </p:cSld>
  <p:clrMapOvr>
    <a:masterClrMapping/>
  </p:clrMapOvr>
  <p:transition advTm="26547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2514600" y="4648201"/>
            <a:ext cx="594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Bookman Old Style" pitchFamily="18" charset="0"/>
              </a:rPr>
              <a:t>To determine</a:t>
            </a:r>
            <a:r>
              <a:rPr lang="en-US" sz="2400" b="1" dirty="0" smtClean="0">
                <a:latin typeface="Bookman Old Style" pitchFamily="18" charset="0"/>
              </a:rPr>
              <a:t>:</a:t>
            </a:r>
          </a:p>
          <a:p>
            <a:r>
              <a:rPr lang="en-US" sz="2400" b="1" dirty="0" smtClean="0">
                <a:latin typeface="Bookman Old Style" pitchFamily="18" charset="0"/>
              </a:rPr>
              <a:t>m</a:t>
            </a:r>
            <a:r>
              <a:rPr lang="en-US" sz="2400" b="1" baseline="-25000" dirty="0" smtClean="0">
                <a:latin typeface="Bookman Old Style" pitchFamily="18" charset="0"/>
              </a:rPr>
              <a:t>i</a:t>
            </a:r>
            <a:r>
              <a:rPr lang="en-US" sz="2400" dirty="0" smtClean="0">
                <a:latin typeface="Bookman Old Style" pitchFamily="18" charset="0"/>
              </a:rPr>
              <a:t>= number of servers of component </a:t>
            </a:r>
            <a:r>
              <a:rPr lang="en-US" sz="2400" dirty="0" err="1" smtClean="0">
                <a:latin typeface="Bookman Old Style" pitchFamily="18" charset="0"/>
              </a:rPr>
              <a:t>C</a:t>
            </a:r>
            <a:r>
              <a:rPr lang="en-US" sz="2400" baseline="-25000" dirty="0" err="1" smtClean="0">
                <a:latin typeface="Bookman Old Style" pitchFamily="18" charset="0"/>
              </a:rPr>
              <a:t>i</a:t>
            </a:r>
            <a:r>
              <a:rPr lang="en-US" sz="2400" dirty="0" smtClean="0">
                <a:latin typeface="Bookman Old Style" pitchFamily="18" charset="0"/>
              </a:rPr>
              <a:t>  to migrate to the cloud (m</a:t>
            </a:r>
            <a:r>
              <a:rPr lang="en-US" sz="2400" baseline="-25000" dirty="0" smtClean="0">
                <a:latin typeface="Bookman Old Style" pitchFamily="18" charset="0"/>
              </a:rPr>
              <a:t>i</a:t>
            </a:r>
            <a:r>
              <a:rPr lang="en-US" sz="2400" dirty="0" smtClean="0">
                <a:latin typeface="Bookman Old Style" pitchFamily="18" charset="0"/>
              </a:rPr>
              <a:t> ≤ N</a:t>
            </a:r>
            <a:r>
              <a:rPr lang="en-US" sz="2400" baseline="-25000" dirty="0" smtClean="0">
                <a:latin typeface="Bookman Old Style" pitchFamily="18" charset="0"/>
              </a:rPr>
              <a:t>i</a:t>
            </a:r>
            <a:r>
              <a:rPr lang="en-US" sz="2400" dirty="0" smtClean="0">
                <a:latin typeface="Bookman Old Style" pitchFamily="18" charset="0"/>
              </a:rPr>
              <a:t>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70639" y="3276600"/>
            <a:ext cx="6673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Bookman Old Style" pitchFamily="18" charset="0"/>
              </a:rPr>
              <a:t>T</a:t>
            </a:r>
            <a:r>
              <a:rPr lang="en-US" sz="2400" b="1" baseline="-25000" dirty="0" err="1" smtClean="0">
                <a:latin typeface="Bookman Old Style" pitchFamily="18" charset="0"/>
              </a:rPr>
              <a:t>ij</a:t>
            </a:r>
            <a:r>
              <a:rPr lang="en-US" sz="2400" dirty="0" smtClean="0">
                <a:latin typeface="Bookman Old Style" pitchFamily="18" charset="0"/>
              </a:rPr>
              <a:t>= number of transactions per second 	along (</a:t>
            </a:r>
            <a:r>
              <a:rPr lang="en-US" sz="2400" dirty="0" err="1" smtClean="0">
                <a:latin typeface="Bookman Old Style" pitchFamily="18" charset="0"/>
              </a:rPr>
              <a:t>i,j</a:t>
            </a:r>
            <a:r>
              <a:rPr lang="en-US" sz="2400" dirty="0" smtClean="0">
                <a:latin typeface="Bookman Old Style" pitchFamily="18" charset="0"/>
              </a:rPr>
              <a:t>)</a:t>
            </a:r>
          </a:p>
          <a:p>
            <a:r>
              <a:rPr lang="en-US" sz="2400" b="1" dirty="0" err="1" smtClean="0">
                <a:latin typeface="Bookman Old Style" pitchFamily="18" charset="0"/>
              </a:rPr>
              <a:t>S</a:t>
            </a:r>
            <a:r>
              <a:rPr lang="en-US" sz="2400" b="1" baseline="-25000" dirty="0" err="1" smtClean="0">
                <a:latin typeface="Bookman Old Style" pitchFamily="18" charset="0"/>
              </a:rPr>
              <a:t>ij</a:t>
            </a:r>
            <a:r>
              <a:rPr lang="en-US" sz="2400" dirty="0" smtClean="0">
                <a:latin typeface="Bookman Old Style" pitchFamily="18" charset="0"/>
              </a:rPr>
              <a:t>= average size of transactions along (</a:t>
            </a:r>
            <a:r>
              <a:rPr lang="en-US" sz="2400" dirty="0" err="1" smtClean="0">
                <a:latin typeface="Bookman Old Style" pitchFamily="18" charset="0"/>
              </a:rPr>
              <a:t>i,j</a:t>
            </a:r>
            <a:r>
              <a:rPr lang="en-US" sz="2400" dirty="0" smtClean="0">
                <a:latin typeface="Bookman Old Style" pitchFamily="18" charset="0"/>
              </a:rPr>
              <a:t>)</a:t>
            </a:r>
          </a:p>
          <a:p>
            <a:endParaRPr lang="en-US" sz="2400" dirty="0" smtClean="0">
              <a:latin typeface="Bookman Old Style" pitchFamily="18" charset="0"/>
            </a:endParaRPr>
          </a:p>
        </p:txBody>
      </p:sp>
      <p:sp>
        <p:nvSpPr>
          <p:cNvPr id="13315" name="Oval 4"/>
          <p:cNvSpPr>
            <a:spLocks noChangeArrowheads="1"/>
          </p:cNvSpPr>
          <p:nvPr/>
        </p:nvSpPr>
        <p:spPr bwMode="auto">
          <a:xfrm>
            <a:off x="1371600" y="32766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0</a:t>
            </a:r>
          </a:p>
        </p:txBody>
      </p:sp>
      <p:sp>
        <p:nvSpPr>
          <p:cNvPr id="13316" name="Oval 5"/>
          <p:cNvSpPr>
            <a:spLocks noChangeArrowheads="1"/>
          </p:cNvSpPr>
          <p:nvPr/>
        </p:nvSpPr>
        <p:spPr bwMode="auto">
          <a:xfrm>
            <a:off x="2133600" y="32766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  <a:r>
              <a:rPr lang="en-US" baseline="-25000"/>
              <a:t>1</a:t>
            </a:r>
          </a:p>
        </p:txBody>
      </p:sp>
      <p:sp>
        <p:nvSpPr>
          <p:cNvPr id="13317" name="Oval 6"/>
          <p:cNvSpPr>
            <a:spLocks noChangeArrowheads="1"/>
          </p:cNvSpPr>
          <p:nvPr/>
        </p:nvSpPr>
        <p:spPr bwMode="auto">
          <a:xfrm>
            <a:off x="2971800" y="32766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  <a:r>
              <a:rPr lang="en-US" baseline="-25000"/>
              <a:t>2</a:t>
            </a:r>
          </a:p>
        </p:txBody>
      </p:sp>
      <p:sp>
        <p:nvSpPr>
          <p:cNvPr id="13318" name="Oval 7"/>
          <p:cNvSpPr>
            <a:spLocks noChangeArrowheads="1"/>
          </p:cNvSpPr>
          <p:nvPr/>
        </p:nvSpPr>
        <p:spPr bwMode="auto">
          <a:xfrm>
            <a:off x="1447800" y="42672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  <a:r>
              <a:rPr lang="en-US" baseline="-25000"/>
              <a:t>3</a:t>
            </a:r>
          </a:p>
        </p:txBody>
      </p:sp>
      <p:sp>
        <p:nvSpPr>
          <p:cNvPr id="13319" name="Oval 8"/>
          <p:cNvSpPr>
            <a:spLocks noChangeArrowheads="1"/>
          </p:cNvSpPr>
          <p:nvPr/>
        </p:nvSpPr>
        <p:spPr bwMode="auto">
          <a:xfrm>
            <a:off x="2819400" y="42672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  <a:r>
              <a:rPr lang="en-US" baseline="-25000"/>
              <a:t>4</a:t>
            </a:r>
          </a:p>
        </p:txBody>
      </p:sp>
      <p:sp>
        <p:nvSpPr>
          <p:cNvPr id="13320" name="Oval 9"/>
          <p:cNvSpPr>
            <a:spLocks noChangeArrowheads="1"/>
          </p:cNvSpPr>
          <p:nvPr/>
        </p:nvSpPr>
        <p:spPr bwMode="auto">
          <a:xfrm>
            <a:off x="1447800" y="53340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  <a:r>
              <a:rPr lang="en-US" baseline="-25000"/>
              <a:t>5</a:t>
            </a:r>
          </a:p>
        </p:txBody>
      </p:sp>
      <p:sp>
        <p:nvSpPr>
          <p:cNvPr id="13321" name="Oval 10"/>
          <p:cNvSpPr>
            <a:spLocks noChangeArrowheads="1"/>
          </p:cNvSpPr>
          <p:nvPr/>
        </p:nvSpPr>
        <p:spPr bwMode="auto">
          <a:xfrm>
            <a:off x="4876800" y="33528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13322" name="Oval 11"/>
          <p:cNvSpPr>
            <a:spLocks noChangeArrowheads="1"/>
          </p:cNvSpPr>
          <p:nvPr/>
        </p:nvSpPr>
        <p:spPr bwMode="auto">
          <a:xfrm>
            <a:off x="4876800" y="41910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3323" name="Oval 12"/>
          <p:cNvSpPr>
            <a:spLocks noChangeArrowheads="1"/>
          </p:cNvSpPr>
          <p:nvPr/>
        </p:nvSpPr>
        <p:spPr bwMode="auto">
          <a:xfrm>
            <a:off x="4876800" y="50292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/>
              <a:t>k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" y="2133600"/>
            <a:ext cx="8305800" cy="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09600" y="2286000"/>
            <a:ext cx="533400" cy="4572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I</a:t>
            </a:r>
            <a:endParaRPr lang="en-US" baseline="-25000" dirty="0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2514600" y="914400"/>
            <a:ext cx="5334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E</a:t>
            </a:r>
            <a:endParaRPr lang="en-US" baseline="-25000" dirty="0"/>
          </a:p>
        </p:txBody>
      </p:sp>
      <p:cxnSp>
        <p:nvCxnSpPr>
          <p:cNvPr id="18" name="Straight Arrow Connector 17"/>
          <p:cNvCxnSpPr>
            <a:stCxn id="15" idx="3"/>
            <a:endCxn id="13315" idx="0"/>
          </p:cNvCxnSpPr>
          <p:nvPr/>
        </p:nvCxnSpPr>
        <p:spPr>
          <a:xfrm rot="5400000">
            <a:off x="1129506" y="1813719"/>
            <a:ext cx="1971675" cy="954088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4"/>
            <a:endCxn id="13316" idx="0"/>
          </p:cNvCxnSpPr>
          <p:nvPr/>
        </p:nvCxnSpPr>
        <p:spPr>
          <a:xfrm rot="5400000">
            <a:off x="1638300" y="2133600"/>
            <a:ext cx="1905000" cy="381000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5"/>
            <a:endCxn id="13321" idx="1"/>
          </p:cNvCxnSpPr>
          <p:nvPr/>
        </p:nvCxnSpPr>
        <p:spPr>
          <a:xfrm rot="16200000" flipH="1">
            <a:off x="2905126" y="1370012"/>
            <a:ext cx="2114550" cy="1984375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4"/>
            <a:endCxn id="13315" idx="1"/>
          </p:cNvCxnSpPr>
          <p:nvPr/>
        </p:nvCxnSpPr>
        <p:spPr>
          <a:xfrm rot="16200000" flipH="1">
            <a:off x="862806" y="2756694"/>
            <a:ext cx="600075" cy="573088"/>
          </a:xfrm>
          <a:prstGeom prst="straightConnector1">
            <a:avLst/>
          </a:prstGeom>
          <a:ln w="349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13318" idx="1"/>
          </p:cNvCxnSpPr>
          <p:nvPr/>
        </p:nvCxnSpPr>
        <p:spPr>
          <a:xfrm rot="16200000" flipH="1">
            <a:off x="405606" y="3213894"/>
            <a:ext cx="1590675" cy="649288"/>
          </a:xfrm>
          <a:prstGeom prst="straightConnector1">
            <a:avLst/>
          </a:prstGeom>
          <a:ln w="349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4" idx="6"/>
            <a:endCxn id="13322" idx="1"/>
          </p:cNvCxnSpPr>
          <p:nvPr/>
        </p:nvCxnSpPr>
        <p:spPr>
          <a:xfrm>
            <a:off x="1143000" y="2514600"/>
            <a:ext cx="3811588" cy="1743075"/>
          </a:xfrm>
          <a:prstGeom prst="curvedConnector2">
            <a:avLst/>
          </a:prstGeom>
          <a:ln w="349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315" idx="6"/>
            <a:endCxn id="13316" idx="2"/>
          </p:cNvCxnSpPr>
          <p:nvPr/>
        </p:nvCxnSpPr>
        <p:spPr>
          <a:xfrm>
            <a:off x="1905000" y="3505200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316" idx="6"/>
            <a:endCxn id="13317" idx="2"/>
          </p:cNvCxnSpPr>
          <p:nvPr/>
        </p:nvCxnSpPr>
        <p:spPr>
          <a:xfrm>
            <a:off x="2667000" y="3505200"/>
            <a:ext cx="304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315" idx="4"/>
            <a:endCxn id="13318" idx="0"/>
          </p:cNvCxnSpPr>
          <p:nvPr/>
        </p:nvCxnSpPr>
        <p:spPr>
          <a:xfrm rot="16200000" flipH="1">
            <a:off x="1409700" y="3962400"/>
            <a:ext cx="533400" cy="76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317" idx="4"/>
            <a:endCxn id="13319" idx="0"/>
          </p:cNvCxnSpPr>
          <p:nvPr/>
        </p:nvCxnSpPr>
        <p:spPr>
          <a:xfrm rot="5400000">
            <a:off x="2895600" y="3924300"/>
            <a:ext cx="53340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319" idx="2"/>
            <a:endCxn id="13318" idx="6"/>
          </p:cNvCxnSpPr>
          <p:nvPr/>
        </p:nvCxnSpPr>
        <p:spPr>
          <a:xfrm rot="10800000">
            <a:off x="1981200" y="4495800"/>
            <a:ext cx="838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318" idx="4"/>
            <a:endCxn id="13320" idx="0"/>
          </p:cNvCxnSpPr>
          <p:nvPr/>
        </p:nvCxnSpPr>
        <p:spPr>
          <a:xfrm rot="5400000">
            <a:off x="1409701" y="5029200"/>
            <a:ext cx="6096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321" idx="4"/>
            <a:endCxn id="13322" idx="0"/>
          </p:cNvCxnSpPr>
          <p:nvPr/>
        </p:nvCxnSpPr>
        <p:spPr>
          <a:xfrm rot="5400000">
            <a:off x="4953001" y="4000500"/>
            <a:ext cx="3810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322" idx="4"/>
            <a:endCxn id="13323" idx="0"/>
          </p:cNvCxnSpPr>
          <p:nvPr/>
        </p:nvCxnSpPr>
        <p:spPr>
          <a:xfrm rot="5400000">
            <a:off x="4953001" y="4838700"/>
            <a:ext cx="3810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219200" y="2971800"/>
            <a:ext cx="2362200" cy="312420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495800" y="3124200"/>
            <a:ext cx="1371600" cy="312420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Right Brace 68"/>
          <p:cNvSpPr/>
          <p:nvPr/>
        </p:nvSpPr>
        <p:spPr>
          <a:xfrm>
            <a:off x="6781800" y="2438400"/>
            <a:ext cx="838200" cy="3581400"/>
          </a:xfrm>
          <a:prstGeom prst="rightBrace">
            <a:avLst>
              <a:gd name="adj1" fmla="val 24005"/>
              <a:gd name="adj2" fmla="val 529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44" name="TextBox 69"/>
          <p:cNvSpPr txBox="1">
            <a:spLocks noChangeArrowheads="1"/>
          </p:cNvSpPr>
          <p:nvPr/>
        </p:nvSpPr>
        <p:spPr bwMode="auto">
          <a:xfrm>
            <a:off x="7239000" y="3505200"/>
            <a:ext cx="1236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Enterprise</a:t>
            </a:r>
          </a:p>
        </p:txBody>
      </p:sp>
      <p:cxnSp>
        <p:nvCxnSpPr>
          <p:cNvPr id="71" name="Straight Arrow Connector 70"/>
          <p:cNvCxnSpPr>
            <a:stCxn id="13319" idx="1"/>
            <a:endCxn id="13316" idx="4"/>
          </p:cNvCxnSpPr>
          <p:nvPr/>
        </p:nvCxnSpPr>
        <p:spPr>
          <a:xfrm rot="16200000" flipV="1">
            <a:off x="2348706" y="3785394"/>
            <a:ext cx="600075" cy="4968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51" name="TextBox 79"/>
          <p:cNvSpPr txBox="1">
            <a:spLocks noChangeArrowheads="1"/>
          </p:cNvSpPr>
          <p:nvPr/>
        </p:nvSpPr>
        <p:spPr bwMode="auto">
          <a:xfrm>
            <a:off x="1981200" y="6248400"/>
            <a:ext cx="6783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App1</a:t>
            </a:r>
            <a:endParaRPr lang="en-US" baseline="-25000" dirty="0"/>
          </a:p>
        </p:txBody>
      </p:sp>
      <p:sp>
        <p:nvSpPr>
          <p:cNvPr id="13352" name="TextBox 80"/>
          <p:cNvSpPr txBox="1">
            <a:spLocks noChangeArrowheads="1"/>
          </p:cNvSpPr>
          <p:nvPr/>
        </p:nvSpPr>
        <p:spPr bwMode="auto">
          <a:xfrm>
            <a:off x="4876800" y="6336268"/>
            <a:ext cx="6783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App2</a:t>
            </a:r>
            <a:endParaRPr lang="en-US" baseline="-25000" dirty="0"/>
          </a:p>
        </p:txBody>
      </p:sp>
      <p:sp>
        <p:nvSpPr>
          <p:cNvPr id="42" name="Title 4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Abstracting the planning problem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91400" y="2286000"/>
            <a:ext cx="116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Internal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91400" y="1600200"/>
            <a:ext cx="120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External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319" idx="6"/>
            <a:endCxn id="13322" idx="2"/>
          </p:cNvCxnSpPr>
          <p:nvPr/>
        </p:nvCxnSpPr>
        <p:spPr>
          <a:xfrm flipV="1">
            <a:off x="3352800" y="4419600"/>
            <a:ext cx="1524000" cy="76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>
            <a:off x="5029199" y="5638801"/>
            <a:ext cx="304802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4991100" y="5981700"/>
            <a:ext cx="381000" cy="0"/>
          </a:xfrm>
          <a:prstGeom prst="line">
            <a:avLst/>
          </a:prstGeom>
          <a:ln w="571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76500" y="2814935"/>
            <a:ext cx="636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Bookman Old Style" pitchFamily="18" charset="0"/>
              </a:rPr>
              <a:t>N</a:t>
            </a:r>
            <a:r>
              <a:rPr lang="en-US" sz="2400" b="1" baseline="-25000" dirty="0" smtClean="0">
                <a:latin typeface="Bookman Old Style" pitchFamily="18" charset="0"/>
              </a:rPr>
              <a:t>i</a:t>
            </a:r>
            <a:r>
              <a:rPr lang="en-US" sz="2400" dirty="0" smtClean="0">
                <a:latin typeface="Bookman Old Style" pitchFamily="18" charset="0"/>
              </a:rPr>
              <a:t> = number of servers in component </a:t>
            </a:r>
            <a:r>
              <a:rPr lang="en-US" sz="2400" dirty="0" err="1" smtClean="0">
                <a:latin typeface="Bookman Old Style" pitchFamily="18" charset="0"/>
              </a:rPr>
              <a:t>C</a:t>
            </a:r>
            <a:r>
              <a:rPr lang="en-US" sz="2400" baseline="-25000" dirty="0" err="1" smtClean="0">
                <a:latin typeface="Bookman Old Style" pitchFamily="18" charset="0"/>
              </a:rPr>
              <a:t>i</a:t>
            </a:r>
            <a:endParaRPr lang="en-US" sz="2400" baseline="-25000" dirty="0" smtClean="0">
              <a:latin typeface="Bookman Old Style" pitchFamily="18" charset="0"/>
            </a:endParaRPr>
          </a:p>
        </p:txBody>
      </p:sp>
      <p:grpSp>
        <p:nvGrpSpPr>
          <p:cNvPr id="2" name="Group 80"/>
          <p:cNvGrpSpPr/>
          <p:nvPr/>
        </p:nvGrpSpPr>
        <p:grpSpPr>
          <a:xfrm>
            <a:off x="762001" y="2743200"/>
            <a:ext cx="1600200" cy="2743200"/>
            <a:chOff x="8343900" y="2209800"/>
            <a:chExt cx="1600200" cy="2743200"/>
          </a:xfrm>
        </p:grpSpPr>
        <p:sp>
          <p:nvSpPr>
            <p:cNvPr id="75" name="Oval 74"/>
            <p:cNvSpPr/>
            <p:nvPr/>
          </p:nvSpPr>
          <p:spPr bwMode="auto">
            <a:xfrm>
              <a:off x="8343900" y="2209800"/>
              <a:ext cx="1600200" cy="990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>
                <a:spcBef>
                  <a:spcPct val="0"/>
                </a:spcBef>
              </a:pPr>
              <a:r>
                <a:rPr kumimoji="1" lang="en-US" sz="3600" b="1" dirty="0" err="1" smtClean="0">
                  <a:latin typeface="Baskerville Old Face" pitchFamily="18" charset="0"/>
                  <a:ea typeface="新細明體" pitchFamily="18" charset="-120"/>
                </a:rPr>
                <a:t>Ci</a:t>
              </a:r>
              <a:endParaRPr kumimoji="1" lang="en-US" sz="2400" b="1" dirty="0">
                <a:latin typeface="Baskerville Old Face" pitchFamily="18" charset="0"/>
                <a:ea typeface="新細明體" pitchFamily="18" charset="-12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8343900" y="3962400"/>
              <a:ext cx="1600200" cy="990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>
                <a:spcBef>
                  <a:spcPct val="0"/>
                </a:spcBef>
              </a:pPr>
              <a:r>
                <a:rPr kumimoji="1" lang="en-US" sz="3600" b="1" dirty="0" err="1" smtClean="0">
                  <a:latin typeface="Baskerville Old Face" pitchFamily="18" charset="0"/>
                  <a:ea typeface="新細明體" pitchFamily="18" charset="-120"/>
                </a:rPr>
                <a:t>Cj</a:t>
              </a:r>
              <a:endParaRPr kumimoji="1" lang="en-US" sz="2400" b="1" dirty="0">
                <a:latin typeface="Baskerville Old Face" pitchFamily="18" charset="0"/>
                <a:ea typeface="新細明體" pitchFamily="18" charset="-120"/>
              </a:endParaRPr>
            </a:p>
          </p:txBody>
        </p:sp>
        <p:cxnSp>
          <p:nvCxnSpPr>
            <p:cNvPr id="80" name="Straight Arrow Connector 79"/>
            <p:cNvCxnSpPr>
              <a:stCxn id="75" idx="4"/>
              <a:endCxn id="76" idx="0"/>
            </p:cNvCxnSpPr>
            <p:nvPr/>
          </p:nvCxnSpPr>
          <p:spPr>
            <a:xfrm rot="5400000">
              <a:off x="8763000" y="3581400"/>
              <a:ext cx="762000" cy="1588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Slide Number Placeholder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746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3625 0.08889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" y="44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37083 -0.04444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" y="-2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4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3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6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3" presetClass="exit" presetSubtype="1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4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" presetClass="exit" presetSubtype="1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4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78" grpId="0"/>
      <p:bldP spid="13315" grpId="0" animBg="1"/>
      <p:bldP spid="13315" grpId="1" animBg="1"/>
      <p:bldP spid="13316" grpId="0" animBg="1"/>
      <p:bldP spid="13316" grpId="1" animBg="1"/>
      <p:bldP spid="13317" grpId="0" animBg="1"/>
      <p:bldP spid="13317" grpId="1" animBg="1"/>
      <p:bldP spid="13318" grpId="0" animBg="1"/>
      <p:bldP spid="13318" grpId="1" animBg="1"/>
      <p:bldP spid="13319" grpId="0" animBg="1"/>
      <p:bldP spid="13319" grpId="1" animBg="1"/>
      <p:bldP spid="13320" grpId="0" animBg="1"/>
      <p:bldP spid="13320" grpId="1" animBg="1"/>
      <p:bldP spid="13321" grpId="0" animBg="1"/>
      <p:bldP spid="13321" grpId="1" animBg="1"/>
      <p:bldP spid="13321" grpId="2" animBg="1"/>
      <p:bldP spid="13322" grpId="0" animBg="1"/>
      <p:bldP spid="13322" grpId="1" animBg="1"/>
      <p:bldP spid="13322" grpId="2" animBg="1"/>
      <p:bldP spid="13323" grpId="0" animBg="1"/>
      <p:bldP spid="13323" grpId="1" animBg="1"/>
      <p:bldP spid="14" grpId="0" animBg="1"/>
      <p:bldP spid="14" grpId="1" animBg="1"/>
      <p:bldP spid="15" grpId="0" animBg="1"/>
      <p:bldP spid="15" grpId="1" animBg="1"/>
      <p:bldP spid="65" grpId="0" animBg="1"/>
      <p:bldP spid="65" grpId="1" animBg="1"/>
      <p:bldP spid="66" grpId="0" animBg="1"/>
      <p:bldP spid="66" grpId="1" animBg="1"/>
      <p:bldP spid="69" grpId="0" animBg="1"/>
      <p:bldP spid="69" grpId="1" animBg="1"/>
      <p:bldP spid="13344" grpId="0"/>
      <p:bldP spid="13344" grpId="1"/>
      <p:bldP spid="13351" grpId="0"/>
      <p:bldP spid="13351" grpId="1"/>
      <p:bldP spid="13352" grpId="0"/>
      <p:bldP spid="13352" grpId="1"/>
      <p:bldP spid="50" grpId="0"/>
      <p:bldP spid="50" grpId="1"/>
      <p:bldP spid="52" grpId="0"/>
      <p:bldP spid="52" grpId="1"/>
      <p:bldP spid="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Formulating the planning problem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978000" y="1295400"/>
            <a:ext cx="4937400" cy="4876800"/>
            <a:chOff x="3886200" y="1524000"/>
            <a:chExt cx="4937400" cy="4876800"/>
          </a:xfrm>
        </p:grpSpPr>
        <p:sp>
          <p:nvSpPr>
            <p:cNvPr id="6" name="Cloud"/>
            <p:cNvSpPr>
              <a:spLocks noChangeAspect="1" noEditPoints="1" noChangeArrowheads="1"/>
            </p:cNvSpPr>
            <p:nvPr/>
          </p:nvSpPr>
          <p:spPr bwMode="auto">
            <a:xfrm>
              <a:off x="4038600" y="1524000"/>
              <a:ext cx="4724404" cy="2119644"/>
            </a:xfrm>
            <a:custGeom>
              <a:avLst/>
              <a:gdLst>
                <a:gd name="T0" fmla="*/ 12764 w 21600"/>
                <a:gd name="T1" fmla="*/ 1562100 h 21600"/>
                <a:gd name="T2" fmla="*/ 2057400 w 21600"/>
                <a:gd name="T3" fmla="*/ 3120873 h 21600"/>
                <a:gd name="T4" fmla="*/ 4111371 w 21600"/>
                <a:gd name="T5" fmla="*/ 1562100 h 21600"/>
                <a:gd name="T6" fmla="*/ 2057400 w 21600"/>
                <a:gd name="T7" fmla="*/ 17862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E9D3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spcBef>
                  <a:spcPct val="0"/>
                </a:spcBef>
                <a:defRPr/>
              </a:pPr>
              <a:endParaRPr lang="en-US" sz="1800">
                <a:latin typeface="Arial" charset="0"/>
                <a:ea typeface="+mn-ea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864060" y="4238658"/>
              <a:ext cx="3780772" cy="19200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</a:pPr>
              <a:endParaRPr lang="en-US" sz="18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TextBox 64"/>
            <p:cNvSpPr txBox="1">
              <a:spLocks noChangeArrowheads="1"/>
            </p:cNvSpPr>
            <p:nvPr/>
          </p:nvSpPr>
          <p:spPr bwMode="auto">
            <a:xfrm>
              <a:off x="6143040" y="5650801"/>
              <a:ext cx="1711617" cy="749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b="1" i="1" u="sng" dirty="0">
                  <a:latin typeface="Calibri" pitchFamily="34" charset="0"/>
                </a:rPr>
                <a:t>Local Data Center</a:t>
              </a:r>
            </a:p>
          </p:txBody>
        </p:sp>
        <p:sp>
          <p:nvSpPr>
            <p:cNvPr id="9" name="TextBox 65"/>
            <p:cNvSpPr txBox="1">
              <a:spLocks noChangeArrowheads="1"/>
            </p:cNvSpPr>
            <p:nvPr/>
          </p:nvSpPr>
          <p:spPr bwMode="auto">
            <a:xfrm>
              <a:off x="7743380" y="1803533"/>
              <a:ext cx="1080220" cy="434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i="1" u="sng">
                  <a:latin typeface="Calibri" pitchFamily="34" charset="0"/>
                </a:rPr>
                <a:t>Cloud</a:t>
              </a:r>
            </a:p>
          </p:txBody>
        </p:sp>
        <p:grpSp>
          <p:nvGrpSpPr>
            <p:cNvPr id="4" name="Group 43"/>
            <p:cNvGrpSpPr>
              <a:grpSpLocks/>
            </p:cNvGrpSpPr>
            <p:nvPr/>
          </p:nvGrpSpPr>
          <p:grpSpPr bwMode="auto">
            <a:xfrm>
              <a:off x="4763268" y="1979760"/>
              <a:ext cx="3611517" cy="3688519"/>
              <a:chOff x="3338" y="912"/>
              <a:chExt cx="1899" cy="1800"/>
            </a:xfrm>
          </p:grpSpPr>
          <p:sp>
            <p:nvSpPr>
              <p:cNvPr id="14" name="AutoShape 44"/>
              <p:cNvSpPr>
                <a:spLocks noChangeArrowheads="1"/>
              </p:cNvSpPr>
              <p:nvPr/>
            </p:nvSpPr>
            <p:spPr bwMode="auto">
              <a:xfrm>
                <a:off x="4464" y="2112"/>
                <a:ext cx="573" cy="600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kumimoji="1" lang="en-US" sz="1600" baseline="-25000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5" name="AutoShape 208"/>
              <p:cNvSpPr>
                <a:spLocks noChangeArrowheads="1"/>
              </p:cNvSpPr>
              <p:nvPr/>
            </p:nvSpPr>
            <p:spPr bwMode="auto">
              <a:xfrm>
                <a:off x="3648" y="2400"/>
                <a:ext cx="672" cy="28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1800">
                  <a:ea typeface="新細明體" charset="-120"/>
                </a:endParaRPr>
              </a:p>
            </p:txBody>
          </p:sp>
          <p:sp>
            <p:nvSpPr>
              <p:cNvPr id="16" name="AutoShape 208"/>
              <p:cNvSpPr>
                <a:spLocks noChangeArrowheads="1"/>
              </p:cNvSpPr>
              <p:nvPr/>
            </p:nvSpPr>
            <p:spPr bwMode="auto">
              <a:xfrm>
                <a:off x="4608" y="1056"/>
                <a:ext cx="576" cy="432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1800">
                  <a:ea typeface="新細明體" charset="-120"/>
                </a:endParaRPr>
              </a:p>
            </p:txBody>
          </p:sp>
          <p:sp>
            <p:nvSpPr>
              <p:cNvPr id="17" name="AutoShape 208"/>
              <p:cNvSpPr>
                <a:spLocks noChangeArrowheads="1"/>
              </p:cNvSpPr>
              <p:nvPr/>
            </p:nvSpPr>
            <p:spPr bwMode="auto">
              <a:xfrm>
                <a:off x="3504" y="912"/>
                <a:ext cx="960" cy="384"/>
              </a:xfrm>
              <a:prstGeom prst="roundRect">
                <a:avLst>
                  <a:gd name="adj" fmla="val 16667"/>
                </a:avLst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1800">
                  <a:ea typeface="新細明體" charset="-120"/>
                </a:endParaRPr>
              </a:p>
            </p:txBody>
          </p:sp>
          <p:sp>
            <p:nvSpPr>
              <p:cNvPr id="18" name="Line 87"/>
              <p:cNvSpPr>
                <a:spLocks noChangeShapeType="1"/>
              </p:cNvSpPr>
              <p:nvPr/>
            </p:nvSpPr>
            <p:spPr bwMode="auto">
              <a:xfrm flipV="1">
                <a:off x="3817" y="1255"/>
                <a:ext cx="0" cy="28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Box 59"/>
              <p:cNvSpPr txBox="1">
                <a:spLocks noChangeArrowheads="1"/>
              </p:cNvSpPr>
              <p:nvPr/>
            </p:nvSpPr>
            <p:spPr bwMode="auto">
              <a:xfrm>
                <a:off x="4053" y="1005"/>
                <a:ext cx="426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ts val="1600"/>
                  </a:lnSpc>
                  <a:spcBef>
                    <a:spcPct val="0"/>
                  </a:spcBef>
                </a:pPr>
                <a:r>
                  <a:rPr lang="en-US" sz="1600" dirty="0">
                    <a:latin typeface="Calibri" pitchFamily="34" charset="0"/>
                  </a:rPr>
                  <a:t>back-end</a:t>
                </a:r>
              </a:p>
            </p:txBody>
          </p:sp>
          <p:sp>
            <p:nvSpPr>
              <p:cNvPr id="20" name="TextBox 59"/>
              <p:cNvSpPr txBox="1">
                <a:spLocks noChangeArrowheads="1"/>
              </p:cNvSpPr>
              <p:nvPr/>
            </p:nvSpPr>
            <p:spPr bwMode="auto">
              <a:xfrm>
                <a:off x="4621" y="1326"/>
                <a:ext cx="616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ts val="1600"/>
                  </a:lnSpc>
                  <a:spcBef>
                    <a:spcPct val="0"/>
                  </a:spcBef>
                </a:pPr>
                <a:r>
                  <a:rPr lang="en-US" sz="1600" dirty="0">
                    <a:latin typeface="Calibri" pitchFamily="34" charset="0"/>
                  </a:rPr>
                  <a:t>frontend</a:t>
                </a:r>
              </a:p>
            </p:txBody>
          </p:sp>
          <p:grpSp>
            <p:nvGrpSpPr>
              <p:cNvPr id="5" name="Group 52"/>
              <p:cNvGrpSpPr>
                <a:grpSpLocks/>
              </p:cNvGrpSpPr>
              <p:nvPr/>
            </p:nvGrpSpPr>
            <p:grpSpPr bwMode="auto">
              <a:xfrm>
                <a:off x="3581" y="976"/>
                <a:ext cx="522" cy="301"/>
                <a:chOff x="1111" y="1056"/>
                <a:chExt cx="665" cy="528"/>
              </a:xfrm>
            </p:grpSpPr>
            <p:pic>
              <p:nvPicPr>
                <p:cNvPr id="37" name="Picture 51" descr="clus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543" y="1104"/>
                  <a:ext cx="23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8" name="Picture 47" descr="clus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111" y="1056"/>
                  <a:ext cx="23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9" name="Picture 49" descr="clus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351" y="1056"/>
                  <a:ext cx="23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0" name="Picture 50" descr="clus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447" y="1200"/>
                  <a:ext cx="23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1" name="Picture 48" descr="clus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248" y="1200"/>
                  <a:ext cx="23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22" name="Picture 56" descr="server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69" y="1120"/>
                <a:ext cx="179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" name="Picture 56" descr="server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878" y="1120"/>
                <a:ext cx="179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" name="Line 90"/>
              <p:cNvSpPr>
                <a:spLocks noChangeShapeType="1"/>
              </p:cNvSpPr>
              <p:nvPr/>
            </p:nvSpPr>
            <p:spPr bwMode="auto">
              <a:xfrm flipH="1">
                <a:off x="4006" y="1362"/>
                <a:ext cx="615" cy="17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5" name="Picture 46" descr="router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80" y="1482"/>
                <a:ext cx="521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Text Box 95"/>
              <p:cNvSpPr txBox="1">
                <a:spLocks noChangeArrowheads="1"/>
              </p:cNvSpPr>
              <p:nvPr/>
            </p:nvSpPr>
            <p:spPr bwMode="auto">
              <a:xfrm>
                <a:off x="3338" y="1470"/>
                <a:ext cx="28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1200">
                  <a:latin typeface="Arial" charset="0"/>
                </a:endParaRPr>
              </a:p>
            </p:txBody>
          </p:sp>
          <p:pic>
            <p:nvPicPr>
              <p:cNvPr id="27" name="Picture 56" descr="server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732" y="2428"/>
                <a:ext cx="179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46" descr="router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80" y="2075"/>
                <a:ext cx="521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" name="Line 101"/>
              <p:cNvSpPr>
                <a:spLocks noChangeShapeType="1"/>
              </p:cNvSpPr>
              <p:nvPr/>
            </p:nvSpPr>
            <p:spPr bwMode="auto">
              <a:xfrm flipV="1">
                <a:off x="3817" y="1615"/>
                <a:ext cx="0" cy="4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00"/>
              <p:cNvSpPr>
                <a:spLocks noChangeShapeType="1"/>
              </p:cNvSpPr>
              <p:nvPr/>
            </p:nvSpPr>
            <p:spPr bwMode="auto">
              <a:xfrm flipH="1" flipV="1">
                <a:off x="3817" y="2218"/>
                <a:ext cx="0" cy="21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 Box 102"/>
              <p:cNvSpPr txBox="1">
                <a:spLocks noChangeArrowheads="1"/>
              </p:cNvSpPr>
              <p:nvPr/>
            </p:nvSpPr>
            <p:spPr bwMode="auto">
              <a:xfrm>
                <a:off x="3343" y="2064"/>
                <a:ext cx="28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1200">
                  <a:latin typeface="Arial" charset="0"/>
                </a:endParaRPr>
              </a:p>
            </p:txBody>
          </p:sp>
          <p:sp>
            <p:nvSpPr>
              <p:cNvPr id="32" name="文字方塊 73"/>
              <p:cNvSpPr txBox="1">
                <a:spLocks noChangeArrowheads="1"/>
              </p:cNvSpPr>
              <p:nvPr/>
            </p:nvSpPr>
            <p:spPr bwMode="auto">
              <a:xfrm>
                <a:off x="3675" y="1860"/>
                <a:ext cx="757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endParaRPr lang="zh-TW" altLang="en-US" sz="1400" dirty="0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3" name="Text Box 93"/>
              <p:cNvSpPr txBox="1">
                <a:spLocks noChangeArrowheads="1"/>
              </p:cNvSpPr>
              <p:nvPr/>
            </p:nvSpPr>
            <p:spPr bwMode="auto">
              <a:xfrm>
                <a:off x="4479" y="2382"/>
                <a:ext cx="675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</a:pPr>
                <a:r>
                  <a:rPr lang="en-US" sz="1600" dirty="0" smtClean="0">
                    <a:latin typeface="Calibri" pitchFamily="34" charset="0"/>
                  </a:rPr>
                  <a:t>back-end</a:t>
                </a:r>
              </a:p>
              <a:p>
                <a:pPr>
                  <a:lnSpc>
                    <a:spcPct val="65000"/>
                  </a:lnSpc>
                </a:pPr>
                <a:r>
                  <a:rPr lang="en-US" sz="1600" dirty="0" smtClean="0">
                    <a:latin typeface="Calibri" pitchFamily="34" charset="0"/>
                  </a:rPr>
                  <a:t>(sensitive</a:t>
                </a:r>
              </a:p>
              <a:p>
                <a:pPr>
                  <a:lnSpc>
                    <a:spcPct val="65000"/>
                  </a:lnSpc>
                </a:pPr>
                <a:r>
                  <a:rPr lang="en-US" sz="1600" dirty="0" smtClean="0">
                    <a:latin typeface="Calibri" pitchFamily="34" charset="0"/>
                  </a:rPr>
                  <a:t>databases)</a:t>
                </a:r>
                <a:endParaRPr lang="en-US" sz="1600" dirty="0">
                  <a:latin typeface="Calibri" pitchFamily="34" charset="0"/>
                </a:endParaRPr>
              </a:p>
            </p:txBody>
          </p:sp>
          <p:pic>
            <p:nvPicPr>
              <p:cNvPr id="34" name="Picture 91" descr="MCj04348450000[1]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534" y="2155"/>
                <a:ext cx="285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Line 100"/>
              <p:cNvSpPr>
                <a:spLocks noChangeShapeType="1"/>
              </p:cNvSpPr>
              <p:nvPr/>
            </p:nvSpPr>
            <p:spPr bwMode="auto">
              <a:xfrm>
                <a:off x="4053" y="2146"/>
                <a:ext cx="521" cy="10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Box 59"/>
              <p:cNvSpPr txBox="1">
                <a:spLocks noChangeArrowheads="1"/>
              </p:cNvSpPr>
              <p:nvPr/>
            </p:nvSpPr>
            <p:spPr bwMode="auto">
              <a:xfrm>
                <a:off x="3911" y="2396"/>
                <a:ext cx="425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ts val="1600"/>
                  </a:lnSpc>
                  <a:spcBef>
                    <a:spcPct val="0"/>
                  </a:spcBef>
                </a:pPr>
                <a:r>
                  <a:rPr lang="en-US" sz="1600" dirty="0">
                    <a:latin typeface="Calibri" pitchFamily="34" charset="0"/>
                  </a:rPr>
                  <a:t>front-</a:t>
                </a:r>
                <a:br>
                  <a:rPr lang="en-US" sz="1600" dirty="0">
                    <a:latin typeface="Calibri" pitchFamily="34" charset="0"/>
                  </a:rPr>
                </a:br>
                <a:r>
                  <a:rPr lang="en-US" sz="1600" dirty="0">
                    <a:latin typeface="Calibri" pitchFamily="34" charset="0"/>
                  </a:rPr>
                  <a:t>end</a:t>
                </a:r>
              </a:p>
            </p:txBody>
          </p:sp>
        </p:grpSp>
        <p:sp>
          <p:nvSpPr>
            <p:cNvPr id="11" name="Freeform 10"/>
            <p:cNvSpPr/>
            <p:nvPr/>
          </p:nvSpPr>
          <p:spPr>
            <a:xfrm>
              <a:off x="3886200" y="2667000"/>
              <a:ext cx="2696816" cy="3549777"/>
            </a:xfrm>
            <a:custGeom>
              <a:avLst/>
              <a:gdLst>
                <a:gd name="connsiteX0" fmla="*/ 556054 w 3245709"/>
                <a:gd name="connsiteY0" fmla="*/ 2561968 h 3270422"/>
                <a:gd name="connsiteX1" fmla="*/ 1964725 w 3245709"/>
                <a:gd name="connsiteY1" fmla="*/ 2117125 h 3270422"/>
                <a:gd name="connsiteX2" fmla="*/ 1964725 w 3245709"/>
                <a:gd name="connsiteY2" fmla="*/ 41189 h 3270422"/>
                <a:gd name="connsiteX3" fmla="*/ 2977979 w 3245709"/>
                <a:gd name="connsiteY3" fmla="*/ 2364260 h 3270422"/>
                <a:gd name="connsiteX4" fmla="*/ 358346 w 3245709"/>
                <a:gd name="connsiteY4" fmla="*/ 3155092 h 3270422"/>
                <a:gd name="connsiteX5" fmla="*/ 827903 w 3245709"/>
                <a:gd name="connsiteY5" fmla="*/ 3056238 h 3270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5709" h="3270422">
                  <a:moveTo>
                    <a:pt x="556054" y="2561968"/>
                  </a:moveTo>
                  <a:cubicBezTo>
                    <a:pt x="1143000" y="2549611"/>
                    <a:pt x="1729947" y="2537255"/>
                    <a:pt x="1964725" y="2117125"/>
                  </a:cubicBezTo>
                  <a:cubicBezTo>
                    <a:pt x="2199503" y="1696995"/>
                    <a:pt x="1795849" y="0"/>
                    <a:pt x="1964725" y="41189"/>
                  </a:cubicBezTo>
                  <a:cubicBezTo>
                    <a:pt x="2133601" y="82378"/>
                    <a:pt x="3245709" y="1845276"/>
                    <a:pt x="2977979" y="2364260"/>
                  </a:cubicBezTo>
                  <a:cubicBezTo>
                    <a:pt x="2710249" y="2883244"/>
                    <a:pt x="716692" y="3039762"/>
                    <a:pt x="358346" y="3155092"/>
                  </a:cubicBezTo>
                  <a:cubicBezTo>
                    <a:pt x="0" y="3270422"/>
                    <a:pt x="593125" y="3019168"/>
                    <a:pt x="827903" y="3056238"/>
                  </a:cubicBezTo>
                </a:path>
              </a:pathLst>
            </a:cu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4" descr="http://www.topsofts.com/pop/password-management/img/User-group-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343400" y="5486400"/>
              <a:ext cx="626081" cy="490261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3995666" y="3424640"/>
              <a:ext cx="179512" cy="493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191000" y="3886200"/>
            <a:ext cx="4800600" cy="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5A5E-0C48-4B07-B63E-2EC6E13CA3C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76200" y="1295400"/>
            <a:ext cx="4419600" cy="4876800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>
                <a:solidFill>
                  <a:srgbClr val="C00000"/>
                </a:solidFill>
              </a:rPr>
              <a:t>Objective: </a:t>
            </a:r>
            <a:r>
              <a:rPr lang="en-US" sz="11200" dirty="0" smtClean="0"/>
              <a:t>Maximize cost savings on migration</a:t>
            </a:r>
          </a:p>
          <a:p>
            <a:pPr lvl="1"/>
            <a:r>
              <a:rPr lang="en-US" sz="9600" dirty="0" smtClean="0"/>
              <a:t>Benefits due to hosting servers in the cloud</a:t>
            </a:r>
          </a:p>
          <a:p>
            <a:pPr lvl="1"/>
            <a:r>
              <a:rPr lang="en-US" sz="9600" dirty="0" smtClean="0"/>
              <a:t>Cost increase/savings related to wide area Internet communication </a:t>
            </a:r>
          </a:p>
          <a:p>
            <a:r>
              <a:rPr lang="en-US" sz="11200" dirty="0" smtClean="0">
                <a:solidFill>
                  <a:srgbClr val="C00000"/>
                </a:solidFill>
              </a:rPr>
              <a:t>Constraints:</a:t>
            </a:r>
          </a:p>
          <a:p>
            <a:pPr lvl="1"/>
            <a:r>
              <a:rPr lang="en-US" sz="9600" dirty="0" smtClean="0"/>
              <a:t>Policy constraints</a:t>
            </a:r>
          </a:p>
          <a:p>
            <a:pPr lvl="1"/>
            <a:r>
              <a:rPr lang="en-US" sz="9600" dirty="0" smtClean="0"/>
              <a:t>Bounds on increase in transaction delay </a:t>
            </a:r>
          </a:p>
          <a:p>
            <a:r>
              <a:rPr lang="en-US" sz="11200" dirty="0" smtClean="0">
                <a:solidFill>
                  <a:srgbClr val="C00000"/>
                </a:solidFill>
              </a:rPr>
              <a:t>Future work:  </a:t>
            </a:r>
          </a:p>
          <a:p>
            <a:pPr lvl="1"/>
            <a:r>
              <a:rPr lang="en-US" sz="9600" dirty="0" smtClean="0"/>
              <a:t>Application  availability</a:t>
            </a:r>
          </a:p>
          <a:p>
            <a:pPr lvl="1">
              <a:buNone/>
            </a:pPr>
            <a:endParaRPr lang="en-US" sz="7000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		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advTm="44953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Partitioning requests after migration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1000" y="4648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 (1) Location sensitive routing</a:t>
            </a:r>
            <a:r>
              <a:rPr lang="en-US" sz="2400" dirty="0" smtClean="0"/>
              <a:t> </a:t>
            </a:r>
            <a:endParaRPr lang="en-US" sz="2400" baseline="-25000" dirty="0" smtClean="0"/>
          </a:p>
        </p:txBody>
      </p:sp>
      <p:sp>
        <p:nvSpPr>
          <p:cNvPr id="27" name="Right Arrow 26"/>
          <p:cNvSpPr/>
          <p:nvPr/>
        </p:nvSpPr>
        <p:spPr>
          <a:xfrm>
            <a:off x="3581400" y="2590800"/>
            <a:ext cx="1721338" cy="838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Book Antiqua" pitchFamily="18" charset="0"/>
              </a:rPr>
              <a:t>Migrate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5076092" y="3434993"/>
            <a:ext cx="1096108" cy="5274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solidFill>
                  <a:schemeClr val="tx1"/>
                </a:solidFill>
                <a:latin typeface="Book Antiqua" pitchFamily="18" charset="0"/>
              </a:rPr>
              <a:t>C</a:t>
            </a:r>
            <a:r>
              <a:rPr lang="en-US" sz="2800" baseline="-25000" dirty="0" err="1">
                <a:solidFill>
                  <a:schemeClr val="tx1"/>
                </a:solidFill>
                <a:latin typeface="Book Antiqua" pitchFamily="18" charset="0"/>
              </a:rPr>
              <a:t>iL</a:t>
            </a:r>
            <a:endParaRPr lang="en-US" sz="2800" baseline="-250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027333" y="3434993"/>
            <a:ext cx="1126067" cy="5274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solidFill>
                  <a:schemeClr val="tx1"/>
                </a:solidFill>
                <a:latin typeface="Book Antiqua" pitchFamily="18" charset="0"/>
              </a:rPr>
              <a:t>C</a:t>
            </a:r>
            <a:r>
              <a:rPr lang="en-US" sz="2800" baseline="-25000" dirty="0" err="1">
                <a:solidFill>
                  <a:schemeClr val="tx1"/>
                </a:solidFill>
                <a:latin typeface="Book Antiqua" pitchFamily="18" charset="0"/>
              </a:rPr>
              <a:t>jL</a:t>
            </a:r>
            <a:endParaRPr lang="en-US" sz="2800" baseline="-250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076093" y="1676400"/>
            <a:ext cx="943708" cy="5883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solidFill>
                  <a:schemeClr val="tx1"/>
                </a:solidFill>
                <a:latin typeface="Book Antiqua" pitchFamily="18" charset="0"/>
              </a:rPr>
              <a:t>C</a:t>
            </a:r>
            <a:r>
              <a:rPr lang="en-US" sz="2800" baseline="-25000" dirty="0" err="1">
                <a:solidFill>
                  <a:schemeClr val="tx1"/>
                </a:solidFill>
                <a:latin typeface="Book Antiqua" pitchFamily="18" charset="0"/>
              </a:rPr>
              <a:t>iR</a:t>
            </a:r>
            <a:endParaRPr lang="en-US" sz="2800" baseline="-250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748584" y="1676400"/>
            <a:ext cx="1100015" cy="5883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solidFill>
                  <a:schemeClr val="tx1"/>
                </a:solidFill>
                <a:latin typeface="Book Antiqua" pitchFamily="18" charset="0"/>
              </a:rPr>
              <a:t>C</a:t>
            </a:r>
            <a:r>
              <a:rPr lang="en-US" sz="2800" baseline="-25000" dirty="0" err="1">
                <a:solidFill>
                  <a:schemeClr val="tx1"/>
                </a:solidFill>
                <a:latin typeface="Book Antiqua" pitchFamily="18" charset="0"/>
              </a:rPr>
              <a:t>jR</a:t>
            </a:r>
            <a:endParaRPr lang="en-US" sz="2800" baseline="-25000" dirty="0">
              <a:solidFill>
                <a:schemeClr val="tx1"/>
              </a:solidFill>
              <a:latin typeface="Book Antiqua" pitchFamily="18" charset="0"/>
            </a:endParaRPr>
          </a:p>
        </p:txBody>
      </p:sp>
      <p:cxnSp>
        <p:nvCxnSpPr>
          <p:cNvPr id="37" name="Straight Connector 36"/>
          <p:cNvCxnSpPr>
            <a:stCxn id="33" idx="7"/>
            <a:endCxn id="36" idx="3"/>
          </p:cNvCxnSpPr>
          <p:nvPr/>
        </p:nvCxnSpPr>
        <p:spPr bwMode="auto">
          <a:xfrm rot="5400000" flipH="1" flipV="1">
            <a:off x="5793843" y="2396396"/>
            <a:ext cx="1333670" cy="897999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5"/>
            <a:endCxn id="34" idx="0"/>
          </p:cNvCxnSpPr>
          <p:nvPr/>
        </p:nvCxnSpPr>
        <p:spPr bwMode="auto">
          <a:xfrm rot="16200000" flipH="1">
            <a:off x="6107766" y="1952391"/>
            <a:ext cx="1256433" cy="1708769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53"/>
          <p:cNvGrpSpPr/>
          <p:nvPr/>
        </p:nvGrpSpPr>
        <p:grpSpPr>
          <a:xfrm>
            <a:off x="6019800" y="1981200"/>
            <a:ext cx="1007532" cy="1728138"/>
            <a:chOff x="6019801" y="1970559"/>
            <a:chExt cx="1007532" cy="1728138"/>
          </a:xfrm>
        </p:grpSpPr>
        <p:cxnSp>
          <p:nvCxnSpPr>
            <p:cNvPr id="38" name="Straight Connector 37"/>
            <p:cNvCxnSpPr>
              <a:stCxn id="33" idx="6"/>
              <a:endCxn id="34" idx="2"/>
            </p:cNvCxnSpPr>
            <p:nvPr/>
          </p:nvCxnSpPr>
          <p:spPr bwMode="auto">
            <a:xfrm>
              <a:off x="6172200" y="3698697"/>
              <a:ext cx="85513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5" idx="6"/>
              <a:endCxn id="36" idx="2"/>
            </p:cNvCxnSpPr>
            <p:nvPr/>
          </p:nvCxnSpPr>
          <p:spPr bwMode="auto">
            <a:xfrm>
              <a:off x="6019801" y="1970559"/>
              <a:ext cx="72878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32"/>
          <p:cNvSpPr txBox="1">
            <a:spLocks noChangeArrowheads="1"/>
          </p:cNvSpPr>
          <p:nvPr/>
        </p:nvSpPr>
        <p:spPr bwMode="auto">
          <a:xfrm>
            <a:off x="7083017" y="2677180"/>
            <a:ext cx="9941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Book Antiqua" pitchFamily="18" charset="0"/>
              </a:rPr>
              <a:t>T’</a:t>
            </a:r>
            <a:r>
              <a:rPr lang="en-US" sz="2800" baseline="-25000" dirty="0" err="1">
                <a:latin typeface="Book Antiqua" pitchFamily="18" charset="0"/>
              </a:rPr>
              <a:t>iR,jL</a:t>
            </a:r>
            <a:endParaRPr lang="en-US" sz="2800" baseline="-25000" dirty="0">
              <a:latin typeface="Book Antiqua" pitchFamily="18" charset="0"/>
            </a:endParaRPr>
          </a:p>
        </p:txBody>
      </p:sp>
      <p:sp>
        <p:nvSpPr>
          <p:cNvPr id="42" name="TextBox 39"/>
          <p:cNvSpPr txBox="1">
            <a:spLocks noChangeArrowheads="1"/>
          </p:cNvSpPr>
          <p:nvPr/>
        </p:nvSpPr>
        <p:spPr bwMode="auto">
          <a:xfrm>
            <a:off x="5257800" y="2743200"/>
            <a:ext cx="9941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Book Antiqua" pitchFamily="18" charset="0"/>
              </a:rPr>
              <a:t>T’</a:t>
            </a:r>
            <a:r>
              <a:rPr lang="en-US" sz="2800" baseline="-25000" dirty="0" err="1">
                <a:latin typeface="Book Antiqua" pitchFamily="18" charset="0"/>
              </a:rPr>
              <a:t>iL,jR</a:t>
            </a:r>
            <a:endParaRPr lang="en-US" sz="2800" baseline="-25000" dirty="0">
              <a:latin typeface="Book Antiqua" pitchFamily="18" charset="0"/>
            </a:endParaRPr>
          </a:p>
        </p:txBody>
      </p:sp>
      <p:sp>
        <p:nvSpPr>
          <p:cNvPr id="43" name="TextBox 49"/>
          <p:cNvSpPr txBox="1">
            <a:spLocks noChangeArrowheads="1"/>
          </p:cNvSpPr>
          <p:nvPr/>
        </p:nvSpPr>
        <p:spPr bwMode="auto">
          <a:xfrm>
            <a:off x="6121400" y="3733800"/>
            <a:ext cx="9797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err="1">
                <a:latin typeface="Book Antiqua" pitchFamily="18" charset="0"/>
              </a:rPr>
              <a:t>T’</a:t>
            </a:r>
            <a:r>
              <a:rPr lang="en-US" sz="2800" baseline="-25000" dirty="0" err="1">
                <a:latin typeface="Book Antiqua" pitchFamily="18" charset="0"/>
              </a:rPr>
              <a:t>iL,jL</a:t>
            </a:r>
            <a:endParaRPr lang="en-US" sz="2800" baseline="-25000" dirty="0">
              <a:latin typeface="Book Antiqua" pitchFamily="18" charset="0"/>
            </a:endParaRPr>
          </a:p>
        </p:txBody>
      </p:sp>
      <p:sp>
        <p:nvSpPr>
          <p:cNvPr id="44" name="TextBox 50"/>
          <p:cNvSpPr txBox="1">
            <a:spLocks noChangeArrowheads="1"/>
          </p:cNvSpPr>
          <p:nvPr/>
        </p:nvSpPr>
        <p:spPr bwMode="auto">
          <a:xfrm>
            <a:off x="5943600" y="1295400"/>
            <a:ext cx="10086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Book Antiqua" pitchFamily="18" charset="0"/>
              </a:rPr>
              <a:t>T’</a:t>
            </a:r>
            <a:r>
              <a:rPr lang="en-US" sz="2800" baseline="-25000" dirty="0" err="1">
                <a:latin typeface="Book Antiqua" pitchFamily="18" charset="0"/>
              </a:rPr>
              <a:t>iR,jR</a:t>
            </a:r>
            <a:endParaRPr lang="en-US" sz="2800" baseline="-25000" dirty="0">
              <a:latin typeface="Book Antiqua" pitchFamily="18" charset="0"/>
            </a:endParaRPr>
          </a:p>
        </p:txBody>
      </p:sp>
      <p:grpSp>
        <p:nvGrpSpPr>
          <p:cNvPr id="4" name="Group 66"/>
          <p:cNvGrpSpPr/>
          <p:nvPr/>
        </p:nvGrpSpPr>
        <p:grpSpPr>
          <a:xfrm>
            <a:off x="4448908" y="1229474"/>
            <a:ext cx="4390292" cy="1655946"/>
            <a:chOff x="4448908" y="1229474"/>
            <a:chExt cx="4390292" cy="1655946"/>
          </a:xfrm>
        </p:grpSpPr>
        <p:sp>
          <p:nvSpPr>
            <p:cNvPr id="32" name="Cloud 31"/>
            <p:cNvSpPr/>
            <p:nvPr/>
          </p:nvSpPr>
          <p:spPr bwMode="auto">
            <a:xfrm>
              <a:off x="4448908" y="1229474"/>
              <a:ext cx="4390292" cy="1395328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47" name="TextBox 71"/>
            <p:cNvSpPr txBox="1">
              <a:spLocks noChangeArrowheads="1"/>
            </p:cNvSpPr>
            <p:nvPr/>
          </p:nvSpPr>
          <p:spPr bwMode="auto">
            <a:xfrm>
              <a:off x="7543800" y="2362200"/>
              <a:ext cx="117532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Book Antiqua" pitchFamily="18" charset="0"/>
                </a:rPr>
                <a:t>Cloud</a:t>
              </a:r>
            </a:p>
          </p:txBody>
        </p:sp>
      </p:grpSp>
      <p:grpSp>
        <p:nvGrpSpPr>
          <p:cNvPr id="5" name="Group 67"/>
          <p:cNvGrpSpPr/>
          <p:nvPr/>
        </p:nvGrpSpPr>
        <p:grpSpPr>
          <a:xfrm>
            <a:off x="4867031" y="3254951"/>
            <a:ext cx="3667369" cy="1459269"/>
            <a:chOff x="4867031" y="3254951"/>
            <a:chExt cx="3667369" cy="1459269"/>
          </a:xfrm>
        </p:grpSpPr>
        <p:sp>
          <p:nvSpPr>
            <p:cNvPr id="46" name="TextBox 70"/>
            <p:cNvSpPr txBox="1">
              <a:spLocks noChangeArrowheads="1"/>
            </p:cNvSpPr>
            <p:nvPr/>
          </p:nvSpPr>
          <p:spPr bwMode="auto">
            <a:xfrm>
              <a:off x="5867400" y="4191000"/>
              <a:ext cx="16642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Book Antiqua" pitchFamily="18" charset="0"/>
                </a:rPr>
                <a:t>Local DC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4867031" y="3254951"/>
              <a:ext cx="3667369" cy="10122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ok Antiqua" pitchFamily="18" charset="0"/>
              </a:endParaRP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457200" y="2438400"/>
            <a:ext cx="3048000" cy="1691661"/>
            <a:chOff x="685800" y="2362200"/>
            <a:chExt cx="3048000" cy="1691661"/>
          </a:xfrm>
        </p:grpSpPr>
        <p:sp>
          <p:nvSpPr>
            <p:cNvPr id="28" name="Oval 27"/>
            <p:cNvSpPr/>
            <p:nvPr/>
          </p:nvSpPr>
          <p:spPr bwMode="auto">
            <a:xfrm>
              <a:off x="964549" y="2667001"/>
              <a:ext cx="940451" cy="533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 err="1">
                  <a:solidFill>
                    <a:schemeClr val="tx1"/>
                  </a:solidFill>
                  <a:latin typeface="Book Antiqua" pitchFamily="18" charset="0"/>
                </a:rPr>
                <a:t>C</a:t>
              </a:r>
              <a:r>
                <a:rPr lang="en-US" sz="2800" baseline="-25000" dirty="0" err="1">
                  <a:solidFill>
                    <a:schemeClr val="tx1"/>
                  </a:solidFill>
                  <a:latin typeface="Book Antiqua" pitchFamily="18" charset="0"/>
                </a:rPr>
                <a:t>i</a:t>
              </a:r>
              <a:endParaRPr lang="en-US" sz="2800" baseline="-25000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2637041" y="2667001"/>
              <a:ext cx="868159" cy="533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 err="1">
                  <a:solidFill>
                    <a:schemeClr val="tx1"/>
                  </a:solidFill>
                  <a:latin typeface="Book Antiqua" pitchFamily="18" charset="0"/>
                </a:rPr>
                <a:t>C</a:t>
              </a:r>
              <a:r>
                <a:rPr lang="en-US" sz="2800" baseline="-25000" dirty="0" err="1">
                  <a:solidFill>
                    <a:schemeClr val="tx1"/>
                  </a:solidFill>
                  <a:latin typeface="Book Antiqua" pitchFamily="18" charset="0"/>
                </a:rPr>
                <a:t>j</a:t>
              </a:r>
              <a:endParaRPr lang="en-US" sz="2800" baseline="-25000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cxnSp>
          <p:nvCxnSpPr>
            <p:cNvPr id="30" name="Straight Connector 29"/>
            <p:cNvCxnSpPr>
              <a:stCxn id="28" idx="6"/>
              <a:endCxn id="29" idx="2"/>
            </p:cNvCxnSpPr>
            <p:nvPr/>
          </p:nvCxnSpPr>
          <p:spPr bwMode="auto">
            <a:xfrm>
              <a:off x="1905000" y="2933701"/>
              <a:ext cx="732041" cy="0"/>
            </a:xfrm>
            <a:prstGeom prst="line">
              <a:avLst/>
            </a:prstGeom>
            <a:ln w="349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1"/>
            <p:cNvSpPr txBox="1">
              <a:spLocks noChangeArrowheads="1"/>
            </p:cNvSpPr>
            <p:nvPr/>
          </p:nvSpPr>
          <p:spPr bwMode="auto">
            <a:xfrm>
              <a:off x="1905000" y="2362200"/>
              <a:ext cx="5886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latin typeface="Book Antiqua" pitchFamily="18" charset="0"/>
                </a:rPr>
                <a:t>T</a:t>
              </a:r>
              <a:r>
                <a:rPr lang="en-US" sz="2800" baseline="-25000" dirty="0" err="1">
                  <a:latin typeface="Book Antiqua" pitchFamily="18" charset="0"/>
                </a:rPr>
                <a:t>i,j</a:t>
              </a:r>
              <a:endParaRPr lang="en-US" sz="2800" baseline="-25000" dirty="0">
                <a:latin typeface="Book Antiqua" pitchFamily="18" charset="0"/>
              </a:endParaRPr>
            </a:p>
          </p:txBody>
        </p:sp>
        <p:sp>
          <p:nvSpPr>
            <p:cNvPr id="45" name="TextBox 69"/>
            <p:cNvSpPr txBox="1">
              <a:spLocks noChangeArrowheads="1"/>
            </p:cNvSpPr>
            <p:nvPr/>
          </p:nvSpPr>
          <p:spPr bwMode="auto">
            <a:xfrm>
              <a:off x="1382672" y="3530641"/>
              <a:ext cx="16642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Book Antiqua" pitchFamily="18" charset="0"/>
                </a:rPr>
                <a:t>Local DC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85800" y="2362200"/>
              <a:ext cx="3048000" cy="11628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ok Antiqua" pitchFamily="18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5257800"/>
            <a:ext cx="8610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(2) Location Independent routing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Split in proportion to the number of servers in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jL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jR</a:t>
            </a:r>
            <a:endParaRPr lang="en-US" sz="2400" baseline="-250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Introduces non-linearity in constraints.</a:t>
            </a:r>
            <a:endParaRPr lang="en-US" sz="2400" baseline="-25000" dirty="0" smtClean="0"/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096000" y="1981200"/>
            <a:ext cx="728783" cy="0"/>
          </a:xfrm>
          <a:prstGeom prst="line">
            <a:avLst/>
          </a:prstGeom>
          <a:ln w="762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 bwMode="auto">
          <a:xfrm>
            <a:off x="6248400" y="3657600"/>
            <a:ext cx="838200" cy="0"/>
          </a:xfrm>
          <a:prstGeom prst="line">
            <a:avLst/>
          </a:prstGeom>
          <a:ln w="762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758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7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7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3" grpId="0" animBg="1"/>
      <p:bldP spid="34" grpId="0" animBg="1"/>
      <p:bldP spid="35" grpId="0" animBg="1"/>
      <p:bldP spid="36" grpId="0" animBg="1"/>
      <p:bldP spid="41" grpId="0"/>
      <p:bldP spid="42" grpId="0"/>
      <p:bldP spid="43" grpId="0"/>
      <p:bldP spid="44" grpId="0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Approach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5A5E-0C48-4B07-B63E-2EC6E13CA3C7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 flipH="1" flipV="1">
            <a:off x="-1143000" y="4114800"/>
            <a:ext cx="4572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14400" y="11430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/>
              <a:t>Model complexity Vs. Practicality of data collection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400" y="1981200"/>
            <a:ext cx="502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Fine-grained models: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Potentially more accurate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Model parameters harder to collect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44958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Our Approach: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Use easily available information (e.g., computation times 	of  components and communication times on links)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Empirical experience to drive iterative model refinements</a:t>
            </a:r>
          </a:p>
        </p:txBody>
      </p:sp>
    </p:spTree>
    <p:custDataLst>
      <p:tags r:id="rId1"/>
    </p:custDataLst>
  </p:cSld>
  <p:clrMapOvr>
    <a:masterClrMapping/>
  </p:clrMapOvr>
  <p:transition advTm="466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user response times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5257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/>
              <a:t>Ideally, desirable to bound increase in:</a:t>
            </a:r>
          </a:p>
          <a:p>
            <a:pPr lvl="1">
              <a:defRPr/>
            </a:pPr>
            <a:r>
              <a:rPr lang="en-US" sz="2400" dirty="0" smtClean="0"/>
              <a:t>Mean response time</a:t>
            </a:r>
          </a:p>
          <a:p>
            <a:pPr lvl="1">
              <a:defRPr/>
            </a:pPr>
            <a:r>
              <a:rPr lang="en-US" sz="2400" dirty="0" smtClean="0"/>
              <a:t>Response time variations  (e.g., 95%ile response times).</a:t>
            </a:r>
          </a:p>
          <a:p>
            <a:pPr>
              <a:defRPr/>
            </a:pPr>
            <a:r>
              <a:rPr lang="en-US" sz="2800" dirty="0" smtClean="0"/>
              <a:t>Bounding changes to mean delay relatively easier</a:t>
            </a:r>
          </a:p>
          <a:p>
            <a:pPr lvl="1">
              <a:defRPr/>
            </a:pPr>
            <a:r>
              <a:rPr lang="en-US" sz="2400" dirty="0" smtClean="0"/>
              <a:t>Linearity of expectations</a:t>
            </a:r>
          </a:p>
          <a:p>
            <a:pPr>
              <a:defRPr/>
            </a:pPr>
            <a:r>
              <a:rPr lang="en-US" sz="2800" dirty="0" smtClean="0"/>
              <a:t>Bounding delay variations harder</a:t>
            </a:r>
          </a:p>
          <a:p>
            <a:pPr lvl="1">
              <a:defRPr/>
            </a:pPr>
            <a:r>
              <a:rPr lang="en-US" sz="2400" dirty="0" smtClean="0"/>
              <a:t>Feasible to bound changes to  variance of response times</a:t>
            </a:r>
          </a:p>
          <a:p>
            <a:pPr lvl="2">
              <a:defRPr/>
            </a:pPr>
            <a:r>
              <a:rPr lang="en-US" sz="2000" dirty="0" smtClean="0"/>
              <a:t>By conditioning on path taken by transactions</a:t>
            </a:r>
          </a:p>
          <a:p>
            <a:pPr lvl="2">
              <a:defRPr/>
            </a:pPr>
            <a:r>
              <a:rPr lang="en-US" sz="2000" dirty="0" smtClean="0"/>
              <a:t>Independence assumptions </a:t>
            </a:r>
          </a:p>
          <a:p>
            <a:pPr lvl="2">
              <a:defRPr/>
            </a:pPr>
            <a:r>
              <a:rPr lang="en-US" sz="2000" dirty="0" smtClean="0"/>
              <a:t>Can be extended to applications with non path-like transactions</a:t>
            </a:r>
          </a:p>
          <a:p>
            <a:pPr lvl="1">
              <a:defRPr/>
            </a:pPr>
            <a:r>
              <a:rPr lang="en-US" sz="2400" dirty="0" smtClean="0"/>
              <a:t>Conservative bounds on changes to delay percentiles  feasible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advTm="77594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Benefits/costs on migration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715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Benefits due to hosting servers in the cloud</a:t>
            </a:r>
          </a:p>
          <a:p>
            <a:pPr lvl="1">
              <a:defRPr/>
            </a:pPr>
            <a:r>
              <a:rPr lang="en-US" dirty="0" smtClean="0"/>
              <a:t>Economies of scale, lowered operational expenses </a:t>
            </a:r>
          </a:p>
          <a:p>
            <a:pPr lvl="1">
              <a:defRPr/>
            </a:pPr>
            <a:r>
              <a:rPr lang="en-US" dirty="0" smtClean="0"/>
              <a:t>Estimates from </a:t>
            </a:r>
            <a:r>
              <a:rPr lang="en-US" dirty="0" err="1" smtClean="0"/>
              <a:t>Armbrust</a:t>
            </a:r>
            <a:r>
              <a:rPr lang="en-US" dirty="0" smtClean="0"/>
              <a:t> et al (Berkeley TR, 2009)</a:t>
            </a:r>
          </a:p>
          <a:p>
            <a:pPr lvl="1">
              <a:defRPr/>
            </a:pPr>
            <a:r>
              <a:rPr lang="en-US" dirty="0" smtClean="0"/>
              <a:t>Benefits dependent on compute or storage servers</a:t>
            </a:r>
          </a:p>
          <a:p>
            <a:pPr lvl="1">
              <a:defRPr/>
            </a:pPr>
            <a:r>
              <a:rPr lang="en-US" dirty="0" smtClean="0"/>
              <a:t>Future extension: savings due to using cloud for peaks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Focus on recurring costs associated with migration</a:t>
            </a:r>
            <a:r>
              <a:rPr lang="en-US" dirty="0" smtClean="0"/>
              <a:t>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Modeling  costs related to Internet communication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en-US" dirty="0" smtClean="0"/>
              <a:t>Linear cost model</a:t>
            </a:r>
          </a:p>
          <a:p>
            <a:pPr lvl="1">
              <a:defRPr/>
            </a:pPr>
            <a:r>
              <a:rPr lang="en-US" dirty="0" smtClean="0"/>
              <a:t>Matches charging model of EC2, Azure etc.  </a:t>
            </a: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advTm="55703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Talk Outline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Enterprise Applications</a:t>
            </a:r>
          </a:p>
          <a:p>
            <a:r>
              <a:rPr lang="en-US" dirty="0" smtClean="0"/>
              <a:t>Models for planning hybrid cloud deployments</a:t>
            </a:r>
          </a:p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Assurable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migration of security policies</a:t>
            </a:r>
          </a:p>
          <a:p>
            <a:r>
              <a:rPr lang="en-US" dirty="0" smtClean="0"/>
              <a:t>Evaluation and Results</a:t>
            </a:r>
          </a:p>
          <a:p>
            <a:r>
              <a:rPr lang="en-US" dirty="0" smtClean="0"/>
              <a:t>Related Work and Conclusion</a:t>
            </a:r>
            <a:endParaRPr lang="en-US" dirty="0"/>
          </a:p>
        </p:txBody>
      </p:sp>
    </p:spTree>
  </p:cSld>
  <p:clrMapOvr>
    <a:masterClrMapping/>
  </p:clrMapOvr>
  <p:transition advTm="21609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26" name="Picture 2"/>
          <p:cNvPicPr>
            <a:picLocks noChangeArrowheads="1"/>
          </p:cNvPicPr>
          <p:nvPr/>
        </p:nvPicPr>
        <p:blipFill>
          <a:blip r:embed="rId4" cstate="print">
            <a:lum bright="18000" contrast="-2000"/>
          </a:blip>
          <a:srcRect/>
          <a:stretch>
            <a:fillRect/>
          </a:stretch>
        </p:blipFill>
        <p:spPr bwMode="auto">
          <a:xfrm>
            <a:off x="1041400" y="2224088"/>
            <a:ext cx="3276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827" name="AutoShape 3"/>
          <p:cNvSpPr>
            <a:spLocks noChangeArrowheads="1"/>
          </p:cNvSpPr>
          <p:nvPr/>
        </p:nvSpPr>
        <p:spPr bwMode="auto">
          <a:xfrm>
            <a:off x="3622675" y="3595688"/>
            <a:ext cx="609600" cy="4572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sz="1800">
                <a:latin typeface="Arial" charset="0"/>
                <a:ea typeface="新細明體" charset="-120"/>
              </a:rPr>
              <a:t>BE</a:t>
            </a:r>
            <a:r>
              <a:rPr kumimoji="1" lang="en-US" sz="1800" baseline="-25000">
                <a:latin typeface="Arial" charset="0"/>
                <a:ea typeface="新細明體" charset="-120"/>
              </a:rPr>
              <a:t>2</a:t>
            </a:r>
          </a:p>
        </p:txBody>
      </p:sp>
      <p:sp>
        <p:nvSpPr>
          <p:cNvPr id="717828" name="Oval 4"/>
          <p:cNvSpPr>
            <a:spLocks noChangeArrowheads="1"/>
          </p:cNvSpPr>
          <p:nvPr/>
        </p:nvSpPr>
        <p:spPr bwMode="auto">
          <a:xfrm>
            <a:off x="2433638" y="22653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800">
                <a:latin typeface="Arial" charset="0"/>
                <a:ea typeface="新細明體" charset="-120"/>
              </a:rPr>
              <a:t>R</a:t>
            </a:r>
          </a:p>
        </p:txBody>
      </p:sp>
      <p:sp>
        <p:nvSpPr>
          <p:cNvPr id="717829" name="Oval 5"/>
          <p:cNvSpPr>
            <a:spLocks noChangeArrowheads="1"/>
          </p:cNvSpPr>
          <p:nvPr/>
        </p:nvSpPr>
        <p:spPr bwMode="auto">
          <a:xfrm>
            <a:off x="1189038" y="28575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800">
                <a:latin typeface="Arial" charset="0"/>
                <a:ea typeface="新細明體" charset="-120"/>
              </a:rPr>
              <a:t>R</a:t>
            </a:r>
          </a:p>
        </p:txBody>
      </p:sp>
      <p:sp>
        <p:nvSpPr>
          <p:cNvPr id="717830" name="Oval 6"/>
          <p:cNvSpPr>
            <a:spLocks noChangeArrowheads="1"/>
          </p:cNvSpPr>
          <p:nvPr/>
        </p:nvSpPr>
        <p:spPr bwMode="auto">
          <a:xfrm>
            <a:off x="2052638" y="28575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800">
                <a:latin typeface="Arial" charset="0"/>
                <a:ea typeface="新細明體" charset="-120"/>
              </a:rPr>
              <a:t>R</a:t>
            </a:r>
          </a:p>
        </p:txBody>
      </p:sp>
      <p:sp>
        <p:nvSpPr>
          <p:cNvPr id="717831" name="Oval 7"/>
          <p:cNvSpPr>
            <a:spLocks noChangeArrowheads="1"/>
          </p:cNvSpPr>
          <p:nvPr/>
        </p:nvSpPr>
        <p:spPr bwMode="auto">
          <a:xfrm>
            <a:off x="2916238" y="28575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800">
                <a:latin typeface="Arial" charset="0"/>
                <a:ea typeface="新細明體" charset="-120"/>
              </a:rPr>
              <a:t>R</a:t>
            </a:r>
          </a:p>
        </p:txBody>
      </p:sp>
      <p:sp>
        <p:nvSpPr>
          <p:cNvPr id="717832" name="Oval 8"/>
          <p:cNvSpPr>
            <a:spLocks noChangeArrowheads="1"/>
          </p:cNvSpPr>
          <p:nvPr/>
        </p:nvSpPr>
        <p:spPr bwMode="auto">
          <a:xfrm>
            <a:off x="3708400" y="285750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800">
                <a:latin typeface="Arial" charset="0"/>
                <a:ea typeface="新細明體" charset="-120"/>
              </a:rPr>
              <a:t>R</a:t>
            </a:r>
          </a:p>
        </p:txBody>
      </p:sp>
      <p:cxnSp>
        <p:nvCxnSpPr>
          <p:cNvPr id="717833" name="AutoShape 9"/>
          <p:cNvCxnSpPr>
            <a:cxnSpLocks noChangeShapeType="1"/>
            <a:stCxn id="717828" idx="4"/>
            <a:endCxn id="717829" idx="7"/>
          </p:cNvCxnSpPr>
          <p:nvPr/>
        </p:nvCxnSpPr>
        <p:spPr bwMode="auto">
          <a:xfrm flipH="1">
            <a:off x="1497013" y="2625725"/>
            <a:ext cx="1117600" cy="284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834" name="AutoShape 10"/>
          <p:cNvCxnSpPr>
            <a:cxnSpLocks noChangeShapeType="1"/>
            <a:stCxn id="717828" idx="4"/>
            <a:endCxn id="717830" idx="0"/>
          </p:cNvCxnSpPr>
          <p:nvPr/>
        </p:nvCxnSpPr>
        <p:spPr bwMode="auto">
          <a:xfrm flipH="1">
            <a:off x="2233613" y="2625725"/>
            <a:ext cx="381000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835" name="AutoShape 11"/>
          <p:cNvCxnSpPr>
            <a:cxnSpLocks noChangeShapeType="1"/>
            <a:stCxn id="717828" idx="4"/>
            <a:endCxn id="717831" idx="0"/>
          </p:cNvCxnSpPr>
          <p:nvPr/>
        </p:nvCxnSpPr>
        <p:spPr bwMode="auto">
          <a:xfrm>
            <a:off x="2614613" y="2625725"/>
            <a:ext cx="482600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836" name="AutoShape 12"/>
          <p:cNvCxnSpPr>
            <a:cxnSpLocks noChangeShapeType="1"/>
            <a:stCxn id="717828" idx="4"/>
            <a:endCxn id="717832" idx="1"/>
          </p:cNvCxnSpPr>
          <p:nvPr/>
        </p:nvCxnSpPr>
        <p:spPr bwMode="auto">
          <a:xfrm>
            <a:off x="2614613" y="2625725"/>
            <a:ext cx="1146175" cy="284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7837" name="AutoShape 13"/>
          <p:cNvSpPr>
            <a:spLocks noChangeArrowheads="1"/>
          </p:cNvSpPr>
          <p:nvPr/>
        </p:nvSpPr>
        <p:spPr bwMode="auto">
          <a:xfrm>
            <a:off x="2717800" y="3578225"/>
            <a:ext cx="611188" cy="47466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sz="1800">
                <a:latin typeface="Arial" charset="0"/>
                <a:ea typeface="新細明體" charset="-120"/>
              </a:rPr>
              <a:t>BE</a:t>
            </a:r>
            <a:r>
              <a:rPr kumimoji="1" lang="en-US" sz="1800" baseline="-25000">
                <a:latin typeface="Arial" charset="0"/>
                <a:ea typeface="新細明體" charset="-120"/>
              </a:rPr>
              <a:t>1</a:t>
            </a:r>
          </a:p>
        </p:txBody>
      </p:sp>
      <p:sp>
        <p:nvSpPr>
          <p:cNvPr id="717838" name="Line 14"/>
          <p:cNvSpPr>
            <a:spLocks noChangeShapeType="1"/>
          </p:cNvSpPr>
          <p:nvPr/>
        </p:nvSpPr>
        <p:spPr bwMode="auto">
          <a:xfrm>
            <a:off x="3124200" y="32004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39" name="Line 15"/>
          <p:cNvSpPr>
            <a:spLocks noChangeShapeType="1"/>
          </p:cNvSpPr>
          <p:nvPr/>
        </p:nvSpPr>
        <p:spPr bwMode="auto">
          <a:xfrm>
            <a:off x="3925888" y="32178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 rot="5400000">
            <a:off x="2874963" y="3170237"/>
            <a:ext cx="279400" cy="238125"/>
            <a:chOff x="1770" y="2952"/>
            <a:chExt cx="126" cy="96"/>
          </a:xfrm>
        </p:grpSpPr>
        <p:sp>
          <p:nvSpPr>
            <p:cNvPr id="48497" name="Line 50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98" name="Line 51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 rot="5400000">
            <a:off x="3703638" y="3144837"/>
            <a:ext cx="279400" cy="238125"/>
            <a:chOff x="1770" y="2952"/>
            <a:chExt cx="126" cy="96"/>
          </a:xfrm>
        </p:grpSpPr>
        <p:sp>
          <p:nvSpPr>
            <p:cNvPr id="48495" name="Line 50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96" name="Line 51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 rot="5400000">
            <a:off x="2570163" y="2001837"/>
            <a:ext cx="279400" cy="238125"/>
            <a:chOff x="1770" y="2952"/>
            <a:chExt cx="126" cy="96"/>
          </a:xfrm>
        </p:grpSpPr>
        <p:sp>
          <p:nvSpPr>
            <p:cNvPr id="48493" name="Line 50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94" name="Line 51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849" name="Text Box 25"/>
          <p:cNvSpPr txBox="1">
            <a:spLocks noChangeArrowheads="1"/>
          </p:cNvSpPr>
          <p:nvPr/>
        </p:nvSpPr>
        <p:spPr bwMode="auto">
          <a:xfrm>
            <a:off x="3429000" y="29718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>
                <a:latin typeface="Arial" charset="0"/>
                <a:ea typeface="新細明體" charset="-120"/>
              </a:rPr>
              <a:t>a</a:t>
            </a:r>
            <a:r>
              <a:rPr kumimoji="1" lang="en-US" altLang="zh-TW" baseline="-25000">
                <a:latin typeface="Arial" charset="0"/>
                <a:ea typeface="新細明體" charset="-120"/>
              </a:rPr>
              <a:t>3</a:t>
            </a:r>
          </a:p>
        </p:txBody>
      </p:sp>
      <p:sp>
        <p:nvSpPr>
          <p:cNvPr id="717850" name="Text Box 26"/>
          <p:cNvSpPr txBox="1">
            <a:spLocks noChangeArrowheads="1"/>
          </p:cNvSpPr>
          <p:nvPr/>
        </p:nvSpPr>
        <p:spPr bwMode="auto">
          <a:xfrm>
            <a:off x="2590800" y="29718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>
                <a:latin typeface="Arial" charset="0"/>
                <a:ea typeface="新細明體" charset="-120"/>
              </a:rPr>
              <a:t>a</a:t>
            </a:r>
            <a:r>
              <a:rPr kumimoji="1" lang="en-US" altLang="zh-TW" baseline="-25000">
                <a:latin typeface="Arial" charset="0"/>
                <a:ea typeface="新細明體" charset="-120"/>
              </a:rPr>
              <a:t>3</a:t>
            </a:r>
          </a:p>
        </p:txBody>
      </p:sp>
      <p:sp>
        <p:nvSpPr>
          <p:cNvPr id="717851" name="Text Box 27"/>
          <p:cNvSpPr txBox="1">
            <a:spLocks noChangeArrowheads="1"/>
          </p:cNvSpPr>
          <p:nvPr/>
        </p:nvSpPr>
        <p:spPr bwMode="auto">
          <a:xfrm>
            <a:off x="838200" y="29718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>
                <a:latin typeface="Arial" charset="0"/>
                <a:ea typeface="新細明體" charset="-120"/>
              </a:rPr>
              <a:t>a</a:t>
            </a:r>
            <a:r>
              <a:rPr kumimoji="1" lang="en-US" altLang="zh-TW" baseline="-25000">
                <a:latin typeface="Arial" charset="0"/>
                <a:ea typeface="新細明體" charset="-120"/>
              </a:rPr>
              <a:t>2</a:t>
            </a:r>
          </a:p>
        </p:txBody>
      </p:sp>
      <p:sp>
        <p:nvSpPr>
          <p:cNvPr id="717860" name="Text Box 36"/>
          <p:cNvSpPr txBox="1">
            <a:spLocks noChangeArrowheads="1"/>
          </p:cNvSpPr>
          <p:nvPr/>
        </p:nvSpPr>
        <p:spPr bwMode="auto">
          <a:xfrm>
            <a:off x="1422400" y="4510088"/>
            <a:ext cx="2387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TW" sz="1800" b="1">
                <a:latin typeface="Arial" charset="0"/>
                <a:ea typeface="新細明體" charset="-120"/>
              </a:rPr>
              <a:t>Local Data Center</a:t>
            </a:r>
            <a:endParaRPr kumimoji="1" lang="en-US" sz="1800" b="1">
              <a:latin typeface="Arial" charset="0"/>
              <a:ea typeface="新細明體" charset="-120"/>
            </a:endParaRPr>
          </a:p>
        </p:txBody>
      </p:sp>
      <p:sp>
        <p:nvSpPr>
          <p:cNvPr id="717861" name="Line 37"/>
          <p:cNvSpPr>
            <a:spLocks noChangeShapeType="1"/>
          </p:cNvSpPr>
          <p:nvPr/>
        </p:nvSpPr>
        <p:spPr bwMode="auto">
          <a:xfrm flipV="1">
            <a:off x="2614613" y="20383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17862" name="AutoShape 38"/>
          <p:cNvSpPr>
            <a:spLocks noChangeArrowheads="1"/>
          </p:cNvSpPr>
          <p:nvPr/>
        </p:nvSpPr>
        <p:spPr bwMode="auto">
          <a:xfrm>
            <a:off x="1270000" y="1716088"/>
            <a:ext cx="2743200" cy="3222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sz="1800">
                <a:latin typeface="Arial" charset="0"/>
                <a:ea typeface="新細明體" charset="-120"/>
              </a:rPr>
              <a:t>Internet (INT)</a:t>
            </a:r>
          </a:p>
        </p:txBody>
      </p:sp>
      <p:sp>
        <p:nvSpPr>
          <p:cNvPr id="717863" name="Text Box 39"/>
          <p:cNvSpPr txBox="1">
            <a:spLocks noChangeArrowheads="1"/>
          </p:cNvSpPr>
          <p:nvPr/>
        </p:nvSpPr>
        <p:spPr bwMode="auto">
          <a:xfrm>
            <a:off x="965200" y="4205288"/>
            <a:ext cx="304800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sz="1200">
                <a:latin typeface="Arial" charset="0"/>
                <a:ea typeface="新細明體" charset="-120"/>
              </a:rPr>
              <a:t>BR = Border Router, AR = Access Router</a:t>
            </a:r>
          </a:p>
        </p:txBody>
      </p:sp>
      <p:sp>
        <p:nvSpPr>
          <p:cNvPr id="717864" name="AutoShape 40"/>
          <p:cNvSpPr>
            <a:spLocks noChangeArrowheads="1"/>
          </p:cNvSpPr>
          <p:nvPr/>
        </p:nvSpPr>
        <p:spPr bwMode="auto">
          <a:xfrm>
            <a:off x="1219200" y="3349625"/>
            <a:ext cx="1228725" cy="70326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kumimoji="1" lang="en-US" sz="1800">
              <a:latin typeface="Arial" charset="0"/>
              <a:ea typeface="新細明體" charset="-120"/>
            </a:endParaRPr>
          </a:p>
        </p:txBody>
      </p:sp>
      <p:sp>
        <p:nvSpPr>
          <p:cNvPr id="717865" name="Line 41"/>
          <p:cNvSpPr>
            <a:spLocks noChangeShapeType="1"/>
          </p:cNvSpPr>
          <p:nvPr/>
        </p:nvSpPr>
        <p:spPr bwMode="auto">
          <a:xfrm>
            <a:off x="1368425" y="3217863"/>
            <a:ext cx="0" cy="131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66" name="Line 42"/>
          <p:cNvSpPr>
            <a:spLocks noChangeShapeType="1"/>
          </p:cNvSpPr>
          <p:nvPr/>
        </p:nvSpPr>
        <p:spPr bwMode="auto">
          <a:xfrm flipH="1">
            <a:off x="2219325" y="3214688"/>
            <a:ext cx="0" cy="13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67" name="Rectangle 43"/>
          <p:cNvSpPr>
            <a:spLocks noChangeArrowheads="1"/>
          </p:cNvSpPr>
          <p:nvPr/>
        </p:nvSpPr>
        <p:spPr bwMode="auto">
          <a:xfrm>
            <a:off x="1919288" y="3644900"/>
            <a:ext cx="379412" cy="341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tIns="27432" rIns="45720" bIns="27432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sz="1800" i="1">
                <a:latin typeface="Arial" charset="0"/>
                <a:ea typeface="新細明體" charset="-120"/>
              </a:rPr>
              <a:t>fe</a:t>
            </a:r>
            <a:r>
              <a:rPr kumimoji="1" lang="en-US" sz="1800" baseline="-25000">
                <a:latin typeface="Arial" charset="0"/>
                <a:ea typeface="新細明體" charset="-120"/>
              </a:rPr>
              <a:t>2</a:t>
            </a:r>
          </a:p>
        </p:txBody>
      </p:sp>
      <p:sp>
        <p:nvSpPr>
          <p:cNvPr id="717868" name="Text Box 44"/>
          <p:cNvSpPr txBox="1">
            <a:spLocks noChangeArrowheads="1"/>
          </p:cNvSpPr>
          <p:nvPr/>
        </p:nvSpPr>
        <p:spPr bwMode="auto">
          <a:xfrm>
            <a:off x="1558925" y="3349625"/>
            <a:ext cx="533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sz="1800">
                <a:latin typeface="Arial" charset="0"/>
                <a:ea typeface="新細明體" charset="-120"/>
              </a:rPr>
              <a:t>FE</a:t>
            </a:r>
          </a:p>
        </p:txBody>
      </p:sp>
      <p:sp>
        <p:nvSpPr>
          <p:cNvPr id="717869" name="Rectangle 45"/>
          <p:cNvSpPr>
            <a:spLocks noChangeArrowheads="1"/>
          </p:cNvSpPr>
          <p:nvPr/>
        </p:nvSpPr>
        <p:spPr bwMode="auto">
          <a:xfrm>
            <a:off x="1406525" y="3644900"/>
            <a:ext cx="379413" cy="341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tIns="27432" rIns="45720" bIns="27432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sz="1800" i="1">
                <a:latin typeface="Arial" charset="0"/>
                <a:ea typeface="新細明體" charset="-120"/>
              </a:rPr>
              <a:t>fe</a:t>
            </a:r>
            <a:r>
              <a:rPr kumimoji="1" lang="en-US" sz="1800" baseline="-25000">
                <a:latin typeface="Arial" charset="0"/>
                <a:ea typeface="新細明體" charset="-120"/>
              </a:rPr>
              <a:t>1</a:t>
            </a:r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 rot="5400000">
            <a:off x="1096963" y="3114675"/>
            <a:ext cx="279400" cy="238125"/>
            <a:chOff x="1770" y="2952"/>
            <a:chExt cx="126" cy="96"/>
          </a:xfrm>
        </p:grpSpPr>
        <p:sp>
          <p:nvSpPr>
            <p:cNvPr id="48491" name="Line 50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92" name="Line 51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 rot="5400000">
            <a:off x="1925638" y="3114675"/>
            <a:ext cx="279400" cy="238125"/>
            <a:chOff x="1770" y="2952"/>
            <a:chExt cx="126" cy="96"/>
          </a:xfrm>
        </p:grpSpPr>
        <p:sp>
          <p:nvSpPr>
            <p:cNvPr id="48489" name="Line 50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90" name="Line 51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143000" y="2057400"/>
            <a:ext cx="1066800" cy="2076450"/>
            <a:chOff x="720" y="1572"/>
            <a:chExt cx="672" cy="1308"/>
          </a:xfrm>
        </p:grpSpPr>
        <p:sp>
          <p:nvSpPr>
            <p:cNvPr id="48486" name="Oval 53"/>
            <p:cNvSpPr>
              <a:spLocks noChangeArrowheads="1"/>
            </p:cNvSpPr>
            <p:nvPr/>
          </p:nvSpPr>
          <p:spPr bwMode="auto">
            <a:xfrm>
              <a:off x="816" y="2496"/>
              <a:ext cx="384" cy="3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487" name="Line 54"/>
            <p:cNvSpPr>
              <a:spLocks noChangeShapeType="1"/>
            </p:cNvSpPr>
            <p:nvPr/>
          </p:nvSpPr>
          <p:spPr bwMode="auto">
            <a:xfrm flipV="1">
              <a:off x="1008" y="1833"/>
              <a:ext cx="0" cy="67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488" name="Text Box 55"/>
            <p:cNvSpPr txBox="1">
              <a:spLocks noChangeArrowheads="1"/>
            </p:cNvSpPr>
            <p:nvPr/>
          </p:nvSpPr>
          <p:spPr bwMode="auto">
            <a:xfrm>
              <a:off x="720" y="1572"/>
              <a:ext cx="67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sz="1800" b="1">
                  <a:latin typeface="Arial" charset="0"/>
                  <a:ea typeface="新細明體" charset="-120"/>
                </a:rPr>
                <a:t>migrate</a:t>
              </a:r>
            </a:p>
          </p:txBody>
        </p:sp>
      </p:grpSp>
      <p:sp>
        <p:nvSpPr>
          <p:cNvPr id="48163" name="Rectangle 5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Migration algorithm overview</a:t>
            </a:r>
          </a:p>
        </p:txBody>
      </p:sp>
      <p:graphicFrame>
        <p:nvGraphicFramePr>
          <p:cNvPr id="717881" name="Group 57"/>
          <p:cNvGraphicFramePr>
            <a:graphicFrameLocks noGrp="1"/>
          </p:cNvGraphicFramePr>
          <p:nvPr/>
        </p:nvGraphicFramePr>
        <p:xfrm>
          <a:off x="4495800" y="1676400"/>
          <a:ext cx="4114800" cy="2932748"/>
        </p:xfrm>
        <a:graphic>
          <a:graphicData uri="http://schemas.openxmlformats.org/drawingml/2006/table">
            <a:tbl>
              <a:tblPr/>
              <a:tblGrid>
                <a:gridCol w="646113"/>
                <a:gridCol w="693737"/>
                <a:gridCol w="693738"/>
                <a:gridCol w="693737"/>
                <a:gridCol w="693738"/>
                <a:gridCol w="693737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)∩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</a:b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)∩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</a:b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)∩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</a:b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949" name="Text Box 125"/>
          <p:cNvSpPr txBox="1">
            <a:spLocks noChangeArrowheads="1"/>
          </p:cNvSpPr>
          <p:nvPr/>
        </p:nvSpPr>
        <p:spPr bwMode="auto">
          <a:xfrm>
            <a:off x="6629400" y="2224088"/>
            <a:ext cx="533400" cy="1524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spcBef>
                <a:spcPct val="20000"/>
              </a:spcBef>
            </a:pPr>
            <a:r>
              <a:rPr kumimoji="1" lang="en-US" altLang="zh-TW" sz="1600">
                <a:ea typeface="新細明體" charset="-120"/>
              </a:rPr>
              <a:t>t(a</a:t>
            </a:r>
            <a:r>
              <a:rPr kumimoji="1" lang="en-US" altLang="zh-TW" sz="1600" baseline="-25000">
                <a:ea typeface="新細明體" charset="-120"/>
              </a:rPr>
              <a:t>3</a:t>
            </a:r>
            <a:r>
              <a:rPr kumimoji="1" lang="en-US" altLang="zh-TW" sz="1600">
                <a:ea typeface="新細明體" charset="-120"/>
              </a:rPr>
              <a:t>)</a:t>
            </a:r>
            <a:endParaRPr kumimoji="1" lang="en-US" sz="1600">
              <a:ea typeface="新細明體" charset="-120"/>
            </a:endParaRPr>
          </a:p>
        </p:txBody>
      </p:sp>
      <p:sp>
        <p:nvSpPr>
          <p:cNvPr id="717950" name="Text Box 126"/>
          <p:cNvSpPr txBox="1">
            <a:spLocks noChangeArrowheads="1"/>
          </p:cNvSpPr>
          <p:nvPr/>
        </p:nvSpPr>
        <p:spPr bwMode="auto">
          <a:xfrm>
            <a:off x="5181600" y="4281488"/>
            <a:ext cx="593725" cy="1524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spcBef>
                <a:spcPct val="20000"/>
              </a:spcBef>
            </a:pPr>
            <a:r>
              <a:rPr kumimoji="1" lang="en-US" altLang="zh-TW" sz="1400">
                <a:ea typeface="新細明體" charset="-120"/>
              </a:rPr>
              <a:t>t(a</a:t>
            </a:r>
            <a:r>
              <a:rPr kumimoji="1" lang="en-US" altLang="zh-TW" sz="1400" baseline="-25000">
                <a:ea typeface="新細明體" charset="-120"/>
              </a:rPr>
              <a:t>1</a:t>
            </a:r>
            <a:r>
              <a:rPr kumimoji="1" lang="en-US" altLang="zh-TW" sz="1400">
                <a:ea typeface="新細明體" charset="-120"/>
              </a:rPr>
              <a:t>)∩</a:t>
            </a:r>
            <a:br>
              <a:rPr kumimoji="1" lang="en-US" altLang="zh-TW" sz="1400">
                <a:ea typeface="新細明體" charset="-120"/>
              </a:rPr>
            </a:br>
            <a:r>
              <a:rPr kumimoji="1" lang="en-US" altLang="zh-TW" sz="1400">
                <a:ea typeface="新細明體" charset="-120"/>
              </a:rPr>
              <a:t>t(a</a:t>
            </a:r>
            <a:r>
              <a:rPr kumimoji="1" lang="en-US" altLang="zh-TW" sz="1400" baseline="-25000">
                <a:ea typeface="新細明體" charset="-120"/>
              </a:rPr>
              <a:t>2</a:t>
            </a:r>
            <a:r>
              <a:rPr kumimoji="1" lang="en-US" altLang="zh-TW" sz="1400">
                <a:ea typeface="新細明體" charset="-120"/>
              </a:rPr>
              <a:t>)</a:t>
            </a:r>
            <a:endParaRPr kumimoji="1" lang="en-US" sz="1400">
              <a:ea typeface="新細明體" charset="-120"/>
            </a:endParaRPr>
          </a:p>
        </p:txBody>
      </p:sp>
      <p:sp>
        <p:nvSpPr>
          <p:cNvPr id="717951" name="Text Box 127"/>
          <p:cNvSpPr txBox="1">
            <a:spLocks noChangeArrowheads="1"/>
          </p:cNvSpPr>
          <p:nvPr/>
        </p:nvSpPr>
        <p:spPr bwMode="auto">
          <a:xfrm>
            <a:off x="7315200" y="2224088"/>
            <a:ext cx="533400" cy="1524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spcBef>
                <a:spcPct val="20000"/>
              </a:spcBef>
            </a:pPr>
            <a:r>
              <a:rPr kumimoji="1" lang="en-US" altLang="zh-TW" sz="1600">
                <a:ea typeface="新細明體" charset="-120"/>
              </a:rPr>
              <a:t>t(a</a:t>
            </a:r>
            <a:r>
              <a:rPr kumimoji="1" lang="en-US" altLang="zh-TW" sz="1600" baseline="-25000">
                <a:ea typeface="新細明體" charset="-120"/>
              </a:rPr>
              <a:t>3</a:t>
            </a:r>
            <a:r>
              <a:rPr kumimoji="1" lang="en-US" altLang="zh-TW" sz="1600">
                <a:ea typeface="新細明體" charset="-120"/>
              </a:rPr>
              <a:t>)</a:t>
            </a:r>
            <a:endParaRPr kumimoji="1" lang="en-US" sz="1600">
              <a:ea typeface="新細明體" charset="-120"/>
            </a:endParaRPr>
          </a:p>
        </p:txBody>
      </p:sp>
      <p:graphicFrame>
        <p:nvGraphicFramePr>
          <p:cNvPr id="717952" name="Group 128"/>
          <p:cNvGraphicFramePr>
            <a:graphicFrameLocks noGrp="1"/>
          </p:cNvGraphicFramePr>
          <p:nvPr/>
        </p:nvGraphicFramePr>
        <p:xfrm>
          <a:off x="4495800" y="1676400"/>
          <a:ext cx="4114800" cy="2932748"/>
        </p:xfrm>
        <a:graphic>
          <a:graphicData uri="http://schemas.openxmlformats.org/drawingml/2006/table">
            <a:tbl>
              <a:tblPr/>
              <a:tblGrid>
                <a:gridCol w="646113"/>
                <a:gridCol w="693737"/>
                <a:gridCol w="693738"/>
                <a:gridCol w="693737"/>
                <a:gridCol w="693738"/>
                <a:gridCol w="693737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∩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</a:b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∩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</a:b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∩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</a:b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020" name="Text Box 196"/>
          <p:cNvSpPr txBox="1">
            <a:spLocks noChangeArrowheads="1"/>
          </p:cNvSpPr>
          <p:nvPr/>
        </p:nvSpPr>
        <p:spPr bwMode="auto">
          <a:xfrm>
            <a:off x="6629400" y="2224088"/>
            <a:ext cx="533400" cy="1524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spcBef>
                <a:spcPct val="20000"/>
              </a:spcBef>
            </a:pPr>
            <a:r>
              <a:rPr kumimoji="1" lang="en-US" altLang="zh-TW" sz="1600">
                <a:ea typeface="新細明體" charset="-120"/>
              </a:rPr>
              <a:t>a</a:t>
            </a:r>
            <a:r>
              <a:rPr kumimoji="1" lang="en-US" altLang="zh-TW" sz="1600" baseline="-25000">
                <a:ea typeface="新細明體" charset="-120"/>
              </a:rPr>
              <a:t>3</a:t>
            </a:r>
            <a:endParaRPr kumimoji="1" lang="en-US" sz="1600">
              <a:ea typeface="新細明體" charset="-120"/>
            </a:endParaRPr>
          </a:p>
        </p:txBody>
      </p:sp>
      <p:sp>
        <p:nvSpPr>
          <p:cNvPr id="718021" name="Text Box 197"/>
          <p:cNvSpPr txBox="1">
            <a:spLocks noChangeArrowheads="1"/>
          </p:cNvSpPr>
          <p:nvPr/>
        </p:nvSpPr>
        <p:spPr bwMode="auto">
          <a:xfrm>
            <a:off x="5181600" y="4281488"/>
            <a:ext cx="593725" cy="1524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spcBef>
                <a:spcPct val="20000"/>
              </a:spcBef>
            </a:pPr>
            <a:r>
              <a:rPr kumimoji="1" lang="en-US" altLang="zh-TW" sz="1400">
                <a:ea typeface="新細明體" charset="-120"/>
              </a:rPr>
              <a:t>a</a:t>
            </a:r>
            <a:r>
              <a:rPr kumimoji="1" lang="en-US" altLang="zh-TW" sz="1400" baseline="-25000">
                <a:ea typeface="新細明體" charset="-120"/>
              </a:rPr>
              <a:t>1</a:t>
            </a:r>
            <a:r>
              <a:rPr kumimoji="1" lang="en-US" altLang="zh-TW" sz="1400">
                <a:ea typeface="新細明體" charset="-120"/>
              </a:rPr>
              <a:t>∩</a:t>
            </a:r>
            <a:br>
              <a:rPr kumimoji="1" lang="en-US" altLang="zh-TW" sz="1400">
                <a:ea typeface="新細明體" charset="-120"/>
              </a:rPr>
            </a:br>
            <a:r>
              <a:rPr kumimoji="1" lang="en-US" altLang="zh-TW" sz="1400">
                <a:ea typeface="新細明體" charset="-120"/>
              </a:rPr>
              <a:t>a</a:t>
            </a:r>
            <a:r>
              <a:rPr kumimoji="1" lang="en-US" altLang="zh-TW" sz="1400" baseline="-25000">
                <a:ea typeface="新細明體" charset="-120"/>
              </a:rPr>
              <a:t>2</a:t>
            </a:r>
            <a:endParaRPr kumimoji="1" lang="en-US" sz="1400">
              <a:ea typeface="新細明體" charset="-120"/>
            </a:endParaRPr>
          </a:p>
        </p:txBody>
      </p:sp>
      <p:sp>
        <p:nvSpPr>
          <p:cNvPr id="718022" name="Text Box 198"/>
          <p:cNvSpPr txBox="1">
            <a:spLocks noChangeArrowheads="1"/>
          </p:cNvSpPr>
          <p:nvPr/>
        </p:nvSpPr>
        <p:spPr bwMode="auto">
          <a:xfrm>
            <a:off x="7315200" y="2224088"/>
            <a:ext cx="533400" cy="1524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spcBef>
                <a:spcPct val="20000"/>
              </a:spcBef>
            </a:pPr>
            <a:r>
              <a:rPr kumimoji="1" lang="en-US" altLang="zh-TW" sz="1600">
                <a:ea typeface="新細明體" charset="-120"/>
              </a:rPr>
              <a:t>a</a:t>
            </a:r>
            <a:r>
              <a:rPr kumimoji="1" lang="en-US" altLang="zh-TW" sz="1600" baseline="-25000">
                <a:ea typeface="新細明體" charset="-120"/>
              </a:rPr>
              <a:t>3</a:t>
            </a:r>
            <a:endParaRPr kumimoji="1" lang="en-US" sz="1600">
              <a:ea typeface="新細明體" charset="-120"/>
            </a:endParaRPr>
          </a:p>
        </p:txBody>
      </p:sp>
      <p:graphicFrame>
        <p:nvGraphicFramePr>
          <p:cNvPr id="718023" name="Group 199"/>
          <p:cNvGraphicFramePr>
            <a:graphicFrameLocks noGrp="1"/>
          </p:cNvGraphicFramePr>
          <p:nvPr/>
        </p:nvGraphicFramePr>
        <p:xfrm>
          <a:off x="4495800" y="1676400"/>
          <a:ext cx="4114800" cy="2930526"/>
        </p:xfrm>
        <a:graphic>
          <a:graphicData uri="http://schemas.openxmlformats.org/drawingml/2006/table">
            <a:tbl>
              <a:tblPr/>
              <a:tblGrid>
                <a:gridCol w="646113"/>
                <a:gridCol w="693737"/>
                <a:gridCol w="693738"/>
                <a:gridCol w="693737"/>
                <a:gridCol w="693738"/>
                <a:gridCol w="693737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18091" name="Freeform 267"/>
          <p:cNvSpPr>
            <a:spLocks/>
          </p:cNvSpPr>
          <p:nvPr/>
        </p:nvSpPr>
        <p:spPr bwMode="auto">
          <a:xfrm>
            <a:off x="2133600" y="1905000"/>
            <a:ext cx="406400" cy="1447800"/>
          </a:xfrm>
          <a:custGeom>
            <a:avLst/>
            <a:gdLst>
              <a:gd name="T0" fmla="*/ 2147483647 w 256"/>
              <a:gd name="T1" fmla="*/ 0 h 912"/>
              <a:gd name="T2" fmla="*/ 2147483647 w 256"/>
              <a:gd name="T3" fmla="*/ 2147483647 h 912"/>
              <a:gd name="T4" fmla="*/ 2147483647 w 256"/>
              <a:gd name="T5" fmla="*/ 2147483647 h 912"/>
              <a:gd name="T6" fmla="*/ 2147483647 w 256"/>
              <a:gd name="T7" fmla="*/ 2147483647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256"/>
              <a:gd name="T13" fmla="*/ 0 h 912"/>
              <a:gd name="T14" fmla="*/ 256 w 256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" h="912">
                <a:moveTo>
                  <a:pt x="224" y="0"/>
                </a:moveTo>
                <a:cubicBezTo>
                  <a:pt x="240" y="168"/>
                  <a:pt x="256" y="336"/>
                  <a:pt x="224" y="432"/>
                </a:cubicBezTo>
                <a:cubicBezTo>
                  <a:pt x="192" y="528"/>
                  <a:pt x="64" y="496"/>
                  <a:pt x="32" y="576"/>
                </a:cubicBezTo>
                <a:cubicBezTo>
                  <a:pt x="0" y="656"/>
                  <a:pt x="16" y="784"/>
                  <a:pt x="32" y="912"/>
                </a:cubicBezTo>
              </a:path>
            </a:pathLst>
          </a:custGeom>
          <a:noFill/>
          <a:ln w="57150" cap="flat" cmpd="sng">
            <a:solidFill>
              <a:srgbClr val="96969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718092" name="Group 268"/>
          <p:cNvGraphicFramePr>
            <a:graphicFrameLocks noGrp="1"/>
          </p:cNvGraphicFramePr>
          <p:nvPr/>
        </p:nvGraphicFramePr>
        <p:xfrm>
          <a:off x="4495800" y="1676400"/>
          <a:ext cx="4114800" cy="2932748"/>
        </p:xfrm>
        <a:graphic>
          <a:graphicData uri="http://schemas.openxmlformats.org/drawingml/2006/table">
            <a:tbl>
              <a:tblPr/>
              <a:tblGrid>
                <a:gridCol w="646113"/>
                <a:gridCol w="693737"/>
                <a:gridCol w="693738"/>
                <a:gridCol w="693737"/>
                <a:gridCol w="693738"/>
                <a:gridCol w="693737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∩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</a:b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∩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</a:b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160" name="AutoShape 336"/>
          <p:cNvSpPr>
            <a:spLocks noChangeArrowheads="1"/>
          </p:cNvSpPr>
          <p:nvPr/>
        </p:nvSpPr>
        <p:spPr bwMode="auto">
          <a:xfrm>
            <a:off x="5029200" y="2971800"/>
            <a:ext cx="1600200" cy="17526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CC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161" name="Text Box 337"/>
          <p:cNvSpPr txBox="1">
            <a:spLocks noChangeArrowheads="1"/>
          </p:cNvSpPr>
          <p:nvPr/>
        </p:nvSpPr>
        <p:spPr bwMode="auto">
          <a:xfrm>
            <a:off x="1905000" y="5181600"/>
            <a:ext cx="7315200" cy="156966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Extract common ACLs and place them in new setting. 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Edge-cut-set between source and destination entities.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Avoid  unnecessary wide-area communication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Symbolic representation for scalability </a:t>
            </a:r>
            <a:endParaRPr lang="en-US" sz="2400" baseline="-25000" dirty="0">
              <a:solidFill>
                <a:srgbClr val="CC3300"/>
              </a:solidFill>
            </a:endParaRPr>
          </a:p>
        </p:txBody>
      </p:sp>
      <p:sp>
        <p:nvSpPr>
          <p:cNvPr id="718162" name="Line 338"/>
          <p:cNvSpPr>
            <a:spLocks noChangeShapeType="1"/>
          </p:cNvSpPr>
          <p:nvPr/>
        </p:nvSpPr>
        <p:spPr bwMode="auto">
          <a:xfrm>
            <a:off x="6858000" y="46482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8163" name="Text Box 339"/>
          <p:cNvSpPr txBox="1">
            <a:spLocks noChangeArrowheads="1"/>
          </p:cNvSpPr>
          <p:nvPr/>
        </p:nvSpPr>
        <p:spPr bwMode="auto">
          <a:xfrm>
            <a:off x="4343400" y="1676400"/>
            <a:ext cx="1219200" cy="39687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Entities:</a:t>
            </a:r>
          </a:p>
        </p:txBody>
      </p:sp>
      <p:grpSp>
        <p:nvGrpSpPr>
          <p:cNvPr id="8" name="Group 340"/>
          <p:cNvGrpSpPr>
            <a:grpSpLocks/>
          </p:cNvGrpSpPr>
          <p:nvPr/>
        </p:nvGrpSpPr>
        <p:grpSpPr bwMode="auto">
          <a:xfrm>
            <a:off x="990600" y="1219200"/>
            <a:ext cx="3276600" cy="3652838"/>
            <a:chOff x="-1840" y="1722"/>
            <a:chExt cx="2064" cy="2301"/>
          </a:xfrm>
        </p:grpSpPr>
        <p:pic>
          <p:nvPicPr>
            <p:cNvPr id="48460" name="Picture 341"/>
            <p:cNvPicPr>
              <a:picLocks noChangeArrowheads="1"/>
            </p:cNvPicPr>
            <p:nvPr/>
          </p:nvPicPr>
          <p:blipFill>
            <a:blip r:embed="rId4" cstate="print">
              <a:lum bright="18000" contrast="-2000"/>
            </a:blip>
            <a:srcRect/>
            <a:stretch>
              <a:fillRect/>
            </a:stretch>
          </p:blipFill>
          <p:spPr bwMode="auto">
            <a:xfrm>
              <a:off x="-1840" y="2499"/>
              <a:ext cx="2064" cy="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461" name="AutoShape 342"/>
            <p:cNvSpPr>
              <a:spLocks noChangeArrowheads="1"/>
            </p:cNvSpPr>
            <p:nvPr/>
          </p:nvSpPr>
          <p:spPr bwMode="auto">
            <a:xfrm>
              <a:off x="-214" y="3363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sz="1800">
                  <a:latin typeface="Arial" charset="0"/>
                  <a:ea typeface="新細明體" charset="-120"/>
                </a:rPr>
                <a:t>BE</a:t>
              </a:r>
              <a:r>
                <a:rPr kumimoji="1" lang="en-US" sz="1800" baseline="-25000">
                  <a:latin typeface="Arial" charset="0"/>
                  <a:ea typeface="新細明體" charset="-120"/>
                </a:rPr>
                <a:t>2</a:t>
              </a:r>
            </a:p>
          </p:txBody>
        </p:sp>
        <p:sp>
          <p:nvSpPr>
            <p:cNvPr id="48462" name="Oval 343"/>
            <p:cNvSpPr>
              <a:spLocks noChangeArrowheads="1"/>
            </p:cNvSpPr>
            <p:nvPr/>
          </p:nvSpPr>
          <p:spPr bwMode="auto">
            <a:xfrm>
              <a:off x="-963" y="2525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</a:p>
          </p:txBody>
        </p:sp>
        <p:sp>
          <p:nvSpPr>
            <p:cNvPr id="48463" name="Oval 344"/>
            <p:cNvSpPr>
              <a:spLocks noChangeArrowheads="1"/>
            </p:cNvSpPr>
            <p:nvPr/>
          </p:nvSpPr>
          <p:spPr bwMode="auto">
            <a:xfrm>
              <a:off x="-1747" y="2898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</a:p>
          </p:txBody>
        </p:sp>
        <p:sp>
          <p:nvSpPr>
            <p:cNvPr id="48464" name="Oval 345"/>
            <p:cNvSpPr>
              <a:spLocks noChangeArrowheads="1"/>
            </p:cNvSpPr>
            <p:nvPr/>
          </p:nvSpPr>
          <p:spPr bwMode="auto">
            <a:xfrm>
              <a:off x="-1203" y="2898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</a:p>
          </p:txBody>
        </p:sp>
        <p:sp>
          <p:nvSpPr>
            <p:cNvPr id="48465" name="Oval 346"/>
            <p:cNvSpPr>
              <a:spLocks noChangeArrowheads="1"/>
            </p:cNvSpPr>
            <p:nvPr/>
          </p:nvSpPr>
          <p:spPr bwMode="auto">
            <a:xfrm>
              <a:off x="-659" y="2898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</a:p>
          </p:txBody>
        </p:sp>
        <p:sp>
          <p:nvSpPr>
            <p:cNvPr id="48466" name="Oval 347"/>
            <p:cNvSpPr>
              <a:spLocks noChangeArrowheads="1"/>
            </p:cNvSpPr>
            <p:nvPr/>
          </p:nvSpPr>
          <p:spPr bwMode="auto">
            <a:xfrm>
              <a:off x="-160" y="2898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</a:p>
          </p:txBody>
        </p:sp>
        <p:cxnSp>
          <p:nvCxnSpPr>
            <p:cNvPr id="48467" name="AutoShape 348"/>
            <p:cNvCxnSpPr>
              <a:cxnSpLocks noChangeShapeType="1"/>
              <a:stCxn id="48462" idx="4"/>
              <a:endCxn id="48463" idx="7"/>
            </p:cNvCxnSpPr>
            <p:nvPr/>
          </p:nvCxnSpPr>
          <p:spPr bwMode="auto">
            <a:xfrm flipH="1">
              <a:off x="-1553" y="2752"/>
              <a:ext cx="704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468" name="AutoShape 349"/>
            <p:cNvCxnSpPr>
              <a:cxnSpLocks noChangeShapeType="1"/>
              <a:stCxn id="48462" idx="4"/>
              <a:endCxn id="48464" idx="0"/>
            </p:cNvCxnSpPr>
            <p:nvPr/>
          </p:nvCxnSpPr>
          <p:spPr bwMode="auto">
            <a:xfrm flipH="1">
              <a:off x="-1089" y="2752"/>
              <a:ext cx="240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469" name="AutoShape 350"/>
            <p:cNvCxnSpPr>
              <a:cxnSpLocks noChangeShapeType="1"/>
              <a:stCxn id="48462" idx="4"/>
              <a:endCxn id="48465" idx="0"/>
            </p:cNvCxnSpPr>
            <p:nvPr/>
          </p:nvCxnSpPr>
          <p:spPr bwMode="auto">
            <a:xfrm>
              <a:off x="-849" y="2752"/>
              <a:ext cx="304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470" name="AutoShape 351"/>
            <p:cNvCxnSpPr>
              <a:cxnSpLocks noChangeShapeType="1"/>
              <a:stCxn id="48462" idx="4"/>
              <a:endCxn id="48466" idx="1"/>
            </p:cNvCxnSpPr>
            <p:nvPr/>
          </p:nvCxnSpPr>
          <p:spPr bwMode="auto">
            <a:xfrm>
              <a:off x="-849" y="2752"/>
              <a:ext cx="722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8471" name="AutoShape 352"/>
            <p:cNvSpPr>
              <a:spLocks noChangeArrowheads="1"/>
            </p:cNvSpPr>
            <p:nvPr/>
          </p:nvSpPr>
          <p:spPr bwMode="auto">
            <a:xfrm>
              <a:off x="-784" y="3352"/>
              <a:ext cx="385" cy="299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sz="1800">
                  <a:latin typeface="Arial" charset="0"/>
                  <a:ea typeface="新細明體" charset="-120"/>
                </a:rPr>
                <a:t>BE</a:t>
              </a:r>
              <a:r>
                <a:rPr kumimoji="1" lang="en-US" sz="1800" baseline="-25000">
                  <a:latin typeface="Arial" charset="0"/>
                  <a:ea typeface="新細明體" charset="-120"/>
                </a:rPr>
                <a:t>1</a:t>
              </a:r>
            </a:p>
          </p:txBody>
        </p:sp>
        <p:sp>
          <p:nvSpPr>
            <p:cNvPr id="48472" name="Line 353"/>
            <p:cNvSpPr>
              <a:spLocks noChangeShapeType="1"/>
            </p:cNvSpPr>
            <p:nvPr/>
          </p:nvSpPr>
          <p:spPr bwMode="auto">
            <a:xfrm>
              <a:off x="-567" y="31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73" name="Line 354"/>
            <p:cNvSpPr>
              <a:spLocks noChangeShapeType="1"/>
            </p:cNvSpPr>
            <p:nvPr/>
          </p:nvSpPr>
          <p:spPr bwMode="auto">
            <a:xfrm>
              <a:off x="-23" y="31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74" name="Line 355"/>
            <p:cNvSpPr>
              <a:spLocks noChangeShapeType="1"/>
            </p:cNvSpPr>
            <p:nvPr/>
          </p:nvSpPr>
          <p:spPr bwMode="auto">
            <a:xfrm flipV="1">
              <a:off x="-849" y="238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475" name="AutoShape 356"/>
            <p:cNvSpPr>
              <a:spLocks noChangeArrowheads="1"/>
            </p:cNvSpPr>
            <p:nvPr/>
          </p:nvSpPr>
          <p:spPr bwMode="auto">
            <a:xfrm>
              <a:off x="-1680" y="2163"/>
              <a:ext cx="1728" cy="20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sz="1800">
                  <a:latin typeface="Arial" charset="0"/>
                  <a:ea typeface="新細明體" charset="-120"/>
                </a:rPr>
                <a:t>Internet (INT)</a:t>
              </a:r>
            </a:p>
          </p:txBody>
        </p:sp>
        <p:sp>
          <p:nvSpPr>
            <p:cNvPr id="48476" name="AutoShape 357"/>
            <p:cNvSpPr>
              <a:spLocks noChangeArrowheads="1"/>
            </p:cNvSpPr>
            <p:nvPr/>
          </p:nvSpPr>
          <p:spPr bwMode="auto">
            <a:xfrm>
              <a:off x="-1728" y="3208"/>
              <a:ext cx="774" cy="443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1" lang="en-US" sz="1800">
                <a:latin typeface="Arial" charset="0"/>
                <a:ea typeface="新細明體" charset="-120"/>
              </a:endParaRPr>
            </a:p>
          </p:txBody>
        </p:sp>
        <p:sp>
          <p:nvSpPr>
            <p:cNvPr id="48477" name="Line 358"/>
            <p:cNvSpPr>
              <a:spLocks noChangeShapeType="1"/>
            </p:cNvSpPr>
            <p:nvPr/>
          </p:nvSpPr>
          <p:spPr bwMode="auto">
            <a:xfrm>
              <a:off x="-1634" y="3125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78" name="Line 359"/>
            <p:cNvSpPr>
              <a:spLocks noChangeShapeType="1"/>
            </p:cNvSpPr>
            <p:nvPr/>
          </p:nvSpPr>
          <p:spPr bwMode="auto">
            <a:xfrm flipH="1">
              <a:off x="-1098" y="3123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79" name="Rectangle 360"/>
            <p:cNvSpPr>
              <a:spLocks noChangeArrowheads="1"/>
            </p:cNvSpPr>
            <p:nvPr/>
          </p:nvSpPr>
          <p:spPr bwMode="auto">
            <a:xfrm>
              <a:off x="-1287" y="3394"/>
              <a:ext cx="239" cy="2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27432" rIns="45720" bIns="27432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1" lang="en-US" sz="1800" i="1">
                  <a:latin typeface="Arial" charset="0"/>
                  <a:ea typeface="新細明體" charset="-120"/>
                </a:rPr>
                <a:t>fe</a:t>
              </a:r>
              <a:r>
                <a:rPr kumimoji="1" lang="en-US" sz="1800" baseline="-25000">
                  <a:latin typeface="Arial" charset="0"/>
                  <a:ea typeface="新細明體" charset="-120"/>
                </a:rPr>
                <a:t>2</a:t>
              </a:r>
            </a:p>
          </p:txBody>
        </p:sp>
        <p:sp>
          <p:nvSpPr>
            <p:cNvPr id="48480" name="Text Box 361"/>
            <p:cNvSpPr txBox="1">
              <a:spLocks noChangeArrowheads="1"/>
            </p:cNvSpPr>
            <p:nvPr/>
          </p:nvSpPr>
          <p:spPr bwMode="auto">
            <a:xfrm>
              <a:off x="-1514" y="320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sz="1800">
                  <a:latin typeface="Arial" charset="0"/>
                  <a:ea typeface="新細明體" charset="-120"/>
                </a:rPr>
                <a:t>FE</a:t>
              </a:r>
            </a:p>
          </p:txBody>
        </p:sp>
        <p:pic>
          <p:nvPicPr>
            <p:cNvPr id="48481" name="Picture 36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1488" y="1722"/>
              <a:ext cx="1392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482" name="Text Box 363"/>
            <p:cNvSpPr txBox="1">
              <a:spLocks noChangeArrowheads="1"/>
            </p:cNvSpPr>
            <p:nvPr/>
          </p:nvSpPr>
          <p:spPr bwMode="auto">
            <a:xfrm>
              <a:off x="-1200" y="1776"/>
              <a:ext cx="6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TW" sz="1800" b="1" i="1">
                  <a:latin typeface="Arial" charset="0"/>
                  <a:ea typeface="新細明體" charset="-120"/>
                </a:rPr>
                <a:t>Cloud</a:t>
              </a:r>
            </a:p>
          </p:txBody>
        </p:sp>
        <p:sp>
          <p:nvSpPr>
            <p:cNvPr id="48483" name="Line 364"/>
            <p:cNvSpPr>
              <a:spLocks noChangeShapeType="1"/>
            </p:cNvSpPr>
            <p:nvPr/>
          </p:nvSpPr>
          <p:spPr bwMode="auto">
            <a:xfrm>
              <a:off x="-864" y="2064"/>
              <a:ext cx="0" cy="1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484" name="Rectangle 365"/>
            <p:cNvSpPr>
              <a:spLocks noChangeArrowheads="1"/>
            </p:cNvSpPr>
            <p:nvPr/>
          </p:nvSpPr>
          <p:spPr bwMode="auto">
            <a:xfrm>
              <a:off x="-1295" y="1795"/>
              <a:ext cx="239" cy="2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27432" rIns="45720" bIns="27432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1" lang="en-US" sz="1800" i="1">
                  <a:latin typeface="Arial" charset="0"/>
                  <a:ea typeface="新細明體" charset="-120"/>
                </a:rPr>
                <a:t>fe</a:t>
              </a:r>
              <a:r>
                <a:rPr kumimoji="1" lang="en-US" sz="1800" baseline="-25000">
                  <a:latin typeface="Arial" charset="0"/>
                  <a:ea typeface="新細明體" charset="-120"/>
                </a:rPr>
                <a:t>1</a:t>
              </a:r>
            </a:p>
          </p:txBody>
        </p:sp>
        <p:sp>
          <p:nvSpPr>
            <p:cNvPr id="48485" name="Text Box 366"/>
            <p:cNvSpPr txBox="1">
              <a:spLocks noChangeArrowheads="1"/>
            </p:cNvSpPr>
            <p:nvPr/>
          </p:nvSpPr>
          <p:spPr bwMode="auto">
            <a:xfrm>
              <a:off x="-1584" y="3792"/>
              <a:ext cx="15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altLang="zh-TW" sz="1800" b="1">
                  <a:latin typeface="Arial" charset="0"/>
                  <a:ea typeface="新細明體" charset="-120"/>
                </a:rPr>
                <a:t>Local Data Center</a:t>
              </a:r>
              <a:endParaRPr kumimoji="1" lang="en-US" sz="1800" b="1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718191" name="Freeform 367"/>
          <p:cNvSpPr>
            <a:spLocks/>
          </p:cNvSpPr>
          <p:nvPr/>
        </p:nvSpPr>
        <p:spPr bwMode="auto">
          <a:xfrm>
            <a:off x="1219200" y="4953000"/>
            <a:ext cx="762000" cy="990600"/>
          </a:xfrm>
          <a:custGeom>
            <a:avLst/>
            <a:gdLst>
              <a:gd name="T0" fmla="*/ 2147483647 w 480"/>
              <a:gd name="T1" fmla="*/ 2147483647 h 624"/>
              <a:gd name="T2" fmla="*/ 0 w 480"/>
              <a:gd name="T3" fmla="*/ 2147483647 h 624"/>
              <a:gd name="T4" fmla="*/ 0 w 480"/>
              <a:gd name="T5" fmla="*/ 0 h 624"/>
              <a:gd name="T6" fmla="*/ 0 60000 65536"/>
              <a:gd name="T7" fmla="*/ 0 60000 65536"/>
              <a:gd name="T8" fmla="*/ 0 60000 65536"/>
              <a:gd name="T9" fmla="*/ 0 w 480"/>
              <a:gd name="T10" fmla="*/ 0 h 624"/>
              <a:gd name="T11" fmla="*/ 480 w 480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624">
                <a:moveTo>
                  <a:pt x="480" y="624"/>
                </a:moveTo>
                <a:lnTo>
                  <a:pt x="0" y="624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718260" name="Group 436"/>
          <p:cNvGraphicFramePr>
            <a:graphicFrameLocks noGrp="1"/>
          </p:cNvGraphicFramePr>
          <p:nvPr/>
        </p:nvGraphicFramePr>
        <p:xfrm>
          <a:off x="4495800" y="1676400"/>
          <a:ext cx="4114800" cy="2932748"/>
        </p:xfrm>
        <a:graphic>
          <a:graphicData uri="http://schemas.openxmlformats.org/drawingml/2006/table">
            <a:tbl>
              <a:tblPr/>
              <a:tblGrid>
                <a:gridCol w="646113"/>
                <a:gridCol w="693737"/>
                <a:gridCol w="693738"/>
                <a:gridCol w="693737"/>
                <a:gridCol w="693738"/>
                <a:gridCol w="693737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BE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)∩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</a:b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)∩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</a:b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)∩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</a:b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)∩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</a:b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t(a</a:t>
                      </a:r>
                      <a:r>
                        <a:rPr kumimoji="0" lang="en-US" altLang="zh-TW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328" name="AutoShape 504"/>
          <p:cNvSpPr>
            <a:spLocks noChangeArrowheads="1"/>
          </p:cNvSpPr>
          <p:nvPr/>
        </p:nvSpPr>
        <p:spPr bwMode="auto">
          <a:xfrm>
            <a:off x="5105400" y="4038600"/>
            <a:ext cx="1524000" cy="6096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CC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858" name="Text Box 34"/>
          <p:cNvSpPr txBox="1">
            <a:spLocks noChangeArrowheads="1"/>
          </p:cNvSpPr>
          <p:nvPr/>
        </p:nvSpPr>
        <p:spPr bwMode="auto">
          <a:xfrm>
            <a:off x="2743200" y="1966913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>
                <a:latin typeface="Arial" charset="0"/>
                <a:ea typeface="新細明體" charset="-120"/>
              </a:rPr>
              <a:t>a</a:t>
            </a:r>
            <a:r>
              <a:rPr kumimoji="1" lang="en-US" altLang="zh-TW" baseline="-25000">
                <a:latin typeface="Arial" charset="0"/>
                <a:ea typeface="新細明體" charset="-120"/>
              </a:rPr>
              <a:t>1</a:t>
            </a:r>
          </a:p>
        </p:txBody>
      </p:sp>
      <p:sp>
        <p:nvSpPr>
          <p:cNvPr id="717859" name="Text Box 35"/>
          <p:cNvSpPr txBox="1">
            <a:spLocks noChangeArrowheads="1"/>
          </p:cNvSpPr>
          <p:nvPr/>
        </p:nvSpPr>
        <p:spPr bwMode="auto">
          <a:xfrm>
            <a:off x="1676400" y="29718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>
                <a:latin typeface="Arial" charset="0"/>
                <a:ea typeface="新細明體" charset="-120"/>
              </a:rPr>
              <a:t>a</a:t>
            </a:r>
            <a:r>
              <a:rPr kumimoji="1" lang="en-US" altLang="zh-TW" baseline="-25000">
                <a:latin typeface="Arial" charset="0"/>
                <a:ea typeface="新細明體" charset="-120"/>
              </a:rPr>
              <a:t>2</a:t>
            </a:r>
          </a:p>
        </p:txBody>
      </p:sp>
      <p:sp>
        <p:nvSpPr>
          <p:cNvPr id="718329" name="Text Box 505"/>
          <p:cNvSpPr txBox="1">
            <a:spLocks noChangeArrowheads="1"/>
          </p:cNvSpPr>
          <p:nvPr/>
        </p:nvSpPr>
        <p:spPr bwMode="auto">
          <a:xfrm>
            <a:off x="2743200" y="1965325"/>
            <a:ext cx="533400" cy="39687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a</a:t>
            </a:r>
            <a:r>
              <a:rPr lang="en-US" baseline="-25000">
                <a:latin typeface="Arial" charset="0"/>
              </a:rPr>
              <a:t>1</a:t>
            </a:r>
          </a:p>
        </p:txBody>
      </p:sp>
      <p:sp>
        <p:nvSpPr>
          <p:cNvPr id="718330" name="Text Box 506"/>
          <p:cNvSpPr txBox="1">
            <a:spLocks noChangeArrowheads="1"/>
          </p:cNvSpPr>
          <p:nvPr/>
        </p:nvSpPr>
        <p:spPr bwMode="auto">
          <a:xfrm>
            <a:off x="1676400" y="2971800"/>
            <a:ext cx="533400" cy="39687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a</a:t>
            </a:r>
            <a:r>
              <a:rPr lang="en-US" baseline="-25000">
                <a:latin typeface="Arial" charset="0"/>
              </a:rPr>
              <a:t>2</a:t>
            </a:r>
          </a:p>
        </p:txBody>
      </p:sp>
      <p:grpSp>
        <p:nvGrpSpPr>
          <p:cNvPr id="9" name="Group 512"/>
          <p:cNvGrpSpPr>
            <a:grpSpLocks/>
          </p:cNvGrpSpPr>
          <p:nvPr/>
        </p:nvGrpSpPr>
        <p:grpSpPr bwMode="auto">
          <a:xfrm>
            <a:off x="990600" y="1447800"/>
            <a:ext cx="3352800" cy="2743200"/>
            <a:chOff x="624" y="912"/>
            <a:chExt cx="2112" cy="1728"/>
          </a:xfrm>
        </p:grpSpPr>
        <p:sp>
          <p:nvSpPr>
            <p:cNvPr id="48455" name="Oval 507"/>
            <p:cNvSpPr>
              <a:spLocks noChangeArrowheads="1"/>
            </p:cNvSpPr>
            <p:nvPr/>
          </p:nvSpPr>
          <p:spPr bwMode="auto">
            <a:xfrm>
              <a:off x="816" y="2160"/>
              <a:ext cx="384" cy="480"/>
            </a:xfrm>
            <a:prstGeom prst="ellipse">
              <a:avLst/>
            </a:prstGeom>
            <a:noFill/>
            <a:ln w="57150" algn="ctr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456" name="Oval 508"/>
            <p:cNvSpPr>
              <a:spLocks noChangeArrowheads="1"/>
            </p:cNvSpPr>
            <p:nvPr/>
          </p:nvSpPr>
          <p:spPr bwMode="auto">
            <a:xfrm>
              <a:off x="1200" y="2160"/>
              <a:ext cx="336" cy="480"/>
            </a:xfrm>
            <a:prstGeom prst="ellipse">
              <a:avLst/>
            </a:prstGeom>
            <a:noFill/>
            <a:ln w="57150" algn="ctr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457" name="Oval 509"/>
            <p:cNvSpPr>
              <a:spLocks noChangeArrowheads="1"/>
            </p:cNvSpPr>
            <p:nvPr/>
          </p:nvSpPr>
          <p:spPr bwMode="auto">
            <a:xfrm>
              <a:off x="1632" y="2112"/>
              <a:ext cx="528" cy="528"/>
            </a:xfrm>
            <a:prstGeom prst="ellipse">
              <a:avLst/>
            </a:prstGeom>
            <a:noFill/>
            <a:ln w="57150" algn="ctr">
              <a:solidFill>
                <a:srgbClr val="9933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458" name="Oval 510"/>
            <p:cNvSpPr>
              <a:spLocks noChangeArrowheads="1"/>
            </p:cNvSpPr>
            <p:nvPr/>
          </p:nvSpPr>
          <p:spPr bwMode="auto">
            <a:xfrm>
              <a:off x="2208" y="2112"/>
              <a:ext cx="528" cy="528"/>
            </a:xfrm>
            <a:prstGeom prst="ellipse">
              <a:avLst/>
            </a:prstGeom>
            <a:noFill/>
            <a:ln w="57150" algn="ctr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459" name="Oval 511"/>
            <p:cNvSpPr>
              <a:spLocks noChangeArrowheads="1"/>
            </p:cNvSpPr>
            <p:nvPr/>
          </p:nvSpPr>
          <p:spPr bwMode="auto">
            <a:xfrm>
              <a:off x="624" y="912"/>
              <a:ext cx="2064" cy="480"/>
            </a:xfrm>
            <a:prstGeom prst="ellipse">
              <a:avLst/>
            </a:prstGeom>
            <a:noFill/>
            <a:ln w="57150" algn="ctr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18337" name="Text Box 513"/>
          <p:cNvSpPr txBox="1">
            <a:spLocks noChangeArrowheads="1"/>
          </p:cNvSpPr>
          <p:nvPr/>
        </p:nvSpPr>
        <p:spPr bwMode="auto">
          <a:xfrm>
            <a:off x="5257800" y="1143000"/>
            <a:ext cx="3657600" cy="52322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err="1" smtClean="0"/>
              <a:t>Reachability</a:t>
            </a:r>
            <a:r>
              <a:rPr lang="en-US" sz="2800" b="1" dirty="0" smtClean="0"/>
              <a:t> Matrix (R)</a:t>
            </a:r>
            <a:endParaRPr lang="en-US" sz="2800" b="1" baseline="-25000" dirty="0"/>
          </a:p>
        </p:txBody>
      </p:sp>
      <p:sp>
        <p:nvSpPr>
          <p:cNvPr id="718338" name="Text Box 514"/>
          <p:cNvSpPr txBox="1">
            <a:spLocks noChangeArrowheads="1"/>
          </p:cNvSpPr>
          <p:nvPr/>
        </p:nvSpPr>
        <p:spPr bwMode="auto">
          <a:xfrm>
            <a:off x="5715000" y="1143000"/>
            <a:ext cx="2286000" cy="52322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/>
              <a:t>Transform  R</a:t>
            </a:r>
            <a:endParaRPr lang="en-US" sz="2800" b="1" baseline="-25000" dirty="0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1752600" y="1676400"/>
            <a:ext cx="838200" cy="1455133"/>
            <a:chOff x="1752600" y="1676400"/>
            <a:chExt cx="838200" cy="1455133"/>
          </a:xfrm>
        </p:grpSpPr>
        <p:grpSp>
          <p:nvGrpSpPr>
            <p:cNvPr id="110" name="Group 49"/>
            <p:cNvGrpSpPr>
              <a:grpSpLocks/>
            </p:cNvGrpSpPr>
            <p:nvPr/>
          </p:nvGrpSpPr>
          <p:grpSpPr bwMode="auto">
            <a:xfrm rot="16200000">
              <a:off x="2320039" y="1718561"/>
              <a:ext cx="312921" cy="228600"/>
              <a:chOff x="1770" y="2952"/>
              <a:chExt cx="126" cy="96"/>
            </a:xfrm>
          </p:grpSpPr>
          <p:sp>
            <p:nvSpPr>
              <p:cNvPr id="111" name="Line 50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51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" name="Group 49"/>
            <p:cNvGrpSpPr>
              <a:grpSpLocks/>
            </p:cNvGrpSpPr>
            <p:nvPr/>
          </p:nvGrpSpPr>
          <p:grpSpPr bwMode="auto">
            <a:xfrm rot="8939431">
              <a:off x="2033047" y="2833128"/>
              <a:ext cx="350129" cy="298405"/>
              <a:chOff x="1770" y="2952"/>
              <a:chExt cx="126" cy="96"/>
            </a:xfrm>
          </p:grpSpPr>
          <p:sp>
            <p:nvSpPr>
              <p:cNvPr id="108" name="Line 50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51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" name="Text Box 27"/>
            <p:cNvSpPr txBox="1">
              <a:spLocks noChangeArrowheads="1"/>
            </p:cNvSpPr>
            <p:nvPr/>
          </p:nvSpPr>
          <p:spPr bwMode="auto">
            <a:xfrm>
              <a:off x="1752600" y="2602468"/>
              <a:ext cx="685800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TW" dirty="0" smtClean="0">
                  <a:latin typeface="Arial" charset="0"/>
                  <a:ea typeface="新細明體" charset="-120"/>
                </a:rPr>
                <a:t>t(a</a:t>
              </a:r>
              <a:r>
                <a:rPr kumimoji="1" lang="en-US" altLang="zh-TW" baseline="-25000" dirty="0" smtClean="0">
                  <a:latin typeface="Arial" charset="0"/>
                  <a:ea typeface="新細明體" charset="-120"/>
                </a:rPr>
                <a:t>2</a:t>
              </a:r>
              <a:r>
                <a:rPr kumimoji="1" lang="en-US" altLang="zh-TW" dirty="0" smtClean="0">
                  <a:latin typeface="Arial" charset="0"/>
                  <a:ea typeface="新細明體" charset="-120"/>
                </a:rPr>
                <a:t>)</a:t>
              </a:r>
              <a:endParaRPr kumimoji="1" lang="en-US" altLang="zh-TW" baseline="-25000" dirty="0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13" name="Text Box 27"/>
          <p:cNvSpPr txBox="1">
            <a:spLocks noChangeArrowheads="1"/>
          </p:cNvSpPr>
          <p:nvPr/>
        </p:nvSpPr>
        <p:spPr bwMode="auto">
          <a:xfrm>
            <a:off x="1828800" y="1600200"/>
            <a:ext cx="68580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dirty="0" smtClean="0">
                <a:latin typeface="Arial" charset="0"/>
                <a:ea typeface="新細明體" charset="-120"/>
              </a:rPr>
              <a:t>t(a</a:t>
            </a:r>
            <a:r>
              <a:rPr kumimoji="1" lang="en-US" altLang="zh-TW" baseline="-25000" dirty="0" smtClean="0">
                <a:latin typeface="Arial" charset="0"/>
                <a:ea typeface="新細明體" charset="-120"/>
              </a:rPr>
              <a:t>2</a:t>
            </a:r>
            <a:r>
              <a:rPr kumimoji="1" lang="en-US" altLang="zh-TW" dirty="0" smtClean="0">
                <a:latin typeface="Arial" charset="0"/>
                <a:ea typeface="新細明體" charset="-120"/>
              </a:rPr>
              <a:t>)</a:t>
            </a:r>
            <a:endParaRPr kumimoji="1" lang="en-US" altLang="zh-TW" baseline="-25000" dirty="0">
              <a:latin typeface="Arial" charset="0"/>
              <a:ea typeface="新細明體" charset="-120"/>
            </a:endParaRPr>
          </a:p>
        </p:txBody>
      </p:sp>
    </p:spTree>
    <p:custDataLst>
      <p:tags r:id="rId1"/>
    </p:custDataLst>
  </p:cSld>
  <p:clrMapOvr>
    <a:masterClrMapping/>
  </p:clrMapOvr>
  <p:transition advTm="1354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7.40741E-7 L 0.26667 0.3067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7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15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375 0.1712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17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1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1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1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717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717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717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717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717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717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717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717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717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717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717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717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717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717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717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717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5" dur="500"/>
                                        <p:tgtEl>
                                          <p:spTgt spid="717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8" dur="500"/>
                                        <p:tgtEl>
                                          <p:spTgt spid="717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1" dur="500"/>
                                        <p:tgtEl>
                                          <p:spTgt spid="717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4" dur="500"/>
                                        <p:tgtEl>
                                          <p:spTgt spid="717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7" dur="500"/>
                                        <p:tgtEl>
                                          <p:spTgt spid="717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0" dur="500"/>
                                        <p:tgtEl>
                                          <p:spTgt spid="717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3" dur="500"/>
                                        <p:tgtEl>
                                          <p:spTgt spid="717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6" dur="500"/>
                                        <p:tgtEl>
                                          <p:spTgt spid="717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9" dur="500"/>
                                        <p:tgtEl>
                                          <p:spTgt spid="717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2" dur="500"/>
                                        <p:tgtEl>
                                          <p:spTgt spid="717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5" dur="500"/>
                                        <p:tgtEl>
                                          <p:spTgt spid="717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8" dur="500"/>
                                        <p:tgtEl>
                                          <p:spTgt spid="717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1" dur="500"/>
                                        <p:tgtEl>
                                          <p:spTgt spid="717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7" dur="500"/>
                                        <p:tgtEl>
                                          <p:spTgt spid="718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1" dur="500"/>
                                        <p:tgtEl>
                                          <p:spTgt spid="71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7" grpId="0" animBg="1"/>
      <p:bldP spid="717828" grpId="0" animBg="1"/>
      <p:bldP spid="717829" grpId="0" animBg="1"/>
      <p:bldP spid="717830" grpId="0" animBg="1"/>
      <p:bldP spid="717831" grpId="0" animBg="1"/>
      <p:bldP spid="717832" grpId="0" animBg="1"/>
      <p:bldP spid="717837" grpId="0" animBg="1"/>
      <p:bldP spid="717838" grpId="0" animBg="1"/>
      <p:bldP spid="717839" grpId="0" animBg="1"/>
      <p:bldP spid="717849" grpId="0"/>
      <p:bldP spid="717850" grpId="0"/>
      <p:bldP spid="717851" grpId="0"/>
      <p:bldP spid="717860" grpId="0"/>
      <p:bldP spid="717861" grpId="0" animBg="1"/>
      <p:bldP spid="717862" grpId="0" animBg="1"/>
      <p:bldP spid="717863" grpId="0"/>
      <p:bldP spid="717864" grpId="0" animBg="1"/>
      <p:bldP spid="717865" grpId="0" animBg="1"/>
      <p:bldP spid="717866" grpId="0" animBg="1"/>
      <p:bldP spid="717867" grpId="0" animBg="1"/>
      <p:bldP spid="717868" grpId="0"/>
      <p:bldP spid="717869" grpId="0" animBg="1"/>
      <p:bldP spid="717949" grpId="0" animBg="1"/>
      <p:bldP spid="717950" grpId="0" animBg="1"/>
      <p:bldP spid="717950" grpId="1" animBg="1"/>
      <p:bldP spid="717951" grpId="0" animBg="1"/>
      <p:bldP spid="718020" grpId="0" animBg="1"/>
      <p:bldP spid="718021" grpId="0" animBg="1"/>
      <p:bldP spid="718021" grpId="1" animBg="1"/>
      <p:bldP spid="718022" grpId="0" animBg="1"/>
      <p:bldP spid="718091" grpId="0" animBg="1"/>
      <p:bldP spid="718091" grpId="1" animBg="1"/>
      <p:bldP spid="718091" grpId="2" animBg="1"/>
      <p:bldP spid="718160" grpId="0" animBg="1"/>
      <p:bldP spid="718161" grpId="0"/>
      <p:bldP spid="718162" grpId="0" animBg="1"/>
      <p:bldP spid="718163" grpId="0"/>
      <p:bldP spid="718191" grpId="0" animBg="1"/>
      <p:bldP spid="718328" grpId="0" animBg="1"/>
      <p:bldP spid="718328" grpId="1" animBg="1"/>
      <p:bldP spid="717858" grpId="0"/>
      <p:bldP spid="717858" grpId="1"/>
      <p:bldP spid="717858" grpId="2"/>
      <p:bldP spid="717859" grpId="0"/>
      <p:bldP spid="717859" grpId="1"/>
      <p:bldP spid="717859" grpId="2"/>
      <p:bldP spid="718329" grpId="0"/>
      <p:bldP spid="718330" grpId="0"/>
      <p:bldP spid="718337" grpId="0"/>
      <p:bldP spid="718337" grpId="1"/>
      <p:bldP spid="718338" grpId="0"/>
      <p:bldP spid="11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687" y="3124200"/>
            <a:ext cx="778211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Cloud Computing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105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“Most influential management ideas of the </a:t>
            </a:r>
            <a:r>
              <a:rPr lang="en-US" sz="2800" dirty="0" err="1" smtClean="0">
                <a:solidFill>
                  <a:schemeClr val="tx1"/>
                </a:solidFill>
              </a:rPr>
              <a:t>millenium</a:t>
            </a:r>
            <a:r>
              <a:rPr lang="en-US" sz="2800" dirty="0" smtClean="0">
                <a:solidFill>
                  <a:schemeClr val="tx1"/>
                </a:solidFill>
              </a:rPr>
              <a:t>”</a:t>
            </a:r>
          </a:p>
          <a:p>
            <a:pPr lvl="1"/>
            <a:r>
              <a:rPr lang="en-US" dirty="0" smtClean="0"/>
              <a:t>Harvard Business Review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Early successes (e.g., </a:t>
            </a:r>
            <a:r>
              <a:rPr lang="en-US" sz="2800" dirty="0" smtClean="0"/>
              <a:t> indexing </a:t>
            </a:r>
            <a:r>
              <a:rPr lang="en-US" sz="2800" dirty="0" err="1" smtClean="0">
                <a:solidFill>
                  <a:schemeClr val="tx1"/>
                </a:solidFill>
              </a:rPr>
              <a:t>NYTimes</a:t>
            </a:r>
            <a:r>
              <a:rPr lang="en-US" sz="2800" dirty="0" smtClean="0">
                <a:solidFill>
                  <a:schemeClr val="tx1"/>
                </a:solidFill>
              </a:rPr>
              <a:t> Archive</a:t>
            </a:r>
            <a:r>
              <a:rPr lang="en-US" sz="2800" dirty="0" smtClean="0"/>
              <a:t>) </a:t>
            </a:r>
          </a:p>
          <a:p>
            <a:r>
              <a:rPr lang="en-US" sz="2800" dirty="0" smtClean="0"/>
              <a:t>Much interest in migrating enterprises to the public cloud</a:t>
            </a: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2900" dirty="0" smtClean="0">
              <a:solidFill>
                <a:schemeClr val="tx1"/>
              </a:solidFill>
            </a:endParaRP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advTm="59203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Evaluation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Evaluation Goals:</a:t>
            </a:r>
          </a:p>
          <a:p>
            <a:pPr lvl="1"/>
            <a:r>
              <a:rPr lang="en-US" sz="2600" dirty="0" smtClean="0"/>
              <a:t>Are there scenarios where a hybrid approach makes sense?</a:t>
            </a:r>
          </a:p>
          <a:p>
            <a:pPr lvl="1"/>
            <a:r>
              <a:rPr lang="en-US" sz="2600" dirty="0" smtClean="0"/>
              <a:t>Is it feasible to achieve cost savings with the cloud while meeting performance targets and policy  constraints?</a:t>
            </a:r>
          </a:p>
          <a:p>
            <a:pPr lvl="1"/>
            <a:r>
              <a:rPr lang="en-US" sz="2600" dirty="0" smtClean="0"/>
              <a:t>How effective are  our planning models?</a:t>
            </a:r>
          </a:p>
          <a:p>
            <a:pPr lvl="1"/>
            <a:endParaRPr lang="en-US" sz="2600" dirty="0" smtClean="0"/>
          </a:p>
          <a:p>
            <a:r>
              <a:rPr lang="en-US" sz="3000" dirty="0" smtClean="0"/>
              <a:t>Case Studies:</a:t>
            </a:r>
          </a:p>
          <a:p>
            <a:pPr lvl="1"/>
            <a:r>
              <a:rPr lang="en-US" sz="2600" dirty="0" smtClean="0"/>
              <a:t>Windows Azure SDK application</a:t>
            </a:r>
          </a:p>
          <a:p>
            <a:pPr lvl="1"/>
            <a:r>
              <a:rPr lang="en-US" sz="2600" dirty="0" smtClean="0"/>
              <a:t>Campus Enterprise Resource Planning (ERP) application</a:t>
            </a:r>
          </a:p>
          <a:p>
            <a:pPr lvl="1"/>
            <a:endParaRPr lang="en-US" sz="26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387091"/>
      </p:ext>
    </p:extLst>
  </p:cSld>
  <p:clrMapOvr>
    <a:masterClrMapping/>
  </p:clrMapOvr>
  <p:transition advTm="30578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Experiments on cloud test-bed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/>
          <a:lstStyle/>
          <a:p>
            <a:r>
              <a:rPr lang="en-US" sz="2400" dirty="0" smtClean="0"/>
              <a:t>Thumbnail example application</a:t>
            </a:r>
          </a:p>
          <a:p>
            <a:r>
              <a:rPr lang="en-US" sz="2400" dirty="0" smtClean="0"/>
              <a:t>Two Azure data centers (DCs), represent local/remote</a:t>
            </a:r>
          </a:p>
          <a:p>
            <a:r>
              <a:rPr lang="en-US" sz="2400" dirty="0" smtClean="0"/>
              <a:t>Internal users: hosts in campus close to internal DC</a:t>
            </a:r>
          </a:p>
          <a:p>
            <a:r>
              <a:rPr lang="en-US" sz="2400" dirty="0" smtClean="0"/>
              <a:t>External users: </a:t>
            </a:r>
            <a:r>
              <a:rPr lang="en-US" sz="2400" dirty="0" err="1" smtClean="0"/>
              <a:t>Planetlab</a:t>
            </a:r>
            <a:endParaRPr lang="en-US" sz="2400" dirty="0" smtClean="0"/>
          </a:p>
          <a:p>
            <a:r>
              <a:rPr lang="en-US" sz="2400" dirty="0" smtClean="0"/>
              <a:t>Reengineer application for hybrid cloud deployment</a:t>
            </a:r>
          </a:p>
          <a:p>
            <a:pPr lvl="1"/>
            <a:endParaRPr lang="en-US" sz="20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657425"/>
            <a:ext cx="6248400" cy="29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0899460"/>
      </p:ext>
    </p:extLst>
  </p:cSld>
  <p:clrMapOvr>
    <a:masterClrMapping/>
  </p:clrMapOvr>
  <p:transition advTm="4261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Plan requirements: increase in mean delay less than 10%, increase in variance less than 50%</a:t>
            </a:r>
          </a:p>
          <a:p>
            <a:pPr eaLnBrk="1" hangingPunct="1"/>
            <a:r>
              <a:rPr lang="en-US" sz="2400" dirty="0" smtClean="0"/>
              <a:t>Algorithm Recommendation: Migrate 1 FE , 3 BL servers</a:t>
            </a:r>
          </a:p>
          <a:p>
            <a:pPr eaLnBrk="1" hangingPunct="1"/>
            <a:r>
              <a:rPr lang="en-US" sz="2400" dirty="0" smtClean="0"/>
              <a:t>Observed: 17% increase in mean, 12% increase in variance</a:t>
            </a:r>
          </a:p>
          <a:p>
            <a:pPr lvl="1"/>
            <a:endParaRPr lang="en-US" sz="2400" dirty="0" smtClean="0"/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667000"/>
            <a:ext cx="80105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 advTm="56547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val 37"/>
          <p:cNvSpPr>
            <a:spLocks noChangeArrowheads="1"/>
          </p:cNvSpPr>
          <p:nvPr/>
        </p:nvSpPr>
        <p:spPr bwMode="auto">
          <a:xfrm>
            <a:off x="3863273" y="1219200"/>
            <a:ext cx="1112655" cy="516029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051" name="Oval 38"/>
          <p:cNvSpPr>
            <a:spLocks noChangeArrowheads="1"/>
          </p:cNvSpPr>
          <p:nvPr/>
        </p:nvSpPr>
        <p:spPr bwMode="auto">
          <a:xfrm>
            <a:off x="451131" y="2322786"/>
            <a:ext cx="1335186" cy="785539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/>
              <a:t>FE</a:t>
            </a:r>
            <a:r>
              <a:rPr lang="en-US" sz="2800" baseline="-25000" dirty="0" smtClean="0"/>
              <a:t>1</a:t>
            </a:r>
          </a:p>
          <a:p>
            <a:pPr algn="ctr"/>
            <a:endParaRPr lang="en-US" sz="2800" baseline="-25000" dirty="0"/>
          </a:p>
        </p:txBody>
      </p:sp>
      <p:sp>
        <p:nvSpPr>
          <p:cNvPr id="2052" name="Oval 48"/>
          <p:cNvSpPr>
            <a:spLocks noChangeArrowheads="1"/>
          </p:cNvSpPr>
          <p:nvPr/>
        </p:nvSpPr>
        <p:spPr bwMode="auto">
          <a:xfrm>
            <a:off x="451131" y="3520893"/>
            <a:ext cx="1261009" cy="777875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/>
              <a:t>BL</a:t>
            </a:r>
            <a:r>
              <a:rPr lang="en-US" sz="2800" baseline="-25000" dirty="0" smtClean="0"/>
              <a:t>1</a:t>
            </a:r>
          </a:p>
          <a:p>
            <a:pPr algn="ctr"/>
            <a:endParaRPr lang="en-US" sz="2800" baseline="-25000" dirty="0"/>
          </a:p>
        </p:txBody>
      </p:sp>
      <p:sp>
        <p:nvSpPr>
          <p:cNvPr id="2053" name="Oval 49"/>
          <p:cNvSpPr>
            <a:spLocks noChangeArrowheads="1"/>
          </p:cNvSpPr>
          <p:nvPr/>
        </p:nvSpPr>
        <p:spPr bwMode="auto">
          <a:xfrm>
            <a:off x="3935905" y="3533665"/>
            <a:ext cx="1186832" cy="765102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/>
              <a:t>BL</a:t>
            </a:r>
            <a:r>
              <a:rPr lang="en-US" sz="2800" baseline="-25000" dirty="0" smtClean="0"/>
              <a:t>3</a:t>
            </a:r>
          </a:p>
          <a:p>
            <a:pPr algn="ctr"/>
            <a:endParaRPr lang="en-US" sz="2800" baseline="-25000" dirty="0"/>
          </a:p>
        </p:txBody>
      </p:sp>
      <p:sp>
        <p:nvSpPr>
          <p:cNvPr id="2054" name="Oval 50"/>
          <p:cNvSpPr>
            <a:spLocks noChangeArrowheads="1"/>
          </p:cNvSpPr>
          <p:nvPr/>
        </p:nvSpPr>
        <p:spPr bwMode="auto">
          <a:xfrm>
            <a:off x="2083025" y="3565598"/>
            <a:ext cx="1121927" cy="762547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/>
              <a:t>BL</a:t>
            </a:r>
            <a:r>
              <a:rPr lang="en-US" sz="2800" baseline="-25000" dirty="0" smtClean="0"/>
              <a:t>2</a:t>
            </a:r>
          </a:p>
          <a:p>
            <a:pPr algn="ctr"/>
            <a:endParaRPr lang="en-US" sz="2800" baseline="-25000" dirty="0"/>
          </a:p>
        </p:txBody>
      </p:sp>
      <p:sp>
        <p:nvSpPr>
          <p:cNvPr id="2055" name="Oval 51"/>
          <p:cNvSpPr>
            <a:spLocks noChangeArrowheads="1"/>
          </p:cNvSpPr>
          <p:nvPr/>
        </p:nvSpPr>
        <p:spPr bwMode="auto">
          <a:xfrm>
            <a:off x="3863273" y="2568028"/>
            <a:ext cx="1261009" cy="706346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/>
              <a:t>FE</a:t>
            </a:r>
            <a:r>
              <a:rPr lang="en-US" sz="2800" baseline="-25000" dirty="0" smtClean="0"/>
              <a:t>2</a:t>
            </a:r>
          </a:p>
          <a:p>
            <a:pPr algn="ctr"/>
            <a:endParaRPr lang="en-US" sz="2800" baseline="-25000" dirty="0"/>
          </a:p>
        </p:txBody>
      </p:sp>
      <p:sp>
        <p:nvSpPr>
          <p:cNvPr id="2056" name="Oval 52"/>
          <p:cNvSpPr>
            <a:spLocks noChangeArrowheads="1"/>
          </p:cNvSpPr>
          <p:nvPr/>
        </p:nvSpPr>
        <p:spPr bwMode="auto">
          <a:xfrm>
            <a:off x="5410200" y="3545162"/>
            <a:ext cx="1188378" cy="76127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/>
              <a:t>BL</a:t>
            </a:r>
            <a:r>
              <a:rPr lang="en-US" sz="2800" baseline="-25000" dirty="0" smtClean="0"/>
              <a:t>4</a:t>
            </a:r>
          </a:p>
          <a:p>
            <a:pPr algn="ctr"/>
            <a:endParaRPr lang="en-US" sz="2800" baseline="-25000" dirty="0"/>
          </a:p>
        </p:txBody>
      </p:sp>
      <p:sp>
        <p:nvSpPr>
          <p:cNvPr id="2057" name="Oval 53"/>
          <p:cNvSpPr>
            <a:spLocks noChangeArrowheads="1"/>
          </p:cNvSpPr>
          <p:nvPr/>
        </p:nvSpPr>
        <p:spPr bwMode="auto">
          <a:xfrm>
            <a:off x="6705600" y="3581400"/>
            <a:ext cx="1177560" cy="744666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/>
              <a:t>BL</a:t>
            </a:r>
            <a:r>
              <a:rPr lang="en-US" sz="2800" baseline="-25000" dirty="0" smtClean="0"/>
              <a:t>5</a:t>
            </a:r>
          </a:p>
          <a:p>
            <a:pPr algn="ctr"/>
            <a:endParaRPr lang="en-US" sz="2800" baseline="-25000" dirty="0"/>
          </a:p>
        </p:txBody>
      </p:sp>
      <p:sp>
        <p:nvSpPr>
          <p:cNvPr id="2058" name="Oval 65"/>
          <p:cNvSpPr>
            <a:spLocks noChangeArrowheads="1"/>
          </p:cNvSpPr>
          <p:nvPr/>
        </p:nvSpPr>
        <p:spPr bwMode="auto">
          <a:xfrm>
            <a:off x="3798368" y="5125792"/>
            <a:ext cx="1474268" cy="782985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/>
              <a:t>BE</a:t>
            </a:r>
            <a:r>
              <a:rPr lang="en-US" sz="2800" baseline="-25000" dirty="0" smtClean="0"/>
              <a:t>3</a:t>
            </a:r>
          </a:p>
          <a:p>
            <a:pPr algn="ctr"/>
            <a:endParaRPr lang="en-US" sz="2800" baseline="-25000" dirty="0"/>
          </a:p>
        </p:txBody>
      </p:sp>
      <p:sp>
        <p:nvSpPr>
          <p:cNvPr id="2059" name="Text Box 71"/>
          <p:cNvSpPr txBox="1">
            <a:spLocks noChangeArrowheads="1"/>
          </p:cNvSpPr>
          <p:nvPr/>
        </p:nvSpPr>
        <p:spPr bwMode="auto">
          <a:xfrm>
            <a:off x="5420989" y="1219200"/>
            <a:ext cx="2225310" cy="76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78% Internal 22% external</a:t>
            </a:r>
          </a:p>
        </p:txBody>
      </p:sp>
      <p:sp>
        <p:nvSpPr>
          <p:cNvPr id="2060" name="Text Box 81"/>
          <p:cNvSpPr txBox="1">
            <a:spLocks noChangeArrowheads="1"/>
          </p:cNvSpPr>
          <p:nvPr/>
        </p:nvSpPr>
        <p:spPr bwMode="auto">
          <a:xfrm>
            <a:off x="2157202" y="1587062"/>
            <a:ext cx="1032296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30%</a:t>
            </a:r>
          </a:p>
        </p:txBody>
      </p:sp>
      <p:sp>
        <p:nvSpPr>
          <p:cNvPr id="2061" name="Text Box 83"/>
          <p:cNvSpPr txBox="1">
            <a:spLocks noChangeArrowheads="1"/>
          </p:cNvSpPr>
          <p:nvPr/>
        </p:nvSpPr>
        <p:spPr bwMode="auto">
          <a:xfrm>
            <a:off x="2362200" y="2133600"/>
            <a:ext cx="874670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30%</a:t>
            </a:r>
          </a:p>
        </p:txBody>
      </p:sp>
      <p:sp>
        <p:nvSpPr>
          <p:cNvPr id="2062" name="Text Box 84"/>
          <p:cNvSpPr txBox="1">
            <a:spLocks noChangeArrowheads="1"/>
          </p:cNvSpPr>
          <p:nvPr/>
        </p:nvSpPr>
        <p:spPr bwMode="auto">
          <a:xfrm>
            <a:off x="302777" y="3119820"/>
            <a:ext cx="1121927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30%</a:t>
            </a:r>
          </a:p>
        </p:txBody>
      </p:sp>
      <p:sp>
        <p:nvSpPr>
          <p:cNvPr id="2063" name="Text Box 85"/>
          <p:cNvSpPr txBox="1">
            <a:spLocks noChangeArrowheads="1"/>
          </p:cNvSpPr>
          <p:nvPr/>
        </p:nvSpPr>
        <p:spPr bwMode="auto">
          <a:xfrm>
            <a:off x="2590800" y="2590800"/>
            <a:ext cx="1091020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10%</a:t>
            </a:r>
          </a:p>
        </p:txBody>
      </p:sp>
      <p:sp>
        <p:nvSpPr>
          <p:cNvPr id="2064" name="Text Box 86"/>
          <p:cNvSpPr txBox="1">
            <a:spLocks noChangeArrowheads="1"/>
          </p:cNvSpPr>
          <p:nvPr/>
        </p:nvSpPr>
        <p:spPr bwMode="auto">
          <a:xfrm>
            <a:off x="3657600" y="2057400"/>
            <a:ext cx="979754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20%</a:t>
            </a:r>
          </a:p>
        </p:txBody>
      </p:sp>
      <p:sp>
        <p:nvSpPr>
          <p:cNvPr id="2065" name="Text Box 87"/>
          <p:cNvSpPr txBox="1">
            <a:spLocks noChangeArrowheads="1"/>
          </p:cNvSpPr>
          <p:nvPr/>
        </p:nvSpPr>
        <p:spPr bwMode="auto">
          <a:xfrm>
            <a:off x="4577226" y="3242442"/>
            <a:ext cx="917940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20%</a:t>
            </a:r>
          </a:p>
        </p:txBody>
      </p:sp>
      <p:sp>
        <p:nvSpPr>
          <p:cNvPr id="2066" name="Text Box 88"/>
          <p:cNvSpPr txBox="1">
            <a:spLocks noChangeArrowheads="1"/>
          </p:cNvSpPr>
          <p:nvPr/>
        </p:nvSpPr>
        <p:spPr bwMode="auto">
          <a:xfrm>
            <a:off x="5643520" y="2698312"/>
            <a:ext cx="741770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5%</a:t>
            </a:r>
          </a:p>
        </p:txBody>
      </p:sp>
      <p:sp>
        <p:nvSpPr>
          <p:cNvPr id="2067" name="Text Box 89"/>
          <p:cNvSpPr txBox="1">
            <a:spLocks noChangeArrowheads="1"/>
          </p:cNvSpPr>
          <p:nvPr/>
        </p:nvSpPr>
        <p:spPr bwMode="auto">
          <a:xfrm>
            <a:off x="6649546" y="2506717"/>
            <a:ext cx="774222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5%</a:t>
            </a:r>
          </a:p>
        </p:txBody>
      </p:sp>
      <p:sp>
        <p:nvSpPr>
          <p:cNvPr id="2068" name="Text Box 90"/>
          <p:cNvSpPr txBox="1">
            <a:spLocks noChangeArrowheads="1"/>
          </p:cNvSpPr>
          <p:nvPr/>
        </p:nvSpPr>
        <p:spPr bwMode="auto">
          <a:xfrm>
            <a:off x="302777" y="4407338"/>
            <a:ext cx="908668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59%</a:t>
            </a:r>
          </a:p>
        </p:txBody>
      </p:sp>
      <p:sp>
        <p:nvSpPr>
          <p:cNvPr id="2069" name="Text Box 92"/>
          <p:cNvSpPr txBox="1">
            <a:spLocks noChangeArrowheads="1"/>
          </p:cNvSpPr>
          <p:nvPr/>
        </p:nvSpPr>
        <p:spPr bwMode="auto">
          <a:xfrm>
            <a:off x="3186408" y="3924519"/>
            <a:ext cx="899396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1%</a:t>
            </a:r>
          </a:p>
        </p:txBody>
      </p:sp>
      <p:sp>
        <p:nvSpPr>
          <p:cNvPr id="2070" name="Text Box 95"/>
          <p:cNvSpPr txBox="1">
            <a:spLocks noChangeArrowheads="1"/>
          </p:cNvSpPr>
          <p:nvPr/>
        </p:nvSpPr>
        <p:spPr bwMode="auto">
          <a:xfrm>
            <a:off x="3357942" y="3066174"/>
            <a:ext cx="876215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1%</a:t>
            </a:r>
          </a:p>
        </p:txBody>
      </p:sp>
      <p:sp>
        <p:nvSpPr>
          <p:cNvPr id="2071" name="Text Box 96"/>
          <p:cNvSpPr txBox="1">
            <a:spLocks noChangeArrowheads="1"/>
          </p:cNvSpPr>
          <p:nvPr/>
        </p:nvSpPr>
        <p:spPr bwMode="auto">
          <a:xfrm>
            <a:off x="2008848" y="4346028"/>
            <a:ext cx="1018389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9%</a:t>
            </a:r>
          </a:p>
        </p:txBody>
      </p:sp>
      <p:sp>
        <p:nvSpPr>
          <p:cNvPr id="2072" name="Text Box 97"/>
          <p:cNvSpPr txBox="1">
            <a:spLocks noChangeArrowheads="1"/>
          </p:cNvSpPr>
          <p:nvPr/>
        </p:nvSpPr>
        <p:spPr bwMode="auto">
          <a:xfrm>
            <a:off x="4544774" y="4346028"/>
            <a:ext cx="1024569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22%</a:t>
            </a:r>
          </a:p>
        </p:txBody>
      </p:sp>
      <p:sp>
        <p:nvSpPr>
          <p:cNvPr id="2073" name="Text Box 98"/>
          <p:cNvSpPr txBox="1">
            <a:spLocks noChangeArrowheads="1"/>
          </p:cNvSpPr>
          <p:nvPr/>
        </p:nvSpPr>
        <p:spPr bwMode="auto">
          <a:xfrm>
            <a:off x="5943600" y="4343400"/>
            <a:ext cx="964301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5%</a:t>
            </a:r>
          </a:p>
        </p:txBody>
      </p:sp>
      <p:sp>
        <p:nvSpPr>
          <p:cNvPr id="2074" name="Text Box 99"/>
          <p:cNvSpPr txBox="1">
            <a:spLocks noChangeArrowheads="1"/>
          </p:cNvSpPr>
          <p:nvPr/>
        </p:nvSpPr>
        <p:spPr bwMode="auto">
          <a:xfrm>
            <a:off x="7239000" y="4343400"/>
            <a:ext cx="882397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5%</a:t>
            </a:r>
          </a:p>
        </p:txBody>
      </p:sp>
      <p:cxnSp>
        <p:nvCxnSpPr>
          <p:cNvPr id="53" name="Straight Arrow Connector 52"/>
          <p:cNvCxnSpPr>
            <a:stCxn id="2050" idx="2"/>
            <a:endCxn id="2051" idx="7"/>
          </p:cNvCxnSpPr>
          <p:nvPr/>
        </p:nvCxnSpPr>
        <p:spPr>
          <a:xfrm rot="10800000" flipV="1">
            <a:off x="1590057" y="1477214"/>
            <a:ext cx="2273215" cy="960529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50" idx="3"/>
            <a:endCxn id="2052" idx="7"/>
          </p:cNvCxnSpPr>
          <p:nvPr/>
        </p:nvCxnSpPr>
        <p:spPr>
          <a:xfrm rot="5400000">
            <a:off x="1788898" y="1399213"/>
            <a:ext cx="1975981" cy="2497292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051" idx="4"/>
            <a:endCxn id="2052" idx="0"/>
          </p:cNvCxnSpPr>
          <p:nvPr/>
        </p:nvCxnSpPr>
        <p:spPr>
          <a:xfrm rot="5400000">
            <a:off x="893897" y="3296064"/>
            <a:ext cx="412567" cy="37088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2513816" y="1905786"/>
            <a:ext cx="1830369" cy="1524000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050" idx="6"/>
            <a:endCxn id="2057" idx="0"/>
          </p:cNvCxnSpPr>
          <p:nvPr/>
        </p:nvCxnSpPr>
        <p:spPr>
          <a:xfrm>
            <a:off x="4975928" y="1477215"/>
            <a:ext cx="2318452" cy="2104185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050" idx="4"/>
            <a:endCxn id="2056" idx="0"/>
          </p:cNvCxnSpPr>
          <p:nvPr/>
        </p:nvCxnSpPr>
        <p:spPr>
          <a:xfrm rot="16200000" flipH="1">
            <a:off x="4307029" y="1847801"/>
            <a:ext cx="1809933" cy="1584788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057" idx="4"/>
            <a:endCxn id="2092" idx="0"/>
          </p:cNvCxnSpPr>
          <p:nvPr/>
        </p:nvCxnSpPr>
        <p:spPr>
          <a:xfrm rot="5400000">
            <a:off x="6885665" y="4734347"/>
            <a:ext cx="816996" cy="435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056" idx="4"/>
            <a:endCxn id="2093" idx="0"/>
          </p:cNvCxnSpPr>
          <p:nvPr/>
        </p:nvCxnSpPr>
        <p:spPr>
          <a:xfrm rot="16200000" flipH="1">
            <a:off x="5598746" y="4712074"/>
            <a:ext cx="822581" cy="11295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052" idx="4"/>
            <a:endCxn id="2090" idx="0"/>
          </p:cNvCxnSpPr>
          <p:nvPr/>
        </p:nvCxnSpPr>
        <p:spPr>
          <a:xfrm rot="5400000">
            <a:off x="674279" y="4699942"/>
            <a:ext cx="808530" cy="6181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054" idx="4"/>
            <a:endCxn id="2091" idx="0"/>
          </p:cNvCxnSpPr>
          <p:nvPr/>
        </p:nvCxnSpPr>
        <p:spPr>
          <a:xfrm rot="5400000">
            <a:off x="2252094" y="4715403"/>
            <a:ext cx="779152" cy="4637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054" idx="6"/>
            <a:endCxn id="2053" idx="2"/>
          </p:cNvCxnSpPr>
          <p:nvPr/>
        </p:nvCxnSpPr>
        <p:spPr>
          <a:xfrm flipV="1">
            <a:off x="3204952" y="3915578"/>
            <a:ext cx="730953" cy="31932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95"/>
          <p:cNvCxnSpPr>
            <a:stCxn id="2052" idx="6"/>
            <a:endCxn id="2053" idx="1"/>
          </p:cNvCxnSpPr>
          <p:nvPr/>
        </p:nvCxnSpPr>
        <p:spPr>
          <a:xfrm flipV="1">
            <a:off x="1712140" y="3646067"/>
            <a:ext cx="2396845" cy="264401"/>
          </a:xfrm>
          <a:prstGeom prst="curvedConnector4">
            <a:avLst>
              <a:gd name="adj1" fmla="val 14638"/>
              <a:gd name="adj2" fmla="val 220806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2050" idx="4"/>
            <a:endCxn id="2055" idx="0"/>
          </p:cNvCxnSpPr>
          <p:nvPr/>
        </p:nvCxnSpPr>
        <p:spPr>
          <a:xfrm rot="16200000" flipH="1">
            <a:off x="4040290" y="2114539"/>
            <a:ext cx="832799" cy="74177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055" idx="4"/>
            <a:endCxn id="2053" idx="0"/>
          </p:cNvCxnSpPr>
          <p:nvPr/>
        </p:nvCxnSpPr>
        <p:spPr>
          <a:xfrm rot="16200000" flipH="1">
            <a:off x="4381903" y="3386248"/>
            <a:ext cx="259291" cy="35544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16200000" flipH="1">
            <a:off x="4118900" y="4709819"/>
            <a:ext cx="827024" cy="6181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0" name="Oval 65"/>
          <p:cNvSpPr>
            <a:spLocks noChangeArrowheads="1"/>
          </p:cNvSpPr>
          <p:nvPr/>
        </p:nvSpPr>
        <p:spPr bwMode="auto">
          <a:xfrm>
            <a:off x="376954" y="5107298"/>
            <a:ext cx="1397000" cy="782985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/>
              <a:t>BE</a:t>
            </a:r>
            <a:r>
              <a:rPr lang="en-US" sz="2800" baseline="-25000" dirty="0" smtClean="0"/>
              <a:t>1</a:t>
            </a:r>
          </a:p>
          <a:p>
            <a:pPr algn="ctr"/>
            <a:endParaRPr lang="en-US" sz="2800" baseline="-25000" dirty="0"/>
          </a:p>
        </p:txBody>
      </p:sp>
      <p:sp>
        <p:nvSpPr>
          <p:cNvPr id="2091" name="Oval 65"/>
          <p:cNvSpPr>
            <a:spLocks noChangeArrowheads="1"/>
          </p:cNvSpPr>
          <p:nvPr/>
        </p:nvSpPr>
        <p:spPr bwMode="auto">
          <a:xfrm>
            <a:off x="1900673" y="5107298"/>
            <a:ext cx="1475814" cy="782985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/>
              <a:t>BE</a:t>
            </a:r>
            <a:r>
              <a:rPr lang="en-US" sz="2800" baseline="-25000" dirty="0" smtClean="0"/>
              <a:t>2</a:t>
            </a:r>
          </a:p>
          <a:p>
            <a:pPr algn="ctr"/>
            <a:endParaRPr lang="en-US" sz="2800" baseline="-25000" dirty="0"/>
          </a:p>
        </p:txBody>
      </p:sp>
      <p:sp>
        <p:nvSpPr>
          <p:cNvPr id="2092" name="Oval 65"/>
          <p:cNvSpPr>
            <a:spLocks noChangeArrowheads="1"/>
          </p:cNvSpPr>
          <p:nvPr/>
        </p:nvSpPr>
        <p:spPr bwMode="auto">
          <a:xfrm>
            <a:off x="6815489" y="5143062"/>
            <a:ext cx="956911" cy="782985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/>
              <a:t>BE</a:t>
            </a:r>
            <a:r>
              <a:rPr lang="en-US" sz="2800" baseline="-25000" dirty="0" smtClean="0"/>
              <a:t>5</a:t>
            </a:r>
          </a:p>
          <a:p>
            <a:pPr algn="ctr"/>
            <a:endParaRPr lang="en-US" sz="2800" baseline="-25000" dirty="0"/>
          </a:p>
        </p:txBody>
      </p:sp>
      <p:sp>
        <p:nvSpPr>
          <p:cNvPr id="2093" name="Oval 65"/>
          <p:cNvSpPr>
            <a:spLocks noChangeArrowheads="1"/>
          </p:cNvSpPr>
          <p:nvPr/>
        </p:nvSpPr>
        <p:spPr bwMode="auto">
          <a:xfrm>
            <a:off x="5478168" y="5129013"/>
            <a:ext cx="1075032" cy="78298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/>
              <a:t>BE</a:t>
            </a:r>
            <a:r>
              <a:rPr lang="en-US" sz="2800" baseline="-25000" dirty="0" smtClean="0"/>
              <a:t>4</a:t>
            </a:r>
          </a:p>
          <a:p>
            <a:pPr algn="ctr"/>
            <a:endParaRPr lang="en-US" sz="2800" baseline="-25000" dirty="0"/>
          </a:p>
        </p:txBody>
      </p:sp>
      <p:sp>
        <p:nvSpPr>
          <p:cNvPr id="2094" name="TextBox 16"/>
          <p:cNvSpPr txBox="1">
            <a:spLocks noChangeArrowheads="1"/>
          </p:cNvSpPr>
          <p:nvPr/>
        </p:nvSpPr>
        <p:spPr bwMode="auto">
          <a:xfrm>
            <a:off x="638119" y="5913274"/>
            <a:ext cx="1332095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500GB</a:t>
            </a:r>
          </a:p>
        </p:txBody>
      </p:sp>
      <p:sp>
        <p:nvSpPr>
          <p:cNvPr id="2095" name="TextBox 63"/>
          <p:cNvSpPr txBox="1">
            <a:spLocks noChangeArrowheads="1"/>
          </p:cNvSpPr>
          <p:nvPr/>
        </p:nvSpPr>
        <p:spPr bwMode="auto">
          <a:xfrm>
            <a:off x="2240651" y="5927323"/>
            <a:ext cx="1333641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300GB</a:t>
            </a:r>
          </a:p>
        </p:txBody>
      </p:sp>
      <p:sp>
        <p:nvSpPr>
          <p:cNvPr id="2096" name="TextBox 64"/>
          <p:cNvSpPr txBox="1">
            <a:spLocks noChangeArrowheads="1"/>
          </p:cNvSpPr>
          <p:nvPr/>
        </p:nvSpPr>
        <p:spPr bwMode="auto">
          <a:xfrm>
            <a:off x="4011627" y="5877059"/>
            <a:ext cx="1333641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700GB</a:t>
            </a:r>
          </a:p>
        </p:txBody>
      </p:sp>
      <p:sp>
        <p:nvSpPr>
          <p:cNvPr id="2097" name="TextBox 66"/>
          <p:cNvSpPr txBox="1">
            <a:spLocks noChangeArrowheads="1"/>
          </p:cNvSpPr>
          <p:nvPr/>
        </p:nvSpPr>
        <p:spPr bwMode="auto">
          <a:xfrm>
            <a:off x="5638800" y="5947760"/>
            <a:ext cx="1145107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50GB</a:t>
            </a:r>
          </a:p>
        </p:txBody>
      </p:sp>
      <p:sp>
        <p:nvSpPr>
          <p:cNvPr id="2098" name="TextBox 69"/>
          <p:cNvSpPr txBox="1">
            <a:spLocks noChangeArrowheads="1"/>
          </p:cNvSpPr>
          <p:nvPr/>
        </p:nvSpPr>
        <p:spPr bwMode="auto">
          <a:xfrm>
            <a:off x="6855892" y="5947760"/>
            <a:ext cx="1145108" cy="42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50GB</a:t>
            </a:r>
          </a:p>
        </p:txBody>
      </p:sp>
      <p:sp>
        <p:nvSpPr>
          <p:cNvPr id="2139" name="Rounded Rectangle 2138"/>
          <p:cNvSpPr/>
          <p:nvPr/>
        </p:nvSpPr>
        <p:spPr>
          <a:xfrm>
            <a:off x="228600" y="4836510"/>
            <a:ext cx="7772400" cy="17166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56" name="Title 5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Campus ERP application architecture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14400" y="2743200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838200" y="3962400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438400" y="3962400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267200" y="2895600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791200" y="3886200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343400" y="3886200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162800" y="3962400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362200" y="5486400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838200" y="5486400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343400" y="5486400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791200" y="5486400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7162800" y="5562600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65487" y="5235714"/>
            <a:ext cx="849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Baskerville Old Face" pitchFamily="18" charset="0"/>
              </a:rPr>
              <a:t>BE</a:t>
            </a:r>
            <a:endParaRPr lang="en-US" sz="4000" b="1" dirty="0">
              <a:latin typeface="Baskerville Old Fac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073503" y="3505200"/>
            <a:ext cx="841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Baskerville Old Face" pitchFamily="18" charset="0"/>
              </a:rPr>
              <a:t>BL</a:t>
            </a:r>
            <a:endParaRPr lang="en-US" sz="4000" b="1" dirty="0">
              <a:latin typeface="Baskerville Old Fac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077200" y="2362200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Baskerville Old Face" pitchFamily="18" charset="0"/>
              </a:rPr>
              <a:t>FE</a:t>
            </a:r>
            <a:endParaRPr lang="en-US" sz="4000" b="1" dirty="0">
              <a:latin typeface="Baskerville Old Face" pitchFamily="18" charset="0"/>
            </a:endParaRPr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23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463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" grpId="0"/>
      <p:bldP spid="2061" grpId="0"/>
      <p:bldP spid="2062" grpId="0"/>
      <p:bldP spid="2063" grpId="0"/>
      <p:bldP spid="2064" grpId="0"/>
      <p:bldP spid="2065" grpId="0"/>
      <p:bldP spid="2066" grpId="0"/>
      <p:bldP spid="2067" grpId="0"/>
      <p:bldP spid="2068" grpId="0"/>
      <p:bldP spid="2069" grpId="0"/>
      <p:bldP spid="2070" grpId="0"/>
      <p:bldP spid="2071" grpId="0"/>
      <p:bldP spid="2072" grpId="0"/>
      <p:bldP spid="2073" grpId="0"/>
      <p:bldP spid="2074" grpId="0"/>
      <p:bldP spid="55" grpId="0"/>
      <p:bldP spid="58" grpId="0"/>
      <p:bldP spid="59" grpId="0"/>
      <p:bldP spid="60" grpId="0"/>
      <p:bldP spid="61" grpId="0"/>
      <p:bldP spid="63" grpId="0"/>
      <p:bldP spid="64" grpId="0"/>
      <p:bldP spid="65" grpId="0"/>
      <p:bldP spid="67" grpId="0"/>
      <p:bldP spid="68" grpId="0"/>
      <p:bldP spid="70" grpId="0"/>
      <p:bldP spid="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Recommendations from planned migration approach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1" y="4419600"/>
          <a:ext cx="8534399" cy="70847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76400"/>
                <a:gridCol w="1143000"/>
                <a:gridCol w="1219200"/>
                <a:gridCol w="2667000"/>
                <a:gridCol w="1828799"/>
              </a:tblGrid>
              <a:tr h="708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/>
                        <a:t>15</a:t>
                      </a:r>
                      <a:r>
                        <a:rPr lang="en-US" sz="2000" b="1" u="none" strike="noStrike" dirty="0"/>
                        <a:t>% w/ policy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$</a:t>
                      </a:r>
                      <a:r>
                        <a:rPr lang="en-US" sz="2000" u="none" strike="noStrike" dirty="0" smtClean="0"/>
                        <a:t>14K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FE1(1)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BL1(2),BL2,BL4,BL5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" y="5334000"/>
            <a:ext cx="868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Hybrid clouds can achieve cost savings while meeting enterprise policies and delay bounds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See paper for sensitivity studies to benefit ratios </a:t>
            </a: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1" y="1518396"/>
          <a:ext cx="8534399" cy="138482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76400"/>
                <a:gridCol w="1143000"/>
                <a:gridCol w="1219200"/>
                <a:gridCol w="2667000"/>
                <a:gridCol w="1828799"/>
              </a:tblGrid>
              <a:tr h="4628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Recommended components to migrate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1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Bound on increase in mean delay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Yearly Savings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FE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/>
                        <a:t>BL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BE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04800" y="2895600"/>
          <a:ext cx="8534399" cy="533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76400"/>
                <a:gridCol w="1143000"/>
                <a:gridCol w="1219200"/>
                <a:gridCol w="2667000"/>
                <a:gridCol w="1828799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30%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$</a:t>
                      </a:r>
                      <a:r>
                        <a:rPr lang="en-US" sz="2000" u="none" strike="noStrike" dirty="0" smtClean="0"/>
                        <a:t>58K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migrate all components in full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04801" y="3429000"/>
          <a:ext cx="8534399" cy="96231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76400"/>
                <a:gridCol w="1143000"/>
                <a:gridCol w="1219200"/>
                <a:gridCol w="2667000"/>
                <a:gridCol w="1828799"/>
              </a:tblGrid>
              <a:tr h="962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15%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$</a:t>
                      </a:r>
                      <a:r>
                        <a:rPr lang="en-US" sz="2000" u="none" strike="noStrike" dirty="0" smtClean="0"/>
                        <a:t>38K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FE1(1),FE2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BL1(1),</a:t>
                      </a:r>
                      <a:r>
                        <a:rPr lang="en-US" sz="2000" u="none" strike="noStrike" dirty="0" smtClean="0"/>
                        <a:t>BL2,BL3,BL4,BL5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BE2,BE3,BE4,BE5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 bwMode="auto">
          <a:xfrm>
            <a:off x="3048000" y="3581400"/>
            <a:ext cx="838200" cy="762000"/>
          </a:xfrm>
          <a:prstGeom prst="ellips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endParaRPr kumimoji="1"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343400" y="3581400"/>
            <a:ext cx="838200" cy="762000"/>
          </a:xfrm>
          <a:prstGeom prst="ellips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endParaRPr kumimoji="1"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ea typeface="新細明體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 advTm="1117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"/>
          <p:cNvSpPr>
            <a:spLocks noChangeArrowheads="1"/>
          </p:cNvSpPr>
          <p:nvPr/>
        </p:nvSpPr>
        <p:spPr bwMode="auto">
          <a:xfrm>
            <a:off x="228600" y="3505200"/>
            <a:ext cx="5029200" cy="609600"/>
          </a:xfrm>
          <a:prstGeom prst="roundRect">
            <a:avLst>
              <a:gd name="adj" fmla="val 16667"/>
            </a:avLst>
          </a:prstGeom>
          <a:solidFill>
            <a:srgbClr val="CC99FF">
              <a:alpha val="20000"/>
            </a:srgb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kumimoji="1" lang="en-US" sz="1800" baseline="-25000">
              <a:latin typeface="Arial" charset="0"/>
              <a:ea typeface="新細明體" charset="-120"/>
            </a:endParaRPr>
          </a:p>
        </p:txBody>
      </p:sp>
      <p:sp>
        <p:nvSpPr>
          <p:cNvPr id="51203" name="AutoShape 3"/>
          <p:cNvSpPr>
            <a:spLocks noChangeArrowheads="1"/>
          </p:cNvSpPr>
          <p:nvPr/>
        </p:nvSpPr>
        <p:spPr bwMode="auto">
          <a:xfrm>
            <a:off x="4343400" y="2514600"/>
            <a:ext cx="914400" cy="609600"/>
          </a:xfrm>
          <a:prstGeom prst="roundRect">
            <a:avLst>
              <a:gd name="adj" fmla="val 16667"/>
            </a:avLst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kumimoji="1" lang="en-US" sz="1800" baseline="-25000">
              <a:latin typeface="Arial" charset="0"/>
              <a:ea typeface="新細明體" charset="-120"/>
            </a:endParaRPr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>
            <a:off x="3429000" y="2514600"/>
            <a:ext cx="838200" cy="533400"/>
          </a:xfrm>
          <a:prstGeom prst="roundRect">
            <a:avLst>
              <a:gd name="adj" fmla="val 16667"/>
            </a:avLst>
          </a:prstGeom>
          <a:solidFill>
            <a:srgbClr val="00FF00">
              <a:alpha val="20000"/>
            </a:srgb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kumimoji="1" lang="en-US" sz="1800" baseline="-25000">
              <a:latin typeface="Arial" charset="0"/>
              <a:ea typeface="新細明體" charset="-120"/>
            </a:endParaRP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381000" y="1752600"/>
            <a:ext cx="28956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kumimoji="1" lang="en-US" sz="1800">
              <a:latin typeface="Arial" charset="0"/>
              <a:ea typeface="新細明體" charset="-120"/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Migrating security policies: Evaluation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8600" y="990600"/>
            <a:ext cx="5105400" cy="3065463"/>
            <a:chOff x="336" y="720"/>
            <a:chExt cx="3216" cy="1931"/>
          </a:xfrm>
        </p:grpSpPr>
        <p:sp>
          <p:nvSpPr>
            <p:cNvPr id="51325" name="AutoShape 8"/>
            <p:cNvSpPr>
              <a:spLocks noChangeArrowheads="1"/>
            </p:cNvSpPr>
            <p:nvPr/>
          </p:nvSpPr>
          <p:spPr bwMode="auto">
            <a:xfrm>
              <a:off x="336" y="1728"/>
              <a:ext cx="1922" cy="392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1" lang="en-US" sz="1800" baseline="-25000">
                <a:latin typeface="Arial" charset="0"/>
                <a:ea typeface="新細明體" charset="-120"/>
              </a:endParaRP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81" y="720"/>
              <a:ext cx="3084" cy="1931"/>
              <a:chOff x="0" y="288"/>
              <a:chExt cx="5568" cy="4056"/>
            </a:xfrm>
          </p:grpSpPr>
          <p:sp>
            <p:nvSpPr>
              <p:cNvPr id="51330" name="Oval 37"/>
              <p:cNvSpPr>
                <a:spLocks noChangeArrowheads="1"/>
              </p:cNvSpPr>
              <p:nvPr/>
            </p:nvSpPr>
            <p:spPr bwMode="auto">
              <a:xfrm>
                <a:off x="2256" y="384"/>
                <a:ext cx="816" cy="528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Arial" charset="0"/>
                  </a:rPr>
                  <a:t>users</a:t>
                </a:r>
              </a:p>
            </p:txBody>
          </p:sp>
          <p:sp>
            <p:nvSpPr>
              <p:cNvPr id="51331" name="Oval 38"/>
              <p:cNvSpPr>
                <a:spLocks noChangeArrowheads="1"/>
              </p:cNvSpPr>
              <p:nvPr/>
            </p:nvSpPr>
            <p:spPr bwMode="auto">
              <a:xfrm>
                <a:off x="192" y="1296"/>
                <a:ext cx="816" cy="658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Arial" charset="0"/>
                  </a:rPr>
                  <a:t>FE</a:t>
                </a:r>
                <a:r>
                  <a:rPr lang="en-US" sz="1600" baseline="-25000">
                    <a:latin typeface="Arial" charset="0"/>
                  </a:rPr>
                  <a:t>1</a:t>
                </a:r>
                <a:endParaRPr lang="en-US" sz="1600">
                  <a:latin typeface="Arial" charset="0"/>
                </a:endParaRPr>
              </a:p>
            </p:txBody>
          </p:sp>
          <p:sp>
            <p:nvSpPr>
              <p:cNvPr id="51332" name="Oval 48"/>
              <p:cNvSpPr>
                <a:spLocks noChangeArrowheads="1"/>
              </p:cNvSpPr>
              <p:nvPr/>
            </p:nvSpPr>
            <p:spPr bwMode="auto">
              <a:xfrm>
                <a:off x="0" y="2579"/>
                <a:ext cx="889" cy="589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Arial" charset="0"/>
                  </a:rPr>
                  <a:t>BL</a:t>
                </a:r>
                <a:r>
                  <a:rPr lang="en-US" sz="1600" baseline="-25000">
                    <a:latin typeface="Arial" charset="0"/>
                  </a:rPr>
                  <a:t>1</a:t>
                </a:r>
                <a:endParaRPr lang="en-US" sz="1600">
                  <a:latin typeface="Arial" charset="0"/>
                </a:endParaRPr>
              </a:p>
            </p:txBody>
          </p:sp>
          <p:sp>
            <p:nvSpPr>
              <p:cNvPr id="51333" name="Oval 49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864" cy="624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Arial" charset="0"/>
                  </a:rPr>
                  <a:t>BL</a:t>
                </a:r>
                <a:r>
                  <a:rPr lang="en-US" sz="1600" baseline="-25000">
                    <a:latin typeface="Arial" charset="0"/>
                  </a:rPr>
                  <a:t>3</a:t>
                </a:r>
              </a:p>
            </p:txBody>
          </p:sp>
          <p:sp>
            <p:nvSpPr>
              <p:cNvPr id="51334" name="Oval 50"/>
              <p:cNvSpPr>
                <a:spLocks noChangeArrowheads="1"/>
              </p:cNvSpPr>
              <p:nvPr/>
            </p:nvSpPr>
            <p:spPr bwMode="auto">
              <a:xfrm>
                <a:off x="1200" y="2496"/>
                <a:ext cx="768" cy="576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Arial" charset="0"/>
                  </a:rPr>
                  <a:t>BL</a:t>
                </a:r>
                <a:r>
                  <a:rPr lang="en-US" sz="1600" baseline="-25000">
                    <a:latin typeface="Arial" charset="0"/>
                  </a:rPr>
                  <a:t>2</a:t>
                </a:r>
                <a:endParaRPr lang="en-US" sz="1600">
                  <a:latin typeface="Arial" charset="0"/>
                </a:endParaRPr>
              </a:p>
            </p:txBody>
          </p:sp>
          <p:sp>
            <p:nvSpPr>
              <p:cNvPr id="51335" name="Oval 51"/>
              <p:cNvSpPr>
                <a:spLocks noChangeArrowheads="1"/>
              </p:cNvSpPr>
              <p:nvPr/>
            </p:nvSpPr>
            <p:spPr bwMode="auto">
              <a:xfrm>
                <a:off x="2304" y="1488"/>
                <a:ext cx="1008" cy="576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Arial" charset="0"/>
                  </a:rPr>
                  <a:t>FE</a:t>
                </a:r>
                <a:r>
                  <a:rPr lang="en-US" sz="16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51336" name="Oval 52"/>
              <p:cNvSpPr>
                <a:spLocks noChangeArrowheads="1"/>
              </p:cNvSpPr>
              <p:nvPr/>
            </p:nvSpPr>
            <p:spPr bwMode="auto">
              <a:xfrm>
                <a:off x="3600" y="2352"/>
                <a:ext cx="864" cy="576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1600" dirty="0">
                    <a:latin typeface="Arial" charset="0"/>
                  </a:rPr>
                  <a:t>BL</a:t>
                </a:r>
                <a:r>
                  <a:rPr lang="en-US" sz="1600" baseline="-25000" dirty="0">
                    <a:latin typeface="Arial" charset="0"/>
                  </a:rPr>
                  <a:t>4</a:t>
                </a:r>
                <a:endParaRPr lang="en-US" sz="1600" dirty="0">
                  <a:latin typeface="Arial" charset="0"/>
                </a:endParaRPr>
              </a:p>
            </p:txBody>
          </p:sp>
          <p:sp>
            <p:nvSpPr>
              <p:cNvPr id="51337" name="Oval 53"/>
              <p:cNvSpPr>
                <a:spLocks noChangeArrowheads="1"/>
              </p:cNvSpPr>
              <p:nvPr/>
            </p:nvSpPr>
            <p:spPr bwMode="auto">
              <a:xfrm>
                <a:off x="4608" y="2400"/>
                <a:ext cx="960" cy="56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Arial" charset="0"/>
                  </a:rPr>
                  <a:t>BL</a:t>
                </a:r>
                <a:r>
                  <a:rPr lang="en-US" sz="1600" baseline="-25000">
                    <a:latin typeface="Arial" charset="0"/>
                  </a:rPr>
                  <a:t>5</a:t>
                </a:r>
                <a:endParaRPr lang="en-US" sz="1600">
                  <a:latin typeface="Arial" charset="0"/>
                </a:endParaRPr>
              </a:p>
            </p:txBody>
          </p:sp>
          <p:sp>
            <p:nvSpPr>
              <p:cNvPr id="51338" name="Oval 65"/>
              <p:cNvSpPr>
                <a:spLocks noChangeArrowheads="1"/>
              </p:cNvSpPr>
              <p:nvPr/>
            </p:nvSpPr>
            <p:spPr bwMode="auto">
              <a:xfrm>
                <a:off x="5" y="3816"/>
                <a:ext cx="912" cy="528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sz="1600">
                    <a:latin typeface="Arial" charset="0"/>
                  </a:rPr>
                  <a:t>BE</a:t>
                </a:r>
                <a:r>
                  <a:rPr lang="en-US" sz="16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51339" name="Text Box 71"/>
              <p:cNvSpPr txBox="1">
                <a:spLocks noChangeArrowheads="1"/>
              </p:cNvSpPr>
              <p:nvPr/>
            </p:nvSpPr>
            <p:spPr bwMode="auto">
              <a:xfrm>
                <a:off x="3216" y="288"/>
                <a:ext cx="2256" cy="4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1600">
                  <a:latin typeface="Arial" charset="0"/>
                </a:endParaRPr>
              </a:p>
            </p:txBody>
          </p:sp>
          <p:cxnSp>
            <p:nvCxnSpPr>
              <p:cNvPr id="53" name="Straight Arrow Connector 52"/>
              <p:cNvCxnSpPr>
                <a:stCxn id="51330" idx="2"/>
                <a:endCxn id="51331" idx="7"/>
              </p:cNvCxnSpPr>
              <p:nvPr/>
            </p:nvCxnSpPr>
            <p:spPr>
              <a:xfrm rot="10800000" flipV="1">
                <a:off x="888" y="647"/>
                <a:ext cx="1369" cy="745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51330" idx="3"/>
                <a:endCxn id="51332" idx="7"/>
              </p:cNvCxnSpPr>
              <p:nvPr/>
            </p:nvCxnSpPr>
            <p:spPr>
              <a:xfrm rot="5400000">
                <a:off x="652" y="940"/>
                <a:ext cx="1831" cy="1619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51331" idx="4"/>
                <a:endCxn id="51332" idx="0"/>
              </p:cNvCxnSpPr>
              <p:nvPr/>
            </p:nvCxnSpPr>
            <p:spPr>
              <a:xfrm rot="5400000">
                <a:off x="209" y="2189"/>
                <a:ext cx="626" cy="155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51330" idx="4"/>
                <a:endCxn id="51334" idx="0"/>
              </p:cNvCxnSpPr>
              <p:nvPr/>
            </p:nvCxnSpPr>
            <p:spPr>
              <a:xfrm rot="5400000">
                <a:off x="1332" y="1163"/>
                <a:ext cx="1583" cy="1081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51330" idx="6"/>
                <a:endCxn id="51337" idx="0"/>
              </p:cNvCxnSpPr>
              <p:nvPr/>
            </p:nvCxnSpPr>
            <p:spPr>
              <a:xfrm>
                <a:off x="3073" y="647"/>
                <a:ext cx="2015" cy="1753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51330" idx="4"/>
                <a:endCxn id="51336" idx="0"/>
              </p:cNvCxnSpPr>
              <p:nvPr/>
            </p:nvCxnSpPr>
            <p:spPr>
              <a:xfrm rot="16200000" flipH="1">
                <a:off x="2628" y="949"/>
                <a:ext cx="1441" cy="1367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51337" idx="4"/>
                <a:endCxn id="160" idx="0"/>
              </p:cNvCxnSpPr>
              <p:nvPr/>
            </p:nvCxnSpPr>
            <p:spPr>
              <a:xfrm rot="16200000" flipH="1">
                <a:off x="4665" y="3386"/>
                <a:ext cx="853" cy="8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51336" idx="4"/>
                <a:endCxn id="159" idx="0"/>
              </p:cNvCxnSpPr>
              <p:nvPr/>
            </p:nvCxnSpPr>
            <p:spPr>
              <a:xfrm rot="16200000" flipH="1">
                <a:off x="3601" y="3360"/>
                <a:ext cx="888" cy="26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51332" idx="4"/>
                <a:endCxn id="51338" idx="0"/>
              </p:cNvCxnSpPr>
              <p:nvPr/>
            </p:nvCxnSpPr>
            <p:spPr>
              <a:xfrm rot="16200000" flipH="1">
                <a:off x="129" y="3484"/>
                <a:ext cx="648" cy="17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51334" idx="4"/>
                <a:endCxn id="152" idx="0"/>
              </p:cNvCxnSpPr>
              <p:nvPr/>
            </p:nvCxnSpPr>
            <p:spPr>
              <a:xfrm rot="16200000" flipH="1">
                <a:off x="1214" y="3443"/>
                <a:ext cx="744" cy="4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51334" idx="6"/>
                <a:endCxn id="51333" idx="2"/>
              </p:cNvCxnSpPr>
              <p:nvPr/>
            </p:nvCxnSpPr>
            <p:spPr>
              <a:xfrm flipV="1">
                <a:off x="1968" y="2760"/>
                <a:ext cx="432" cy="25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hape 95"/>
              <p:cNvCxnSpPr>
                <a:stCxn id="51332" idx="6"/>
                <a:endCxn id="51333" idx="1"/>
              </p:cNvCxnSpPr>
              <p:nvPr/>
            </p:nvCxnSpPr>
            <p:spPr>
              <a:xfrm flipV="1">
                <a:off x="888" y="2539"/>
                <a:ext cx="1639" cy="334"/>
              </a:xfrm>
              <a:prstGeom prst="curvedConnector4">
                <a:avLst>
                  <a:gd name="adj1" fmla="val 17787"/>
                  <a:gd name="adj2" fmla="val 185887"/>
                </a:avLst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51330" idx="4"/>
                <a:endCxn id="51335" idx="0"/>
              </p:cNvCxnSpPr>
              <p:nvPr/>
            </p:nvCxnSpPr>
            <p:spPr>
              <a:xfrm rot="16200000" flipH="1">
                <a:off x="2448" y="1128"/>
                <a:ext cx="575" cy="143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51335" idx="4"/>
                <a:endCxn id="51333" idx="0"/>
              </p:cNvCxnSpPr>
              <p:nvPr/>
            </p:nvCxnSpPr>
            <p:spPr>
              <a:xfrm rot="16200000" flipH="1">
                <a:off x="2628" y="2244"/>
                <a:ext cx="384" cy="25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51333" idx="4"/>
                <a:endCxn id="158" idx="0"/>
              </p:cNvCxnSpPr>
              <p:nvPr/>
            </p:nvCxnSpPr>
            <p:spPr>
              <a:xfrm rot="16200000" flipH="1">
                <a:off x="2477" y="3427"/>
                <a:ext cx="720" cy="11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327" name="Line 35"/>
            <p:cNvSpPr>
              <a:spLocks noChangeShapeType="1"/>
            </p:cNvSpPr>
            <p:nvPr/>
          </p:nvSpPr>
          <p:spPr bwMode="auto">
            <a:xfrm>
              <a:off x="336" y="1104"/>
              <a:ext cx="312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328" name="Line 36"/>
            <p:cNvSpPr>
              <a:spLocks noChangeShapeType="1"/>
            </p:cNvSpPr>
            <p:nvPr/>
          </p:nvSpPr>
          <p:spPr bwMode="auto">
            <a:xfrm>
              <a:off x="336" y="1632"/>
              <a:ext cx="3216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329" name="Line 37"/>
            <p:cNvSpPr>
              <a:spLocks noChangeShapeType="1"/>
            </p:cNvSpPr>
            <p:nvPr/>
          </p:nvSpPr>
          <p:spPr bwMode="auto">
            <a:xfrm>
              <a:off x="336" y="2202"/>
              <a:ext cx="3168" cy="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1208" name="Text Box 38"/>
          <p:cNvSpPr txBox="1">
            <a:spLocks noChangeArrowheads="1"/>
          </p:cNvSpPr>
          <p:nvPr/>
        </p:nvSpPr>
        <p:spPr bwMode="auto">
          <a:xfrm>
            <a:off x="4611688" y="2049463"/>
            <a:ext cx="1789112" cy="33655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>
              <a:latin typeface="Arial" charset="0"/>
            </a:endParaRPr>
          </a:p>
        </p:txBody>
      </p:sp>
      <p:sp>
        <p:nvSpPr>
          <p:cNvPr id="51209" name="Text Box 39"/>
          <p:cNvSpPr txBox="1">
            <a:spLocks noChangeArrowheads="1"/>
          </p:cNvSpPr>
          <p:nvPr/>
        </p:nvSpPr>
        <p:spPr bwMode="auto">
          <a:xfrm>
            <a:off x="4824413" y="2809875"/>
            <a:ext cx="1206500" cy="33655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1600">
              <a:latin typeface="Arial" charset="0"/>
            </a:endParaRPr>
          </a:p>
        </p:txBody>
      </p:sp>
      <p:grpSp>
        <p:nvGrpSpPr>
          <p:cNvPr id="4" name="Group 175"/>
          <p:cNvGrpSpPr>
            <a:grpSpLocks/>
          </p:cNvGrpSpPr>
          <p:nvPr/>
        </p:nvGrpSpPr>
        <p:grpSpPr bwMode="auto">
          <a:xfrm>
            <a:off x="4495978" y="3886200"/>
            <a:ext cx="4571822" cy="2667000"/>
            <a:chOff x="2358" y="2400"/>
            <a:chExt cx="3127" cy="1728"/>
          </a:xfrm>
        </p:grpSpPr>
        <p:pic>
          <p:nvPicPr>
            <p:cNvPr id="51216" name="Picture 41"/>
            <p:cNvPicPr>
              <a:picLocks noChangeArrowheads="1"/>
            </p:cNvPicPr>
            <p:nvPr/>
          </p:nvPicPr>
          <p:blipFill>
            <a:blip r:embed="rId3" cstate="print">
              <a:lum bright="18000" contrast="-2000"/>
            </a:blip>
            <a:srcRect/>
            <a:stretch>
              <a:fillRect/>
            </a:stretch>
          </p:blipFill>
          <p:spPr bwMode="auto">
            <a:xfrm>
              <a:off x="2496" y="2976"/>
              <a:ext cx="2989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17" name="AutoShape 42"/>
            <p:cNvSpPr>
              <a:spLocks noChangeArrowheads="1"/>
            </p:cNvSpPr>
            <p:nvPr/>
          </p:nvSpPr>
          <p:spPr bwMode="auto">
            <a:xfrm>
              <a:off x="3222" y="3595"/>
              <a:ext cx="1019" cy="43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1" lang="en-US" sz="1000" baseline="-25000">
                <a:latin typeface="Arial" charset="0"/>
                <a:ea typeface="新細明體" charset="-120"/>
              </a:endParaRPr>
            </a:p>
          </p:txBody>
        </p:sp>
        <p:sp>
          <p:nvSpPr>
            <p:cNvPr id="51218" name="AutoShape 43"/>
            <p:cNvSpPr>
              <a:spLocks noChangeArrowheads="1"/>
            </p:cNvSpPr>
            <p:nvPr/>
          </p:nvSpPr>
          <p:spPr bwMode="auto">
            <a:xfrm>
              <a:off x="3151" y="2681"/>
              <a:ext cx="1653" cy="24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sz="1200">
                  <a:latin typeface="Arial" charset="0"/>
                  <a:ea typeface="新細明體" charset="-120"/>
                </a:rPr>
                <a:t>Campus Core Network</a:t>
              </a:r>
            </a:p>
          </p:txBody>
        </p:sp>
        <p:pic>
          <p:nvPicPr>
            <p:cNvPr id="5121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57" y="3595"/>
              <a:ext cx="140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2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22" y="3663"/>
              <a:ext cx="14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21" name="AutoShape 46"/>
            <p:cNvSpPr>
              <a:spLocks noChangeArrowheads="1"/>
            </p:cNvSpPr>
            <p:nvPr/>
          </p:nvSpPr>
          <p:spPr bwMode="auto">
            <a:xfrm>
              <a:off x="4276" y="3595"/>
              <a:ext cx="352" cy="422"/>
            </a:xfrm>
            <a:prstGeom prst="roundRect">
              <a:avLst>
                <a:gd name="adj" fmla="val 16667"/>
              </a:avLst>
            </a:prstGeom>
            <a:solidFill>
              <a:srgbClr val="00FF00">
                <a:alpha val="20000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1" lang="en-US" sz="1000" baseline="-25000">
                <a:latin typeface="Arial" charset="0"/>
                <a:ea typeface="新細明體" charset="-120"/>
              </a:endParaRPr>
            </a:p>
          </p:txBody>
        </p:sp>
        <p:sp>
          <p:nvSpPr>
            <p:cNvPr id="51222" name="AutoShape 47"/>
            <p:cNvSpPr>
              <a:spLocks noChangeArrowheads="1"/>
            </p:cNvSpPr>
            <p:nvPr/>
          </p:nvSpPr>
          <p:spPr bwMode="auto">
            <a:xfrm>
              <a:off x="2553" y="3595"/>
              <a:ext cx="633" cy="422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1" lang="en-US" sz="1000">
                <a:latin typeface="Arial" charset="0"/>
                <a:ea typeface="新細明體" charset="-120"/>
              </a:endParaRPr>
            </a:p>
          </p:txBody>
        </p:sp>
        <p:sp>
          <p:nvSpPr>
            <p:cNvPr id="51223" name="Oval 48"/>
            <p:cNvSpPr>
              <a:spLocks noChangeArrowheads="1"/>
            </p:cNvSpPr>
            <p:nvPr/>
          </p:nvSpPr>
          <p:spPr bwMode="auto">
            <a:xfrm>
              <a:off x="3618" y="2857"/>
              <a:ext cx="166" cy="1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000">
                  <a:latin typeface="Arial" charset="0"/>
                  <a:ea typeface="新細明體" charset="-120"/>
                </a:rPr>
                <a:t>R</a:t>
              </a:r>
            </a:p>
          </p:txBody>
        </p:sp>
        <p:sp>
          <p:nvSpPr>
            <p:cNvPr id="51224" name="Oval 49"/>
            <p:cNvSpPr>
              <a:spLocks noChangeArrowheads="1"/>
            </p:cNvSpPr>
            <p:nvPr/>
          </p:nvSpPr>
          <p:spPr bwMode="auto">
            <a:xfrm>
              <a:off x="2622" y="3255"/>
              <a:ext cx="166" cy="1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000">
                  <a:latin typeface="Arial" charset="0"/>
                  <a:ea typeface="新細明體" charset="-120"/>
                </a:rPr>
                <a:t>R</a:t>
              </a:r>
            </a:p>
          </p:txBody>
        </p:sp>
        <p:sp>
          <p:nvSpPr>
            <p:cNvPr id="51225" name="Oval 50"/>
            <p:cNvSpPr>
              <a:spLocks noChangeArrowheads="1"/>
            </p:cNvSpPr>
            <p:nvPr/>
          </p:nvSpPr>
          <p:spPr bwMode="auto">
            <a:xfrm>
              <a:off x="4216" y="2857"/>
              <a:ext cx="166" cy="1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000">
                  <a:latin typeface="Arial" charset="0"/>
                  <a:ea typeface="新細明體" charset="-120"/>
                </a:rPr>
                <a:t>R</a:t>
              </a:r>
            </a:p>
          </p:txBody>
        </p:sp>
        <p:sp>
          <p:nvSpPr>
            <p:cNvPr id="51226" name="Oval 51"/>
            <p:cNvSpPr>
              <a:spLocks noChangeArrowheads="1"/>
            </p:cNvSpPr>
            <p:nvPr/>
          </p:nvSpPr>
          <p:spPr bwMode="auto">
            <a:xfrm>
              <a:off x="3011" y="3244"/>
              <a:ext cx="166" cy="1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000">
                  <a:latin typeface="Arial" charset="0"/>
                  <a:ea typeface="新細明體" charset="-120"/>
                </a:rPr>
                <a:t>R</a:t>
              </a:r>
            </a:p>
          </p:txBody>
        </p:sp>
        <p:sp>
          <p:nvSpPr>
            <p:cNvPr id="51227" name="Oval 52"/>
            <p:cNvSpPr>
              <a:spLocks noChangeArrowheads="1"/>
            </p:cNvSpPr>
            <p:nvPr/>
          </p:nvSpPr>
          <p:spPr bwMode="auto">
            <a:xfrm>
              <a:off x="3946" y="3255"/>
              <a:ext cx="166" cy="1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000">
                  <a:latin typeface="Arial" charset="0"/>
                  <a:ea typeface="新細明體" charset="-120"/>
                </a:rPr>
                <a:t>R</a:t>
              </a:r>
            </a:p>
          </p:txBody>
        </p:sp>
        <p:sp>
          <p:nvSpPr>
            <p:cNvPr id="51228" name="Oval 53"/>
            <p:cNvSpPr>
              <a:spLocks noChangeArrowheads="1"/>
            </p:cNvSpPr>
            <p:nvPr/>
          </p:nvSpPr>
          <p:spPr bwMode="auto">
            <a:xfrm>
              <a:off x="4492" y="3255"/>
              <a:ext cx="166" cy="1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000">
                  <a:latin typeface="Arial" charset="0"/>
                  <a:ea typeface="新細明體" charset="-120"/>
                </a:rPr>
                <a:t>R</a:t>
              </a:r>
            </a:p>
          </p:txBody>
        </p:sp>
        <p:cxnSp>
          <p:nvCxnSpPr>
            <p:cNvPr id="51229" name="AutoShape 54"/>
            <p:cNvCxnSpPr>
              <a:cxnSpLocks noChangeShapeType="1"/>
              <a:stCxn id="51223" idx="4"/>
              <a:endCxn id="51224" idx="7"/>
            </p:cNvCxnSpPr>
            <p:nvPr/>
          </p:nvCxnSpPr>
          <p:spPr bwMode="auto">
            <a:xfrm flipH="1">
              <a:off x="2764" y="3023"/>
              <a:ext cx="937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30" name="AutoShape 55"/>
            <p:cNvCxnSpPr>
              <a:cxnSpLocks noChangeShapeType="1"/>
              <a:stCxn id="51223" idx="4"/>
              <a:endCxn id="51226" idx="0"/>
            </p:cNvCxnSpPr>
            <p:nvPr/>
          </p:nvCxnSpPr>
          <p:spPr bwMode="auto">
            <a:xfrm flipH="1">
              <a:off x="3094" y="3023"/>
              <a:ext cx="607" cy="2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31" name="AutoShape 56"/>
            <p:cNvCxnSpPr>
              <a:cxnSpLocks noChangeShapeType="1"/>
              <a:stCxn id="51223" idx="4"/>
              <a:endCxn id="51227" idx="1"/>
            </p:cNvCxnSpPr>
            <p:nvPr/>
          </p:nvCxnSpPr>
          <p:spPr bwMode="auto">
            <a:xfrm>
              <a:off x="3701" y="3023"/>
              <a:ext cx="269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32" name="AutoShape 57"/>
            <p:cNvCxnSpPr>
              <a:cxnSpLocks noChangeShapeType="1"/>
              <a:stCxn id="51223" idx="4"/>
              <a:endCxn id="51228" idx="1"/>
            </p:cNvCxnSpPr>
            <p:nvPr/>
          </p:nvCxnSpPr>
          <p:spPr bwMode="auto">
            <a:xfrm>
              <a:off x="3701" y="3023"/>
              <a:ext cx="815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33" name="AutoShape 58"/>
            <p:cNvCxnSpPr>
              <a:cxnSpLocks noChangeShapeType="1"/>
              <a:stCxn id="51225" idx="4"/>
              <a:endCxn id="51224" idx="7"/>
            </p:cNvCxnSpPr>
            <p:nvPr/>
          </p:nvCxnSpPr>
          <p:spPr bwMode="auto">
            <a:xfrm flipH="1">
              <a:off x="2764" y="3023"/>
              <a:ext cx="1535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34" name="AutoShape 59"/>
            <p:cNvCxnSpPr>
              <a:cxnSpLocks noChangeShapeType="1"/>
              <a:stCxn id="51225" idx="4"/>
              <a:endCxn id="51226" idx="0"/>
            </p:cNvCxnSpPr>
            <p:nvPr/>
          </p:nvCxnSpPr>
          <p:spPr bwMode="auto">
            <a:xfrm flipH="1">
              <a:off x="3094" y="3023"/>
              <a:ext cx="1205" cy="2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35" name="AutoShape 60"/>
            <p:cNvCxnSpPr>
              <a:cxnSpLocks noChangeShapeType="1"/>
              <a:stCxn id="51225" idx="4"/>
              <a:endCxn id="51227" idx="0"/>
            </p:cNvCxnSpPr>
            <p:nvPr/>
          </p:nvCxnSpPr>
          <p:spPr bwMode="auto">
            <a:xfrm flipH="1">
              <a:off x="4030" y="3023"/>
              <a:ext cx="269" cy="2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36" name="AutoShape 61"/>
            <p:cNvCxnSpPr>
              <a:cxnSpLocks noChangeShapeType="1"/>
              <a:stCxn id="51225" idx="4"/>
              <a:endCxn id="51228" idx="1"/>
            </p:cNvCxnSpPr>
            <p:nvPr/>
          </p:nvCxnSpPr>
          <p:spPr bwMode="auto">
            <a:xfrm>
              <a:off x="4299" y="3023"/>
              <a:ext cx="217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237" name="Line 62"/>
            <p:cNvSpPr>
              <a:spLocks noChangeShapeType="1"/>
            </p:cNvSpPr>
            <p:nvPr/>
          </p:nvSpPr>
          <p:spPr bwMode="auto">
            <a:xfrm>
              <a:off x="2688" y="3421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8" name="Line 63"/>
            <p:cNvSpPr>
              <a:spLocks noChangeShapeType="1"/>
            </p:cNvSpPr>
            <p:nvPr/>
          </p:nvSpPr>
          <p:spPr bwMode="auto">
            <a:xfrm flipH="1">
              <a:off x="3081" y="3420"/>
              <a:ext cx="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9" name="Line 64"/>
            <p:cNvSpPr>
              <a:spLocks noChangeShapeType="1"/>
            </p:cNvSpPr>
            <p:nvPr/>
          </p:nvSpPr>
          <p:spPr bwMode="auto">
            <a:xfrm>
              <a:off x="4013" y="3421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40" name="Line 65"/>
            <p:cNvSpPr>
              <a:spLocks noChangeShapeType="1"/>
            </p:cNvSpPr>
            <p:nvPr/>
          </p:nvSpPr>
          <p:spPr bwMode="auto">
            <a:xfrm>
              <a:off x="4592" y="3421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9"/>
            <p:cNvGrpSpPr>
              <a:grpSpLocks/>
            </p:cNvGrpSpPr>
            <p:nvPr/>
          </p:nvGrpSpPr>
          <p:grpSpPr bwMode="auto">
            <a:xfrm rot="5400000">
              <a:off x="4483" y="3378"/>
              <a:ext cx="129" cy="109"/>
              <a:chOff x="1770" y="2952"/>
              <a:chExt cx="126" cy="96"/>
            </a:xfrm>
          </p:grpSpPr>
          <p:sp>
            <p:nvSpPr>
              <p:cNvPr id="51323" name="Line 50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4" name="Line 51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49"/>
            <p:cNvGrpSpPr>
              <a:grpSpLocks/>
            </p:cNvGrpSpPr>
            <p:nvPr/>
          </p:nvGrpSpPr>
          <p:grpSpPr bwMode="auto">
            <a:xfrm rot="5400000">
              <a:off x="3172" y="2527"/>
              <a:ext cx="129" cy="110"/>
              <a:chOff x="1770" y="2952"/>
              <a:chExt cx="126" cy="96"/>
            </a:xfrm>
          </p:grpSpPr>
          <p:sp>
            <p:nvSpPr>
              <p:cNvPr id="51321" name="Line 50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2" name="Line 51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49"/>
            <p:cNvGrpSpPr>
              <a:grpSpLocks/>
            </p:cNvGrpSpPr>
            <p:nvPr/>
          </p:nvGrpSpPr>
          <p:grpSpPr bwMode="auto">
            <a:xfrm rot="5400000">
              <a:off x="4688" y="2527"/>
              <a:ext cx="129" cy="110"/>
              <a:chOff x="1770" y="2952"/>
              <a:chExt cx="126" cy="96"/>
            </a:xfrm>
          </p:grpSpPr>
          <p:sp>
            <p:nvSpPr>
              <p:cNvPr id="51319" name="Line 50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0" name="Line 51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44" name="Text Box 75"/>
            <p:cNvSpPr txBox="1">
              <a:spLocks noChangeArrowheads="1"/>
            </p:cNvSpPr>
            <p:nvPr/>
          </p:nvSpPr>
          <p:spPr bwMode="auto">
            <a:xfrm>
              <a:off x="3192" y="3314"/>
              <a:ext cx="241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TW" sz="1200" dirty="0">
                  <a:latin typeface="Arial" charset="0"/>
                  <a:ea typeface="新細明體" charset="-120"/>
                </a:rPr>
                <a:t>a</a:t>
              </a:r>
              <a:r>
                <a:rPr kumimoji="1" lang="en-US" altLang="zh-TW" sz="1200" baseline="-25000" dirty="0">
                  <a:latin typeface="Arial" charset="0"/>
                  <a:ea typeface="新細明體" charset="-120"/>
                </a:rPr>
                <a:t>3</a:t>
              </a:r>
            </a:p>
          </p:txBody>
        </p:sp>
        <p:sp>
          <p:nvSpPr>
            <p:cNvPr id="51245" name="Text Box 76"/>
            <p:cNvSpPr txBox="1">
              <a:spLocks noChangeArrowheads="1"/>
            </p:cNvSpPr>
            <p:nvPr/>
          </p:nvSpPr>
          <p:spPr bwMode="auto">
            <a:xfrm>
              <a:off x="4234" y="3314"/>
              <a:ext cx="324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TW" sz="1200" dirty="0">
                  <a:latin typeface="Arial" charset="0"/>
                  <a:ea typeface="新細明體" charset="-120"/>
                </a:rPr>
                <a:t>a</a:t>
              </a:r>
              <a:r>
                <a:rPr kumimoji="1" lang="en-US" altLang="zh-TW" sz="1200" baseline="-25000" dirty="0">
                  <a:latin typeface="Arial" charset="0"/>
                  <a:ea typeface="新細明體" charset="-120"/>
                </a:rPr>
                <a:t>4</a:t>
              </a:r>
            </a:p>
          </p:txBody>
        </p:sp>
        <p:sp>
          <p:nvSpPr>
            <p:cNvPr id="51246" name="Text Box 77"/>
            <p:cNvSpPr txBox="1">
              <a:spLocks noChangeArrowheads="1"/>
            </p:cNvSpPr>
            <p:nvPr/>
          </p:nvSpPr>
          <p:spPr bwMode="auto">
            <a:xfrm>
              <a:off x="2358" y="3307"/>
              <a:ext cx="302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TW" sz="1200" dirty="0">
                  <a:latin typeface="Arial" charset="0"/>
                  <a:ea typeface="新細明體" charset="-120"/>
                </a:rPr>
                <a:t>a</a:t>
              </a:r>
              <a:r>
                <a:rPr kumimoji="1" lang="en-US" altLang="zh-TW" sz="1200" baseline="-25000" dirty="0">
                  <a:latin typeface="Arial" charset="0"/>
                  <a:ea typeface="新細明體" charset="-120"/>
                </a:rPr>
                <a:t>2</a:t>
              </a:r>
            </a:p>
          </p:txBody>
        </p:sp>
        <p:sp>
          <p:nvSpPr>
            <p:cNvPr id="51247" name="Text Box 78"/>
            <p:cNvSpPr txBox="1">
              <a:spLocks noChangeArrowheads="1"/>
            </p:cNvSpPr>
            <p:nvPr/>
          </p:nvSpPr>
          <p:spPr bwMode="auto">
            <a:xfrm>
              <a:off x="3024" y="2467"/>
              <a:ext cx="272" cy="1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TW" sz="1200" dirty="0">
                  <a:latin typeface="Arial" charset="0"/>
                  <a:ea typeface="新細明體" charset="-120"/>
                </a:rPr>
                <a:t>a</a:t>
              </a:r>
              <a:r>
                <a:rPr kumimoji="1" lang="en-US" altLang="zh-TW" sz="1200" baseline="-25000" dirty="0">
                  <a:latin typeface="Arial" charset="0"/>
                  <a:ea typeface="新細明體" charset="-120"/>
                </a:rPr>
                <a:t>1</a:t>
              </a:r>
            </a:p>
          </p:txBody>
        </p:sp>
        <p:sp>
          <p:nvSpPr>
            <p:cNvPr id="51248" name="Text Box 79"/>
            <p:cNvSpPr txBox="1">
              <a:spLocks noChangeArrowheads="1"/>
            </p:cNvSpPr>
            <p:nvPr/>
          </p:nvSpPr>
          <p:spPr bwMode="auto">
            <a:xfrm>
              <a:off x="4752" y="2470"/>
              <a:ext cx="264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TW" sz="1200" dirty="0">
                  <a:latin typeface="Arial" charset="0"/>
                  <a:ea typeface="新細明體" charset="-120"/>
                </a:rPr>
                <a:t>a</a:t>
              </a:r>
              <a:r>
                <a:rPr kumimoji="1" lang="en-US" altLang="zh-TW" sz="1200" baseline="-25000" dirty="0">
                  <a:latin typeface="Arial" charset="0"/>
                  <a:ea typeface="新細明體" charset="-120"/>
                </a:rPr>
                <a:t>1</a:t>
              </a:r>
            </a:p>
          </p:txBody>
        </p:sp>
        <p:grpSp>
          <p:nvGrpSpPr>
            <p:cNvPr id="8" name="Group 49"/>
            <p:cNvGrpSpPr>
              <a:grpSpLocks/>
            </p:cNvGrpSpPr>
            <p:nvPr/>
          </p:nvGrpSpPr>
          <p:grpSpPr bwMode="auto">
            <a:xfrm rot="5400000">
              <a:off x="2961" y="3371"/>
              <a:ext cx="129" cy="110"/>
              <a:chOff x="1770" y="2952"/>
              <a:chExt cx="126" cy="96"/>
            </a:xfrm>
          </p:grpSpPr>
          <p:sp>
            <p:nvSpPr>
              <p:cNvPr id="51317" name="Line 50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18" name="Line 51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50" name="Text Box 83"/>
            <p:cNvSpPr txBox="1">
              <a:spLocks noChangeArrowheads="1"/>
            </p:cNvSpPr>
            <p:nvPr/>
          </p:nvSpPr>
          <p:spPr bwMode="auto">
            <a:xfrm>
              <a:off x="2775" y="3307"/>
              <a:ext cx="271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TW" sz="1200" dirty="0">
                  <a:latin typeface="Arial" charset="0"/>
                  <a:ea typeface="新細明體" charset="-120"/>
                </a:rPr>
                <a:t>a</a:t>
              </a:r>
              <a:r>
                <a:rPr kumimoji="1" lang="en-US" altLang="zh-TW" sz="1200" baseline="-25000" dirty="0">
                  <a:latin typeface="Arial" charset="0"/>
                  <a:ea typeface="新細明體" charset="-120"/>
                </a:rPr>
                <a:t>2</a:t>
              </a:r>
            </a:p>
          </p:txBody>
        </p:sp>
        <p:sp>
          <p:nvSpPr>
            <p:cNvPr id="51251" name="AutoShape 84"/>
            <p:cNvSpPr>
              <a:spLocks noChangeArrowheads="1"/>
            </p:cNvSpPr>
            <p:nvPr/>
          </p:nvSpPr>
          <p:spPr bwMode="auto">
            <a:xfrm>
              <a:off x="3151" y="2400"/>
              <a:ext cx="1653" cy="14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sz="1200">
                  <a:latin typeface="Arial" charset="0"/>
                  <a:ea typeface="新細明體" charset="-120"/>
                </a:rPr>
                <a:t>Internet (INT)</a:t>
              </a:r>
            </a:p>
          </p:txBody>
        </p:sp>
        <p:pic>
          <p:nvPicPr>
            <p:cNvPr id="5125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27" y="3598"/>
              <a:ext cx="141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5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97" y="3598"/>
              <a:ext cx="141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5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92" y="3666"/>
              <a:ext cx="141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5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62" y="3666"/>
              <a:ext cx="141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56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33" y="3666"/>
              <a:ext cx="14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57" name="Text Box 90"/>
            <p:cNvSpPr txBox="1">
              <a:spLocks noChangeArrowheads="1"/>
            </p:cNvSpPr>
            <p:nvPr/>
          </p:nvSpPr>
          <p:spPr bwMode="auto">
            <a:xfrm>
              <a:off x="3279" y="3848"/>
              <a:ext cx="386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sz="1200">
                  <a:latin typeface="Arial" charset="0"/>
                  <a:ea typeface="新細明體" charset="-120"/>
                </a:rPr>
                <a:t>BL</a:t>
              </a:r>
              <a:r>
                <a:rPr kumimoji="1" lang="en-US" sz="1200" baseline="-25000">
                  <a:latin typeface="Arial" charset="0"/>
                  <a:ea typeface="新細明體" charset="-120"/>
                </a:rPr>
                <a:t>1</a:t>
              </a:r>
            </a:p>
          </p:txBody>
        </p:sp>
        <p:pic>
          <p:nvPicPr>
            <p:cNvPr id="5125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79" y="3598"/>
              <a:ext cx="14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5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44" y="3666"/>
              <a:ext cx="14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6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14" y="3666"/>
              <a:ext cx="141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61" name="Text Box 94"/>
            <p:cNvSpPr txBox="1">
              <a:spLocks noChangeArrowheads="1"/>
            </p:cNvSpPr>
            <p:nvPr/>
          </p:nvSpPr>
          <p:spPr bwMode="auto">
            <a:xfrm>
              <a:off x="3630" y="3842"/>
              <a:ext cx="38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sz="1200">
                  <a:latin typeface="Arial" charset="0"/>
                  <a:ea typeface="新細明體" charset="-120"/>
                </a:rPr>
                <a:t>BL</a:t>
              </a:r>
              <a:r>
                <a:rPr kumimoji="1" lang="en-US" sz="1200" baseline="-25000">
                  <a:latin typeface="Arial" charset="0"/>
                  <a:ea typeface="新細明體" charset="-120"/>
                </a:rPr>
                <a:t>2</a:t>
              </a:r>
            </a:p>
          </p:txBody>
        </p:sp>
        <p:pic>
          <p:nvPicPr>
            <p:cNvPr id="51262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60" y="3672"/>
              <a:ext cx="141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63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30" y="3672"/>
              <a:ext cx="141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64" name="Text Box 97"/>
            <p:cNvSpPr txBox="1">
              <a:spLocks noChangeArrowheads="1"/>
            </p:cNvSpPr>
            <p:nvPr/>
          </p:nvSpPr>
          <p:spPr bwMode="auto">
            <a:xfrm>
              <a:off x="3947" y="3848"/>
              <a:ext cx="386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sz="1200">
                  <a:latin typeface="Arial" charset="0"/>
                  <a:ea typeface="新細明體" charset="-120"/>
                </a:rPr>
                <a:t>BL</a:t>
              </a:r>
              <a:r>
                <a:rPr kumimoji="1" lang="en-US" sz="1200" baseline="-25000">
                  <a:latin typeface="Arial" charset="0"/>
                  <a:ea typeface="新細明體" charset="-120"/>
                </a:rPr>
                <a:t>3</a:t>
              </a:r>
            </a:p>
          </p:txBody>
        </p:sp>
        <p:pic>
          <p:nvPicPr>
            <p:cNvPr id="5126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7" y="3672"/>
              <a:ext cx="14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66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17" y="3672"/>
              <a:ext cx="141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67" name="Text Box 100"/>
            <p:cNvSpPr txBox="1">
              <a:spLocks noChangeArrowheads="1"/>
            </p:cNvSpPr>
            <p:nvPr/>
          </p:nvSpPr>
          <p:spPr bwMode="auto">
            <a:xfrm>
              <a:off x="4333" y="3848"/>
              <a:ext cx="38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sz="1200">
                  <a:latin typeface="Arial" charset="0"/>
                  <a:ea typeface="新細明體" charset="-120"/>
                </a:rPr>
                <a:t>BL</a:t>
              </a:r>
              <a:r>
                <a:rPr kumimoji="1" lang="en-US" sz="1200" baseline="-25000">
                  <a:latin typeface="Arial" charset="0"/>
                  <a:ea typeface="新細明體" charset="-120"/>
                </a:rPr>
                <a:t>4</a:t>
              </a:r>
            </a:p>
          </p:txBody>
        </p:sp>
        <p:pic>
          <p:nvPicPr>
            <p:cNvPr id="51268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05" y="3672"/>
              <a:ext cx="141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69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75" y="3672"/>
              <a:ext cx="141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70" name="Text Box 103"/>
            <p:cNvSpPr txBox="1">
              <a:spLocks noChangeArrowheads="1"/>
            </p:cNvSpPr>
            <p:nvPr/>
          </p:nvSpPr>
          <p:spPr bwMode="auto">
            <a:xfrm>
              <a:off x="2892" y="3848"/>
              <a:ext cx="38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sz="1200">
                  <a:latin typeface="Arial" charset="0"/>
                  <a:ea typeface="新細明體" charset="-120"/>
                </a:rPr>
                <a:t>FE</a:t>
              </a:r>
              <a:r>
                <a:rPr kumimoji="1" lang="en-US" sz="1200" baseline="-25000">
                  <a:latin typeface="Arial" charset="0"/>
                  <a:ea typeface="新細明體" charset="-120"/>
                </a:rPr>
                <a:t>2</a:t>
              </a:r>
            </a:p>
          </p:txBody>
        </p:sp>
        <p:pic>
          <p:nvPicPr>
            <p:cNvPr id="5127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59" y="3595"/>
              <a:ext cx="141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72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24" y="3663"/>
              <a:ext cx="14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73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94" y="3663"/>
              <a:ext cx="141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74" name="Text Box 107"/>
            <p:cNvSpPr txBox="1">
              <a:spLocks noChangeArrowheads="1"/>
            </p:cNvSpPr>
            <p:nvPr/>
          </p:nvSpPr>
          <p:spPr bwMode="auto">
            <a:xfrm>
              <a:off x="2610" y="3839"/>
              <a:ext cx="38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sz="1200">
                  <a:latin typeface="Arial" charset="0"/>
                  <a:ea typeface="新細明體" charset="-120"/>
                </a:rPr>
                <a:t>FE</a:t>
              </a:r>
              <a:r>
                <a:rPr kumimoji="1" lang="en-US" sz="1200" baseline="-25000">
                  <a:latin typeface="Arial" charset="0"/>
                  <a:ea typeface="新細明體" charset="-120"/>
                </a:rPr>
                <a:t>1</a:t>
              </a:r>
            </a:p>
          </p:txBody>
        </p:sp>
        <p:sp>
          <p:nvSpPr>
            <p:cNvPr id="51275" name="AutoShape 108"/>
            <p:cNvSpPr>
              <a:spLocks noChangeArrowheads="1"/>
            </p:cNvSpPr>
            <p:nvPr/>
          </p:nvSpPr>
          <p:spPr bwMode="auto">
            <a:xfrm>
              <a:off x="4663" y="3584"/>
              <a:ext cx="352" cy="422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20000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1" lang="en-US" sz="1000" baseline="-25000">
                <a:latin typeface="Arial" charset="0"/>
                <a:ea typeface="新細明體" charset="-120"/>
              </a:endParaRPr>
            </a:p>
          </p:txBody>
        </p:sp>
        <p:sp>
          <p:nvSpPr>
            <p:cNvPr id="51276" name="Oval 109"/>
            <p:cNvSpPr>
              <a:spLocks noChangeArrowheads="1"/>
            </p:cNvSpPr>
            <p:nvPr/>
          </p:nvSpPr>
          <p:spPr bwMode="auto">
            <a:xfrm>
              <a:off x="4879" y="3244"/>
              <a:ext cx="166" cy="1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000">
                  <a:latin typeface="Arial" charset="0"/>
                  <a:ea typeface="新細明體" charset="-120"/>
                </a:rPr>
                <a:t>R</a:t>
              </a:r>
            </a:p>
          </p:txBody>
        </p:sp>
        <p:sp>
          <p:nvSpPr>
            <p:cNvPr id="51277" name="Line 110"/>
            <p:cNvSpPr>
              <a:spLocks noChangeShapeType="1"/>
            </p:cNvSpPr>
            <p:nvPr/>
          </p:nvSpPr>
          <p:spPr bwMode="auto">
            <a:xfrm>
              <a:off x="4979" y="341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49"/>
            <p:cNvGrpSpPr>
              <a:grpSpLocks/>
            </p:cNvGrpSpPr>
            <p:nvPr/>
          </p:nvGrpSpPr>
          <p:grpSpPr bwMode="auto">
            <a:xfrm rot="5400000">
              <a:off x="4860" y="3371"/>
              <a:ext cx="129" cy="110"/>
              <a:chOff x="1770" y="2952"/>
              <a:chExt cx="126" cy="96"/>
            </a:xfrm>
          </p:grpSpPr>
          <p:sp>
            <p:nvSpPr>
              <p:cNvPr id="51315" name="Line 50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16" name="Line 51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79" name="Text Box 114"/>
            <p:cNvSpPr txBox="1">
              <a:spLocks noChangeArrowheads="1"/>
            </p:cNvSpPr>
            <p:nvPr/>
          </p:nvSpPr>
          <p:spPr bwMode="auto">
            <a:xfrm>
              <a:off x="4651" y="3314"/>
              <a:ext cx="294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TW" sz="1200" dirty="0">
                  <a:latin typeface="Arial" charset="0"/>
                  <a:ea typeface="新細明體" charset="-120"/>
                </a:rPr>
                <a:t>a</a:t>
              </a:r>
              <a:r>
                <a:rPr kumimoji="1" lang="en-US" altLang="zh-TW" sz="1200" baseline="-25000" dirty="0">
                  <a:latin typeface="Arial" charset="0"/>
                  <a:ea typeface="新細明體" charset="-120"/>
                </a:rPr>
                <a:t>5</a:t>
              </a:r>
            </a:p>
          </p:txBody>
        </p:sp>
        <p:pic>
          <p:nvPicPr>
            <p:cNvPr id="51280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34" y="3661"/>
              <a:ext cx="14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81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4" y="3661"/>
              <a:ext cx="141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82" name="Text Box 117"/>
            <p:cNvSpPr txBox="1">
              <a:spLocks noChangeArrowheads="1"/>
            </p:cNvSpPr>
            <p:nvPr/>
          </p:nvSpPr>
          <p:spPr bwMode="auto">
            <a:xfrm>
              <a:off x="4720" y="3842"/>
              <a:ext cx="38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sz="1200">
                  <a:latin typeface="Arial" charset="0"/>
                  <a:ea typeface="新細明體" charset="-120"/>
                </a:rPr>
                <a:t>BL</a:t>
              </a:r>
              <a:r>
                <a:rPr kumimoji="1" lang="en-US" sz="1200" baseline="-25000">
                  <a:latin typeface="Arial" charset="0"/>
                  <a:ea typeface="新細明體" charset="-120"/>
                </a:rPr>
                <a:t>5</a:t>
              </a:r>
            </a:p>
          </p:txBody>
        </p:sp>
        <p:cxnSp>
          <p:nvCxnSpPr>
            <p:cNvPr id="51283" name="AutoShape 118"/>
            <p:cNvCxnSpPr>
              <a:cxnSpLocks noChangeShapeType="1"/>
              <a:stCxn id="51225" idx="4"/>
              <a:endCxn id="51276" idx="0"/>
            </p:cNvCxnSpPr>
            <p:nvPr/>
          </p:nvCxnSpPr>
          <p:spPr bwMode="auto">
            <a:xfrm>
              <a:off x="4299" y="3023"/>
              <a:ext cx="663" cy="2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284" name="AutoShape 119"/>
            <p:cNvSpPr>
              <a:spLocks noChangeArrowheads="1"/>
            </p:cNvSpPr>
            <p:nvPr/>
          </p:nvSpPr>
          <p:spPr bwMode="auto">
            <a:xfrm>
              <a:off x="5050" y="3584"/>
              <a:ext cx="352" cy="422"/>
            </a:xfrm>
            <a:prstGeom prst="roundRect">
              <a:avLst>
                <a:gd name="adj" fmla="val 16667"/>
              </a:avLst>
            </a:prstGeom>
            <a:solidFill>
              <a:srgbClr val="CC99FF">
                <a:alpha val="20000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1" lang="en-US" sz="1000" baseline="-25000">
                <a:latin typeface="Arial" charset="0"/>
                <a:ea typeface="新細明體" charset="-120"/>
              </a:endParaRPr>
            </a:p>
          </p:txBody>
        </p:sp>
        <p:sp>
          <p:nvSpPr>
            <p:cNvPr id="51285" name="Oval 120"/>
            <p:cNvSpPr>
              <a:spLocks noChangeArrowheads="1"/>
            </p:cNvSpPr>
            <p:nvPr/>
          </p:nvSpPr>
          <p:spPr bwMode="auto">
            <a:xfrm>
              <a:off x="5265" y="3244"/>
              <a:ext cx="167" cy="1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000">
                  <a:latin typeface="Arial" charset="0"/>
                  <a:ea typeface="新細明體" charset="-120"/>
                </a:rPr>
                <a:t>R</a:t>
              </a:r>
            </a:p>
          </p:txBody>
        </p:sp>
        <p:sp>
          <p:nvSpPr>
            <p:cNvPr id="51286" name="Line 121"/>
            <p:cNvSpPr>
              <a:spLocks noChangeShapeType="1"/>
            </p:cNvSpPr>
            <p:nvPr/>
          </p:nvSpPr>
          <p:spPr bwMode="auto">
            <a:xfrm>
              <a:off x="5366" y="341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49"/>
            <p:cNvGrpSpPr>
              <a:grpSpLocks/>
            </p:cNvGrpSpPr>
            <p:nvPr/>
          </p:nvGrpSpPr>
          <p:grpSpPr bwMode="auto">
            <a:xfrm rot="5400000">
              <a:off x="5247" y="3371"/>
              <a:ext cx="129" cy="110"/>
              <a:chOff x="1770" y="2952"/>
              <a:chExt cx="126" cy="96"/>
            </a:xfrm>
          </p:grpSpPr>
          <p:sp>
            <p:nvSpPr>
              <p:cNvPr id="51313" name="Line 50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14" name="Line 51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88" name="Text Box 125"/>
            <p:cNvSpPr txBox="1">
              <a:spLocks noChangeArrowheads="1"/>
            </p:cNvSpPr>
            <p:nvPr/>
          </p:nvSpPr>
          <p:spPr bwMode="auto">
            <a:xfrm>
              <a:off x="5068" y="3314"/>
              <a:ext cx="263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TW" sz="1200" dirty="0">
                  <a:latin typeface="Arial" charset="0"/>
                  <a:ea typeface="新細明體" charset="-120"/>
                </a:rPr>
                <a:t>a</a:t>
              </a:r>
              <a:r>
                <a:rPr kumimoji="1" lang="en-US" altLang="zh-TW" sz="1200" baseline="-25000" dirty="0">
                  <a:latin typeface="Arial" charset="0"/>
                  <a:ea typeface="新細明體" charset="-120"/>
                </a:rPr>
                <a:t>7</a:t>
              </a:r>
            </a:p>
          </p:txBody>
        </p:sp>
        <p:pic>
          <p:nvPicPr>
            <p:cNvPr id="5128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56" y="3661"/>
              <a:ext cx="14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90" name="Text Box 127"/>
            <p:cNvSpPr txBox="1">
              <a:spLocks noChangeArrowheads="1"/>
            </p:cNvSpPr>
            <p:nvPr/>
          </p:nvSpPr>
          <p:spPr bwMode="auto">
            <a:xfrm>
              <a:off x="5129" y="3837"/>
              <a:ext cx="295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sz="1200" dirty="0" smtClean="0">
                  <a:latin typeface="Arial" charset="0"/>
                  <a:ea typeface="新細明體" charset="-120"/>
                </a:rPr>
                <a:t>BE</a:t>
              </a:r>
              <a:endParaRPr kumimoji="1" lang="en-US" sz="1200" baseline="-250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51291" name="Oval 128"/>
            <p:cNvSpPr>
              <a:spLocks noChangeArrowheads="1"/>
            </p:cNvSpPr>
            <p:nvPr/>
          </p:nvSpPr>
          <p:spPr bwMode="auto">
            <a:xfrm>
              <a:off x="3362" y="3244"/>
              <a:ext cx="167" cy="1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000">
                  <a:latin typeface="Arial" charset="0"/>
                  <a:ea typeface="新細明體" charset="-120"/>
                </a:rPr>
                <a:t>R</a:t>
              </a:r>
            </a:p>
          </p:txBody>
        </p:sp>
        <p:sp>
          <p:nvSpPr>
            <p:cNvPr id="51292" name="Line 129"/>
            <p:cNvSpPr>
              <a:spLocks noChangeShapeType="1"/>
            </p:cNvSpPr>
            <p:nvPr/>
          </p:nvSpPr>
          <p:spPr bwMode="auto">
            <a:xfrm>
              <a:off x="3451" y="341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49"/>
            <p:cNvGrpSpPr>
              <a:grpSpLocks/>
            </p:cNvGrpSpPr>
            <p:nvPr/>
          </p:nvGrpSpPr>
          <p:grpSpPr bwMode="auto">
            <a:xfrm rot="5400000">
              <a:off x="3348" y="3371"/>
              <a:ext cx="129" cy="110"/>
              <a:chOff x="1770" y="2952"/>
              <a:chExt cx="126" cy="96"/>
            </a:xfrm>
          </p:grpSpPr>
          <p:sp>
            <p:nvSpPr>
              <p:cNvPr id="51311" name="Line 50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12" name="Line 51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1294" name="AutoShape 133"/>
            <p:cNvCxnSpPr>
              <a:cxnSpLocks noChangeShapeType="1"/>
              <a:stCxn id="51225" idx="4"/>
              <a:endCxn id="51285" idx="0"/>
            </p:cNvCxnSpPr>
            <p:nvPr/>
          </p:nvCxnSpPr>
          <p:spPr bwMode="auto">
            <a:xfrm>
              <a:off x="4299" y="3023"/>
              <a:ext cx="1050" cy="2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95" name="AutoShape 134"/>
            <p:cNvCxnSpPr>
              <a:cxnSpLocks noChangeShapeType="1"/>
              <a:stCxn id="51223" idx="4"/>
              <a:endCxn id="51285" idx="0"/>
            </p:cNvCxnSpPr>
            <p:nvPr/>
          </p:nvCxnSpPr>
          <p:spPr bwMode="auto">
            <a:xfrm>
              <a:off x="3701" y="3023"/>
              <a:ext cx="1648" cy="2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96" name="AutoShape 135"/>
            <p:cNvCxnSpPr>
              <a:cxnSpLocks noChangeShapeType="1"/>
              <a:stCxn id="51223" idx="4"/>
              <a:endCxn id="51276" idx="0"/>
            </p:cNvCxnSpPr>
            <p:nvPr/>
          </p:nvCxnSpPr>
          <p:spPr bwMode="auto">
            <a:xfrm>
              <a:off x="3701" y="3023"/>
              <a:ext cx="1261" cy="2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97" name="AutoShape 136"/>
            <p:cNvCxnSpPr>
              <a:cxnSpLocks noChangeShapeType="1"/>
              <a:stCxn id="51223" idx="4"/>
              <a:endCxn id="51291" idx="0"/>
            </p:cNvCxnSpPr>
            <p:nvPr/>
          </p:nvCxnSpPr>
          <p:spPr bwMode="auto">
            <a:xfrm flipH="1">
              <a:off x="3446" y="3023"/>
              <a:ext cx="255" cy="2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98" name="AutoShape 137"/>
            <p:cNvCxnSpPr>
              <a:cxnSpLocks noChangeShapeType="1"/>
              <a:stCxn id="51225" idx="4"/>
              <a:endCxn id="51291" idx="0"/>
            </p:cNvCxnSpPr>
            <p:nvPr/>
          </p:nvCxnSpPr>
          <p:spPr bwMode="auto">
            <a:xfrm flipH="1">
              <a:off x="3446" y="3023"/>
              <a:ext cx="853" cy="2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299" name="Line 138"/>
            <p:cNvSpPr>
              <a:spLocks noChangeShapeType="1"/>
            </p:cNvSpPr>
            <p:nvPr/>
          </p:nvSpPr>
          <p:spPr bwMode="auto">
            <a:xfrm>
              <a:off x="3292" y="2548"/>
              <a:ext cx="0" cy="1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300" name="Line 139"/>
            <p:cNvSpPr>
              <a:spLocks noChangeShapeType="1"/>
            </p:cNvSpPr>
            <p:nvPr/>
          </p:nvSpPr>
          <p:spPr bwMode="auto">
            <a:xfrm>
              <a:off x="4698" y="2541"/>
              <a:ext cx="0" cy="1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301" name="Oval 145"/>
            <p:cNvSpPr>
              <a:spLocks noChangeArrowheads="1"/>
            </p:cNvSpPr>
            <p:nvPr/>
          </p:nvSpPr>
          <p:spPr bwMode="auto">
            <a:xfrm>
              <a:off x="3222" y="2646"/>
              <a:ext cx="166" cy="1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000">
                  <a:latin typeface="Arial" charset="0"/>
                  <a:ea typeface="新細明體" charset="-120"/>
                </a:rPr>
                <a:t>R</a:t>
              </a:r>
            </a:p>
          </p:txBody>
        </p:sp>
        <p:sp>
          <p:nvSpPr>
            <p:cNvPr id="51302" name="Oval 146"/>
            <p:cNvSpPr>
              <a:spLocks noChangeArrowheads="1"/>
            </p:cNvSpPr>
            <p:nvPr/>
          </p:nvSpPr>
          <p:spPr bwMode="auto">
            <a:xfrm>
              <a:off x="4602" y="2646"/>
              <a:ext cx="167" cy="1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000">
                  <a:latin typeface="Arial" charset="0"/>
                  <a:ea typeface="新細明體" charset="-120"/>
                </a:rPr>
                <a:t>R</a:t>
              </a:r>
            </a:p>
          </p:txBody>
        </p: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 rot="5400000">
              <a:off x="3910" y="3371"/>
              <a:ext cx="129" cy="110"/>
              <a:chOff x="1770" y="2952"/>
              <a:chExt cx="126" cy="96"/>
            </a:xfrm>
          </p:grpSpPr>
          <p:sp>
            <p:nvSpPr>
              <p:cNvPr id="51309" name="Line 50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10" name="Line 51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04" name="Text Box 150"/>
            <p:cNvSpPr txBox="1">
              <a:spLocks noChangeArrowheads="1"/>
            </p:cNvSpPr>
            <p:nvPr/>
          </p:nvSpPr>
          <p:spPr bwMode="auto">
            <a:xfrm>
              <a:off x="3713" y="3314"/>
              <a:ext cx="282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TW" sz="1200" dirty="0">
                  <a:latin typeface="Arial" charset="0"/>
                  <a:ea typeface="新細明體" charset="-120"/>
                </a:rPr>
                <a:t>a</a:t>
              </a:r>
              <a:r>
                <a:rPr kumimoji="1" lang="en-US" altLang="zh-TW" sz="1200" baseline="-25000" dirty="0">
                  <a:latin typeface="Arial" charset="0"/>
                  <a:ea typeface="新細明體" charset="-120"/>
                </a:rPr>
                <a:t>3</a:t>
              </a:r>
            </a:p>
          </p:txBody>
        </p:sp>
        <p:grpSp>
          <p:nvGrpSpPr>
            <p:cNvPr id="13" name="Group 49"/>
            <p:cNvGrpSpPr>
              <a:grpSpLocks/>
            </p:cNvGrpSpPr>
            <p:nvPr/>
          </p:nvGrpSpPr>
          <p:grpSpPr bwMode="auto">
            <a:xfrm rot="5400000">
              <a:off x="2579" y="3371"/>
              <a:ext cx="129" cy="110"/>
              <a:chOff x="1770" y="2952"/>
              <a:chExt cx="126" cy="96"/>
            </a:xfrm>
          </p:grpSpPr>
          <p:sp>
            <p:nvSpPr>
              <p:cNvPr id="51307" name="Line 50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8" name="Line 51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06" name="Text Box 154"/>
            <p:cNvSpPr txBox="1">
              <a:spLocks noChangeArrowheads="1"/>
            </p:cNvSpPr>
            <p:nvPr/>
          </p:nvSpPr>
          <p:spPr bwMode="auto">
            <a:xfrm>
              <a:off x="2448" y="2927"/>
              <a:ext cx="38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kumimoji="1" lang="en-US" altLang="zh-TW" sz="1000" b="1" i="1" baseline="-25000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695472" name="Text Box 176"/>
          <p:cNvSpPr txBox="1">
            <a:spLocks noChangeArrowheads="1"/>
          </p:cNvSpPr>
          <p:nvPr/>
        </p:nvSpPr>
        <p:spPr bwMode="auto">
          <a:xfrm>
            <a:off x="5232400" y="6491288"/>
            <a:ext cx="2387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TW" sz="1800" b="1">
                <a:latin typeface="Arial" charset="0"/>
                <a:ea typeface="新細明體" charset="-120"/>
              </a:rPr>
              <a:t>Local Data Center</a:t>
            </a:r>
            <a:endParaRPr kumimoji="1" lang="en-US" sz="1800" b="1">
              <a:latin typeface="Arial" charset="0"/>
              <a:ea typeface="新細明體" charset="-120"/>
            </a:endParaRPr>
          </a:p>
        </p:txBody>
      </p:sp>
      <p:sp>
        <p:nvSpPr>
          <p:cNvPr id="152" name="Oval 65"/>
          <p:cNvSpPr>
            <a:spLocks noChangeArrowheads="1"/>
          </p:cNvSpPr>
          <p:nvPr/>
        </p:nvSpPr>
        <p:spPr bwMode="auto">
          <a:xfrm>
            <a:off x="1295400" y="3657600"/>
            <a:ext cx="801906" cy="399143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latin typeface="Arial" charset="0"/>
              </a:rPr>
              <a:t>BE</a:t>
            </a:r>
            <a:r>
              <a:rPr lang="en-US" sz="1600" baseline="-25000" dirty="0">
                <a:latin typeface="Arial" charset="0"/>
              </a:rPr>
              <a:t>2</a:t>
            </a:r>
          </a:p>
        </p:txBody>
      </p:sp>
      <p:sp>
        <p:nvSpPr>
          <p:cNvPr id="158" name="Oval 65"/>
          <p:cNvSpPr>
            <a:spLocks noChangeArrowheads="1"/>
          </p:cNvSpPr>
          <p:nvPr/>
        </p:nvSpPr>
        <p:spPr bwMode="auto">
          <a:xfrm>
            <a:off x="2398494" y="3639457"/>
            <a:ext cx="801906" cy="399143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latin typeface="Arial" charset="0"/>
              </a:rPr>
              <a:t>BE</a:t>
            </a:r>
            <a:r>
              <a:rPr lang="en-US" sz="1600" baseline="-25000" dirty="0">
                <a:latin typeface="Arial" charset="0"/>
              </a:rPr>
              <a:t>3</a:t>
            </a:r>
          </a:p>
        </p:txBody>
      </p:sp>
      <p:sp>
        <p:nvSpPr>
          <p:cNvPr id="159" name="Oval 65"/>
          <p:cNvSpPr>
            <a:spLocks noChangeArrowheads="1"/>
          </p:cNvSpPr>
          <p:nvPr/>
        </p:nvSpPr>
        <p:spPr bwMode="auto">
          <a:xfrm>
            <a:off x="3505200" y="3657600"/>
            <a:ext cx="725706" cy="399143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latin typeface="Arial" charset="0"/>
              </a:rPr>
              <a:t>BE</a:t>
            </a:r>
            <a:r>
              <a:rPr lang="en-US" sz="1600" baseline="-25000" dirty="0">
                <a:latin typeface="Arial" charset="0"/>
              </a:rPr>
              <a:t>4</a:t>
            </a:r>
          </a:p>
        </p:txBody>
      </p:sp>
      <p:sp>
        <p:nvSpPr>
          <p:cNvPr id="160" name="Oval 65"/>
          <p:cNvSpPr>
            <a:spLocks noChangeArrowheads="1"/>
          </p:cNvSpPr>
          <p:nvPr/>
        </p:nvSpPr>
        <p:spPr bwMode="auto">
          <a:xfrm>
            <a:off x="4379694" y="3657600"/>
            <a:ext cx="801906" cy="399143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latin typeface="Arial" charset="0"/>
              </a:rPr>
              <a:t>BE</a:t>
            </a:r>
            <a:r>
              <a:rPr lang="en-US" sz="1600" baseline="-25000" dirty="0">
                <a:latin typeface="Arial" charset="0"/>
              </a:rPr>
              <a:t>5</a:t>
            </a:r>
          </a:p>
        </p:txBody>
      </p:sp>
      <p:cxnSp>
        <p:nvCxnSpPr>
          <p:cNvPr id="172" name="Elbow Connector 171"/>
          <p:cNvCxnSpPr/>
          <p:nvPr/>
        </p:nvCxnSpPr>
        <p:spPr>
          <a:xfrm flipV="1">
            <a:off x="0" y="3505200"/>
            <a:ext cx="9144000" cy="914400"/>
          </a:xfrm>
          <a:prstGeom prst="bentConnector3">
            <a:avLst>
              <a:gd name="adj1" fmla="val 6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lide Number Placeholder 1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3124200" y="3505200"/>
            <a:ext cx="4683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BE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3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47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Migration scenario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4876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</p:txBody>
      </p:sp>
      <p:pic>
        <p:nvPicPr>
          <p:cNvPr id="52234" name="Picture 405"/>
          <p:cNvPicPr>
            <a:picLocks noChangeArrowheads="1"/>
          </p:cNvPicPr>
          <p:nvPr/>
        </p:nvPicPr>
        <p:blipFill>
          <a:blip r:embed="rId4" cstate="print">
            <a:lum bright="18000" contrast="-2000"/>
          </a:blip>
          <a:srcRect/>
          <a:stretch>
            <a:fillRect/>
          </a:stretch>
        </p:blipFill>
        <p:spPr bwMode="auto">
          <a:xfrm>
            <a:off x="1392952" y="2770717"/>
            <a:ext cx="6074648" cy="234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5" name="AutoShape 406"/>
          <p:cNvSpPr>
            <a:spLocks noChangeArrowheads="1"/>
          </p:cNvSpPr>
          <p:nvPr/>
        </p:nvSpPr>
        <p:spPr bwMode="auto">
          <a:xfrm>
            <a:off x="2868427" y="4028616"/>
            <a:ext cx="2070949" cy="87382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kumimoji="1" lang="en-US" sz="1400" baseline="-25000">
              <a:latin typeface="Arial" charset="0"/>
              <a:ea typeface="新細明體" charset="-120"/>
            </a:endParaRPr>
          </a:p>
        </p:txBody>
      </p:sp>
      <p:sp>
        <p:nvSpPr>
          <p:cNvPr id="52236" name="AutoShape 407"/>
          <p:cNvSpPr>
            <a:spLocks noChangeArrowheads="1"/>
          </p:cNvSpPr>
          <p:nvPr/>
        </p:nvSpPr>
        <p:spPr bwMode="auto">
          <a:xfrm>
            <a:off x="2724131" y="2171233"/>
            <a:ext cx="3359449" cy="49990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sz="1600">
                <a:latin typeface="Arial" charset="0"/>
                <a:ea typeface="新細明體" charset="-120"/>
              </a:rPr>
              <a:t>Campus Core Network</a:t>
            </a:r>
          </a:p>
        </p:txBody>
      </p:sp>
      <p:pic>
        <p:nvPicPr>
          <p:cNvPr id="5223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9559" y="4028616"/>
            <a:ext cx="284527" cy="42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68427" y="4166802"/>
            <a:ext cx="284527" cy="4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9" name="AutoShape 410"/>
          <p:cNvSpPr>
            <a:spLocks noChangeArrowheads="1"/>
          </p:cNvSpPr>
          <p:nvPr/>
        </p:nvSpPr>
        <p:spPr bwMode="auto">
          <a:xfrm>
            <a:off x="5010508" y="4028616"/>
            <a:ext cx="715382" cy="857566"/>
          </a:xfrm>
          <a:prstGeom prst="roundRect">
            <a:avLst>
              <a:gd name="adj" fmla="val 16667"/>
            </a:avLst>
          </a:prstGeom>
          <a:solidFill>
            <a:srgbClr val="00FF00">
              <a:alpha val="20000"/>
            </a:srgb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kumimoji="1" lang="en-US" sz="1400" baseline="-25000">
              <a:latin typeface="Arial" charset="0"/>
              <a:ea typeface="新細明體" charset="-120"/>
            </a:endParaRPr>
          </a:p>
        </p:txBody>
      </p:sp>
      <p:sp>
        <p:nvSpPr>
          <p:cNvPr id="52240" name="AutoShape 411"/>
          <p:cNvSpPr>
            <a:spLocks noChangeArrowheads="1"/>
          </p:cNvSpPr>
          <p:nvPr/>
        </p:nvSpPr>
        <p:spPr bwMode="auto">
          <a:xfrm>
            <a:off x="1508795" y="4028616"/>
            <a:ext cx="1286468" cy="857566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kumimoji="1" lang="en-US" sz="1400">
              <a:latin typeface="Arial" charset="0"/>
              <a:ea typeface="新細明體" charset="-120"/>
            </a:endParaRPr>
          </a:p>
        </p:txBody>
      </p:sp>
      <p:sp>
        <p:nvSpPr>
          <p:cNvPr id="52241" name="Oval 412"/>
          <p:cNvSpPr>
            <a:spLocks noChangeArrowheads="1"/>
          </p:cNvSpPr>
          <p:nvPr/>
        </p:nvSpPr>
        <p:spPr bwMode="auto">
          <a:xfrm>
            <a:off x="3673231" y="2528891"/>
            <a:ext cx="337368" cy="33733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400">
                <a:latin typeface="Arial" charset="0"/>
                <a:ea typeface="新細明體" charset="-120"/>
              </a:rPr>
              <a:t>R</a:t>
            </a:r>
          </a:p>
        </p:txBody>
      </p:sp>
      <p:sp>
        <p:nvSpPr>
          <p:cNvPr id="52242" name="Oval 413"/>
          <p:cNvSpPr>
            <a:spLocks noChangeArrowheads="1"/>
          </p:cNvSpPr>
          <p:nvPr/>
        </p:nvSpPr>
        <p:spPr bwMode="auto">
          <a:xfrm>
            <a:off x="1649026" y="3337686"/>
            <a:ext cx="337368" cy="33733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400">
                <a:latin typeface="Arial" charset="0"/>
                <a:ea typeface="新細明體" charset="-120"/>
              </a:rPr>
              <a:t>R</a:t>
            </a:r>
          </a:p>
        </p:txBody>
      </p:sp>
      <p:sp>
        <p:nvSpPr>
          <p:cNvPr id="52243" name="Oval 414"/>
          <p:cNvSpPr>
            <a:spLocks noChangeArrowheads="1"/>
          </p:cNvSpPr>
          <p:nvPr/>
        </p:nvSpPr>
        <p:spPr bwMode="auto">
          <a:xfrm>
            <a:off x="4888567" y="2528891"/>
            <a:ext cx="337368" cy="33733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400">
                <a:latin typeface="Arial" charset="0"/>
                <a:ea typeface="新細明體" charset="-120"/>
              </a:rPr>
              <a:t>R</a:t>
            </a:r>
          </a:p>
        </p:txBody>
      </p:sp>
      <p:sp>
        <p:nvSpPr>
          <p:cNvPr id="52244" name="Oval 415"/>
          <p:cNvSpPr>
            <a:spLocks noChangeArrowheads="1"/>
          </p:cNvSpPr>
          <p:nvPr/>
        </p:nvSpPr>
        <p:spPr bwMode="auto">
          <a:xfrm>
            <a:off x="2439604" y="3315332"/>
            <a:ext cx="337368" cy="33733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400">
                <a:latin typeface="Arial" charset="0"/>
                <a:ea typeface="新細明體" charset="-120"/>
              </a:rPr>
              <a:t>R</a:t>
            </a:r>
          </a:p>
        </p:txBody>
      </p:sp>
      <p:sp>
        <p:nvSpPr>
          <p:cNvPr id="52245" name="Oval 416"/>
          <p:cNvSpPr>
            <a:spLocks noChangeArrowheads="1"/>
          </p:cNvSpPr>
          <p:nvPr/>
        </p:nvSpPr>
        <p:spPr bwMode="auto">
          <a:xfrm>
            <a:off x="4339837" y="3337686"/>
            <a:ext cx="337368" cy="33733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400">
                <a:latin typeface="Arial" charset="0"/>
                <a:ea typeface="新細明體" charset="-120"/>
              </a:rPr>
              <a:t>R</a:t>
            </a:r>
          </a:p>
        </p:txBody>
      </p:sp>
      <p:sp>
        <p:nvSpPr>
          <p:cNvPr id="52246" name="Oval 417"/>
          <p:cNvSpPr>
            <a:spLocks noChangeArrowheads="1"/>
          </p:cNvSpPr>
          <p:nvPr/>
        </p:nvSpPr>
        <p:spPr bwMode="auto">
          <a:xfrm>
            <a:off x="5449492" y="3337686"/>
            <a:ext cx="337368" cy="33733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400">
                <a:latin typeface="Arial" charset="0"/>
                <a:ea typeface="新細明體" charset="-120"/>
              </a:rPr>
              <a:t>R</a:t>
            </a:r>
          </a:p>
        </p:txBody>
      </p:sp>
      <p:cxnSp>
        <p:nvCxnSpPr>
          <p:cNvPr id="52247" name="AutoShape 418"/>
          <p:cNvCxnSpPr>
            <a:cxnSpLocks noChangeShapeType="1"/>
            <a:stCxn id="52241" idx="4"/>
            <a:endCxn id="52242" idx="7"/>
          </p:cNvCxnSpPr>
          <p:nvPr/>
        </p:nvCxnSpPr>
        <p:spPr bwMode="auto">
          <a:xfrm flipH="1">
            <a:off x="1937618" y="2866228"/>
            <a:ext cx="1904297" cy="5202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248" name="AutoShape 419"/>
          <p:cNvCxnSpPr>
            <a:cxnSpLocks noChangeShapeType="1"/>
            <a:stCxn id="52241" idx="4"/>
            <a:endCxn id="52244" idx="0"/>
          </p:cNvCxnSpPr>
          <p:nvPr/>
        </p:nvCxnSpPr>
        <p:spPr bwMode="auto">
          <a:xfrm flipH="1">
            <a:off x="2608288" y="2866228"/>
            <a:ext cx="1233627" cy="4491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249" name="AutoShape 420"/>
          <p:cNvCxnSpPr>
            <a:cxnSpLocks noChangeShapeType="1"/>
            <a:stCxn id="52241" idx="4"/>
            <a:endCxn id="52245" idx="1"/>
          </p:cNvCxnSpPr>
          <p:nvPr/>
        </p:nvCxnSpPr>
        <p:spPr bwMode="auto">
          <a:xfrm>
            <a:off x="3841915" y="2866228"/>
            <a:ext cx="546698" cy="5202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250" name="AutoShape 421"/>
          <p:cNvCxnSpPr>
            <a:cxnSpLocks noChangeShapeType="1"/>
            <a:stCxn id="52241" idx="4"/>
            <a:endCxn id="52246" idx="1"/>
          </p:cNvCxnSpPr>
          <p:nvPr/>
        </p:nvCxnSpPr>
        <p:spPr bwMode="auto">
          <a:xfrm>
            <a:off x="3841915" y="2866228"/>
            <a:ext cx="1656353" cy="5202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251" name="AutoShape 422"/>
          <p:cNvCxnSpPr>
            <a:cxnSpLocks noChangeShapeType="1"/>
            <a:stCxn id="52243" idx="4"/>
            <a:endCxn id="52242" idx="7"/>
          </p:cNvCxnSpPr>
          <p:nvPr/>
        </p:nvCxnSpPr>
        <p:spPr bwMode="auto">
          <a:xfrm flipH="1">
            <a:off x="1937618" y="2866228"/>
            <a:ext cx="3119634" cy="5202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252" name="AutoShape 423"/>
          <p:cNvCxnSpPr>
            <a:cxnSpLocks noChangeShapeType="1"/>
            <a:stCxn id="52243" idx="4"/>
            <a:endCxn id="52244" idx="0"/>
          </p:cNvCxnSpPr>
          <p:nvPr/>
        </p:nvCxnSpPr>
        <p:spPr bwMode="auto">
          <a:xfrm flipH="1">
            <a:off x="2608288" y="2866228"/>
            <a:ext cx="2448963" cy="4491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253" name="AutoShape 424"/>
          <p:cNvCxnSpPr>
            <a:cxnSpLocks noChangeShapeType="1"/>
            <a:stCxn id="52243" idx="4"/>
            <a:endCxn id="52245" idx="0"/>
          </p:cNvCxnSpPr>
          <p:nvPr/>
        </p:nvCxnSpPr>
        <p:spPr bwMode="auto">
          <a:xfrm flipH="1">
            <a:off x="4510553" y="2866228"/>
            <a:ext cx="546698" cy="4714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254" name="AutoShape 425"/>
          <p:cNvCxnSpPr>
            <a:cxnSpLocks noChangeShapeType="1"/>
            <a:stCxn id="52243" idx="4"/>
            <a:endCxn id="52246" idx="1"/>
          </p:cNvCxnSpPr>
          <p:nvPr/>
        </p:nvCxnSpPr>
        <p:spPr bwMode="auto">
          <a:xfrm>
            <a:off x="5057251" y="2866228"/>
            <a:ext cx="441017" cy="5202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2255" name="Line 426"/>
          <p:cNvSpPr>
            <a:spLocks noChangeShapeType="1"/>
          </p:cNvSpPr>
          <p:nvPr/>
        </p:nvSpPr>
        <p:spPr bwMode="auto">
          <a:xfrm>
            <a:off x="1783160" y="3675022"/>
            <a:ext cx="0" cy="337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56" name="Line 427"/>
          <p:cNvSpPr>
            <a:spLocks noChangeShapeType="1"/>
          </p:cNvSpPr>
          <p:nvPr/>
        </p:nvSpPr>
        <p:spPr bwMode="auto">
          <a:xfrm flipH="1">
            <a:off x="2581868" y="3672990"/>
            <a:ext cx="0" cy="3535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57" name="Line 428"/>
          <p:cNvSpPr>
            <a:spLocks noChangeShapeType="1"/>
          </p:cNvSpPr>
          <p:nvPr/>
        </p:nvSpPr>
        <p:spPr bwMode="auto">
          <a:xfrm>
            <a:off x="4476004" y="3675022"/>
            <a:ext cx="0" cy="337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58" name="Line 429"/>
          <p:cNvSpPr>
            <a:spLocks noChangeShapeType="1"/>
          </p:cNvSpPr>
          <p:nvPr/>
        </p:nvSpPr>
        <p:spPr bwMode="auto">
          <a:xfrm>
            <a:off x="5652725" y="3675022"/>
            <a:ext cx="0" cy="337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 rot="5400000">
            <a:off x="5431213" y="3587630"/>
            <a:ext cx="262147" cy="221524"/>
            <a:chOff x="1770" y="2952"/>
            <a:chExt cx="126" cy="96"/>
          </a:xfrm>
        </p:grpSpPr>
        <p:sp>
          <p:nvSpPr>
            <p:cNvPr id="52341" name="Line 50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2" name="Line 51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 rot="5400000">
            <a:off x="2766822" y="1858272"/>
            <a:ext cx="262147" cy="223557"/>
            <a:chOff x="1770" y="2952"/>
            <a:chExt cx="126" cy="96"/>
          </a:xfrm>
        </p:grpSpPr>
        <p:sp>
          <p:nvSpPr>
            <p:cNvPr id="52339" name="Line 50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0" name="Line 51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 rot="5400000">
            <a:off x="5847841" y="1858272"/>
            <a:ext cx="262147" cy="223557"/>
            <a:chOff x="1770" y="2952"/>
            <a:chExt cx="126" cy="96"/>
          </a:xfrm>
        </p:grpSpPr>
        <p:sp>
          <p:nvSpPr>
            <p:cNvPr id="52337" name="Line 50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8" name="Line 51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62" name="Text Box 439"/>
          <p:cNvSpPr txBox="1">
            <a:spLocks noChangeArrowheads="1"/>
          </p:cNvSpPr>
          <p:nvPr/>
        </p:nvSpPr>
        <p:spPr bwMode="auto">
          <a:xfrm>
            <a:off x="2868427" y="3457582"/>
            <a:ext cx="428823" cy="3373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1600">
                <a:latin typeface="Arial" charset="0"/>
                <a:ea typeface="新細明體" charset="-120"/>
              </a:rPr>
              <a:t>a</a:t>
            </a:r>
            <a:r>
              <a:rPr kumimoji="1" lang="en-US" altLang="zh-TW" sz="1600" baseline="-25000">
                <a:latin typeface="Arial" charset="0"/>
                <a:ea typeface="新細明體" charset="-120"/>
              </a:rPr>
              <a:t>3</a:t>
            </a:r>
          </a:p>
        </p:txBody>
      </p:sp>
      <p:sp>
        <p:nvSpPr>
          <p:cNvPr id="52263" name="Text Box 440"/>
          <p:cNvSpPr txBox="1">
            <a:spLocks noChangeArrowheads="1"/>
          </p:cNvSpPr>
          <p:nvPr/>
        </p:nvSpPr>
        <p:spPr bwMode="auto">
          <a:xfrm>
            <a:off x="5154803" y="3457582"/>
            <a:ext cx="428823" cy="3373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1600">
                <a:latin typeface="Arial" charset="0"/>
                <a:ea typeface="新細明體" charset="-120"/>
              </a:rPr>
              <a:t>a</a:t>
            </a:r>
            <a:r>
              <a:rPr kumimoji="1" lang="en-US" altLang="zh-TW" sz="1600" baseline="-25000">
                <a:latin typeface="Arial" charset="0"/>
                <a:ea typeface="新細明體" charset="-120"/>
              </a:rPr>
              <a:t>4</a:t>
            </a:r>
          </a:p>
        </p:txBody>
      </p:sp>
      <p:sp>
        <p:nvSpPr>
          <p:cNvPr id="52264" name="Text Box 441"/>
          <p:cNvSpPr txBox="1">
            <a:spLocks noChangeArrowheads="1"/>
          </p:cNvSpPr>
          <p:nvPr/>
        </p:nvSpPr>
        <p:spPr bwMode="auto">
          <a:xfrm>
            <a:off x="1295400" y="3443357"/>
            <a:ext cx="430855" cy="3373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1600">
                <a:latin typeface="Arial" charset="0"/>
                <a:ea typeface="新細明體" charset="-120"/>
              </a:rPr>
              <a:t>a</a:t>
            </a:r>
            <a:r>
              <a:rPr kumimoji="1" lang="en-US" altLang="zh-TW" sz="1600" baseline="-25000">
                <a:latin typeface="Arial" charset="0"/>
                <a:ea typeface="新細明體" charset="-120"/>
              </a:rPr>
              <a:t>2</a:t>
            </a:r>
          </a:p>
        </p:txBody>
      </p:sp>
      <p:sp>
        <p:nvSpPr>
          <p:cNvPr id="52265" name="Text Box 442"/>
          <p:cNvSpPr txBox="1">
            <a:spLocks noChangeArrowheads="1"/>
          </p:cNvSpPr>
          <p:nvPr/>
        </p:nvSpPr>
        <p:spPr bwMode="auto">
          <a:xfrm>
            <a:off x="2466025" y="1736354"/>
            <a:ext cx="428823" cy="3373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1600">
                <a:latin typeface="Arial" charset="0"/>
                <a:ea typeface="新細明體" charset="-120"/>
              </a:rPr>
              <a:t>a</a:t>
            </a:r>
            <a:r>
              <a:rPr kumimoji="1" lang="en-US" altLang="zh-TW" sz="1600" baseline="-25000">
                <a:latin typeface="Arial" charset="0"/>
                <a:ea typeface="新細明體" charset="-120"/>
              </a:rPr>
              <a:t>1</a:t>
            </a:r>
          </a:p>
        </p:txBody>
      </p:sp>
      <p:sp>
        <p:nvSpPr>
          <p:cNvPr id="52266" name="Text Box 443"/>
          <p:cNvSpPr txBox="1">
            <a:spLocks noChangeArrowheads="1"/>
          </p:cNvSpPr>
          <p:nvPr/>
        </p:nvSpPr>
        <p:spPr bwMode="auto">
          <a:xfrm>
            <a:off x="5977899" y="1742450"/>
            <a:ext cx="428823" cy="3373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1600">
                <a:latin typeface="Arial" charset="0"/>
                <a:ea typeface="新細明體" charset="-120"/>
              </a:rPr>
              <a:t>a</a:t>
            </a:r>
            <a:r>
              <a:rPr kumimoji="1" lang="en-US" altLang="zh-TW" sz="1600" baseline="-25000">
                <a:latin typeface="Arial" charset="0"/>
                <a:ea typeface="新細明體" charset="-120"/>
              </a:rPr>
              <a:t>1</a:t>
            </a: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 rot="5400000">
            <a:off x="2338000" y="3573404"/>
            <a:ext cx="262147" cy="223557"/>
            <a:chOff x="1770" y="2952"/>
            <a:chExt cx="126" cy="96"/>
          </a:xfrm>
        </p:grpSpPr>
        <p:sp>
          <p:nvSpPr>
            <p:cNvPr id="52335" name="Line 50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6" name="Line 51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68" name="Text Box 447"/>
          <p:cNvSpPr txBox="1">
            <a:spLocks noChangeArrowheads="1"/>
          </p:cNvSpPr>
          <p:nvPr/>
        </p:nvSpPr>
        <p:spPr bwMode="auto">
          <a:xfrm>
            <a:off x="2081913" y="3443357"/>
            <a:ext cx="428823" cy="3373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1600">
                <a:latin typeface="Arial" charset="0"/>
                <a:ea typeface="新細明體" charset="-120"/>
              </a:rPr>
              <a:t>a</a:t>
            </a:r>
            <a:r>
              <a:rPr kumimoji="1" lang="en-US" altLang="zh-TW" sz="1600" baseline="-25000">
                <a:latin typeface="Arial" charset="0"/>
                <a:ea typeface="新細明體" charset="-120"/>
              </a:rPr>
              <a:t>2</a:t>
            </a:r>
          </a:p>
        </p:txBody>
      </p:sp>
      <p:sp>
        <p:nvSpPr>
          <p:cNvPr id="52269" name="AutoShape 448"/>
          <p:cNvSpPr>
            <a:spLocks noChangeArrowheads="1"/>
          </p:cNvSpPr>
          <p:nvPr/>
        </p:nvSpPr>
        <p:spPr bwMode="auto">
          <a:xfrm>
            <a:off x="2724131" y="1600200"/>
            <a:ext cx="3359449" cy="30279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sz="1600">
                <a:latin typeface="Arial" charset="0"/>
                <a:ea typeface="新細明體" charset="-120"/>
              </a:rPr>
              <a:t>Internet (INT)</a:t>
            </a:r>
          </a:p>
        </p:txBody>
      </p:sp>
      <p:pic>
        <p:nvPicPr>
          <p:cNvPr id="5227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81822" y="4034712"/>
            <a:ext cx="286559" cy="4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24085" y="4034712"/>
            <a:ext cx="286559" cy="4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10690" y="4172898"/>
            <a:ext cx="286559" cy="4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52954" y="4172898"/>
            <a:ext cx="286559" cy="4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97250" y="4172898"/>
            <a:ext cx="284527" cy="4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75" name="Text Box 454"/>
          <p:cNvSpPr txBox="1">
            <a:spLocks noChangeArrowheads="1"/>
          </p:cNvSpPr>
          <p:nvPr/>
        </p:nvSpPr>
        <p:spPr bwMode="auto">
          <a:xfrm>
            <a:off x="2984270" y="4542749"/>
            <a:ext cx="784481" cy="3373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sz="1600">
                <a:latin typeface="Arial" charset="0"/>
                <a:ea typeface="新細明體" charset="-120"/>
              </a:rPr>
              <a:t>BL</a:t>
            </a:r>
            <a:r>
              <a:rPr kumimoji="1" lang="en-US" sz="1600" baseline="-25000">
                <a:latin typeface="Arial" charset="0"/>
                <a:ea typeface="新細明體" charset="-120"/>
              </a:rPr>
              <a:t>1</a:t>
            </a:r>
          </a:p>
        </p:txBody>
      </p:sp>
      <p:pic>
        <p:nvPicPr>
          <p:cNvPr id="5227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7204" y="4034712"/>
            <a:ext cx="284527" cy="4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26072" y="4172898"/>
            <a:ext cx="284527" cy="4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68336" y="4172898"/>
            <a:ext cx="286559" cy="4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79" name="Text Box 458"/>
          <p:cNvSpPr txBox="1">
            <a:spLocks noChangeArrowheads="1"/>
          </p:cNvSpPr>
          <p:nvPr/>
        </p:nvSpPr>
        <p:spPr bwMode="auto">
          <a:xfrm>
            <a:off x="3697619" y="4530556"/>
            <a:ext cx="786513" cy="3373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sz="1600" dirty="0">
                <a:latin typeface="Arial" charset="0"/>
                <a:ea typeface="新細明體" charset="-120"/>
              </a:rPr>
              <a:t>BL</a:t>
            </a:r>
            <a:r>
              <a:rPr kumimoji="1" lang="en-US" sz="1600" baseline="-25000" dirty="0">
                <a:latin typeface="Arial" charset="0"/>
                <a:ea typeface="新細明體" charset="-120"/>
              </a:rPr>
              <a:t>2</a:t>
            </a:r>
          </a:p>
        </p:txBody>
      </p:sp>
      <p:pic>
        <p:nvPicPr>
          <p:cNvPr id="5228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68290" y="4185091"/>
            <a:ext cx="286559" cy="4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8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10553" y="4185091"/>
            <a:ext cx="286559" cy="4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82" name="Text Box 461"/>
          <p:cNvSpPr txBox="1">
            <a:spLocks noChangeArrowheads="1"/>
          </p:cNvSpPr>
          <p:nvPr/>
        </p:nvSpPr>
        <p:spPr bwMode="auto">
          <a:xfrm>
            <a:off x="4341869" y="4542749"/>
            <a:ext cx="784481" cy="3373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sz="1600">
                <a:latin typeface="Arial" charset="0"/>
                <a:ea typeface="新細明體" charset="-120"/>
              </a:rPr>
              <a:t>BL</a:t>
            </a:r>
            <a:r>
              <a:rPr kumimoji="1" lang="en-US" sz="1600" baseline="-25000">
                <a:latin typeface="Arial" charset="0"/>
                <a:ea typeface="新細明體" charset="-120"/>
              </a:rPr>
              <a:t>3</a:t>
            </a:r>
          </a:p>
        </p:txBody>
      </p:sp>
      <p:pic>
        <p:nvPicPr>
          <p:cNvPr id="5228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54803" y="4185091"/>
            <a:ext cx="284527" cy="4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8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7067" y="4185091"/>
            <a:ext cx="286559" cy="4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85" name="Text Box 464"/>
          <p:cNvSpPr txBox="1">
            <a:spLocks noChangeArrowheads="1"/>
          </p:cNvSpPr>
          <p:nvPr/>
        </p:nvSpPr>
        <p:spPr bwMode="auto">
          <a:xfrm>
            <a:off x="5126351" y="4542749"/>
            <a:ext cx="786513" cy="3373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sz="1600">
                <a:latin typeface="Arial" charset="0"/>
                <a:ea typeface="新細明體" charset="-120"/>
              </a:rPr>
              <a:t>BL</a:t>
            </a:r>
            <a:r>
              <a:rPr kumimoji="1" lang="en-US" sz="1600" baseline="-25000">
                <a:latin typeface="Arial" charset="0"/>
                <a:ea typeface="新細明體" charset="-120"/>
              </a:rPr>
              <a:t>4</a:t>
            </a:r>
          </a:p>
        </p:txBody>
      </p:sp>
      <p:pic>
        <p:nvPicPr>
          <p:cNvPr id="5228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24177" y="4185091"/>
            <a:ext cx="286559" cy="4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8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6440" y="4185091"/>
            <a:ext cx="286559" cy="4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88" name="Text Box 467"/>
          <p:cNvSpPr txBox="1">
            <a:spLocks noChangeArrowheads="1"/>
          </p:cNvSpPr>
          <p:nvPr/>
        </p:nvSpPr>
        <p:spPr bwMode="auto">
          <a:xfrm>
            <a:off x="2197757" y="4542749"/>
            <a:ext cx="786513" cy="3373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sz="1600">
                <a:latin typeface="Arial" charset="0"/>
                <a:ea typeface="新細明體" charset="-120"/>
              </a:rPr>
              <a:t>FE</a:t>
            </a:r>
            <a:r>
              <a:rPr kumimoji="1" lang="en-US" sz="1600" baseline="-25000">
                <a:latin typeface="Arial" charset="0"/>
                <a:ea typeface="新細明體" charset="-120"/>
              </a:rPr>
              <a:t>2</a:t>
            </a:r>
          </a:p>
        </p:txBody>
      </p:sp>
      <p:pic>
        <p:nvPicPr>
          <p:cNvPr id="5228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24223" y="4028616"/>
            <a:ext cx="286559" cy="42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9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3091" y="4166802"/>
            <a:ext cx="284527" cy="4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9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354" y="4166802"/>
            <a:ext cx="286559" cy="4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92" name="Text Box 471"/>
          <p:cNvSpPr txBox="1">
            <a:spLocks noChangeArrowheads="1"/>
          </p:cNvSpPr>
          <p:nvPr/>
        </p:nvSpPr>
        <p:spPr bwMode="auto">
          <a:xfrm>
            <a:off x="1624638" y="4524460"/>
            <a:ext cx="786513" cy="3373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sz="1600">
                <a:latin typeface="Arial" charset="0"/>
                <a:ea typeface="新細明體" charset="-120"/>
              </a:rPr>
              <a:t>FE</a:t>
            </a:r>
            <a:r>
              <a:rPr kumimoji="1" lang="en-US" sz="1600" baseline="-25000">
                <a:latin typeface="Arial" charset="0"/>
                <a:ea typeface="新細明體" charset="-120"/>
              </a:rPr>
              <a:t>1</a:t>
            </a:r>
          </a:p>
        </p:txBody>
      </p:sp>
      <p:sp>
        <p:nvSpPr>
          <p:cNvPr id="52293" name="AutoShape 472"/>
          <p:cNvSpPr>
            <a:spLocks noChangeArrowheads="1"/>
          </p:cNvSpPr>
          <p:nvPr/>
        </p:nvSpPr>
        <p:spPr bwMode="auto">
          <a:xfrm>
            <a:off x="5797021" y="4006262"/>
            <a:ext cx="715382" cy="857566"/>
          </a:xfrm>
          <a:prstGeom prst="roundRect">
            <a:avLst>
              <a:gd name="adj" fmla="val 16667"/>
            </a:avLst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kumimoji="1" lang="en-US" sz="1400" baseline="-25000">
              <a:latin typeface="Arial" charset="0"/>
              <a:ea typeface="新細明體" charset="-120"/>
            </a:endParaRPr>
          </a:p>
        </p:txBody>
      </p:sp>
      <p:sp>
        <p:nvSpPr>
          <p:cNvPr id="52294" name="Oval 473"/>
          <p:cNvSpPr>
            <a:spLocks noChangeArrowheads="1"/>
          </p:cNvSpPr>
          <p:nvPr/>
        </p:nvSpPr>
        <p:spPr bwMode="auto">
          <a:xfrm>
            <a:off x="6236005" y="3315332"/>
            <a:ext cx="337368" cy="33733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400">
                <a:latin typeface="Arial" charset="0"/>
                <a:ea typeface="新細明體" charset="-120"/>
              </a:rPr>
              <a:t>R</a:t>
            </a:r>
          </a:p>
        </p:txBody>
      </p:sp>
      <p:sp>
        <p:nvSpPr>
          <p:cNvPr id="52295" name="Line 474"/>
          <p:cNvSpPr>
            <a:spLocks noChangeShapeType="1"/>
          </p:cNvSpPr>
          <p:nvPr/>
        </p:nvSpPr>
        <p:spPr bwMode="auto">
          <a:xfrm>
            <a:off x="6439239" y="3652668"/>
            <a:ext cx="0" cy="337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49"/>
          <p:cNvGrpSpPr>
            <a:grpSpLocks/>
          </p:cNvGrpSpPr>
          <p:nvPr/>
        </p:nvGrpSpPr>
        <p:grpSpPr bwMode="auto">
          <a:xfrm rot="5400000">
            <a:off x="6197403" y="3573404"/>
            <a:ext cx="262147" cy="223557"/>
            <a:chOff x="1770" y="2952"/>
            <a:chExt cx="126" cy="96"/>
          </a:xfrm>
        </p:grpSpPr>
        <p:sp>
          <p:nvSpPr>
            <p:cNvPr id="52333" name="Line 50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4" name="Line 51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97" name="Text Box 478"/>
          <p:cNvSpPr txBox="1">
            <a:spLocks noChangeArrowheads="1"/>
          </p:cNvSpPr>
          <p:nvPr/>
        </p:nvSpPr>
        <p:spPr bwMode="auto">
          <a:xfrm>
            <a:off x="5941317" y="3457582"/>
            <a:ext cx="428823" cy="3373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1600">
                <a:latin typeface="Arial" charset="0"/>
                <a:ea typeface="新細明體" charset="-120"/>
              </a:rPr>
              <a:t>a</a:t>
            </a:r>
            <a:r>
              <a:rPr kumimoji="1" lang="en-US" altLang="zh-TW" sz="1600" baseline="-25000">
                <a:latin typeface="Arial" charset="0"/>
                <a:ea typeface="新細明體" charset="-120"/>
              </a:rPr>
              <a:t>5</a:t>
            </a:r>
          </a:p>
        </p:txBody>
      </p:sp>
      <p:pic>
        <p:nvPicPr>
          <p:cNvPr id="5229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1317" y="4162737"/>
            <a:ext cx="284527" cy="4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9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3580" y="4162737"/>
            <a:ext cx="286559" cy="4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300" name="Text Box 481"/>
          <p:cNvSpPr txBox="1">
            <a:spLocks noChangeArrowheads="1"/>
          </p:cNvSpPr>
          <p:nvPr/>
        </p:nvSpPr>
        <p:spPr bwMode="auto">
          <a:xfrm>
            <a:off x="5912864" y="4530556"/>
            <a:ext cx="786513" cy="3373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sz="1600">
                <a:latin typeface="Arial" charset="0"/>
                <a:ea typeface="新細明體" charset="-120"/>
              </a:rPr>
              <a:t>BL</a:t>
            </a:r>
            <a:r>
              <a:rPr kumimoji="1" lang="en-US" sz="1600" baseline="-25000">
                <a:latin typeface="Arial" charset="0"/>
                <a:ea typeface="新細明體" charset="-120"/>
              </a:rPr>
              <a:t>5</a:t>
            </a:r>
          </a:p>
        </p:txBody>
      </p:sp>
      <p:cxnSp>
        <p:nvCxnSpPr>
          <p:cNvPr id="52301" name="AutoShape 482"/>
          <p:cNvCxnSpPr>
            <a:cxnSpLocks noChangeShapeType="1"/>
            <a:stCxn id="52243" idx="4"/>
            <a:endCxn id="52294" idx="0"/>
          </p:cNvCxnSpPr>
          <p:nvPr/>
        </p:nvCxnSpPr>
        <p:spPr bwMode="auto">
          <a:xfrm>
            <a:off x="5057251" y="2866228"/>
            <a:ext cx="1347438" cy="44910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52302" name="AutoShape 483"/>
          <p:cNvSpPr>
            <a:spLocks noChangeArrowheads="1"/>
          </p:cNvSpPr>
          <p:nvPr/>
        </p:nvSpPr>
        <p:spPr bwMode="auto">
          <a:xfrm>
            <a:off x="6583534" y="4006262"/>
            <a:ext cx="715382" cy="857566"/>
          </a:xfrm>
          <a:prstGeom prst="roundRect">
            <a:avLst>
              <a:gd name="adj" fmla="val 16667"/>
            </a:avLst>
          </a:prstGeom>
          <a:solidFill>
            <a:srgbClr val="CC99FF">
              <a:alpha val="20000"/>
            </a:srgb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kumimoji="1" lang="en-US" sz="1400" baseline="-25000">
              <a:latin typeface="Arial" charset="0"/>
              <a:ea typeface="新細明體" charset="-120"/>
            </a:endParaRPr>
          </a:p>
        </p:txBody>
      </p:sp>
      <p:sp>
        <p:nvSpPr>
          <p:cNvPr id="52303" name="Oval 484"/>
          <p:cNvSpPr>
            <a:spLocks noChangeArrowheads="1"/>
          </p:cNvSpPr>
          <p:nvPr/>
        </p:nvSpPr>
        <p:spPr bwMode="auto">
          <a:xfrm>
            <a:off x="7020486" y="3315332"/>
            <a:ext cx="339400" cy="33733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400">
                <a:latin typeface="Arial" charset="0"/>
                <a:ea typeface="新細明體" charset="-120"/>
              </a:rPr>
              <a:t>R</a:t>
            </a:r>
          </a:p>
        </p:txBody>
      </p:sp>
      <p:sp>
        <p:nvSpPr>
          <p:cNvPr id="52304" name="Line 485"/>
          <p:cNvSpPr>
            <a:spLocks noChangeShapeType="1"/>
          </p:cNvSpPr>
          <p:nvPr/>
        </p:nvSpPr>
        <p:spPr bwMode="auto">
          <a:xfrm>
            <a:off x="7225752" y="3652668"/>
            <a:ext cx="0" cy="337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49"/>
          <p:cNvGrpSpPr>
            <a:grpSpLocks/>
          </p:cNvGrpSpPr>
          <p:nvPr/>
        </p:nvGrpSpPr>
        <p:grpSpPr bwMode="auto">
          <a:xfrm rot="5400000">
            <a:off x="6983916" y="3573404"/>
            <a:ext cx="262147" cy="223557"/>
            <a:chOff x="1770" y="2952"/>
            <a:chExt cx="126" cy="96"/>
          </a:xfrm>
        </p:grpSpPr>
        <p:sp>
          <p:nvSpPr>
            <p:cNvPr id="52331" name="Line 50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2" name="Line 51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306" name="Text Box 489"/>
          <p:cNvSpPr txBox="1">
            <a:spLocks noChangeArrowheads="1"/>
          </p:cNvSpPr>
          <p:nvPr/>
        </p:nvSpPr>
        <p:spPr bwMode="auto">
          <a:xfrm>
            <a:off x="6725798" y="3457582"/>
            <a:ext cx="428823" cy="3373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1600">
                <a:latin typeface="Arial" charset="0"/>
                <a:ea typeface="新細明體" charset="-120"/>
              </a:rPr>
              <a:t>a</a:t>
            </a:r>
            <a:r>
              <a:rPr kumimoji="1" lang="en-US" altLang="zh-TW" sz="1600" baseline="-25000">
                <a:latin typeface="Arial" charset="0"/>
                <a:ea typeface="新細明體" charset="-120"/>
              </a:rPr>
              <a:t>7</a:t>
            </a:r>
          </a:p>
        </p:txBody>
      </p:sp>
      <p:pic>
        <p:nvPicPr>
          <p:cNvPr id="5230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98962" y="4162737"/>
            <a:ext cx="284527" cy="4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308" name="Text Box 491"/>
          <p:cNvSpPr txBox="1">
            <a:spLocks noChangeArrowheads="1"/>
          </p:cNvSpPr>
          <p:nvPr/>
        </p:nvSpPr>
        <p:spPr bwMode="auto">
          <a:xfrm>
            <a:off x="6744089" y="4520395"/>
            <a:ext cx="599539" cy="3407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sz="1600" dirty="0" smtClean="0">
                <a:latin typeface="Arial" charset="0"/>
                <a:ea typeface="新細明體" charset="-120"/>
              </a:rPr>
              <a:t>BE</a:t>
            </a:r>
            <a:endParaRPr kumimoji="1" lang="en-US" sz="1600" baseline="-25000" dirty="0">
              <a:latin typeface="Arial" charset="0"/>
              <a:ea typeface="新細明體" charset="-120"/>
            </a:endParaRPr>
          </a:p>
        </p:txBody>
      </p:sp>
      <p:sp>
        <p:nvSpPr>
          <p:cNvPr id="52309" name="Oval 492"/>
          <p:cNvSpPr>
            <a:spLocks noChangeArrowheads="1"/>
          </p:cNvSpPr>
          <p:nvPr/>
        </p:nvSpPr>
        <p:spPr bwMode="auto">
          <a:xfrm>
            <a:off x="3152954" y="3315332"/>
            <a:ext cx="339400" cy="33733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400">
                <a:latin typeface="Arial" charset="0"/>
                <a:ea typeface="新細明體" charset="-120"/>
              </a:rPr>
              <a:t>R</a:t>
            </a:r>
          </a:p>
        </p:txBody>
      </p:sp>
      <p:sp>
        <p:nvSpPr>
          <p:cNvPr id="52310" name="Line 493"/>
          <p:cNvSpPr>
            <a:spLocks noChangeShapeType="1"/>
          </p:cNvSpPr>
          <p:nvPr/>
        </p:nvSpPr>
        <p:spPr bwMode="auto">
          <a:xfrm>
            <a:off x="3333832" y="3652668"/>
            <a:ext cx="0" cy="337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 rot="5400000">
            <a:off x="3124513" y="3573404"/>
            <a:ext cx="262147" cy="223557"/>
            <a:chOff x="1770" y="2952"/>
            <a:chExt cx="126" cy="96"/>
          </a:xfrm>
        </p:grpSpPr>
        <p:sp>
          <p:nvSpPr>
            <p:cNvPr id="52329" name="Line 50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0" name="Line 51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2312" name="AutoShape 497"/>
          <p:cNvCxnSpPr>
            <a:cxnSpLocks noChangeShapeType="1"/>
            <a:stCxn id="52243" idx="4"/>
            <a:endCxn id="52303" idx="0"/>
          </p:cNvCxnSpPr>
          <p:nvPr/>
        </p:nvCxnSpPr>
        <p:spPr bwMode="auto">
          <a:xfrm>
            <a:off x="5057251" y="2866228"/>
            <a:ext cx="2133951" cy="44910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313" name="AutoShape 498"/>
          <p:cNvCxnSpPr>
            <a:cxnSpLocks noChangeShapeType="1"/>
            <a:stCxn id="52241" idx="4"/>
            <a:endCxn id="52303" idx="0"/>
          </p:cNvCxnSpPr>
          <p:nvPr/>
        </p:nvCxnSpPr>
        <p:spPr bwMode="auto">
          <a:xfrm>
            <a:off x="3841915" y="2866228"/>
            <a:ext cx="3349287" cy="44910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314" name="AutoShape 499"/>
          <p:cNvCxnSpPr>
            <a:cxnSpLocks noChangeShapeType="1"/>
            <a:stCxn id="52241" idx="4"/>
            <a:endCxn id="52294" idx="0"/>
          </p:cNvCxnSpPr>
          <p:nvPr/>
        </p:nvCxnSpPr>
        <p:spPr bwMode="auto">
          <a:xfrm>
            <a:off x="3841915" y="2866228"/>
            <a:ext cx="2562774" cy="44910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315" name="AutoShape 500"/>
          <p:cNvCxnSpPr>
            <a:cxnSpLocks noChangeShapeType="1"/>
            <a:stCxn id="52241" idx="4"/>
            <a:endCxn id="52309" idx="0"/>
          </p:cNvCxnSpPr>
          <p:nvPr/>
        </p:nvCxnSpPr>
        <p:spPr bwMode="auto">
          <a:xfrm flipH="1">
            <a:off x="3323670" y="2866228"/>
            <a:ext cx="518245" cy="44910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316" name="AutoShape 501"/>
          <p:cNvCxnSpPr>
            <a:cxnSpLocks noChangeShapeType="1"/>
            <a:stCxn id="52243" idx="4"/>
            <a:endCxn id="52309" idx="0"/>
          </p:cNvCxnSpPr>
          <p:nvPr/>
        </p:nvCxnSpPr>
        <p:spPr bwMode="auto">
          <a:xfrm flipH="1">
            <a:off x="3323670" y="2866228"/>
            <a:ext cx="1733581" cy="44910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52317" name="Line 502"/>
          <p:cNvSpPr>
            <a:spLocks noChangeShapeType="1"/>
          </p:cNvSpPr>
          <p:nvPr/>
        </p:nvSpPr>
        <p:spPr bwMode="auto">
          <a:xfrm>
            <a:off x="3010690" y="1900958"/>
            <a:ext cx="0" cy="21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2318" name="Line 503"/>
          <p:cNvSpPr>
            <a:spLocks noChangeShapeType="1"/>
          </p:cNvSpPr>
          <p:nvPr/>
        </p:nvSpPr>
        <p:spPr bwMode="auto">
          <a:xfrm>
            <a:off x="5868153" y="1886733"/>
            <a:ext cx="0" cy="21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2319" name="Oval 504"/>
          <p:cNvSpPr>
            <a:spLocks noChangeArrowheads="1"/>
          </p:cNvSpPr>
          <p:nvPr/>
        </p:nvSpPr>
        <p:spPr bwMode="auto">
          <a:xfrm>
            <a:off x="2868427" y="2100108"/>
            <a:ext cx="337368" cy="33733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400">
                <a:latin typeface="Arial" charset="0"/>
                <a:ea typeface="新細明體" charset="-120"/>
              </a:rPr>
              <a:t>R</a:t>
            </a:r>
          </a:p>
        </p:txBody>
      </p:sp>
      <p:sp>
        <p:nvSpPr>
          <p:cNvPr id="52320" name="Oval 505"/>
          <p:cNvSpPr>
            <a:spLocks noChangeArrowheads="1"/>
          </p:cNvSpPr>
          <p:nvPr/>
        </p:nvSpPr>
        <p:spPr bwMode="auto">
          <a:xfrm>
            <a:off x="5673049" y="2100108"/>
            <a:ext cx="339400" cy="33733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400">
                <a:latin typeface="Arial" charset="0"/>
                <a:ea typeface="新細明體" charset="-120"/>
              </a:rPr>
              <a:t>R</a:t>
            </a:r>
          </a:p>
        </p:txBody>
      </p:sp>
      <p:grpSp>
        <p:nvGrpSpPr>
          <p:cNvPr id="10" name="Group 49"/>
          <p:cNvGrpSpPr>
            <a:grpSpLocks/>
          </p:cNvGrpSpPr>
          <p:nvPr/>
        </p:nvGrpSpPr>
        <p:grpSpPr bwMode="auto">
          <a:xfrm rot="5400000">
            <a:off x="4266685" y="3573404"/>
            <a:ext cx="262147" cy="223557"/>
            <a:chOff x="1770" y="2952"/>
            <a:chExt cx="126" cy="96"/>
          </a:xfrm>
        </p:grpSpPr>
        <p:sp>
          <p:nvSpPr>
            <p:cNvPr id="52327" name="Line 50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8" name="Line 51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322" name="Text Box 509"/>
          <p:cNvSpPr txBox="1">
            <a:spLocks noChangeArrowheads="1"/>
          </p:cNvSpPr>
          <p:nvPr/>
        </p:nvSpPr>
        <p:spPr bwMode="auto">
          <a:xfrm>
            <a:off x="4010599" y="3457582"/>
            <a:ext cx="428823" cy="3373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1600">
                <a:latin typeface="Arial" charset="0"/>
                <a:ea typeface="新細明體" charset="-120"/>
              </a:rPr>
              <a:t>a</a:t>
            </a:r>
            <a:r>
              <a:rPr kumimoji="1" lang="en-US" altLang="zh-TW" sz="1600" baseline="-25000">
                <a:latin typeface="Arial" charset="0"/>
                <a:ea typeface="新細明體" charset="-120"/>
              </a:rPr>
              <a:t>3</a:t>
            </a:r>
          </a:p>
        </p:txBody>
      </p:sp>
      <p:grpSp>
        <p:nvGrpSpPr>
          <p:cNvPr id="11" name="Group 49"/>
          <p:cNvGrpSpPr>
            <a:grpSpLocks/>
          </p:cNvGrpSpPr>
          <p:nvPr/>
        </p:nvGrpSpPr>
        <p:grpSpPr bwMode="auto">
          <a:xfrm rot="5400000">
            <a:off x="1561648" y="3573404"/>
            <a:ext cx="262147" cy="223557"/>
            <a:chOff x="1770" y="2952"/>
            <a:chExt cx="126" cy="96"/>
          </a:xfrm>
        </p:grpSpPr>
        <p:sp>
          <p:nvSpPr>
            <p:cNvPr id="52325" name="Line 50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6" name="Line 51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324" name="Text Box 513"/>
          <p:cNvSpPr txBox="1">
            <a:spLocks noChangeArrowheads="1"/>
          </p:cNvSpPr>
          <p:nvPr/>
        </p:nvSpPr>
        <p:spPr bwMode="auto">
          <a:xfrm>
            <a:off x="1295400" y="2671141"/>
            <a:ext cx="786513" cy="22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kumimoji="1" lang="en-US" altLang="zh-TW" sz="1400" b="1" i="1" baseline="-25000">
              <a:latin typeface="Arial" charset="0"/>
              <a:ea typeface="新細明體" charset="-120"/>
            </a:endParaRPr>
          </a:p>
        </p:txBody>
      </p:sp>
      <p:sp>
        <p:nvSpPr>
          <p:cNvPr id="52233" name="Text Box 514"/>
          <p:cNvSpPr txBox="1">
            <a:spLocks noChangeArrowheads="1"/>
          </p:cNvSpPr>
          <p:nvPr/>
        </p:nvSpPr>
        <p:spPr bwMode="auto">
          <a:xfrm>
            <a:off x="2895600" y="51816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TW" sz="2400" b="1" dirty="0">
                <a:latin typeface="Arial" charset="0"/>
                <a:ea typeface="新細明體" charset="-120"/>
              </a:rPr>
              <a:t>Local Data Center</a:t>
            </a:r>
            <a:endParaRPr kumimoji="1" lang="en-US" sz="2400" b="1" dirty="0">
              <a:latin typeface="Arial" charset="0"/>
              <a:ea typeface="新細明體" charset="-12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1676400" y="3735388"/>
            <a:ext cx="4876800" cy="1371600"/>
            <a:chOff x="1676400" y="3735388"/>
            <a:chExt cx="4876800" cy="1371600"/>
          </a:xfrm>
        </p:grpSpPr>
        <p:sp>
          <p:nvSpPr>
            <p:cNvPr id="697746" name="Oval 402"/>
            <p:cNvSpPr>
              <a:spLocks noChangeArrowheads="1"/>
            </p:cNvSpPr>
            <p:nvPr/>
          </p:nvSpPr>
          <p:spPr bwMode="auto">
            <a:xfrm>
              <a:off x="4876800" y="3735388"/>
              <a:ext cx="914400" cy="1371600"/>
            </a:xfrm>
            <a:prstGeom prst="ellipse">
              <a:avLst/>
            </a:prstGeom>
            <a:noFill/>
            <a:ln w="57150" algn="ctr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747" name="Oval 403"/>
            <p:cNvSpPr>
              <a:spLocks noChangeArrowheads="1"/>
            </p:cNvSpPr>
            <p:nvPr/>
          </p:nvSpPr>
          <p:spPr bwMode="auto">
            <a:xfrm>
              <a:off x="5715000" y="3735388"/>
              <a:ext cx="838200" cy="1371600"/>
            </a:xfrm>
            <a:prstGeom prst="ellipse">
              <a:avLst/>
            </a:prstGeom>
            <a:noFill/>
            <a:ln w="57150" algn="ctr">
              <a:solidFill>
                <a:srgbClr val="CC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97745" name="Oval 401"/>
            <p:cNvSpPr>
              <a:spLocks noChangeArrowheads="1"/>
            </p:cNvSpPr>
            <p:nvPr/>
          </p:nvSpPr>
          <p:spPr bwMode="auto">
            <a:xfrm>
              <a:off x="1676400" y="4114800"/>
              <a:ext cx="259766" cy="519351"/>
            </a:xfrm>
            <a:prstGeom prst="ellipse">
              <a:avLst/>
            </a:prstGeom>
            <a:noFill/>
            <a:ln w="57150" algn="ctr">
              <a:solidFill>
                <a:srgbClr val="C00000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697744" name="Oval 400"/>
            <p:cNvSpPr>
              <a:spLocks noChangeArrowheads="1"/>
            </p:cNvSpPr>
            <p:nvPr/>
          </p:nvSpPr>
          <p:spPr bwMode="auto">
            <a:xfrm>
              <a:off x="3810000" y="4123412"/>
              <a:ext cx="259766" cy="519351"/>
            </a:xfrm>
            <a:prstGeom prst="ellipse">
              <a:avLst/>
            </a:prstGeom>
            <a:noFill/>
            <a:ln w="57150" algn="ctr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20" name="Oval 401"/>
            <p:cNvSpPr>
              <a:spLocks noChangeArrowheads="1"/>
            </p:cNvSpPr>
            <p:nvPr/>
          </p:nvSpPr>
          <p:spPr bwMode="auto">
            <a:xfrm>
              <a:off x="3352800" y="4176256"/>
              <a:ext cx="259766" cy="519351"/>
            </a:xfrm>
            <a:prstGeom prst="ellipse">
              <a:avLst/>
            </a:prstGeom>
            <a:noFill/>
            <a:ln w="57150" algn="ctr">
              <a:solidFill>
                <a:srgbClr val="C00000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21" name="Slide Number Placeholder 1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181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New ACL placement generated by our algorithms </a:t>
            </a:r>
          </a:p>
        </p:txBody>
      </p:sp>
      <p:sp>
        <p:nvSpPr>
          <p:cNvPr id="53251" name="Text Box 563"/>
          <p:cNvSpPr txBox="1">
            <a:spLocks noChangeArrowheads="1"/>
          </p:cNvSpPr>
          <p:nvPr/>
        </p:nvSpPr>
        <p:spPr bwMode="auto">
          <a:xfrm>
            <a:off x="6248400" y="2971800"/>
            <a:ext cx="2895600" cy="648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TW" sz="1800" b="1" dirty="0">
                <a:latin typeface="Arial" charset="0"/>
                <a:ea typeface="新細明體" charset="-120"/>
              </a:rPr>
              <a:t>Local Data </a:t>
            </a:r>
            <a:endParaRPr kumimoji="1" lang="en-US" altLang="zh-TW" sz="1800" b="1" dirty="0" smtClean="0">
              <a:latin typeface="Arial" charset="0"/>
              <a:ea typeface="新細明體" charset="-120"/>
            </a:endParaRPr>
          </a:p>
          <a:p>
            <a:r>
              <a:rPr kumimoji="1" lang="en-US" altLang="zh-TW" sz="1800" b="1" dirty="0" smtClean="0">
                <a:latin typeface="Arial" charset="0"/>
                <a:ea typeface="新細明體" charset="-120"/>
              </a:rPr>
              <a:t>Center</a:t>
            </a:r>
            <a:endParaRPr kumimoji="1" lang="en-US" sz="1800" b="1" dirty="0">
              <a:latin typeface="Arial" charset="0"/>
              <a:ea typeface="新細明體" charset="-120"/>
            </a:endParaRPr>
          </a:p>
        </p:txBody>
      </p:sp>
      <p:grpSp>
        <p:nvGrpSpPr>
          <p:cNvPr id="2" name="Group 564"/>
          <p:cNvGrpSpPr>
            <a:grpSpLocks/>
          </p:cNvGrpSpPr>
          <p:nvPr/>
        </p:nvGrpSpPr>
        <p:grpSpPr bwMode="auto">
          <a:xfrm>
            <a:off x="1752600" y="1219200"/>
            <a:ext cx="5638800" cy="4041775"/>
            <a:chOff x="1104" y="1344"/>
            <a:chExt cx="3552" cy="2546"/>
          </a:xfrm>
        </p:grpSpPr>
        <p:pic>
          <p:nvPicPr>
            <p:cNvPr id="53253" name="Picture 40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22" y="1344"/>
              <a:ext cx="3110" cy="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54" name="Picture 406"/>
            <p:cNvPicPr>
              <a:picLocks noChangeArrowheads="1"/>
            </p:cNvPicPr>
            <p:nvPr/>
          </p:nvPicPr>
          <p:blipFill>
            <a:blip r:embed="rId4" cstate="print">
              <a:lum bright="18000" contrast="-2000"/>
            </a:blip>
            <a:srcRect/>
            <a:stretch>
              <a:fillRect/>
            </a:stretch>
          </p:blipFill>
          <p:spPr bwMode="auto">
            <a:xfrm>
              <a:off x="1143" y="2841"/>
              <a:ext cx="3347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55" name="AutoShape 407"/>
            <p:cNvSpPr>
              <a:spLocks noChangeArrowheads="1"/>
            </p:cNvSpPr>
            <p:nvPr/>
          </p:nvSpPr>
          <p:spPr bwMode="auto">
            <a:xfrm>
              <a:off x="2160" y="3408"/>
              <a:ext cx="960" cy="482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1" lang="en-US" sz="1600" baseline="-25000">
                <a:latin typeface="Arial" charset="0"/>
                <a:ea typeface="新細明體" charset="-120"/>
              </a:endParaRPr>
            </a:p>
          </p:txBody>
        </p:sp>
        <p:sp>
          <p:nvSpPr>
            <p:cNvPr id="53256" name="AutoShape 408"/>
            <p:cNvSpPr>
              <a:spLocks noChangeArrowheads="1"/>
            </p:cNvSpPr>
            <p:nvPr/>
          </p:nvSpPr>
          <p:spPr bwMode="auto">
            <a:xfrm>
              <a:off x="1891" y="2604"/>
              <a:ext cx="1851" cy="23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1" lang="en-US" sz="1600">
                <a:latin typeface="Arial" charset="0"/>
                <a:ea typeface="新細明體" charset="-120"/>
              </a:endParaRPr>
            </a:p>
          </p:txBody>
        </p:sp>
        <p:sp>
          <p:nvSpPr>
            <p:cNvPr id="53257" name="AutoShape 409"/>
            <p:cNvSpPr>
              <a:spLocks noChangeArrowheads="1"/>
            </p:cNvSpPr>
            <p:nvPr/>
          </p:nvSpPr>
          <p:spPr bwMode="auto">
            <a:xfrm>
              <a:off x="1200" y="3408"/>
              <a:ext cx="768" cy="473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1" lang="en-US" sz="1600">
                <a:latin typeface="Arial" charset="0"/>
                <a:ea typeface="新細明體" charset="-120"/>
              </a:endParaRPr>
            </a:p>
          </p:txBody>
        </p:sp>
        <p:sp>
          <p:nvSpPr>
            <p:cNvPr id="53258" name="Oval 410"/>
            <p:cNvSpPr>
              <a:spLocks noChangeArrowheads="1"/>
            </p:cNvSpPr>
            <p:nvPr/>
          </p:nvSpPr>
          <p:spPr bwMode="auto">
            <a:xfrm>
              <a:off x="2414" y="2723"/>
              <a:ext cx="186" cy="18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600">
                  <a:latin typeface="Arial" charset="0"/>
                  <a:ea typeface="新細明體" charset="-120"/>
                </a:rPr>
                <a:t>R</a:t>
              </a:r>
            </a:p>
          </p:txBody>
        </p:sp>
        <p:sp>
          <p:nvSpPr>
            <p:cNvPr id="53259" name="Oval 411"/>
            <p:cNvSpPr>
              <a:spLocks noChangeArrowheads="1"/>
            </p:cNvSpPr>
            <p:nvPr/>
          </p:nvSpPr>
          <p:spPr bwMode="auto">
            <a:xfrm>
              <a:off x="1298" y="3080"/>
              <a:ext cx="187" cy="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600">
                  <a:latin typeface="Arial" charset="0"/>
                  <a:ea typeface="新細明體" charset="-120"/>
                </a:rPr>
                <a:t>R</a:t>
              </a:r>
            </a:p>
          </p:txBody>
        </p:sp>
        <p:sp>
          <p:nvSpPr>
            <p:cNvPr id="53260" name="Oval 412"/>
            <p:cNvSpPr>
              <a:spLocks noChangeArrowheads="1"/>
            </p:cNvSpPr>
            <p:nvPr/>
          </p:nvSpPr>
          <p:spPr bwMode="auto">
            <a:xfrm>
              <a:off x="3083" y="2723"/>
              <a:ext cx="186" cy="18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600">
                  <a:latin typeface="Arial" charset="0"/>
                  <a:ea typeface="新細明體" charset="-120"/>
                </a:rPr>
                <a:t>R</a:t>
              </a:r>
            </a:p>
          </p:txBody>
        </p:sp>
        <p:sp>
          <p:nvSpPr>
            <p:cNvPr id="53261" name="Oval 413"/>
            <p:cNvSpPr>
              <a:spLocks noChangeArrowheads="1"/>
            </p:cNvSpPr>
            <p:nvPr/>
          </p:nvSpPr>
          <p:spPr bwMode="auto">
            <a:xfrm>
              <a:off x="1734" y="3068"/>
              <a:ext cx="186" cy="18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600">
                  <a:latin typeface="Arial" charset="0"/>
                  <a:ea typeface="新細明體" charset="-120"/>
                </a:rPr>
                <a:t>R</a:t>
              </a:r>
            </a:p>
          </p:txBody>
        </p:sp>
        <p:sp>
          <p:nvSpPr>
            <p:cNvPr id="53262" name="Oval 414"/>
            <p:cNvSpPr>
              <a:spLocks noChangeArrowheads="1"/>
            </p:cNvSpPr>
            <p:nvPr/>
          </p:nvSpPr>
          <p:spPr bwMode="auto">
            <a:xfrm>
              <a:off x="2781" y="3080"/>
              <a:ext cx="187" cy="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600">
                  <a:latin typeface="Arial" charset="0"/>
                  <a:ea typeface="新細明體" charset="-120"/>
                </a:rPr>
                <a:t>R</a:t>
              </a:r>
            </a:p>
          </p:txBody>
        </p:sp>
        <p:cxnSp>
          <p:nvCxnSpPr>
            <p:cNvPr id="53263" name="AutoShape 416"/>
            <p:cNvCxnSpPr>
              <a:cxnSpLocks noChangeShapeType="1"/>
              <a:stCxn id="53258" idx="4"/>
              <a:endCxn id="53259" idx="7"/>
            </p:cNvCxnSpPr>
            <p:nvPr/>
          </p:nvCxnSpPr>
          <p:spPr bwMode="auto">
            <a:xfrm flipH="1">
              <a:off x="1458" y="2909"/>
              <a:ext cx="1049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64" name="AutoShape 417"/>
            <p:cNvCxnSpPr>
              <a:cxnSpLocks noChangeShapeType="1"/>
              <a:stCxn id="53258" idx="4"/>
              <a:endCxn id="53261" idx="0"/>
            </p:cNvCxnSpPr>
            <p:nvPr/>
          </p:nvCxnSpPr>
          <p:spPr bwMode="auto">
            <a:xfrm flipH="1">
              <a:off x="1827" y="2909"/>
              <a:ext cx="680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65" name="AutoShape 418"/>
            <p:cNvCxnSpPr>
              <a:cxnSpLocks noChangeShapeType="1"/>
              <a:stCxn id="53258" idx="4"/>
              <a:endCxn id="53262" idx="1"/>
            </p:cNvCxnSpPr>
            <p:nvPr/>
          </p:nvCxnSpPr>
          <p:spPr bwMode="auto">
            <a:xfrm>
              <a:off x="2507" y="2909"/>
              <a:ext cx="301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66" name="AutoShape 420"/>
            <p:cNvCxnSpPr>
              <a:cxnSpLocks noChangeShapeType="1"/>
              <a:stCxn id="53260" idx="4"/>
              <a:endCxn id="53259" idx="7"/>
            </p:cNvCxnSpPr>
            <p:nvPr/>
          </p:nvCxnSpPr>
          <p:spPr bwMode="auto">
            <a:xfrm flipH="1">
              <a:off x="1458" y="2909"/>
              <a:ext cx="1719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67" name="AutoShape 421"/>
            <p:cNvCxnSpPr>
              <a:cxnSpLocks noChangeShapeType="1"/>
              <a:stCxn id="53260" idx="4"/>
              <a:endCxn id="53261" idx="0"/>
            </p:cNvCxnSpPr>
            <p:nvPr/>
          </p:nvCxnSpPr>
          <p:spPr bwMode="auto">
            <a:xfrm flipH="1">
              <a:off x="1827" y="2909"/>
              <a:ext cx="1350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68" name="AutoShape 422"/>
            <p:cNvCxnSpPr>
              <a:cxnSpLocks noChangeShapeType="1"/>
              <a:stCxn id="53260" idx="4"/>
              <a:endCxn id="53262" idx="0"/>
            </p:cNvCxnSpPr>
            <p:nvPr/>
          </p:nvCxnSpPr>
          <p:spPr bwMode="auto">
            <a:xfrm flipH="1">
              <a:off x="2875" y="2909"/>
              <a:ext cx="302" cy="1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3269" name="Line 424"/>
            <p:cNvSpPr>
              <a:spLocks noChangeShapeType="1"/>
            </p:cNvSpPr>
            <p:nvPr/>
          </p:nvSpPr>
          <p:spPr bwMode="auto">
            <a:xfrm>
              <a:off x="1373" y="3267"/>
              <a:ext cx="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0" name="Line 425"/>
            <p:cNvSpPr>
              <a:spLocks noChangeShapeType="1"/>
            </p:cNvSpPr>
            <p:nvPr/>
          </p:nvSpPr>
          <p:spPr bwMode="auto">
            <a:xfrm flipH="1">
              <a:off x="1813" y="3265"/>
              <a:ext cx="0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1" name="Line 426"/>
            <p:cNvSpPr>
              <a:spLocks noChangeShapeType="1"/>
            </p:cNvSpPr>
            <p:nvPr/>
          </p:nvSpPr>
          <p:spPr bwMode="auto">
            <a:xfrm>
              <a:off x="2857" y="3267"/>
              <a:ext cx="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2" name="Text Box 433"/>
            <p:cNvSpPr txBox="1">
              <a:spLocks noChangeArrowheads="1"/>
            </p:cNvSpPr>
            <p:nvPr/>
          </p:nvSpPr>
          <p:spPr bwMode="auto">
            <a:xfrm>
              <a:off x="1183" y="3224"/>
              <a:ext cx="118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  <a:r>
                <a:rPr kumimoji="1" lang="en-US" altLang="zh-TW" sz="1800" baseline="-25000">
                  <a:latin typeface="Arial" charset="0"/>
                  <a:ea typeface="新細明體" charset="-120"/>
                </a:rPr>
                <a:t>3</a:t>
              </a:r>
            </a:p>
          </p:txBody>
        </p:sp>
        <p:sp>
          <p:nvSpPr>
            <p:cNvPr id="53273" name="Text Box 434"/>
            <p:cNvSpPr txBox="1">
              <a:spLocks noChangeArrowheads="1"/>
            </p:cNvSpPr>
            <p:nvPr/>
          </p:nvSpPr>
          <p:spPr bwMode="auto">
            <a:xfrm>
              <a:off x="1731" y="2361"/>
              <a:ext cx="237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  <a:r>
                <a:rPr kumimoji="1" lang="en-US" altLang="zh-TW" sz="1800" baseline="-25000">
                  <a:latin typeface="Arial" charset="0"/>
                  <a:ea typeface="新細明體" charset="-120"/>
                </a:rPr>
                <a:t>1</a:t>
              </a:r>
            </a:p>
          </p:txBody>
        </p:sp>
        <p:sp>
          <p:nvSpPr>
            <p:cNvPr id="53274" name="Text Box 435"/>
            <p:cNvSpPr txBox="1">
              <a:spLocks noChangeArrowheads="1"/>
            </p:cNvSpPr>
            <p:nvPr/>
          </p:nvSpPr>
          <p:spPr bwMode="auto">
            <a:xfrm>
              <a:off x="3696" y="2361"/>
              <a:ext cx="237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  <a:r>
                <a:rPr kumimoji="1" lang="en-US" altLang="zh-TW" sz="1800" baseline="-25000">
                  <a:latin typeface="Arial" charset="0"/>
                  <a:ea typeface="新細明體" charset="-120"/>
                </a:rPr>
                <a:t>1</a:t>
              </a:r>
            </a:p>
          </p:txBody>
        </p:sp>
        <p:sp>
          <p:nvSpPr>
            <p:cNvPr id="53275" name="AutoShape 436"/>
            <p:cNvSpPr>
              <a:spLocks noChangeArrowheads="1"/>
            </p:cNvSpPr>
            <p:nvPr/>
          </p:nvSpPr>
          <p:spPr bwMode="auto">
            <a:xfrm>
              <a:off x="1891" y="2289"/>
              <a:ext cx="1851" cy="16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sz="1600">
                  <a:latin typeface="Arial" charset="0"/>
                  <a:ea typeface="新細明體" charset="-120"/>
                </a:rPr>
                <a:t>Internet (INT)</a:t>
              </a:r>
            </a:p>
          </p:txBody>
        </p:sp>
        <p:pic>
          <p:nvPicPr>
            <p:cNvPr id="5327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95" y="3408"/>
              <a:ext cx="1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7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74" y="3408"/>
              <a:ext cx="1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7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56" y="3483"/>
              <a:ext cx="1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7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35" y="3483"/>
              <a:ext cx="1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80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13" y="3483"/>
              <a:ext cx="1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81" name="Text Box 442"/>
            <p:cNvSpPr txBox="1">
              <a:spLocks noChangeArrowheads="1"/>
            </p:cNvSpPr>
            <p:nvPr/>
          </p:nvSpPr>
          <p:spPr bwMode="auto">
            <a:xfrm>
              <a:off x="2290" y="3687"/>
              <a:ext cx="43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sz="1400">
                  <a:latin typeface="Arial" charset="0"/>
                  <a:ea typeface="新細明體" charset="-120"/>
                </a:rPr>
                <a:t>BL</a:t>
              </a:r>
              <a:r>
                <a:rPr kumimoji="1" lang="en-US" sz="1400" baseline="-25000">
                  <a:latin typeface="Arial" charset="0"/>
                  <a:ea typeface="新細明體" charset="-120"/>
                </a:rPr>
                <a:t>1</a:t>
              </a:r>
            </a:p>
          </p:txBody>
        </p:sp>
        <p:pic>
          <p:nvPicPr>
            <p:cNvPr id="53282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89" y="3491"/>
              <a:ext cx="1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83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68" y="3491"/>
              <a:ext cx="1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84" name="Text Box 445"/>
            <p:cNvSpPr txBox="1">
              <a:spLocks noChangeArrowheads="1"/>
            </p:cNvSpPr>
            <p:nvPr/>
          </p:nvSpPr>
          <p:spPr bwMode="auto">
            <a:xfrm>
              <a:off x="2640" y="3687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sz="1400">
                  <a:latin typeface="Arial" charset="0"/>
                  <a:ea typeface="新細明體" charset="-120"/>
                </a:rPr>
                <a:t>BL</a:t>
              </a:r>
              <a:r>
                <a:rPr kumimoji="1" lang="en-US" sz="1400" baseline="-25000">
                  <a:latin typeface="Arial" charset="0"/>
                  <a:ea typeface="新細明體" charset="-120"/>
                </a:rPr>
                <a:t>3</a:t>
              </a:r>
            </a:p>
          </p:txBody>
        </p:sp>
        <p:pic>
          <p:nvPicPr>
            <p:cNvPr id="53285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16" y="3491"/>
              <a:ext cx="1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8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95" y="3491"/>
              <a:ext cx="1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87" name="Text Box 448"/>
            <p:cNvSpPr txBox="1">
              <a:spLocks noChangeArrowheads="1"/>
            </p:cNvSpPr>
            <p:nvPr/>
          </p:nvSpPr>
          <p:spPr bwMode="auto">
            <a:xfrm>
              <a:off x="1584" y="3687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sz="1400">
                  <a:latin typeface="Arial" charset="0"/>
                  <a:ea typeface="新細明體" charset="-120"/>
                </a:rPr>
                <a:t>FE</a:t>
              </a:r>
              <a:r>
                <a:rPr kumimoji="1" lang="en-US" sz="1400" baseline="-25000">
                  <a:latin typeface="Arial" charset="0"/>
                  <a:ea typeface="新細明體" charset="-120"/>
                </a:rPr>
                <a:t>2</a:t>
              </a:r>
            </a:p>
          </p:txBody>
        </p:sp>
        <p:pic>
          <p:nvPicPr>
            <p:cNvPr id="53288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01" y="3480"/>
              <a:ext cx="1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89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80" y="3480"/>
              <a:ext cx="1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90" name="Text Box 451"/>
            <p:cNvSpPr txBox="1">
              <a:spLocks noChangeArrowheads="1"/>
            </p:cNvSpPr>
            <p:nvPr/>
          </p:nvSpPr>
          <p:spPr bwMode="auto">
            <a:xfrm>
              <a:off x="1296" y="3676"/>
              <a:ext cx="31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sz="1400">
                  <a:latin typeface="Arial" charset="0"/>
                  <a:ea typeface="新細明體" charset="-120"/>
                </a:rPr>
                <a:t>FE</a:t>
              </a:r>
              <a:r>
                <a:rPr kumimoji="1" lang="en-US" sz="1400" baseline="-25000">
                  <a:latin typeface="Arial" charset="0"/>
                  <a:ea typeface="新細明體" charset="-120"/>
                </a:rPr>
                <a:t>1</a:t>
              </a:r>
            </a:p>
          </p:txBody>
        </p:sp>
        <p:sp>
          <p:nvSpPr>
            <p:cNvPr id="53291" name="AutoShape 454"/>
            <p:cNvSpPr>
              <a:spLocks noChangeArrowheads="1"/>
            </p:cNvSpPr>
            <p:nvPr/>
          </p:nvSpPr>
          <p:spPr bwMode="auto">
            <a:xfrm>
              <a:off x="4207" y="3408"/>
              <a:ext cx="350" cy="433"/>
            </a:xfrm>
            <a:prstGeom prst="roundRect">
              <a:avLst>
                <a:gd name="adj" fmla="val 16667"/>
              </a:avLst>
            </a:prstGeom>
            <a:solidFill>
              <a:srgbClr val="CC99FF">
                <a:alpha val="20000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1" lang="en-US" sz="1600" baseline="-25000">
                <a:latin typeface="Arial" charset="0"/>
                <a:ea typeface="新細明體" charset="-120"/>
              </a:endParaRPr>
            </a:p>
          </p:txBody>
        </p:sp>
        <p:sp>
          <p:nvSpPr>
            <p:cNvPr id="53292" name="Oval 455"/>
            <p:cNvSpPr>
              <a:spLocks noChangeArrowheads="1"/>
            </p:cNvSpPr>
            <p:nvPr/>
          </p:nvSpPr>
          <p:spPr bwMode="auto">
            <a:xfrm>
              <a:off x="4259" y="3068"/>
              <a:ext cx="186" cy="18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600">
                  <a:latin typeface="Arial" charset="0"/>
                  <a:ea typeface="新細明體" charset="-120"/>
                </a:rPr>
                <a:t>R</a:t>
              </a:r>
            </a:p>
          </p:txBody>
        </p:sp>
        <p:sp>
          <p:nvSpPr>
            <p:cNvPr id="53293" name="Line 456"/>
            <p:cNvSpPr>
              <a:spLocks noChangeShapeType="1"/>
            </p:cNvSpPr>
            <p:nvPr/>
          </p:nvSpPr>
          <p:spPr bwMode="auto">
            <a:xfrm>
              <a:off x="4371" y="3254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3294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63" y="3478"/>
              <a:ext cx="1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95" name="Text Box 458"/>
            <p:cNvSpPr txBox="1">
              <a:spLocks noChangeArrowheads="1"/>
            </p:cNvSpPr>
            <p:nvPr/>
          </p:nvSpPr>
          <p:spPr bwMode="auto">
            <a:xfrm>
              <a:off x="4223" y="3675"/>
              <a:ext cx="433" cy="1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sz="1400" dirty="0" smtClean="0">
                  <a:latin typeface="Arial" charset="0"/>
                  <a:ea typeface="新細明體" charset="-120"/>
                </a:rPr>
                <a:t>BE</a:t>
              </a:r>
              <a:endParaRPr kumimoji="1" lang="en-US" sz="1400" baseline="-250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53296" name="Oval 459"/>
            <p:cNvSpPr>
              <a:spLocks noChangeArrowheads="1"/>
            </p:cNvSpPr>
            <p:nvPr/>
          </p:nvSpPr>
          <p:spPr bwMode="auto">
            <a:xfrm>
              <a:off x="2128" y="3068"/>
              <a:ext cx="186" cy="18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600">
                  <a:latin typeface="Arial" charset="0"/>
                  <a:ea typeface="新細明體" charset="-120"/>
                </a:rPr>
                <a:t>R</a:t>
              </a:r>
            </a:p>
          </p:txBody>
        </p:sp>
        <p:sp>
          <p:nvSpPr>
            <p:cNvPr id="53297" name="Line 460"/>
            <p:cNvSpPr>
              <a:spLocks noChangeShapeType="1"/>
            </p:cNvSpPr>
            <p:nvPr/>
          </p:nvSpPr>
          <p:spPr bwMode="auto">
            <a:xfrm>
              <a:off x="2227" y="3254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49"/>
            <p:cNvGrpSpPr>
              <a:grpSpLocks/>
            </p:cNvGrpSpPr>
            <p:nvPr/>
          </p:nvGrpSpPr>
          <p:grpSpPr bwMode="auto">
            <a:xfrm rot="16200000" flipV="1">
              <a:off x="2194" y="3237"/>
              <a:ext cx="158" cy="134"/>
              <a:chOff x="1770" y="2952"/>
              <a:chExt cx="126" cy="96"/>
            </a:xfrm>
          </p:grpSpPr>
          <p:sp>
            <p:nvSpPr>
              <p:cNvPr id="53399" name="Line 50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0" name="Line 51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3299" name="AutoShape 464"/>
            <p:cNvCxnSpPr>
              <a:cxnSpLocks noChangeShapeType="1"/>
              <a:stCxn id="53260" idx="4"/>
              <a:endCxn id="53292" idx="0"/>
            </p:cNvCxnSpPr>
            <p:nvPr/>
          </p:nvCxnSpPr>
          <p:spPr bwMode="auto">
            <a:xfrm>
              <a:off x="3177" y="2909"/>
              <a:ext cx="1175" cy="1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300" name="AutoShape 465"/>
            <p:cNvCxnSpPr>
              <a:cxnSpLocks noChangeShapeType="1"/>
              <a:stCxn id="53258" idx="4"/>
              <a:endCxn id="53292" idx="0"/>
            </p:cNvCxnSpPr>
            <p:nvPr/>
          </p:nvCxnSpPr>
          <p:spPr bwMode="auto">
            <a:xfrm>
              <a:off x="2507" y="2909"/>
              <a:ext cx="1845" cy="1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301" name="AutoShape 467"/>
            <p:cNvCxnSpPr>
              <a:cxnSpLocks noChangeShapeType="1"/>
              <a:stCxn id="53258" idx="4"/>
              <a:endCxn id="53296" idx="0"/>
            </p:cNvCxnSpPr>
            <p:nvPr/>
          </p:nvCxnSpPr>
          <p:spPr bwMode="auto">
            <a:xfrm flipH="1">
              <a:off x="2221" y="2909"/>
              <a:ext cx="286" cy="1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302" name="AutoShape 468"/>
            <p:cNvCxnSpPr>
              <a:cxnSpLocks noChangeShapeType="1"/>
              <a:stCxn id="53260" idx="4"/>
              <a:endCxn id="53296" idx="0"/>
            </p:cNvCxnSpPr>
            <p:nvPr/>
          </p:nvCxnSpPr>
          <p:spPr bwMode="auto">
            <a:xfrm flipH="1">
              <a:off x="2221" y="2909"/>
              <a:ext cx="956" cy="1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3303" name="Line 469"/>
            <p:cNvSpPr>
              <a:spLocks noChangeShapeType="1"/>
            </p:cNvSpPr>
            <p:nvPr/>
          </p:nvSpPr>
          <p:spPr bwMode="auto">
            <a:xfrm>
              <a:off x="2049" y="2455"/>
              <a:ext cx="0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3304" name="Line 470"/>
            <p:cNvSpPr>
              <a:spLocks noChangeShapeType="1"/>
            </p:cNvSpPr>
            <p:nvPr/>
          </p:nvSpPr>
          <p:spPr bwMode="auto">
            <a:xfrm>
              <a:off x="3624" y="2447"/>
              <a:ext cx="0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3305" name="Oval 471"/>
            <p:cNvSpPr>
              <a:spLocks noChangeArrowheads="1"/>
            </p:cNvSpPr>
            <p:nvPr/>
          </p:nvSpPr>
          <p:spPr bwMode="auto">
            <a:xfrm>
              <a:off x="1970" y="2565"/>
              <a:ext cx="186" cy="18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600">
                  <a:latin typeface="Arial" charset="0"/>
                  <a:ea typeface="新細明體" charset="-120"/>
                </a:rPr>
                <a:t>R</a:t>
              </a:r>
            </a:p>
          </p:txBody>
        </p:sp>
        <p:sp>
          <p:nvSpPr>
            <p:cNvPr id="53306" name="Oval 472"/>
            <p:cNvSpPr>
              <a:spLocks noChangeArrowheads="1"/>
            </p:cNvSpPr>
            <p:nvPr/>
          </p:nvSpPr>
          <p:spPr bwMode="auto">
            <a:xfrm>
              <a:off x="3516" y="2565"/>
              <a:ext cx="186" cy="18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600">
                  <a:latin typeface="Arial" charset="0"/>
                  <a:ea typeface="新細明體" charset="-120"/>
                </a:rPr>
                <a:t>R</a:t>
              </a:r>
            </a:p>
          </p:txBody>
        </p:sp>
        <p:grpSp>
          <p:nvGrpSpPr>
            <p:cNvPr id="4" name="Group 49"/>
            <p:cNvGrpSpPr>
              <a:grpSpLocks/>
            </p:cNvGrpSpPr>
            <p:nvPr/>
          </p:nvGrpSpPr>
          <p:grpSpPr bwMode="auto">
            <a:xfrm rot="16200000" flipV="1">
              <a:off x="2746" y="3237"/>
              <a:ext cx="158" cy="134"/>
              <a:chOff x="1770" y="2952"/>
              <a:chExt cx="126" cy="96"/>
            </a:xfrm>
          </p:grpSpPr>
          <p:sp>
            <p:nvSpPr>
              <p:cNvPr id="53397" name="Line 50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8" name="Line 51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308" name="Text Box 477"/>
            <p:cNvSpPr txBox="1">
              <a:spLocks noChangeArrowheads="1"/>
            </p:cNvSpPr>
            <p:nvPr/>
          </p:nvSpPr>
          <p:spPr bwMode="auto">
            <a:xfrm>
              <a:off x="1104" y="1423"/>
              <a:ext cx="6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TW" sz="1600" b="1">
                  <a:latin typeface="Arial" charset="0"/>
                  <a:ea typeface="新細明體" charset="-120"/>
                </a:rPr>
                <a:t>Cloud</a:t>
              </a:r>
            </a:p>
          </p:txBody>
        </p:sp>
        <p:sp>
          <p:nvSpPr>
            <p:cNvPr id="53309" name="Line 478"/>
            <p:cNvSpPr>
              <a:spLocks noChangeShapeType="1"/>
            </p:cNvSpPr>
            <p:nvPr/>
          </p:nvSpPr>
          <p:spPr bwMode="auto">
            <a:xfrm>
              <a:off x="2797" y="2171"/>
              <a:ext cx="0" cy="1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3310" name="AutoShape 479"/>
            <p:cNvSpPr>
              <a:spLocks noChangeArrowheads="1"/>
            </p:cNvSpPr>
            <p:nvPr/>
          </p:nvSpPr>
          <p:spPr bwMode="auto">
            <a:xfrm>
              <a:off x="1458" y="1715"/>
              <a:ext cx="276" cy="39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1" lang="en-US" sz="1600">
                <a:latin typeface="Arial" charset="0"/>
                <a:ea typeface="新細明體" charset="-120"/>
              </a:endParaRPr>
            </a:p>
          </p:txBody>
        </p:sp>
        <p:pic>
          <p:nvPicPr>
            <p:cNvPr id="53311" name="Picture 91" descr="MCj0434845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98" y="1872"/>
              <a:ext cx="23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312" name="AutoShape 481"/>
            <p:cNvSpPr>
              <a:spLocks noChangeArrowheads="1"/>
            </p:cNvSpPr>
            <p:nvPr/>
          </p:nvSpPr>
          <p:spPr bwMode="auto">
            <a:xfrm>
              <a:off x="1852" y="1383"/>
              <a:ext cx="748" cy="39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1" lang="en-US" sz="1600" baseline="-25000">
                <a:latin typeface="Arial" charset="0"/>
                <a:ea typeface="新細明體" charset="-120"/>
              </a:endParaRPr>
            </a:p>
          </p:txBody>
        </p:sp>
        <p:pic>
          <p:nvPicPr>
            <p:cNvPr id="53313" name="Picture 91" descr="MCj04348450000[1]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70" y="1541"/>
              <a:ext cx="236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314" name="Picture 91" descr="MCj04348450000[1]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891" y="1541"/>
              <a:ext cx="237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315" name="Picture 91" descr="MCj04348450000[1]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364" y="1541"/>
              <a:ext cx="236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316" name="Picture 91" descr="MCj04348450000[1]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285" y="1541"/>
              <a:ext cx="236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317" name="Picture 91" descr="MCj04348450000[1]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206" y="1541"/>
              <a:ext cx="237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318" name="AutoShape 487"/>
            <p:cNvSpPr>
              <a:spLocks noChangeArrowheads="1"/>
            </p:cNvSpPr>
            <p:nvPr/>
          </p:nvSpPr>
          <p:spPr bwMode="auto">
            <a:xfrm>
              <a:off x="2876" y="1383"/>
              <a:ext cx="315" cy="394"/>
            </a:xfrm>
            <a:prstGeom prst="roundRect">
              <a:avLst>
                <a:gd name="adj" fmla="val 16667"/>
              </a:avLst>
            </a:prstGeom>
            <a:solidFill>
              <a:srgbClr val="00FF00">
                <a:alpha val="20000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1" lang="en-US" sz="1600" baseline="-25000">
                <a:latin typeface="Arial" charset="0"/>
                <a:ea typeface="新細明體" charset="-120"/>
              </a:endParaRPr>
            </a:p>
          </p:txBody>
        </p:sp>
        <p:sp>
          <p:nvSpPr>
            <p:cNvPr id="53319" name="AutoShape 488"/>
            <p:cNvSpPr>
              <a:spLocks noChangeArrowheads="1"/>
            </p:cNvSpPr>
            <p:nvPr/>
          </p:nvSpPr>
          <p:spPr bwMode="auto">
            <a:xfrm>
              <a:off x="3545" y="1580"/>
              <a:ext cx="315" cy="394"/>
            </a:xfrm>
            <a:prstGeom prst="roundRect">
              <a:avLst>
                <a:gd name="adj" fmla="val 16667"/>
              </a:avLst>
            </a:prstGeom>
            <a:solidFill>
              <a:srgbClr val="CC99FF">
                <a:alpha val="20000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1" lang="en-US" sz="1600" baseline="-25000">
                <a:latin typeface="Arial" charset="0"/>
                <a:ea typeface="新細明體" charset="-120"/>
              </a:endParaRPr>
            </a:p>
          </p:txBody>
        </p:sp>
        <p:pic>
          <p:nvPicPr>
            <p:cNvPr id="53320" name="Picture 91" descr="MCj04348450000[1]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54" y="1541"/>
              <a:ext cx="237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321" name="Picture 91" descr="MCj04348450000[1]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76" y="1541"/>
              <a:ext cx="236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322" name="Picture 91" descr="MCj04348450000[1]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624" y="1738"/>
              <a:ext cx="236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323" name="Picture 91" descr="MCj04348450000[1]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45" y="1738"/>
              <a:ext cx="236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324" name="Oval 493"/>
            <p:cNvSpPr>
              <a:spLocks noChangeArrowheads="1"/>
            </p:cNvSpPr>
            <p:nvPr/>
          </p:nvSpPr>
          <p:spPr bwMode="auto">
            <a:xfrm>
              <a:off x="2689" y="2053"/>
              <a:ext cx="187" cy="18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TW" sz="1600">
                  <a:latin typeface="Arial" charset="0"/>
                  <a:ea typeface="新細明體" charset="-120"/>
                </a:rPr>
                <a:t>R</a:t>
              </a:r>
            </a:p>
          </p:txBody>
        </p:sp>
        <p:sp>
          <p:nvSpPr>
            <p:cNvPr id="53325" name="Line 494"/>
            <p:cNvSpPr>
              <a:spLocks noChangeShapeType="1"/>
            </p:cNvSpPr>
            <p:nvPr/>
          </p:nvSpPr>
          <p:spPr bwMode="auto">
            <a:xfrm>
              <a:off x="1734" y="1935"/>
              <a:ext cx="1024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3326" name="Line 495"/>
            <p:cNvSpPr>
              <a:spLocks noChangeShapeType="1"/>
            </p:cNvSpPr>
            <p:nvPr/>
          </p:nvSpPr>
          <p:spPr bwMode="auto">
            <a:xfrm flipH="1" flipV="1">
              <a:off x="2285" y="1777"/>
              <a:ext cx="473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3327" name="Line 496"/>
            <p:cNvSpPr>
              <a:spLocks noChangeShapeType="1"/>
            </p:cNvSpPr>
            <p:nvPr/>
          </p:nvSpPr>
          <p:spPr bwMode="auto">
            <a:xfrm flipV="1">
              <a:off x="2797" y="1777"/>
              <a:ext cx="197" cy="276"/>
            </a:xfrm>
            <a:prstGeom prst="line">
              <a:avLst/>
            </a:prstGeom>
            <a:noFill/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3328" name="Line 497"/>
            <p:cNvSpPr>
              <a:spLocks noChangeShapeType="1"/>
            </p:cNvSpPr>
            <p:nvPr/>
          </p:nvSpPr>
          <p:spPr bwMode="auto">
            <a:xfrm flipV="1">
              <a:off x="2797" y="1817"/>
              <a:ext cx="748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3329" name="Text Box 501"/>
            <p:cNvSpPr txBox="1">
              <a:spLocks noChangeArrowheads="1"/>
            </p:cNvSpPr>
            <p:nvPr/>
          </p:nvSpPr>
          <p:spPr bwMode="auto">
            <a:xfrm>
              <a:off x="3348" y="2369"/>
              <a:ext cx="23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  <a:r>
                <a:rPr kumimoji="1" lang="en-US" altLang="zh-TW" sz="1800" baseline="-25000">
                  <a:latin typeface="Arial" charset="0"/>
                  <a:ea typeface="新細明體" charset="-120"/>
                </a:rPr>
                <a:t>2</a:t>
              </a:r>
            </a:p>
          </p:txBody>
        </p:sp>
        <p:grpSp>
          <p:nvGrpSpPr>
            <p:cNvPr id="5" name="Group 49"/>
            <p:cNvGrpSpPr>
              <a:grpSpLocks/>
            </p:cNvGrpSpPr>
            <p:nvPr/>
          </p:nvGrpSpPr>
          <p:grpSpPr bwMode="auto">
            <a:xfrm rot="16200000" flipV="1">
              <a:off x="2052" y="2460"/>
              <a:ext cx="158" cy="134"/>
              <a:chOff x="1770" y="2952"/>
              <a:chExt cx="126" cy="96"/>
            </a:xfrm>
          </p:grpSpPr>
          <p:sp>
            <p:nvSpPr>
              <p:cNvPr id="53395" name="Line 50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6" name="Line 51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331" name="Text Box 505"/>
            <p:cNvSpPr txBox="1">
              <a:spLocks noChangeArrowheads="1"/>
            </p:cNvSpPr>
            <p:nvPr/>
          </p:nvSpPr>
          <p:spPr bwMode="auto">
            <a:xfrm>
              <a:off x="2167" y="2369"/>
              <a:ext cx="235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  <a:r>
                <a:rPr kumimoji="1" lang="en-US" altLang="zh-TW" sz="1800" baseline="-25000">
                  <a:latin typeface="Arial" charset="0"/>
                  <a:ea typeface="新細明體" charset="-120"/>
                </a:rPr>
                <a:t>2</a:t>
              </a:r>
            </a:p>
          </p:txBody>
        </p:sp>
        <p:sp>
          <p:nvSpPr>
            <p:cNvPr id="53332" name="Text Box 506"/>
            <p:cNvSpPr txBox="1">
              <a:spLocks noChangeArrowheads="1"/>
            </p:cNvSpPr>
            <p:nvPr/>
          </p:nvSpPr>
          <p:spPr bwMode="auto">
            <a:xfrm>
              <a:off x="1488" y="1698"/>
              <a:ext cx="35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sz="1400">
                  <a:latin typeface="Arial" charset="0"/>
                  <a:ea typeface="新細明體" charset="-120"/>
                </a:rPr>
                <a:t>FE</a:t>
              </a:r>
              <a:r>
                <a:rPr kumimoji="1" lang="en-US" sz="1400" baseline="-25000">
                  <a:latin typeface="Arial" charset="0"/>
                  <a:ea typeface="新細明體" charset="-120"/>
                </a:rPr>
                <a:t>1</a:t>
              </a:r>
            </a:p>
          </p:txBody>
        </p:sp>
        <p:sp>
          <p:nvSpPr>
            <p:cNvPr id="53333" name="Text Box 507"/>
            <p:cNvSpPr txBox="1">
              <a:spLocks noChangeArrowheads="1"/>
            </p:cNvSpPr>
            <p:nvPr/>
          </p:nvSpPr>
          <p:spPr bwMode="auto">
            <a:xfrm>
              <a:off x="1922" y="1367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sz="1400">
                  <a:latin typeface="Arial" charset="0"/>
                  <a:ea typeface="新細明體" charset="-120"/>
                </a:rPr>
                <a:t>BL</a:t>
              </a:r>
              <a:r>
                <a:rPr kumimoji="1" lang="en-US" sz="1400" baseline="-25000">
                  <a:latin typeface="Arial" charset="0"/>
                  <a:ea typeface="新細明體" charset="-120"/>
                </a:rPr>
                <a:t>1</a:t>
              </a:r>
            </a:p>
          </p:txBody>
        </p:sp>
        <p:sp>
          <p:nvSpPr>
            <p:cNvPr id="53334" name="Text Box 508"/>
            <p:cNvSpPr txBox="1">
              <a:spLocks noChangeArrowheads="1"/>
            </p:cNvSpPr>
            <p:nvPr/>
          </p:nvSpPr>
          <p:spPr bwMode="auto">
            <a:xfrm>
              <a:off x="2277" y="1382"/>
              <a:ext cx="433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sz="1400">
                  <a:latin typeface="Arial" charset="0"/>
                  <a:ea typeface="新細明體" charset="-120"/>
                </a:rPr>
                <a:t>BL</a:t>
              </a:r>
              <a:r>
                <a:rPr kumimoji="1" lang="en-US" sz="1400" baseline="-25000">
                  <a:latin typeface="Arial" charset="0"/>
                  <a:ea typeface="新細明體" charset="-120"/>
                </a:rPr>
                <a:t>2</a:t>
              </a:r>
            </a:p>
          </p:txBody>
        </p:sp>
        <p:sp>
          <p:nvSpPr>
            <p:cNvPr id="53335" name="Text Box 509"/>
            <p:cNvSpPr txBox="1">
              <a:spLocks noChangeArrowheads="1"/>
            </p:cNvSpPr>
            <p:nvPr/>
          </p:nvSpPr>
          <p:spPr bwMode="auto">
            <a:xfrm>
              <a:off x="2905" y="1360"/>
              <a:ext cx="433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sz="1400">
                  <a:latin typeface="Arial" charset="0"/>
                  <a:ea typeface="新細明體" charset="-120"/>
                </a:rPr>
                <a:t>BL</a:t>
              </a:r>
              <a:r>
                <a:rPr kumimoji="1" lang="en-US" sz="1400" baseline="-25000">
                  <a:latin typeface="Arial" charset="0"/>
                  <a:ea typeface="新細明體" charset="-120"/>
                </a:rPr>
                <a:t>4</a:t>
              </a:r>
            </a:p>
          </p:txBody>
        </p:sp>
        <p:sp>
          <p:nvSpPr>
            <p:cNvPr id="53336" name="Text Box 510"/>
            <p:cNvSpPr txBox="1">
              <a:spLocks noChangeArrowheads="1"/>
            </p:cNvSpPr>
            <p:nvPr/>
          </p:nvSpPr>
          <p:spPr bwMode="auto">
            <a:xfrm>
              <a:off x="3575" y="1541"/>
              <a:ext cx="433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1" lang="en-US" sz="1400">
                  <a:latin typeface="Arial" charset="0"/>
                  <a:ea typeface="新細明體" charset="-120"/>
                </a:rPr>
                <a:t>BL</a:t>
              </a:r>
              <a:r>
                <a:rPr kumimoji="1" lang="en-US" sz="1400" baseline="-25000">
                  <a:latin typeface="Arial" charset="0"/>
                  <a:ea typeface="新細明體" charset="-120"/>
                </a:rPr>
                <a:t>5</a:t>
              </a:r>
            </a:p>
          </p:txBody>
        </p:sp>
        <p:grpSp>
          <p:nvGrpSpPr>
            <p:cNvPr id="6" name="Group 49"/>
            <p:cNvGrpSpPr>
              <a:grpSpLocks/>
            </p:cNvGrpSpPr>
            <p:nvPr/>
          </p:nvGrpSpPr>
          <p:grpSpPr bwMode="auto">
            <a:xfrm rot="16200000" flipV="1">
              <a:off x="1250" y="3236"/>
              <a:ext cx="158" cy="135"/>
              <a:chOff x="1770" y="2952"/>
              <a:chExt cx="126" cy="96"/>
            </a:xfrm>
          </p:grpSpPr>
          <p:sp>
            <p:nvSpPr>
              <p:cNvPr id="53393" name="Line 50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4" name="Line 51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338" name="Text Box 514"/>
            <p:cNvSpPr txBox="1">
              <a:spLocks noChangeArrowheads="1"/>
            </p:cNvSpPr>
            <p:nvPr/>
          </p:nvSpPr>
          <p:spPr bwMode="auto">
            <a:xfrm>
              <a:off x="1616" y="3225"/>
              <a:ext cx="118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  <a:r>
                <a:rPr kumimoji="1" lang="en-US" altLang="zh-TW" sz="1800" baseline="-25000">
                  <a:latin typeface="Arial" charset="0"/>
                  <a:ea typeface="新細明體" charset="-120"/>
                </a:rPr>
                <a:t>3</a:t>
              </a:r>
            </a:p>
          </p:txBody>
        </p:sp>
        <p:grpSp>
          <p:nvGrpSpPr>
            <p:cNvPr id="7" name="Group 49"/>
            <p:cNvGrpSpPr>
              <a:grpSpLocks/>
            </p:cNvGrpSpPr>
            <p:nvPr/>
          </p:nvGrpSpPr>
          <p:grpSpPr bwMode="auto">
            <a:xfrm rot="16200000" flipV="1">
              <a:off x="1683" y="3237"/>
              <a:ext cx="158" cy="134"/>
              <a:chOff x="1770" y="2952"/>
              <a:chExt cx="126" cy="96"/>
            </a:xfrm>
          </p:grpSpPr>
          <p:sp>
            <p:nvSpPr>
              <p:cNvPr id="53391" name="Line 50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2" name="Line 51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340" name="Text Box 518"/>
            <p:cNvSpPr txBox="1">
              <a:spLocks noChangeArrowheads="1"/>
            </p:cNvSpPr>
            <p:nvPr/>
          </p:nvSpPr>
          <p:spPr bwMode="auto">
            <a:xfrm>
              <a:off x="2364" y="3186"/>
              <a:ext cx="118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  <a:r>
                <a:rPr kumimoji="1" lang="en-US" altLang="zh-TW" sz="1800" baseline="-25000">
                  <a:latin typeface="Arial" charset="0"/>
                  <a:ea typeface="新細明體" charset="-120"/>
                </a:rPr>
                <a:t>4</a:t>
              </a:r>
            </a:p>
          </p:txBody>
        </p:sp>
        <p:sp>
          <p:nvSpPr>
            <p:cNvPr id="53341" name="Text Box 519"/>
            <p:cNvSpPr txBox="1">
              <a:spLocks noChangeArrowheads="1"/>
            </p:cNvSpPr>
            <p:nvPr/>
          </p:nvSpPr>
          <p:spPr bwMode="auto">
            <a:xfrm>
              <a:off x="2639" y="3186"/>
              <a:ext cx="119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  <a:r>
                <a:rPr kumimoji="1" lang="en-US" altLang="zh-TW" sz="1800" baseline="-25000">
                  <a:latin typeface="Arial" charset="0"/>
                  <a:ea typeface="新細明體" charset="-120"/>
                </a:rPr>
                <a:t>4</a:t>
              </a:r>
            </a:p>
          </p:txBody>
        </p:sp>
        <p:sp>
          <p:nvSpPr>
            <p:cNvPr id="53342" name="Text Box 520"/>
            <p:cNvSpPr txBox="1">
              <a:spLocks noChangeArrowheads="1"/>
            </p:cNvSpPr>
            <p:nvPr/>
          </p:nvSpPr>
          <p:spPr bwMode="auto">
            <a:xfrm>
              <a:off x="4176" y="3225"/>
              <a:ext cx="117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  <a:r>
                <a:rPr kumimoji="1" lang="en-US" altLang="zh-TW" sz="1800" baseline="-25000">
                  <a:latin typeface="Arial" charset="0"/>
                  <a:ea typeface="新細明體" charset="-120"/>
                </a:rPr>
                <a:t>5</a:t>
              </a:r>
            </a:p>
          </p:txBody>
        </p:sp>
        <p:grpSp>
          <p:nvGrpSpPr>
            <p:cNvPr id="8" name="Group 49"/>
            <p:cNvGrpSpPr>
              <a:grpSpLocks/>
            </p:cNvGrpSpPr>
            <p:nvPr/>
          </p:nvGrpSpPr>
          <p:grpSpPr bwMode="auto">
            <a:xfrm rot="5400000">
              <a:off x="4361" y="3236"/>
              <a:ext cx="145" cy="123"/>
              <a:chOff x="1770" y="2952"/>
              <a:chExt cx="126" cy="96"/>
            </a:xfrm>
          </p:grpSpPr>
          <p:sp>
            <p:nvSpPr>
              <p:cNvPr id="53389" name="Line 50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0" name="Line 51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49"/>
            <p:cNvGrpSpPr>
              <a:grpSpLocks/>
            </p:cNvGrpSpPr>
            <p:nvPr/>
          </p:nvGrpSpPr>
          <p:grpSpPr bwMode="auto">
            <a:xfrm rot="16200000" flipV="1">
              <a:off x="4242" y="3237"/>
              <a:ext cx="158" cy="134"/>
              <a:chOff x="1770" y="2952"/>
              <a:chExt cx="126" cy="96"/>
            </a:xfrm>
          </p:grpSpPr>
          <p:sp>
            <p:nvSpPr>
              <p:cNvPr id="53387" name="Line 50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8" name="Line 51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345" name="Text Box 527"/>
            <p:cNvSpPr txBox="1">
              <a:spLocks noChangeArrowheads="1"/>
            </p:cNvSpPr>
            <p:nvPr/>
          </p:nvSpPr>
          <p:spPr bwMode="auto">
            <a:xfrm>
              <a:off x="4491" y="3225"/>
              <a:ext cx="117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  <a:r>
                <a:rPr kumimoji="1" lang="en-US" altLang="zh-TW" sz="1800" baseline="-25000">
                  <a:latin typeface="Arial" charset="0"/>
                  <a:ea typeface="新細明體" charset="-120"/>
                </a:rPr>
                <a:t>6</a:t>
              </a:r>
            </a:p>
          </p:txBody>
        </p:sp>
        <p:grpSp>
          <p:nvGrpSpPr>
            <p:cNvPr id="10" name="Group 528"/>
            <p:cNvGrpSpPr>
              <a:grpSpLocks/>
            </p:cNvGrpSpPr>
            <p:nvPr/>
          </p:nvGrpSpPr>
          <p:grpSpPr bwMode="auto">
            <a:xfrm rot="-4983126">
              <a:off x="1692" y="1859"/>
              <a:ext cx="241" cy="157"/>
              <a:chOff x="-768" y="2688"/>
              <a:chExt cx="294" cy="192"/>
            </a:xfrm>
          </p:grpSpPr>
          <p:grpSp>
            <p:nvGrpSpPr>
              <p:cNvPr id="11" name="Group 49"/>
              <p:cNvGrpSpPr>
                <a:grpSpLocks/>
              </p:cNvGrpSpPr>
              <p:nvPr/>
            </p:nvGrpSpPr>
            <p:grpSpPr bwMode="auto">
              <a:xfrm rot="5400000">
                <a:off x="-637" y="2701"/>
                <a:ext cx="176" cy="150"/>
                <a:chOff x="1770" y="2952"/>
                <a:chExt cx="126" cy="96"/>
              </a:xfrm>
            </p:grpSpPr>
            <p:sp>
              <p:nvSpPr>
                <p:cNvPr id="53385" name="Line 50"/>
                <p:cNvSpPr>
                  <a:spLocks noChangeShapeType="1"/>
                </p:cNvSpPr>
                <p:nvPr/>
              </p:nvSpPr>
              <p:spPr bwMode="auto">
                <a:xfrm>
                  <a:off x="1770" y="3000"/>
                  <a:ext cx="126" cy="0"/>
                </a:xfrm>
                <a:prstGeom prst="line">
                  <a:avLst/>
                </a:prstGeom>
                <a:noFill/>
                <a:ln w="28575">
                  <a:solidFill>
                    <a:srgbClr val="33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86" name="Line 51"/>
                <p:cNvSpPr>
                  <a:spLocks noChangeShapeType="1"/>
                </p:cNvSpPr>
                <p:nvPr/>
              </p:nvSpPr>
              <p:spPr bwMode="auto">
                <a:xfrm>
                  <a:off x="1896" y="2952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49"/>
              <p:cNvGrpSpPr>
                <a:grpSpLocks/>
              </p:cNvGrpSpPr>
              <p:nvPr/>
            </p:nvGrpSpPr>
            <p:grpSpPr bwMode="auto">
              <a:xfrm rot="16200000" flipV="1">
                <a:off x="-782" y="2702"/>
                <a:ext cx="192" cy="164"/>
                <a:chOff x="1770" y="2952"/>
                <a:chExt cx="126" cy="96"/>
              </a:xfrm>
            </p:grpSpPr>
            <p:sp>
              <p:nvSpPr>
                <p:cNvPr id="53383" name="Line 50"/>
                <p:cNvSpPr>
                  <a:spLocks noChangeShapeType="1"/>
                </p:cNvSpPr>
                <p:nvPr/>
              </p:nvSpPr>
              <p:spPr bwMode="auto">
                <a:xfrm>
                  <a:off x="1770" y="3000"/>
                  <a:ext cx="126" cy="0"/>
                </a:xfrm>
                <a:prstGeom prst="line">
                  <a:avLst/>
                </a:prstGeom>
                <a:noFill/>
                <a:ln w="28575">
                  <a:solidFill>
                    <a:srgbClr val="33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84" name="Line 51"/>
                <p:cNvSpPr>
                  <a:spLocks noChangeShapeType="1"/>
                </p:cNvSpPr>
                <p:nvPr/>
              </p:nvSpPr>
              <p:spPr bwMode="auto">
                <a:xfrm>
                  <a:off x="1896" y="2952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535"/>
            <p:cNvGrpSpPr>
              <a:grpSpLocks/>
            </p:cNvGrpSpPr>
            <p:nvPr/>
          </p:nvGrpSpPr>
          <p:grpSpPr bwMode="auto">
            <a:xfrm rot="-3246724">
              <a:off x="2282" y="1780"/>
              <a:ext cx="241" cy="158"/>
              <a:chOff x="-768" y="2688"/>
              <a:chExt cx="294" cy="192"/>
            </a:xfrm>
          </p:grpSpPr>
          <p:grpSp>
            <p:nvGrpSpPr>
              <p:cNvPr id="14" name="Group 49"/>
              <p:cNvGrpSpPr>
                <a:grpSpLocks/>
              </p:cNvGrpSpPr>
              <p:nvPr/>
            </p:nvGrpSpPr>
            <p:grpSpPr bwMode="auto">
              <a:xfrm rot="5400000">
                <a:off x="-637" y="2701"/>
                <a:ext cx="176" cy="150"/>
                <a:chOff x="1770" y="2952"/>
                <a:chExt cx="126" cy="96"/>
              </a:xfrm>
            </p:grpSpPr>
            <p:sp>
              <p:nvSpPr>
                <p:cNvPr id="53379" name="Line 50"/>
                <p:cNvSpPr>
                  <a:spLocks noChangeShapeType="1"/>
                </p:cNvSpPr>
                <p:nvPr/>
              </p:nvSpPr>
              <p:spPr bwMode="auto">
                <a:xfrm>
                  <a:off x="1770" y="3000"/>
                  <a:ext cx="126" cy="0"/>
                </a:xfrm>
                <a:prstGeom prst="line">
                  <a:avLst/>
                </a:prstGeom>
                <a:noFill/>
                <a:ln w="28575">
                  <a:solidFill>
                    <a:srgbClr val="33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80" name="Line 51"/>
                <p:cNvSpPr>
                  <a:spLocks noChangeShapeType="1"/>
                </p:cNvSpPr>
                <p:nvPr/>
              </p:nvSpPr>
              <p:spPr bwMode="auto">
                <a:xfrm>
                  <a:off x="1896" y="2952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49"/>
              <p:cNvGrpSpPr>
                <a:grpSpLocks/>
              </p:cNvGrpSpPr>
              <p:nvPr/>
            </p:nvGrpSpPr>
            <p:grpSpPr bwMode="auto">
              <a:xfrm rot="16200000" flipV="1">
                <a:off x="-782" y="2702"/>
                <a:ext cx="192" cy="164"/>
                <a:chOff x="1770" y="2952"/>
                <a:chExt cx="126" cy="96"/>
              </a:xfrm>
            </p:grpSpPr>
            <p:sp>
              <p:nvSpPr>
                <p:cNvPr id="53377" name="Line 50"/>
                <p:cNvSpPr>
                  <a:spLocks noChangeShapeType="1"/>
                </p:cNvSpPr>
                <p:nvPr/>
              </p:nvSpPr>
              <p:spPr bwMode="auto">
                <a:xfrm>
                  <a:off x="1770" y="3000"/>
                  <a:ext cx="126" cy="0"/>
                </a:xfrm>
                <a:prstGeom prst="line">
                  <a:avLst/>
                </a:prstGeom>
                <a:noFill/>
                <a:ln w="28575">
                  <a:solidFill>
                    <a:srgbClr val="33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78" name="Line 51"/>
                <p:cNvSpPr>
                  <a:spLocks noChangeShapeType="1"/>
                </p:cNvSpPr>
                <p:nvPr/>
              </p:nvSpPr>
              <p:spPr bwMode="auto">
                <a:xfrm>
                  <a:off x="1896" y="2952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" name="Group 542"/>
            <p:cNvGrpSpPr>
              <a:grpSpLocks/>
            </p:cNvGrpSpPr>
            <p:nvPr/>
          </p:nvGrpSpPr>
          <p:grpSpPr bwMode="auto">
            <a:xfrm rot="2510087">
              <a:off x="2797" y="1777"/>
              <a:ext cx="241" cy="158"/>
              <a:chOff x="-768" y="2688"/>
              <a:chExt cx="294" cy="192"/>
            </a:xfrm>
          </p:grpSpPr>
          <p:grpSp>
            <p:nvGrpSpPr>
              <p:cNvPr id="17" name="Group 49"/>
              <p:cNvGrpSpPr>
                <a:grpSpLocks/>
              </p:cNvGrpSpPr>
              <p:nvPr/>
            </p:nvGrpSpPr>
            <p:grpSpPr bwMode="auto">
              <a:xfrm rot="5400000">
                <a:off x="-637" y="2701"/>
                <a:ext cx="176" cy="150"/>
                <a:chOff x="1770" y="2952"/>
                <a:chExt cx="126" cy="96"/>
              </a:xfrm>
            </p:grpSpPr>
            <p:sp>
              <p:nvSpPr>
                <p:cNvPr id="53373" name="Line 50"/>
                <p:cNvSpPr>
                  <a:spLocks noChangeShapeType="1"/>
                </p:cNvSpPr>
                <p:nvPr/>
              </p:nvSpPr>
              <p:spPr bwMode="auto">
                <a:xfrm>
                  <a:off x="1770" y="3000"/>
                  <a:ext cx="126" cy="0"/>
                </a:xfrm>
                <a:prstGeom prst="line">
                  <a:avLst/>
                </a:prstGeom>
                <a:noFill/>
                <a:ln w="28575">
                  <a:solidFill>
                    <a:srgbClr val="33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74" name="Line 51"/>
                <p:cNvSpPr>
                  <a:spLocks noChangeShapeType="1"/>
                </p:cNvSpPr>
                <p:nvPr/>
              </p:nvSpPr>
              <p:spPr bwMode="auto">
                <a:xfrm>
                  <a:off x="1896" y="2952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 rot="16200000" flipV="1">
                <a:off x="-782" y="2702"/>
                <a:ext cx="192" cy="164"/>
                <a:chOff x="1770" y="2952"/>
                <a:chExt cx="126" cy="96"/>
              </a:xfrm>
            </p:grpSpPr>
            <p:sp>
              <p:nvSpPr>
                <p:cNvPr id="53371" name="Line 50"/>
                <p:cNvSpPr>
                  <a:spLocks noChangeShapeType="1"/>
                </p:cNvSpPr>
                <p:nvPr/>
              </p:nvSpPr>
              <p:spPr bwMode="auto">
                <a:xfrm>
                  <a:off x="1770" y="3000"/>
                  <a:ext cx="126" cy="0"/>
                </a:xfrm>
                <a:prstGeom prst="line">
                  <a:avLst/>
                </a:prstGeom>
                <a:noFill/>
                <a:ln w="28575">
                  <a:solidFill>
                    <a:srgbClr val="33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72" name="Line 51"/>
                <p:cNvSpPr>
                  <a:spLocks noChangeShapeType="1"/>
                </p:cNvSpPr>
                <p:nvPr/>
              </p:nvSpPr>
              <p:spPr bwMode="auto">
                <a:xfrm>
                  <a:off x="1896" y="2952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oup 49"/>
            <p:cNvGrpSpPr>
              <a:grpSpLocks/>
            </p:cNvGrpSpPr>
            <p:nvPr/>
          </p:nvGrpSpPr>
          <p:grpSpPr bwMode="auto">
            <a:xfrm rot="20543445" flipV="1">
              <a:off x="3332" y="1735"/>
              <a:ext cx="157" cy="135"/>
              <a:chOff x="1770" y="2952"/>
              <a:chExt cx="126" cy="96"/>
            </a:xfrm>
          </p:grpSpPr>
          <p:sp>
            <p:nvSpPr>
              <p:cNvPr id="53367" name="Line 50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8" name="Line 51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350" name="Text Box 552"/>
            <p:cNvSpPr txBox="1">
              <a:spLocks noChangeArrowheads="1"/>
            </p:cNvSpPr>
            <p:nvPr/>
          </p:nvSpPr>
          <p:spPr bwMode="auto">
            <a:xfrm>
              <a:off x="1776" y="1968"/>
              <a:ext cx="118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  <a:r>
                <a:rPr kumimoji="1" lang="en-US" altLang="zh-TW" sz="1800" baseline="-25000">
                  <a:latin typeface="Arial" charset="0"/>
                  <a:ea typeface="新細明體" charset="-120"/>
                </a:rPr>
                <a:t>8</a:t>
              </a:r>
            </a:p>
          </p:txBody>
        </p:sp>
        <p:sp>
          <p:nvSpPr>
            <p:cNvPr id="53351" name="Text Box 553"/>
            <p:cNvSpPr txBox="1">
              <a:spLocks noChangeArrowheads="1"/>
            </p:cNvSpPr>
            <p:nvPr/>
          </p:nvSpPr>
          <p:spPr bwMode="auto">
            <a:xfrm>
              <a:off x="1754" y="1632"/>
              <a:ext cx="118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  <a:r>
                <a:rPr kumimoji="1" lang="en-US" altLang="zh-TW" sz="1800" baseline="-25000">
                  <a:latin typeface="Arial" charset="0"/>
                  <a:ea typeface="新細明體" charset="-120"/>
                </a:rPr>
                <a:t>7</a:t>
              </a:r>
            </a:p>
          </p:txBody>
        </p:sp>
        <p:sp>
          <p:nvSpPr>
            <p:cNvPr id="53352" name="Text Box 554"/>
            <p:cNvSpPr txBox="1">
              <a:spLocks noChangeArrowheads="1"/>
            </p:cNvSpPr>
            <p:nvPr/>
          </p:nvSpPr>
          <p:spPr bwMode="auto">
            <a:xfrm>
              <a:off x="2088" y="1776"/>
              <a:ext cx="158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  <a:r>
                <a:rPr kumimoji="1" lang="en-US" altLang="zh-TW" sz="1800" baseline="-25000">
                  <a:latin typeface="Arial" charset="0"/>
                  <a:ea typeface="新細明體" charset="-120"/>
                </a:rPr>
                <a:t>10</a:t>
              </a:r>
            </a:p>
          </p:txBody>
        </p:sp>
        <p:sp>
          <p:nvSpPr>
            <p:cNvPr id="53353" name="Text Box 555"/>
            <p:cNvSpPr txBox="1">
              <a:spLocks noChangeArrowheads="1"/>
            </p:cNvSpPr>
            <p:nvPr/>
          </p:nvSpPr>
          <p:spPr bwMode="auto">
            <a:xfrm>
              <a:off x="2544" y="1728"/>
              <a:ext cx="157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  <a:r>
                <a:rPr kumimoji="1" lang="en-US" altLang="zh-TW" sz="1800" baseline="-25000">
                  <a:latin typeface="Arial" charset="0"/>
                  <a:ea typeface="新細明體" charset="-120"/>
                </a:rPr>
                <a:t>9</a:t>
              </a:r>
            </a:p>
          </p:txBody>
        </p:sp>
        <p:sp>
          <p:nvSpPr>
            <p:cNvPr id="53354" name="Text Box 556"/>
            <p:cNvSpPr txBox="1">
              <a:spLocks noChangeArrowheads="1"/>
            </p:cNvSpPr>
            <p:nvPr/>
          </p:nvSpPr>
          <p:spPr bwMode="auto">
            <a:xfrm>
              <a:off x="2719" y="1620"/>
              <a:ext cx="157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  <a:r>
                <a:rPr kumimoji="1" lang="en-US" altLang="zh-TW" sz="1800" baseline="-25000">
                  <a:latin typeface="Arial" charset="0"/>
                  <a:ea typeface="新細明體" charset="-120"/>
                </a:rPr>
                <a:t>12</a:t>
              </a:r>
            </a:p>
          </p:txBody>
        </p:sp>
        <p:sp>
          <p:nvSpPr>
            <p:cNvPr id="53355" name="Text Box 557"/>
            <p:cNvSpPr txBox="1">
              <a:spLocks noChangeArrowheads="1"/>
            </p:cNvSpPr>
            <p:nvPr/>
          </p:nvSpPr>
          <p:spPr bwMode="auto">
            <a:xfrm>
              <a:off x="3034" y="1738"/>
              <a:ext cx="157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  <a:r>
                <a:rPr kumimoji="1" lang="en-US" altLang="zh-TW" sz="1800" baseline="-25000">
                  <a:latin typeface="Arial" charset="0"/>
                  <a:ea typeface="新細明體" charset="-120"/>
                </a:rPr>
                <a:t>11</a:t>
              </a:r>
            </a:p>
          </p:txBody>
        </p:sp>
        <p:sp>
          <p:nvSpPr>
            <p:cNvPr id="53356" name="Text Box 558"/>
            <p:cNvSpPr txBox="1">
              <a:spLocks noChangeArrowheads="1"/>
            </p:cNvSpPr>
            <p:nvPr/>
          </p:nvSpPr>
          <p:spPr bwMode="auto">
            <a:xfrm>
              <a:off x="3264" y="1580"/>
              <a:ext cx="156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TW" sz="1800">
                  <a:latin typeface="Arial" charset="0"/>
                  <a:ea typeface="新細明體" charset="-120"/>
                </a:rPr>
                <a:t>r</a:t>
              </a:r>
              <a:r>
                <a:rPr kumimoji="1" lang="en-US" altLang="zh-TW" sz="1800" baseline="-25000">
                  <a:latin typeface="Arial" charset="0"/>
                  <a:ea typeface="新細明體" charset="-120"/>
                </a:rPr>
                <a:t>13</a:t>
              </a:r>
            </a:p>
          </p:txBody>
        </p:sp>
        <p:sp>
          <p:nvSpPr>
            <p:cNvPr id="53357" name="Text Box 559"/>
            <p:cNvSpPr txBox="1">
              <a:spLocks noChangeArrowheads="1"/>
            </p:cNvSpPr>
            <p:nvPr/>
          </p:nvSpPr>
          <p:spPr bwMode="auto">
            <a:xfrm>
              <a:off x="2088" y="2565"/>
              <a:ext cx="149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1" lang="en-US" sz="1600">
                  <a:latin typeface="Arial" charset="0"/>
                  <a:ea typeface="新細明體" charset="-120"/>
                </a:rPr>
                <a:t>Campus Core Network</a:t>
              </a:r>
            </a:p>
          </p:txBody>
        </p:sp>
        <p:grpSp>
          <p:nvGrpSpPr>
            <p:cNvPr id="20" name="Group 49"/>
            <p:cNvGrpSpPr>
              <a:grpSpLocks/>
            </p:cNvGrpSpPr>
            <p:nvPr/>
          </p:nvGrpSpPr>
          <p:grpSpPr bwMode="auto">
            <a:xfrm rot="5400000">
              <a:off x="3611" y="2458"/>
              <a:ext cx="144" cy="123"/>
              <a:chOff x="1770" y="2952"/>
              <a:chExt cx="126" cy="96"/>
            </a:xfrm>
          </p:grpSpPr>
          <p:sp>
            <p:nvSpPr>
              <p:cNvPr id="53365" name="Line 50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6" name="Line 51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49"/>
            <p:cNvGrpSpPr>
              <a:grpSpLocks/>
            </p:cNvGrpSpPr>
            <p:nvPr/>
          </p:nvGrpSpPr>
          <p:grpSpPr bwMode="auto">
            <a:xfrm rot="16200000" flipV="1">
              <a:off x="3493" y="2459"/>
              <a:ext cx="158" cy="135"/>
              <a:chOff x="1770" y="2952"/>
              <a:chExt cx="126" cy="96"/>
            </a:xfrm>
          </p:grpSpPr>
          <p:sp>
            <p:nvSpPr>
              <p:cNvPr id="53363" name="Line 50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4" name="Line 51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49"/>
            <p:cNvGrpSpPr>
              <a:grpSpLocks/>
            </p:cNvGrpSpPr>
            <p:nvPr/>
          </p:nvGrpSpPr>
          <p:grpSpPr bwMode="auto">
            <a:xfrm rot="5400000">
              <a:off x="1910" y="2458"/>
              <a:ext cx="144" cy="123"/>
              <a:chOff x="1770" y="2952"/>
              <a:chExt cx="126" cy="96"/>
            </a:xfrm>
          </p:grpSpPr>
          <p:sp>
            <p:nvSpPr>
              <p:cNvPr id="53361" name="Line 50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2" name="Line 51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3" name="Slide Number Placeholder 1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685800" y="5334000"/>
            <a:ext cx="7795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Other Evaluations: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Ensuring unauthorized traffic does not traverse the Internet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Scalability to large networks</a:t>
            </a:r>
          </a:p>
          <a:p>
            <a:endParaRPr lang="en-US" dirty="0"/>
          </a:p>
        </p:txBody>
      </p:sp>
    </p:spTree>
  </p:cSld>
  <p:clrMapOvr>
    <a:masterClrMapping/>
  </p:clrMapOvr>
  <p:transition advTm="33875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Related Work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Recent works on partial application migration: </a:t>
            </a:r>
          </a:p>
          <a:p>
            <a:pPr lvl="1"/>
            <a:r>
              <a:rPr lang="en-US" dirty="0" err="1" smtClean="0"/>
              <a:t>Teregowda</a:t>
            </a:r>
            <a:r>
              <a:rPr lang="en-US" dirty="0" smtClean="0"/>
              <a:t> et al, </a:t>
            </a:r>
            <a:r>
              <a:rPr lang="en-US" dirty="0" err="1" smtClean="0"/>
              <a:t>HotCloud</a:t>
            </a:r>
            <a:r>
              <a:rPr lang="en-US" dirty="0" smtClean="0"/>
              <a:t> 2010</a:t>
            </a:r>
          </a:p>
          <a:p>
            <a:pPr lvl="1"/>
            <a:r>
              <a:rPr lang="en-US" dirty="0" smtClean="0"/>
              <a:t>Clouds for disaster recovery alone: Wood et al, </a:t>
            </a:r>
            <a:r>
              <a:rPr lang="en-US" dirty="0" err="1" smtClean="0"/>
              <a:t>HotCloud</a:t>
            </a:r>
            <a:r>
              <a:rPr lang="en-US" dirty="0" smtClean="0"/>
              <a:t> 2010</a:t>
            </a:r>
          </a:p>
          <a:p>
            <a:r>
              <a:rPr lang="en-US" dirty="0" smtClean="0"/>
              <a:t>Economics of using clouds:</a:t>
            </a:r>
          </a:p>
          <a:p>
            <a:pPr lvl="1"/>
            <a:r>
              <a:rPr lang="en-US" dirty="0" err="1" smtClean="0"/>
              <a:t>Armbrust</a:t>
            </a:r>
            <a:r>
              <a:rPr lang="en-US" dirty="0" smtClean="0"/>
              <a:t> et al, Berkeley Technical Report, 2009</a:t>
            </a:r>
          </a:p>
          <a:p>
            <a:pPr lvl="1"/>
            <a:r>
              <a:rPr lang="en-US" dirty="0" smtClean="0"/>
              <a:t>Comparisons across providers: Li et al, </a:t>
            </a:r>
            <a:r>
              <a:rPr lang="en-US" dirty="0" err="1" smtClean="0"/>
              <a:t>HotCloud</a:t>
            </a:r>
            <a:r>
              <a:rPr lang="en-US" dirty="0" smtClean="0"/>
              <a:t> 2010</a:t>
            </a:r>
          </a:p>
          <a:p>
            <a:r>
              <a:rPr lang="en-US" dirty="0" smtClean="0"/>
              <a:t>Security policies on migration to the cloud</a:t>
            </a:r>
          </a:p>
          <a:p>
            <a:pPr lvl="1"/>
            <a:r>
              <a:rPr lang="en-US" dirty="0" smtClean="0"/>
              <a:t>Li et al, LADIS 2010</a:t>
            </a:r>
          </a:p>
          <a:p>
            <a:r>
              <a:rPr lang="en-US" dirty="0" smtClean="0"/>
              <a:t>Other challenges with migrating enterprises</a:t>
            </a:r>
          </a:p>
          <a:p>
            <a:pPr lvl="1"/>
            <a:r>
              <a:rPr lang="en-US" dirty="0" smtClean="0"/>
              <a:t>Wood et al, </a:t>
            </a:r>
            <a:r>
              <a:rPr lang="en-US" dirty="0" err="1" smtClean="0"/>
              <a:t>HotCloud</a:t>
            </a:r>
            <a:r>
              <a:rPr lang="en-US" dirty="0" smtClean="0"/>
              <a:t> 2009, …</a:t>
            </a:r>
          </a:p>
          <a:p>
            <a:r>
              <a:rPr lang="en-US" dirty="0" smtClean="0"/>
              <a:t>Work from cloud provider perspective</a:t>
            </a:r>
          </a:p>
          <a:p>
            <a:pPr lvl="1"/>
            <a:r>
              <a:rPr lang="en-US" dirty="0" smtClean="0"/>
              <a:t>E.g.,  </a:t>
            </a:r>
            <a:r>
              <a:rPr lang="en-US" dirty="0" err="1" smtClean="0"/>
              <a:t>Shieh</a:t>
            </a:r>
            <a:r>
              <a:rPr lang="en-US" dirty="0" smtClean="0"/>
              <a:t> et al (HotCloud2010), Lam et al (UCSD TR, 2010),..</a:t>
            </a:r>
          </a:p>
          <a:p>
            <a:r>
              <a:rPr lang="en-US" dirty="0" smtClean="0"/>
              <a:t>Analytical models of multi-tier applications</a:t>
            </a:r>
          </a:p>
          <a:p>
            <a:pPr lvl="1"/>
            <a:r>
              <a:rPr lang="en-US" dirty="0" err="1" smtClean="0"/>
              <a:t>Urgaonkar</a:t>
            </a:r>
            <a:r>
              <a:rPr lang="en-US" dirty="0" smtClean="0"/>
              <a:t> et al, </a:t>
            </a:r>
            <a:r>
              <a:rPr lang="en-US" dirty="0" err="1" smtClean="0"/>
              <a:t>Sigmetrics</a:t>
            </a:r>
            <a:r>
              <a:rPr lang="en-US" dirty="0" smtClean="0"/>
              <a:t> 2005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 advTm="108719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87630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Hybrid cloud models often make sense</a:t>
            </a:r>
          </a:p>
          <a:p>
            <a:pPr lvl="1"/>
            <a:r>
              <a:rPr lang="en-US" sz="2400" dirty="0" smtClean="0"/>
              <a:t>Enable cost savings, while meeting enterprise policies and </a:t>
            </a:r>
          </a:p>
          <a:p>
            <a:pPr lvl="1">
              <a:buNone/>
            </a:pPr>
            <a:r>
              <a:rPr lang="en-US" sz="2400" dirty="0" smtClean="0"/>
              <a:t>     application response time requirements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Planned approach to migration important and feasible</a:t>
            </a:r>
          </a:p>
          <a:p>
            <a:pPr lvl="1"/>
            <a:r>
              <a:rPr lang="en-US" sz="2400" dirty="0" smtClean="0"/>
              <a:t>Algorithms for hybrid cloud layouts  </a:t>
            </a:r>
          </a:p>
          <a:p>
            <a:pPr lvl="1"/>
            <a:r>
              <a:rPr lang="en-US" sz="2400" dirty="0" smtClean="0"/>
              <a:t>Algorithms for correct reconfiguration of security policies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Future Work</a:t>
            </a:r>
          </a:p>
          <a:p>
            <a:pPr lvl="1"/>
            <a:r>
              <a:rPr lang="en-US" sz="2400" dirty="0" smtClean="0"/>
              <a:t>Exploring model complexity and performance inaccuracy</a:t>
            </a:r>
          </a:p>
          <a:p>
            <a:pPr lvl="1"/>
            <a:r>
              <a:rPr lang="en-US" sz="2400" dirty="0" smtClean="0"/>
              <a:t>Wider range of application case studies</a:t>
            </a:r>
          </a:p>
          <a:p>
            <a:pPr lvl="1"/>
            <a:r>
              <a:rPr lang="en-US" sz="2400" dirty="0" smtClean="0"/>
              <a:t>Take workload and network dynamics into account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advTm="56735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Concerns with cloud computing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Data privacy</a:t>
            </a:r>
          </a:p>
          <a:p>
            <a:pPr lvl="1"/>
            <a:r>
              <a:rPr lang="en-US" dirty="0" smtClean="0"/>
              <a:t>National Privacy Laws</a:t>
            </a:r>
          </a:p>
          <a:p>
            <a:pPr lvl="1"/>
            <a:r>
              <a:rPr lang="en-US" dirty="0" smtClean="0"/>
              <a:t>Industry-specific privacy laws (e.g., Health Care)</a:t>
            </a:r>
          </a:p>
          <a:p>
            <a:r>
              <a:rPr lang="en-US" dirty="0" smtClean="0"/>
              <a:t>SLA Requirements </a:t>
            </a:r>
          </a:p>
          <a:p>
            <a:pPr lvl="1"/>
            <a:r>
              <a:rPr lang="en-US" dirty="0" smtClean="0"/>
              <a:t>Application response time</a:t>
            </a:r>
          </a:p>
          <a:p>
            <a:pPr lvl="1"/>
            <a:r>
              <a:rPr lang="en-US" dirty="0" smtClean="0"/>
              <a:t>Availability</a:t>
            </a:r>
          </a:p>
          <a:p>
            <a:endParaRPr lang="en-US" dirty="0" smtClean="0"/>
          </a:p>
          <a:p>
            <a:pPr lvl="1"/>
            <a:endParaRPr lang="en-US" sz="2900" dirty="0" smtClean="0">
              <a:solidFill>
                <a:schemeClr val="tx1"/>
              </a:solidFill>
            </a:endParaRP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advTm="4526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Hybrid Cloud Architectures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2" name="Group 79"/>
          <p:cNvGrpSpPr/>
          <p:nvPr/>
        </p:nvGrpSpPr>
        <p:grpSpPr>
          <a:xfrm>
            <a:off x="0" y="-4157574"/>
            <a:ext cx="4724404" cy="10177374"/>
            <a:chOff x="5083175" y="-2044923"/>
            <a:chExt cx="3832225" cy="8422655"/>
          </a:xfrm>
        </p:grpSpPr>
        <p:grpSp>
          <p:nvGrpSpPr>
            <p:cNvPr id="123" name="Group 55"/>
            <p:cNvGrpSpPr>
              <a:grpSpLocks/>
            </p:cNvGrpSpPr>
            <p:nvPr/>
          </p:nvGrpSpPr>
          <p:grpSpPr bwMode="auto">
            <a:xfrm>
              <a:off x="5638800" y="-2044923"/>
              <a:ext cx="241300" cy="96"/>
              <a:chOff x="1770" y="2952"/>
              <a:chExt cx="126" cy="96"/>
            </a:xfrm>
          </p:grpSpPr>
          <p:sp>
            <p:nvSpPr>
              <p:cNvPr id="158" name="Line 56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57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" name="Text Box 59"/>
            <p:cNvSpPr txBox="1">
              <a:spLocks noChangeArrowheads="1"/>
            </p:cNvSpPr>
            <p:nvPr/>
          </p:nvSpPr>
          <p:spPr bwMode="auto">
            <a:xfrm>
              <a:off x="5943600" y="3749675"/>
              <a:ext cx="958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TW" sz="1800">
                  <a:ea typeface="新細明體" charset="-120"/>
                </a:rPr>
                <a:t>an ACL</a:t>
              </a:r>
              <a:r>
                <a:rPr lang="en-US" altLang="zh-TW" sz="1400">
                  <a:ea typeface="新細明體" charset="-120"/>
                </a:rPr>
                <a:t> </a:t>
              </a:r>
            </a:p>
          </p:txBody>
        </p:sp>
        <p:sp>
          <p:nvSpPr>
            <p:cNvPr id="125" name="Cloud"/>
            <p:cNvSpPr>
              <a:spLocks noChangeAspect="1" noEditPoints="1" noChangeArrowheads="1"/>
            </p:cNvSpPr>
            <p:nvPr/>
          </p:nvSpPr>
          <p:spPr bwMode="auto">
            <a:xfrm>
              <a:off x="5083175" y="2647950"/>
              <a:ext cx="3832225" cy="1754188"/>
            </a:xfrm>
            <a:custGeom>
              <a:avLst/>
              <a:gdLst>
                <a:gd name="T0" fmla="*/ 12764 w 21600"/>
                <a:gd name="T1" fmla="*/ 1562100 h 21600"/>
                <a:gd name="T2" fmla="*/ 2057400 w 21600"/>
                <a:gd name="T3" fmla="*/ 3120873 h 21600"/>
                <a:gd name="T4" fmla="*/ 4111371 w 21600"/>
                <a:gd name="T5" fmla="*/ 1562100 h 21600"/>
                <a:gd name="T6" fmla="*/ 2057400 w 21600"/>
                <a:gd name="T7" fmla="*/ 17862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E9D3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spcBef>
                  <a:spcPct val="0"/>
                </a:spcBef>
                <a:defRPr/>
              </a:pPr>
              <a:endParaRPr lang="en-US" sz="1800">
                <a:latin typeface="Arial" charset="0"/>
                <a:ea typeface="+mn-ea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5437188" y="4741863"/>
              <a:ext cx="3155950" cy="14874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</a:pPr>
              <a:endParaRPr lang="en-US" sz="18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27" name="TextBox 64"/>
            <p:cNvSpPr txBox="1">
              <a:spLocks noChangeArrowheads="1"/>
            </p:cNvSpPr>
            <p:nvPr/>
          </p:nvSpPr>
          <p:spPr bwMode="auto">
            <a:xfrm>
              <a:off x="6504800" y="5796707"/>
              <a:ext cx="142875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b="1" i="1" u="sng" dirty="0">
                  <a:latin typeface="Calibri" pitchFamily="34" charset="0"/>
                </a:rPr>
                <a:t>Local Data Center</a:t>
              </a:r>
            </a:p>
          </p:txBody>
        </p:sp>
        <p:sp>
          <p:nvSpPr>
            <p:cNvPr id="128" name="TextBox 65"/>
            <p:cNvSpPr txBox="1">
              <a:spLocks noChangeArrowheads="1"/>
            </p:cNvSpPr>
            <p:nvPr/>
          </p:nvSpPr>
          <p:spPr bwMode="auto">
            <a:xfrm>
              <a:off x="7840663" y="2816225"/>
              <a:ext cx="9017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i="1" u="sng">
                  <a:latin typeface="Calibri" pitchFamily="34" charset="0"/>
                </a:rPr>
                <a:t>Cloud</a:t>
              </a:r>
            </a:p>
          </p:txBody>
        </p:sp>
        <p:grpSp>
          <p:nvGrpSpPr>
            <p:cNvPr id="129" name="Group 43"/>
            <p:cNvGrpSpPr>
              <a:grpSpLocks/>
            </p:cNvGrpSpPr>
            <p:nvPr/>
          </p:nvGrpSpPr>
          <p:grpSpPr bwMode="auto">
            <a:xfrm>
              <a:off x="5353050" y="2952750"/>
              <a:ext cx="3014663" cy="2857500"/>
              <a:chOff x="3338" y="912"/>
              <a:chExt cx="1899" cy="1800"/>
            </a:xfrm>
          </p:grpSpPr>
          <p:sp>
            <p:nvSpPr>
              <p:cNvPr id="130" name="AutoShape 44"/>
              <p:cNvSpPr>
                <a:spLocks noChangeArrowheads="1"/>
              </p:cNvSpPr>
              <p:nvPr/>
            </p:nvSpPr>
            <p:spPr bwMode="auto">
              <a:xfrm>
                <a:off x="4464" y="2112"/>
                <a:ext cx="573" cy="600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kumimoji="1" lang="en-US" sz="1600" baseline="-25000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1" name="AutoShape 208"/>
              <p:cNvSpPr>
                <a:spLocks noChangeArrowheads="1"/>
              </p:cNvSpPr>
              <p:nvPr/>
            </p:nvSpPr>
            <p:spPr bwMode="auto">
              <a:xfrm>
                <a:off x="3648" y="2400"/>
                <a:ext cx="672" cy="28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1800">
                  <a:ea typeface="新細明體" charset="-120"/>
                </a:endParaRPr>
              </a:p>
            </p:txBody>
          </p:sp>
          <p:sp>
            <p:nvSpPr>
              <p:cNvPr id="132" name="AutoShape 208"/>
              <p:cNvSpPr>
                <a:spLocks noChangeArrowheads="1"/>
              </p:cNvSpPr>
              <p:nvPr/>
            </p:nvSpPr>
            <p:spPr bwMode="auto">
              <a:xfrm>
                <a:off x="4608" y="1056"/>
                <a:ext cx="576" cy="432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1800">
                  <a:ea typeface="新細明體" charset="-120"/>
                </a:endParaRPr>
              </a:p>
            </p:txBody>
          </p:sp>
          <p:sp>
            <p:nvSpPr>
              <p:cNvPr id="133" name="AutoShape 208"/>
              <p:cNvSpPr>
                <a:spLocks noChangeArrowheads="1"/>
              </p:cNvSpPr>
              <p:nvPr/>
            </p:nvSpPr>
            <p:spPr bwMode="auto">
              <a:xfrm>
                <a:off x="3504" y="912"/>
                <a:ext cx="960" cy="384"/>
              </a:xfrm>
              <a:prstGeom prst="roundRect">
                <a:avLst>
                  <a:gd name="adj" fmla="val 16667"/>
                </a:avLst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1800">
                  <a:ea typeface="新細明體" charset="-120"/>
                </a:endParaRPr>
              </a:p>
            </p:txBody>
          </p:sp>
          <p:sp>
            <p:nvSpPr>
              <p:cNvPr id="134" name="Line 87"/>
              <p:cNvSpPr>
                <a:spLocks noChangeShapeType="1"/>
              </p:cNvSpPr>
              <p:nvPr/>
            </p:nvSpPr>
            <p:spPr bwMode="auto">
              <a:xfrm flipV="1">
                <a:off x="3817" y="1255"/>
                <a:ext cx="0" cy="28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TextBox 59"/>
              <p:cNvSpPr txBox="1">
                <a:spLocks noChangeArrowheads="1"/>
              </p:cNvSpPr>
              <p:nvPr/>
            </p:nvSpPr>
            <p:spPr bwMode="auto">
              <a:xfrm>
                <a:off x="4053" y="1005"/>
                <a:ext cx="426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ts val="1600"/>
                  </a:lnSpc>
                  <a:spcBef>
                    <a:spcPct val="0"/>
                  </a:spcBef>
                </a:pPr>
                <a:r>
                  <a:rPr lang="en-US" sz="1600" dirty="0">
                    <a:latin typeface="Calibri" pitchFamily="34" charset="0"/>
                  </a:rPr>
                  <a:t>back-end</a:t>
                </a:r>
              </a:p>
            </p:txBody>
          </p:sp>
          <p:sp>
            <p:nvSpPr>
              <p:cNvPr id="136" name="TextBox 59"/>
              <p:cNvSpPr txBox="1">
                <a:spLocks noChangeArrowheads="1"/>
              </p:cNvSpPr>
              <p:nvPr/>
            </p:nvSpPr>
            <p:spPr bwMode="auto">
              <a:xfrm>
                <a:off x="4621" y="1326"/>
                <a:ext cx="616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ts val="1600"/>
                  </a:lnSpc>
                  <a:spcBef>
                    <a:spcPct val="0"/>
                  </a:spcBef>
                </a:pPr>
                <a:r>
                  <a:rPr lang="en-US" sz="1600" dirty="0">
                    <a:latin typeface="Calibri" pitchFamily="34" charset="0"/>
                  </a:rPr>
                  <a:t>frontend</a:t>
                </a:r>
              </a:p>
            </p:txBody>
          </p:sp>
          <p:grpSp>
            <p:nvGrpSpPr>
              <p:cNvPr id="137" name="Group 52"/>
              <p:cNvGrpSpPr>
                <a:grpSpLocks/>
              </p:cNvGrpSpPr>
              <p:nvPr/>
            </p:nvGrpSpPr>
            <p:grpSpPr bwMode="auto">
              <a:xfrm>
                <a:off x="3581" y="972"/>
                <a:ext cx="522" cy="301"/>
                <a:chOff x="1111" y="1056"/>
                <a:chExt cx="665" cy="528"/>
              </a:xfrm>
            </p:grpSpPr>
            <p:pic>
              <p:nvPicPr>
                <p:cNvPr id="153" name="Picture 51" descr="clus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543" y="1104"/>
                  <a:ext cx="23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4" name="Picture 47" descr="clus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111" y="1056"/>
                  <a:ext cx="23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5" name="Picture 49" descr="clus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351" y="1056"/>
                  <a:ext cx="23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6" name="Picture 50" descr="clus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447" y="1200"/>
                  <a:ext cx="23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7" name="Picture 48" descr="clus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248" y="1200"/>
                  <a:ext cx="23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38" name="Picture 56" descr="server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69" y="1120"/>
                <a:ext cx="179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9" name="Picture 56" descr="server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878" y="1120"/>
                <a:ext cx="179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0" name="Line 90"/>
              <p:cNvSpPr>
                <a:spLocks noChangeShapeType="1"/>
              </p:cNvSpPr>
              <p:nvPr/>
            </p:nvSpPr>
            <p:spPr bwMode="auto">
              <a:xfrm flipH="1">
                <a:off x="4006" y="1362"/>
                <a:ext cx="615" cy="17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41" name="Picture 46" descr="router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80" y="1482"/>
                <a:ext cx="521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2" name="Text Box 95"/>
              <p:cNvSpPr txBox="1">
                <a:spLocks noChangeArrowheads="1"/>
              </p:cNvSpPr>
              <p:nvPr/>
            </p:nvSpPr>
            <p:spPr bwMode="auto">
              <a:xfrm>
                <a:off x="3338" y="1470"/>
                <a:ext cx="28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1200">
                  <a:latin typeface="Arial" charset="0"/>
                </a:endParaRPr>
              </a:p>
            </p:txBody>
          </p:sp>
          <p:pic>
            <p:nvPicPr>
              <p:cNvPr id="143" name="Picture 56" descr="server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732" y="2428"/>
                <a:ext cx="179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" name="Picture 46" descr="router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80" y="2075"/>
                <a:ext cx="521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5" name="Line 101"/>
              <p:cNvSpPr>
                <a:spLocks noChangeShapeType="1"/>
              </p:cNvSpPr>
              <p:nvPr/>
            </p:nvSpPr>
            <p:spPr bwMode="auto">
              <a:xfrm flipV="1">
                <a:off x="3817" y="1615"/>
                <a:ext cx="0" cy="4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Line 100"/>
              <p:cNvSpPr>
                <a:spLocks noChangeShapeType="1"/>
              </p:cNvSpPr>
              <p:nvPr/>
            </p:nvSpPr>
            <p:spPr bwMode="auto">
              <a:xfrm flipH="1" flipV="1">
                <a:off x="3817" y="2218"/>
                <a:ext cx="0" cy="21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Text Box 102"/>
              <p:cNvSpPr txBox="1">
                <a:spLocks noChangeArrowheads="1"/>
              </p:cNvSpPr>
              <p:nvPr/>
            </p:nvSpPr>
            <p:spPr bwMode="auto">
              <a:xfrm>
                <a:off x="3343" y="2064"/>
                <a:ext cx="28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1200">
                  <a:latin typeface="Arial" charset="0"/>
                </a:endParaRPr>
              </a:p>
            </p:txBody>
          </p:sp>
          <p:sp>
            <p:nvSpPr>
              <p:cNvPr id="148" name="文字方塊 73"/>
              <p:cNvSpPr txBox="1">
                <a:spLocks noChangeArrowheads="1"/>
              </p:cNvSpPr>
              <p:nvPr/>
            </p:nvSpPr>
            <p:spPr bwMode="auto">
              <a:xfrm>
                <a:off x="3675" y="1860"/>
                <a:ext cx="75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TW" sz="1400">
                    <a:latin typeface="Arial" charset="0"/>
                    <a:ea typeface="新細明體" charset="-120"/>
                  </a:rPr>
                  <a:t>Internet</a:t>
                </a:r>
                <a:endParaRPr lang="zh-TW" altLang="en-US" sz="1400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49" name="Text Box 93"/>
              <p:cNvSpPr txBox="1">
                <a:spLocks noChangeArrowheads="1"/>
              </p:cNvSpPr>
              <p:nvPr/>
            </p:nvSpPr>
            <p:spPr bwMode="auto">
              <a:xfrm>
                <a:off x="4479" y="2382"/>
                <a:ext cx="675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65000"/>
                  </a:lnSpc>
                </a:pPr>
                <a:r>
                  <a:rPr lang="en-US" sz="1600" dirty="0" smtClean="0">
                    <a:latin typeface="Calibri" pitchFamily="34" charset="0"/>
                  </a:rPr>
                  <a:t>back-end</a:t>
                </a:r>
              </a:p>
              <a:p>
                <a:pPr>
                  <a:lnSpc>
                    <a:spcPct val="65000"/>
                  </a:lnSpc>
                </a:pPr>
                <a:r>
                  <a:rPr lang="en-US" sz="1600" dirty="0" smtClean="0">
                    <a:latin typeface="Calibri" pitchFamily="34" charset="0"/>
                  </a:rPr>
                  <a:t>(sensitive</a:t>
                </a:r>
              </a:p>
              <a:p>
                <a:pPr>
                  <a:lnSpc>
                    <a:spcPct val="65000"/>
                  </a:lnSpc>
                </a:pPr>
                <a:r>
                  <a:rPr lang="en-US" sz="1600" dirty="0" smtClean="0">
                    <a:latin typeface="Calibri" pitchFamily="34" charset="0"/>
                  </a:rPr>
                  <a:t>databases)</a:t>
                </a:r>
                <a:endParaRPr lang="en-US" sz="1600" dirty="0">
                  <a:latin typeface="Calibri" pitchFamily="34" charset="0"/>
                </a:endParaRPr>
              </a:p>
            </p:txBody>
          </p:sp>
          <p:pic>
            <p:nvPicPr>
              <p:cNvPr id="150" name="Picture 91" descr="MCj04348450000[1]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534" y="2155"/>
                <a:ext cx="285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1" name="Line 100"/>
              <p:cNvSpPr>
                <a:spLocks noChangeShapeType="1"/>
              </p:cNvSpPr>
              <p:nvPr/>
            </p:nvSpPr>
            <p:spPr bwMode="auto">
              <a:xfrm>
                <a:off x="4053" y="2146"/>
                <a:ext cx="521" cy="10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TextBox 59"/>
              <p:cNvSpPr txBox="1">
                <a:spLocks noChangeArrowheads="1"/>
              </p:cNvSpPr>
              <p:nvPr/>
            </p:nvSpPr>
            <p:spPr bwMode="auto">
              <a:xfrm>
                <a:off x="3911" y="2396"/>
                <a:ext cx="425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ts val="1600"/>
                  </a:lnSpc>
                  <a:spcBef>
                    <a:spcPct val="0"/>
                  </a:spcBef>
                </a:pPr>
                <a:r>
                  <a:rPr lang="en-US" sz="1600" dirty="0">
                    <a:latin typeface="Calibri" pitchFamily="34" charset="0"/>
                  </a:rPr>
                  <a:t>front-</a:t>
                </a:r>
                <a:br>
                  <a:rPr lang="en-US" sz="1600" dirty="0">
                    <a:latin typeface="Calibri" pitchFamily="34" charset="0"/>
                  </a:rPr>
                </a:br>
                <a:r>
                  <a:rPr lang="en-US" sz="1600" dirty="0">
                    <a:latin typeface="Calibri" pitchFamily="34" charset="0"/>
                  </a:rPr>
                  <a:t>end</a:t>
                </a:r>
              </a:p>
            </p:txBody>
          </p:sp>
        </p:grpSp>
      </p:grpSp>
      <p:sp>
        <p:nvSpPr>
          <p:cNvPr id="160" name="Rectangle 159"/>
          <p:cNvSpPr/>
          <p:nvPr/>
        </p:nvSpPr>
        <p:spPr>
          <a:xfrm>
            <a:off x="4724400" y="1066800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“</a:t>
            </a:r>
            <a:r>
              <a:rPr lang="en-US" sz="2000" dirty="0" smtClean="0"/>
              <a:t>And there are some things they might not want to put in the cloud for security and reliability reasons….So, you've got </a:t>
            </a:r>
          </a:p>
          <a:p>
            <a:r>
              <a:rPr lang="en-US" sz="2000" dirty="0" smtClean="0"/>
              <a:t>to have these kinds of hybrid solutions.”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Steve Ballmer, Microsoft CEO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4572000" y="297180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“We think it's a combination of putting applications in your own data center, and then use the cloud to take out peaks, or you could put specific things in the cloud.”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Joe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Tucci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EMC CEO </a:t>
            </a:r>
            <a:endParaRPr lang="en-US" sz="2000" dirty="0"/>
          </a:p>
        </p:txBody>
      </p:sp>
      <p:sp>
        <p:nvSpPr>
          <p:cNvPr id="162" name="Rectangle 161"/>
          <p:cNvSpPr/>
          <p:nvPr/>
        </p:nvSpPr>
        <p:spPr>
          <a:xfrm>
            <a:off x="4572000" y="50292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“Virtually every enterprise will adopt a hybrid format”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Russ Daniels, CTO of cloud computing, HP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advTm="5606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0297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Our focus #1 : Planning hybrid cloud layouts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610600" cy="52578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Cost savings,  Application response times, Bandwidth costs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Scale and complexity of enterprises applications</a:t>
            </a:r>
          </a:p>
          <a:p>
            <a:pPr marL="914400" lvl="1" indent="-457200">
              <a:buNone/>
            </a:pPr>
            <a:endParaRPr lang="en-US" sz="2400" dirty="0" smtClean="0"/>
          </a:p>
          <a:p>
            <a:pPr marL="914400" lvl="1" indent="-457200">
              <a:buNone/>
            </a:pPr>
            <a:r>
              <a:rPr lang="en-US" sz="2400" dirty="0" smtClean="0"/>
              <a:t>	</a:t>
            </a:r>
          </a:p>
        </p:txBody>
      </p:sp>
      <p:grpSp>
        <p:nvGrpSpPr>
          <p:cNvPr id="97" name="Group 55"/>
          <p:cNvGrpSpPr>
            <a:grpSpLocks/>
          </p:cNvGrpSpPr>
          <p:nvPr/>
        </p:nvGrpSpPr>
        <p:grpSpPr bwMode="auto">
          <a:xfrm rot="16200000">
            <a:off x="-4990482" y="3821859"/>
            <a:ext cx="280987" cy="96"/>
            <a:chOff x="1770" y="2952"/>
            <a:chExt cx="126" cy="96"/>
          </a:xfrm>
        </p:grpSpPr>
        <p:sp>
          <p:nvSpPr>
            <p:cNvPr id="144" name="Line 56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57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" name="Group 55"/>
          <p:cNvGrpSpPr>
            <a:grpSpLocks/>
          </p:cNvGrpSpPr>
          <p:nvPr/>
        </p:nvGrpSpPr>
        <p:grpSpPr bwMode="auto">
          <a:xfrm>
            <a:off x="5638800" y="-2044923"/>
            <a:ext cx="241300" cy="96"/>
            <a:chOff x="1770" y="2952"/>
            <a:chExt cx="126" cy="96"/>
          </a:xfrm>
        </p:grpSpPr>
        <p:sp>
          <p:nvSpPr>
            <p:cNvPr id="142" name="Line 56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57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04800" y="2647950"/>
            <a:ext cx="8610600" cy="3600450"/>
            <a:chOff x="304800" y="2647950"/>
            <a:chExt cx="8610600" cy="3600450"/>
          </a:xfrm>
        </p:grpSpPr>
        <p:sp>
          <p:nvSpPr>
            <p:cNvPr id="75" name="Rectangle 58"/>
            <p:cNvSpPr>
              <a:spLocks noChangeArrowheads="1"/>
            </p:cNvSpPr>
            <p:nvPr/>
          </p:nvSpPr>
          <p:spPr bwMode="auto">
            <a:xfrm>
              <a:off x="4648200" y="3733800"/>
              <a:ext cx="3429000" cy="106680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ea typeface="新細明體" charset="-120"/>
              </a:endParaRPr>
            </a:p>
          </p:txBody>
        </p:sp>
        <p:sp>
          <p:nvSpPr>
            <p:cNvPr id="78" name="AutoShape 12"/>
            <p:cNvSpPr>
              <a:spLocks noChangeArrowheads="1"/>
            </p:cNvSpPr>
            <p:nvPr/>
          </p:nvSpPr>
          <p:spPr bwMode="auto">
            <a:xfrm>
              <a:off x="2843213" y="4495800"/>
              <a:ext cx="762000" cy="83820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1" lang="en-US" sz="1600" baseline="-25000">
                <a:latin typeface="Arial" charset="0"/>
                <a:ea typeface="新細明體" charset="-120"/>
              </a:endParaRPr>
            </a:p>
          </p:txBody>
        </p:sp>
        <p:sp>
          <p:nvSpPr>
            <p:cNvPr id="79" name="AutoShape 208"/>
            <p:cNvSpPr>
              <a:spLocks noChangeArrowheads="1"/>
            </p:cNvSpPr>
            <p:nvPr/>
          </p:nvSpPr>
          <p:spPr bwMode="auto">
            <a:xfrm>
              <a:off x="862013" y="4876800"/>
              <a:ext cx="1752600" cy="45720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80" name="AutoShape 208"/>
            <p:cNvSpPr>
              <a:spLocks noChangeArrowheads="1"/>
            </p:cNvSpPr>
            <p:nvPr/>
          </p:nvSpPr>
          <p:spPr bwMode="auto">
            <a:xfrm>
              <a:off x="1319213" y="3048000"/>
              <a:ext cx="1524000" cy="60960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81" name="Line 66"/>
            <p:cNvSpPr>
              <a:spLocks noChangeShapeType="1"/>
            </p:cNvSpPr>
            <p:nvPr/>
          </p:nvSpPr>
          <p:spPr bwMode="auto">
            <a:xfrm flipV="1">
              <a:off x="2024063" y="4816475"/>
              <a:ext cx="0" cy="1698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04800" y="2819400"/>
              <a:ext cx="3757613" cy="304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</a:pPr>
              <a:endParaRPr lang="en-US" sz="18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83" name="TextBox 34"/>
            <p:cNvSpPr txBox="1">
              <a:spLocks noChangeArrowheads="1"/>
            </p:cNvSpPr>
            <p:nvPr/>
          </p:nvSpPr>
          <p:spPr bwMode="auto">
            <a:xfrm>
              <a:off x="1323975" y="3138488"/>
              <a:ext cx="1000125" cy="49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600"/>
                </a:lnSpc>
                <a:spcBef>
                  <a:spcPct val="0"/>
                </a:spcBef>
              </a:pPr>
              <a:r>
                <a:rPr lang="en-US" sz="1600">
                  <a:latin typeface="Calibri" pitchFamily="34" charset="0"/>
                </a:rPr>
                <a:t>back-</a:t>
              </a:r>
              <a:br>
                <a:rPr lang="en-US" sz="1600">
                  <a:latin typeface="Calibri" pitchFamily="34" charset="0"/>
                </a:rPr>
              </a:br>
              <a:r>
                <a:rPr lang="en-US" sz="1600">
                  <a:latin typeface="Calibri" pitchFamily="34" charset="0"/>
                </a:rPr>
                <a:t>end</a:t>
              </a:r>
            </a:p>
          </p:txBody>
        </p:sp>
        <p:sp>
          <p:nvSpPr>
            <p:cNvPr id="84" name="TextBox 35"/>
            <p:cNvSpPr txBox="1">
              <a:spLocks noChangeArrowheads="1"/>
            </p:cNvSpPr>
            <p:nvPr/>
          </p:nvSpPr>
          <p:spPr bwMode="auto">
            <a:xfrm>
              <a:off x="877888" y="4835525"/>
              <a:ext cx="995362" cy="49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600"/>
                </a:lnSpc>
                <a:spcBef>
                  <a:spcPct val="0"/>
                </a:spcBef>
              </a:pPr>
              <a:r>
                <a:rPr lang="en-US" sz="1600">
                  <a:latin typeface="Calibri" pitchFamily="34" charset="0"/>
                </a:rPr>
                <a:t>front-</a:t>
              </a:r>
              <a:br>
                <a:rPr lang="en-US" sz="1600">
                  <a:latin typeface="Calibri" pitchFamily="34" charset="0"/>
                </a:rPr>
              </a:br>
              <a:r>
                <a:rPr lang="en-US" sz="1600">
                  <a:latin typeface="Calibri" pitchFamily="34" charset="0"/>
                </a:rPr>
                <a:t>end</a:t>
              </a:r>
            </a:p>
          </p:txBody>
        </p:sp>
        <p:sp>
          <p:nvSpPr>
            <p:cNvPr id="85" name="TextBox 63"/>
            <p:cNvSpPr txBox="1">
              <a:spLocks noChangeArrowheads="1"/>
            </p:cNvSpPr>
            <p:nvPr/>
          </p:nvSpPr>
          <p:spPr bwMode="auto">
            <a:xfrm>
              <a:off x="1497013" y="5348288"/>
              <a:ext cx="1428750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en-US" sz="1600" b="1" i="1" u="sng" dirty="0">
                  <a:latin typeface="Calibri" pitchFamily="34" charset="0"/>
                </a:rPr>
                <a:t>Local Data Center</a:t>
              </a:r>
            </a:p>
          </p:txBody>
        </p:sp>
        <p:pic>
          <p:nvPicPr>
            <p:cNvPr id="86" name="Picture 56" descr="server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84313" y="4935538"/>
              <a:ext cx="285750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" name="Picture 56" descr="server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44675" y="4953000"/>
              <a:ext cx="285750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" name="Picture 61" descr="MCj0434845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92438" y="4589463"/>
              <a:ext cx="4508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" name="Picture 56" descr="server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05038" y="4953000"/>
              <a:ext cx="285750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" name="Line 70"/>
            <p:cNvSpPr>
              <a:spLocks noChangeShapeType="1"/>
            </p:cNvSpPr>
            <p:nvPr/>
          </p:nvSpPr>
          <p:spPr bwMode="auto">
            <a:xfrm>
              <a:off x="2173288" y="4079875"/>
              <a:ext cx="0" cy="5667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64"/>
            <p:cNvSpPr txBox="1">
              <a:spLocks noChangeArrowheads="1"/>
            </p:cNvSpPr>
            <p:nvPr/>
          </p:nvSpPr>
          <p:spPr bwMode="auto">
            <a:xfrm>
              <a:off x="2827338" y="4906963"/>
              <a:ext cx="901700" cy="426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5000"/>
                </a:lnSpc>
              </a:pPr>
              <a:r>
                <a:rPr lang="en-US" sz="1600" dirty="0" smtClean="0">
                  <a:latin typeface="Calibri" pitchFamily="34" charset="0"/>
                </a:rPr>
                <a:t>back end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92" name="Line 68"/>
            <p:cNvSpPr>
              <a:spLocks noChangeShapeType="1"/>
            </p:cNvSpPr>
            <p:nvPr/>
          </p:nvSpPr>
          <p:spPr bwMode="auto">
            <a:xfrm flipH="1">
              <a:off x="2517775" y="4702175"/>
              <a:ext cx="5270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71"/>
            <p:cNvSpPr>
              <a:spLocks noChangeShapeType="1"/>
            </p:cNvSpPr>
            <p:nvPr/>
          </p:nvSpPr>
          <p:spPr bwMode="auto">
            <a:xfrm flipV="1">
              <a:off x="2173288" y="3532188"/>
              <a:ext cx="0" cy="3778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4" name="Picture 46" descr="rout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98638" y="4605338"/>
              <a:ext cx="825500" cy="293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8" name="Group 147"/>
            <p:cNvGrpSpPr/>
            <p:nvPr/>
          </p:nvGrpSpPr>
          <p:grpSpPr>
            <a:xfrm>
              <a:off x="1890711" y="3117852"/>
              <a:ext cx="827086" cy="479425"/>
              <a:chOff x="1890711" y="3117852"/>
              <a:chExt cx="827086" cy="479425"/>
            </a:xfrm>
          </p:grpSpPr>
          <p:pic>
            <p:nvPicPr>
              <p:cNvPr id="146" name="Picture 51" descr="cluster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428006" y="3161436"/>
                <a:ext cx="289791" cy="348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7" name="Picture 47" descr="cluster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890711" y="3117852"/>
                <a:ext cx="289791" cy="348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8" name="Picture 49" descr="cluster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189208" y="3117852"/>
                <a:ext cx="289791" cy="348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9" name="Picture 50" descr="cluster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308607" y="3248604"/>
                <a:ext cx="289791" cy="348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0" name="Picture 48" descr="cluster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061103" y="3248604"/>
                <a:ext cx="289791" cy="348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6" name="Picture 46" descr="rout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98638" y="3876675"/>
              <a:ext cx="825500" cy="293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Striped Right Arrow 97"/>
            <p:cNvSpPr/>
            <p:nvPr/>
          </p:nvSpPr>
          <p:spPr>
            <a:xfrm>
              <a:off x="4244975" y="4211638"/>
              <a:ext cx="1073150" cy="622300"/>
            </a:xfrm>
            <a:prstGeom prst="striped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8" name="Text Box 59"/>
            <p:cNvSpPr txBox="1">
              <a:spLocks noChangeArrowheads="1"/>
            </p:cNvSpPr>
            <p:nvPr/>
          </p:nvSpPr>
          <p:spPr bwMode="auto">
            <a:xfrm>
              <a:off x="5943600" y="3749675"/>
              <a:ext cx="958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TW" sz="1800">
                  <a:ea typeface="新細明體" charset="-120"/>
                </a:rPr>
                <a:t>an ACL</a:t>
              </a:r>
              <a:r>
                <a:rPr lang="en-US" altLang="zh-TW" sz="1400">
                  <a:ea typeface="新細明體" charset="-120"/>
                </a:rPr>
                <a:t> </a:t>
              </a:r>
            </a:p>
          </p:txBody>
        </p:sp>
        <p:sp>
          <p:nvSpPr>
            <p:cNvPr id="109" name="Cloud"/>
            <p:cNvSpPr>
              <a:spLocks noChangeAspect="1" noEditPoints="1" noChangeArrowheads="1"/>
            </p:cNvSpPr>
            <p:nvPr/>
          </p:nvSpPr>
          <p:spPr bwMode="auto">
            <a:xfrm>
              <a:off x="5083175" y="2647950"/>
              <a:ext cx="3832225" cy="1754188"/>
            </a:xfrm>
            <a:custGeom>
              <a:avLst/>
              <a:gdLst>
                <a:gd name="T0" fmla="*/ 12764 w 21600"/>
                <a:gd name="T1" fmla="*/ 1562100 h 21600"/>
                <a:gd name="T2" fmla="*/ 2057400 w 21600"/>
                <a:gd name="T3" fmla="*/ 3120873 h 21600"/>
                <a:gd name="T4" fmla="*/ 4111371 w 21600"/>
                <a:gd name="T5" fmla="*/ 1562100 h 21600"/>
                <a:gd name="T6" fmla="*/ 2057400 w 21600"/>
                <a:gd name="T7" fmla="*/ 17862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E9D3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spcBef>
                  <a:spcPct val="0"/>
                </a:spcBef>
                <a:defRPr/>
              </a:pPr>
              <a:endParaRPr lang="en-US" sz="1800">
                <a:latin typeface="Arial" charset="0"/>
                <a:ea typeface="+mn-ea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5437188" y="4741863"/>
              <a:ext cx="3155950" cy="14874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</a:pPr>
              <a:endParaRPr lang="en-US" sz="18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111" name="TextBox 64"/>
            <p:cNvSpPr txBox="1">
              <a:spLocks noChangeArrowheads="1"/>
            </p:cNvSpPr>
            <p:nvPr/>
          </p:nvSpPr>
          <p:spPr bwMode="auto">
            <a:xfrm>
              <a:off x="6488113" y="5667375"/>
              <a:ext cx="142875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b="1" i="1" u="sng">
                  <a:latin typeface="Calibri" pitchFamily="34" charset="0"/>
                </a:rPr>
                <a:t>Local Data Center</a:t>
              </a:r>
            </a:p>
          </p:txBody>
        </p:sp>
        <p:sp>
          <p:nvSpPr>
            <p:cNvPr id="112" name="TextBox 65"/>
            <p:cNvSpPr txBox="1">
              <a:spLocks noChangeArrowheads="1"/>
            </p:cNvSpPr>
            <p:nvPr/>
          </p:nvSpPr>
          <p:spPr bwMode="auto">
            <a:xfrm>
              <a:off x="7840663" y="2816225"/>
              <a:ext cx="9017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i="1" u="sng">
                  <a:latin typeface="Calibri" pitchFamily="34" charset="0"/>
                </a:rPr>
                <a:t>Cloud</a:t>
              </a:r>
            </a:p>
          </p:txBody>
        </p:sp>
        <p:sp>
          <p:nvSpPr>
            <p:cNvPr id="114" name="AutoShape 44"/>
            <p:cNvSpPr>
              <a:spLocks noChangeArrowheads="1"/>
            </p:cNvSpPr>
            <p:nvPr/>
          </p:nvSpPr>
          <p:spPr bwMode="auto">
            <a:xfrm>
              <a:off x="7140575" y="4857750"/>
              <a:ext cx="762000" cy="83820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1" lang="en-US" sz="1600" baseline="-25000">
                <a:latin typeface="Arial" charset="0"/>
                <a:ea typeface="新細明體" charset="-120"/>
              </a:endParaRPr>
            </a:p>
          </p:txBody>
        </p:sp>
        <p:sp>
          <p:nvSpPr>
            <p:cNvPr id="115" name="AutoShape 208"/>
            <p:cNvSpPr>
              <a:spLocks noChangeArrowheads="1"/>
            </p:cNvSpPr>
            <p:nvPr/>
          </p:nvSpPr>
          <p:spPr bwMode="auto">
            <a:xfrm>
              <a:off x="5845175" y="5314950"/>
              <a:ext cx="1066800" cy="45720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116" name="AutoShape 208"/>
            <p:cNvSpPr>
              <a:spLocks noChangeArrowheads="1"/>
            </p:cNvSpPr>
            <p:nvPr/>
          </p:nvSpPr>
          <p:spPr bwMode="auto">
            <a:xfrm>
              <a:off x="7369175" y="3181350"/>
              <a:ext cx="914400" cy="68580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117" name="AutoShape 208"/>
            <p:cNvSpPr>
              <a:spLocks noChangeArrowheads="1"/>
            </p:cNvSpPr>
            <p:nvPr/>
          </p:nvSpPr>
          <p:spPr bwMode="auto">
            <a:xfrm>
              <a:off x="5616575" y="2952750"/>
              <a:ext cx="1524000" cy="60960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118" name="Line 87"/>
            <p:cNvSpPr>
              <a:spLocks noChangeShapeType="1"/>
            </p:cNvSpPr>
            <p:nvPr/>
          </p:nvSpPr>
          <p:spPr bwMode="auto">
            <a:xfrm flipV="1">
              <a:off x="6113463" y="3497263"/>
              <a:ext cx="0" cy="4524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TextBox 59"/>
            <p:cNvSpPr txBox="1">
              <a:spLocks noChangeArrowheads="1"/>
            </p:cNvSpPr>
            <p:nvPr/>
          </p:nvSpPr>
          <p:spPr bwMode="auto">
            <a:xfrm>
              <a:off x="6488113" y="3100388"/>
              <a:ext cx="676275" cy="49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600"/>
                </a:lnSpc>
                <a:spcBef>
                  <a:spcPct val="0"/>
                </a:spcBef>
              </a:pPr>
              <a:r>
                <a:rPr lang="en-US" sz="1600">
                  <a:latin typeface="Calibri" pitchFamily="34" charset="0"/>
                </a:rPr>
                <a:t>back-end</a:t>
              </a:r>
            </a:p>
          </p:txBody>
        </p:sp>
        <p:sp>
          <p:nvSpPr>
            <p:cNvPr id="120" name="TextBox 59"/>
            <p:cNvSpPr txBox="1">
              <a:spLocks noChangeArrowheads="1"/>
            </p:cNvSpPr>
            <p:nvPr/>
          </p:nvSpPr>
          <p:spPr bwMode="auto">
            <a:xfrm>
              <a:off x="7389813" y="3609975"/>
              <a:ext cx="9779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600"/>
                </a:lnSpc>
                <a:spcBef>
                  <a:spcPct val="0"/>
                </a:spcBef>
              </a:pPr>
              <a:r>
                <a:rPr lang="en-US" sz="1600">
                  <a:latin typeface="Calibri" pitchFamily="34" charset="0"/>
                </a:rPr>
                <a:t>frontend</a:t>
              </a:r>
            </a:p>
          </p:txBody>
        </p:sp>
        <p:grpSp>
          <p:nvGrpSpPr>
            <p:cNvPr id="121" name="Group 52"/>
            <p:cNvGrpSpPr>
              <a:grpSpLocks/>
            </p:cNvGrpSpPr>
            <p:nvPr/>
          </p:nvGrpSpPr>
          <p:grpSpPr bwMode="auto">
            <a:xfrm>
              <a:off x="5738813" y="3048000"/>
              <a:ext cx="828675" cy="477838"/>
              <a:chOff x="1111" y="1056"/>
              <a:chExt cx="665" cy="528"/>
            </a:xfrm>
          </p:grpSpPr>
          <p:pic>
            <p:nvPicPr>
              <p:cNvPr id="137" name="Picture 51" descr="cluster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543" y="1104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" name="Picture 47" descr="cluster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111" y="1056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9" name="Picture 49" descr="cluster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351" y="1056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0" name="Picture 50" descr="cluster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447" y="1200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1" name="Picture 48" descr="cluster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248" y="1200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22" name="Picture 56" descr="server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466013" y="3282950"/>
              <a:ext cx="2841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" name="Picture 56" descr="server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797800" y="3282950"/>
              <a:ext cx="2841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4" name="Line 90"/>
            <p:cNvSpPr>
              <a:spLocks noChangeShapeType="1"/>
            </p:cNvSpPr>
            <p:nvPr/>
          </p:nvSpPr>
          <p:spPr bwMode="auto">
            <a:xfrm flipH="1">
              <a:off x="6413500" y="3667125"/>
              <a:ext cx="976313" cy="2825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25" name="Picture 46" descr="rout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37225" y="3857625"/>
              <a:ext cx="827088" cy="293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6" name="Text Box 95"/>
            <p:cNvSpPr txBox="1">
              <a:spLocks noChangeArrowheads="1"/>
            </p:cNvSpPr>
            <p:nvPr/>
          </p:nvSpPr>
          <p:spPr bwMode="auto">
            <a:xfrm>
              <a:off x="5353050" y="3838575"/>
              <a:ext cx="4508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200">
                <a:latin typeface="Arial" charset="0"/>
              </a:endParaRPr>
            </a:p>
          </p:txBody>
        </p:sp>
        <p:pic>
          <p:nvPicPr>
            <p:cNvPr id="127" name="Picture 56" descr="server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78525" y="5359400"/>
              <a:ext cx="2841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8" name="Picture 46" descr="rout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37225" y="4799013"/>
              <a:ext cx="827088" cy="293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9" name="Line 101"/>
            <p:cNvSpPr>
              <a:spLocks noChangeShapeType="1"/>
            </p:cNvSpPr>
            <p:nvPr/>
          </p:nvSpPr>
          <p:spPr bwMode="auto">
            <a:xfrm flipV="1">
              <a:off x="6113463" y="4068763"/>
              <a:ext cx="0" cy="730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00"/>
            <p:cNvSpPr>
              <a:spLocks noChangeShapeType="1"/>
            </p:cNvSpPr>
            <p:nvPr/>
          </p:nvSpPr>
          <p:spPr bwMode="auto">
            <a:xfrm flipH="1" flipV="1">
              <a:off x="6113463" y="5026025"/>
              <a:ext cx="0" cy="3397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Text Box 102"/>
            <p:cNvSpPr txBox="1">
              <a:spLocks noChangeArrowheads="1"/>
            </p:cNvSpPr>
            <p:nvPr/>
          </p:nvSpPr>
          <p:spPr bwMode="auto">
            <a:xfrm>
              <a:off x="5360988" y="4781550"/>
              <a:ext cx="4508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200">
                <a:latin typeface="Arial" charset="0"/>
              </a:endParaRPr>
            </a:p>
          </p:txBody>
        </p:sp>
        <p:sp>
          <p:nvSpPr>
            <p:cNvPr id="132" name="文字方塊 73"/>
            <p:cNvSpPr txBox="1">
              <a:spLocks noChangeArrowheads="1"/>
            </p:cNvSpPr>
            <p:nvPr/>
          </p:nvSpPr>
          <p:spPr bwMode="auto">
            <a:xfrm>
              <a:off x="5888038" y="4457700"/>
              <a:ext cx="12017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TW" sz="1400">
                  <a:latin typeface="Arial" charset="0"/>
                  <a:ea typeface="新細明體" charset="-120"/>
                </a:rPr>
                <a:t>Internet</a:t>
              </a:r>
              <a:endParaRPr lang="zh-TW" altLang="en-US" sz="1400">
                <a:latin typeface="Arial" charset="0"/>
                <a:ea typeface="新細明體" charset="-120"/>
              </a:endParaRPr>
            </a:p>
          </p:txBody>
        </p:sp>
        <p:sp>
          <p:nvSpPr>
            <p:cNvPr id="133" name="Text Box 93"/>
            <p:cNvSpPr txBox="1">
              <a:spLocks noChangeArrowheads="1"/>
            </p:cNvSpPr>
            <p:nvPr/>
          </p:nvSpPr>
          <p:spPr bwMode="auto">
            <a:xfrm>
              <a:off x="7164388" y="5286375"/>
              <a:ext cx="901700" cy="426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5000"/>
                </a:lnSpc>
              </a:pPr>
              <a:r>
                <a:rPr lang="en-US" sz="1600" dirty="0" smtClean="0">
                  <a:latin typeface="Calibri" pitchFamily="34" charset="0"/>
                </a:rPr>
                <a:t>back end</a:t>
              </a:r>
              <a:endParaRPr lang="en-US" sz="1600" dirty="0">
                <a:latin typeface="Calibri" pitchFamily="34" charset="0"/>
              </a:endParaRPr>
            </a:p>
          </p:txBody>
        </p:sp>
        <p:pic>
          <p:nvPicPr>
            <p:cNvPr id="134" name="Picture 91" descr="MCj04348450000[1]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251700" y="4926013"/>
              <a:ext cx="452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5" name="Line 100"/>
            <p:cNvSpPr>
              <a:spLocks noChangeShapeType="1"/>
            </p:cNvSpPr>
            <p:nvPr/>
          </p:nvSpPr>
          <p:spPr bwMode="auto">
            <a:xfrm>
              <a:off x="6488113" y="4911725"/>
              <a:ext cx="827088" cy="1698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TextBox 59"/>
            <p:cNvSpPr txBox="1">
              <a:spLocks noChangeArrowheads="1"/>
            </p:cNvSpPr>
            <p:nvPr/>
          </p:nvSpPr>
          <p:spPr bwMode="auto">
            <a:xfrm>
              <a:off x="6262688" y="5308600"/>
              <a:ext cx="674688" cy="49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600"/>
                </a:lnSpc>
                <a:spcBef>
                  <a:spcPct val="0"/>
                </a:spcBef>
              </a:pPr>
              <a:r>
                <a:rPr lang="en-US" sz="1600" dirty="0">
                  <a:latin typeface="Calibri" pitchFamily="34" charset="0"/>
                </a:rPr>
                <a:t>front-</a:t>
              </a:r>
              <a:br>
                <a:rPr lang="en-US" sz="1600" dirty="0">
                  <a:latin typeface="Calibri" pitchFamily="34" charset="0"/>
                </a:rPr>
              </a:br>
              <a:r>
                <a:rPr lang="en-US" sz="1600" dirty="0">
                  <a:latin typeface="Calibri" pitchFamily="34" charset="0"/>
                </a:rPr>
                <a:t>end</a:t>
              </a:r>
            </a:p>
          </p:txBody>
        </p:sp>
        <p:sp>
          <p:nvSpPr>
            <p:cNvPr id="100" name="文字方塊 68"/>
            <p:cNvSpPr txBox="1">
              <a:spLocks noChangeArrowheads="1"/>
            </p:cNvSpPr>
            <p:nvPr/>
          </p:nvSpPr>
          <p:spPr bwMode="auto">
            <a:xfrm>
              <a:off x="4549775" y="3638550"/>
              <a:ext cx="52705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0"/>
                </a:spcBef>
              </a:pPr>
              <a:endParaRPr lang="zh-TW" altLang="en-US" sz="4400" dirty="0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01" name="Group 55"/>
          <p:cNvGrpSpPr>
            <a:grpSpLocks/>
          </p:cNvGrpSpPr>
          <p:nvPr/>
        </p:nvGrpSpPr>
        <p:grpSpPr bwMode="auto">
          <a:xfrm>
            <a:off x="4398963" y="-1895698"/>
            <a:ext cx="241300" cy="96"/>
            <a:chOff x="1770" y="2952"/>
            <a:chExt cx="126" cy="96"/>
          </a:xfrm>
        </p:grpSpPr>
        <p:sp>
          <p:nvSpPr>
            <p:cNvPr id="105" name="Line 56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57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55"/>
          <p:cNvGrpSpPr>
            <a:grpSpLocks/>
          </p:cNvGrpSpPr>
          <p:nvPr/>
        </p:nvGrpSpPr>
        <p:grpSpPr bwMode="auto">
          <a:xfrm rot="16200000">
            <a:off x="-4984132" y="4483846"/>
            <a:ext cx="280987" cy="96"/>
            <a:chOff x="1770" y="2952"/>
            <a:chExt cx="126" cy="96"/>
          </a:xfrm>
        </p:grpSpPr>
        <p:sp>
          <p:nvSpPr>
            <p:cNvPr id="103" name="Line 56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57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7" name="Title 2"/>
          <p:cNvSpPr txBox="1">
            <a:spLocks/>
          </p:cNvSpPr>
          <p:nvPr/>
        </p:nvSpPr>
        <p:spPr>
          <a:xfrm>
            <a:off x="0" y="228600"/>
            <a:ext cx="90297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advTm="511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Our focus #2: migrating security policies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5638800" y="3810000"/>
            <a:ext cx="241300" cy="190500"/>
            <a:chOff x="1770" y="2952"/>
            <a:chExt cx="126" cy="96"/>
          </a:xfrm>
        </p:grpSpPr>
        <p:sp>
          <p:nvSpPr>
            <p:cNvPr id="42060" name="Line 56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1" name="Line 57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0727" name="Rectangle 58"/>
          <p:cNvSpPr>
            <a:spLocks noChangeArrowheads="1"/>
          </p:cNvSpPr>
          <p:nvPr/>
        </p:nvSpPr>
        <p:spPr bwMode="auto">
          <a:xfrm>
            <a:off x="4648200" y="3733800"/>
            <a:ext cx="3429000" cy="1066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ea typeface="新細明體" charset="-120"/>
            </a:endParaRPr>
          </a:p>
        </p:txBody>
      </p:sp>
      <p:sp>
        <p:nvSpPr>
          <p:cNvPr id="670728" name="Text Box 59"/>
          <p:cNvSpPr txBox="1">
            <a:spLocks noChangeArrowheads="1"/>
          </p:cNvSpPr>
          <p:nvPr/>
        </p:nvSpPr>
        <p:spPr bwMode="auto">
          <a:xfrm>
            <a:off x="5943600" y="3749675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1800">
                <a:ea typeface="新細明體" charset="-120"/>
              </a:rPr>
              <a:t>an ACL</a:t>
            </a:r>
            <a:r>
              <a:rPr lang="en-US" altLang="zh-TW" sz="1400">
                <a:ea typeface="新細明體" charset="-120"/>
              </a:rPr>
              <a:t> </a:t>
            </a:r>
          </a:p>
        </p:txBody>
      </p:sp>
      <p:sp>
        <p:nvSpPr>
          <p:cNvPr id="670729" name="Line 61"/>
          <p:cNvSpPr>
            <a:spLocks noChangeShapeType="1"/>
          </p:cNvSpPr>
          <p:nvPr/>
        </p:nvSpPr>
        <p:spPr bwMode="auto">
          <a:xfrm>
            <a:off x="4648200" y="41148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0730" name="Text Box 62"/>
          <p:cNvSpPr txBox="1">
            <a:spLocks noChangeArrowheads="1"/>
          </p:cNvSpPr>
          <p:nvPr/>
        </p:nvSpPr>
        <p:spPr bwMode="auto">
          <a:xfrm>
            <a:off x="4648200" y="4154269"/>
            <a:ext cx="365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b="1" dirty="0">
                <a:ea typeface="新細明體" charset="-120"/>
              </a:rPr>
              <a:t>permit </a:t>
            </a:r>
            <a:r>
              <a:rPr lang="en-US" altLang="zh-TW" dirty="0" err="1" smtClean="0">
                <a:ea typeface="新細明體" charset="-120"/>
              </a:rPr>
              <a:t>frontend</a:t>
            </a:r>
            <a:r>
              <a:rPr lang="en-US" altLang="zh-TW" dirty="0" err="1" smtClean="0">
                <a:ea typeface="新細明體" charset="-120"/>
                <a:sym typeface="Wingdings" pitchFamily="2" charset="2"/>
              </a:rPr>
              <a:t></a:t>
            </a:r>
            <a:r>
              <a:rPr lang="en-US" altLang="zh-TW" dirty="0" err="1">
                <a:ea typeface="新細明體" charset="-120"/>
              </a:rPr>
              <a:t>backend</a:t>
            </a:r>
            <a:r>
              <a:rPr lang="en-US" altLang="zh-TW" dirty="0">
                <a:ea typeface="新細明體" charset="-120"/>
              </a:rPr>
              <a:t> port 8000</a:t>
            </a:r>
            <a:r>
              <a:rPr lang="en-US" altLang="zh-TW" b="1" dirty="0">
                <a:ea typeface="新細明體" charset="-120"/>
              </a:rPr>
              <a:t/>
            </a:r>
            <a:br>
              <a:rPr lang="en-US" altLang="zh-TW" b="1" dirty="0">
                <a:ea typeface="新細明體" charset="-120"/>
              </a:rPr>
            </a:br>
            <a:r>
              <a:rPr lang="en-US" altLang="zh-TW" b="1" dirty="0">
                <a:ea typeface="新細明體" charset="-120"/>
              </a:rPr>
              <a:t>deny </a:t>
            </a:r>
            <a:r>
              <a:rPr lang="en-US" altLang="zh-TW" dirty="0" err="1">
                <a:ea typeface="新細明體" charset="-120"/>
              </a:rPr>
              <a:t>any</a:t>
            </a:r>
            <a:r>
              <a:rPr lang="en-US" altLang="zh-TW" dirty="0" err="1">
                <a:ea typeface="新細明體" charset="-120"/>
                <a:sym typeface="Wingdings" pitchFamily="2" charset="2"/>
              </a:rPr>
              <a:t></a:t>
            </a:r>
            <a:r>
              <a:rPr lang="en-US" altLang="zh-TW" dirty="0" err="1">
                <a:ea typeface="新細明體" charset="-120"/>
              </a:rPr>
              <a:t>backend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13367" name="Cloud"/>
          <p:cNvSpPr>
            <a:spLocks noChangeAspect="1" noEditPoints="1" noChangeArrowheads="1"/>
          </p:cNvSpPr>
          <p:nvPr/>
        </p:nvSpPr>
        <p:spPr bwMode="auto">
          <a:xfrm>
            <a:off x="5083175" y="2647950"/>
            <a:ext cx="3832225" cy="1754188"/>
          </a:xfrm>
          <a:custGeom>
            <a:avLst/>
            <a:gdLst>
              <a:gd name="T0" fmla="*/ 12764 w 21600"/>
              <a:gd name="T1" fmla="*/ 1562100 h 21600"/>
              <a:gd name="T2" fmla="*/ 2057400 w 21600"/>
              <a:gd name="T3" fmla="*/ 3120873 h 21600"/>
              <a:gd name="T4" fmla="*/ 4111371 w 21600"/>
              <a:gd name="T5" fmla="*/ 1562100 h 21600"/>
              <a:gd name="T6" fmla="*/ 2057400 w 21600"/>
              <a:gd name="T7" fmla="*/ 17862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E9D3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437188" y="4741863"/>
            <a:ext cx="3155950" cy="14874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</a:pPr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2066" name="TextBox 64"/>
          <p:cNvSpPr txBox="1">
            <a:spLocks noChangeArrowheads="1"/>
          </p:cNvSpPr>
          <p:nvPr/>
        </p:nvSpPr>
        <p:spPr bwMode="auto">
          <a:xfrm>
            <a:off x="6488113" y="5667375"/>
            <a:ext cx="14287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i="1" u="sng">
                <a:latin typeface="Calibri" pitchFamily="34" charset="0"/>
              </a:rPr>
              <a:t>Local Data Center</a:t>
            </a:r>
          </a:p>
        </p:txBody>
      </p:sp>
      <p:sp>
        <p:nvSpPr>
          <p:cNvPr id="42067" name="TextBox 65"/>
          <p:cNvSpPr txBox="1">
            <a:spLocks noChangeArrowheads="1"/>
          </p:cNvSpPr>
          <p:nvPr/>
        </p:nvSpPr>
        <p:spPr bwMode="auto">
          <a:xfrm>
            <a:off x="7840663" y="2816225"/>
            <a:ext cx="901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i="1" u="sng">
                <a:latin typeface="Calibri" pitchFamily="34" charset="0"/>
              </a:rPr>
              <a:t>Cloud</a:t>
            </a:r>
          </a:p>
        </p:txBody>
      </p:sp>
      <p:sp>
        <p:nvSpPr>
          <p:cNvPr id="84" name="Striped Right Arrow 83"/>
          <p:cNvSpPr/>
          <p:nvPr/>
        </p:nvSpPr>
        <p:spPr>
          <a:xfrm>
            <a:off x="4244975" y="4211638"/>
            <a:ext cx="1073150" cy="622300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5353050" y="2952750"/>
            <a:ext cx="3014663" cy="2854325"/>
            <a:chOff x="3338" y="912"/>
            <a:chExt cx="1899" cy="1798"/>
          </a:xfrm>
        </p:grpSpPr>
        <p:sp>
          <p:nvSpPr>
            <p:cNvPr id="42025" name="AutoShape 44"/>
            <p:cNvSpPr>
              <a:spLocks noChangeArrowheads="1"/>
            </p:cNvSpPr>
            <p:nvPr/>
          </p:nvSpPr>
          <p:spPr bwMode="auto">
            <a:xfrm>
              <a:off x="4464" y="2112"/>
              <a:ext cx="480" cy="528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1" lang="en-US" sz="1600" baseline="-25000">
                <a:latin typeface="Arial" charset="0"/>
                <a:ea typeface="新細明體" charset="-120"/>
              </a:endParaRPr>
            </a:p>
          </p:txBody>
        </p:sp>
        <p:sp>
          <p:nvSpPr>
            <p:cNvPr id="42026" name="AutoShape 208"/>
            <p:cNvSpPr>
              <a:spLocks noChangeArrowheads="1"/>
            </p:cNvSpPr>
            <p:nvPr/>
          </p:nvSpPr>
          <p:spPr bwMode="auto">
            <a:xfrm>
              <a:off x="3648" y="2400"/>
              <a:ext cx="672" cy="28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42027" name="AutoShape 208"/>
            <p:cNvSpPr>
              <a:spLocks noChangeArrowheads="1"/>
            </p:cNvSpPr>
            <p:nvPr/>
          </p:nvSpPr>
          <p:spPr bwMode="auto">
            <a:xfrm>
              <a:off x="4608" y="1056"/>
              <a:ext cx="576" cy="43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42028" name="AutoShape 208"/>
            <p:cNvSpPr>
              <a:spLocks noChangeArrowheads="1"/>
            </p:cNvSpPr>
            <p:nvPr/>
          </p:nvSpPr>
          <p:spPr bwMode="auto">
            <a:xfrm>
              <a:off x="3504" y="912"/>
              <a:ext cx="960" cy="384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42029" name="Line 87"/>
            <p:cNvSpPr>
              <a:spLocks noChangeShapeType="1"/>
            </p:cNvSpPr>
            <p:nvPr/>
          </p:nvSpPr>
          <p:spPr bwMode="auto">
            <a:xfrm flipV="1">
              <a:off x="3817" y="1255"/>
              <a:ext cx="0" cy="28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0" name="TextBox 59"/>
            <p:cNvSpPr txBox="1">
              <a:spLocks noChangeArrowheads="1"/>
            </p:cNvSpPr>
            <p:nvPr/>
          </p:nvSpPr>
          <p:spPr bwMode="auto">
            <a:xfrm>
              <a:off x="4053" y="1005"/>
              <a:ext cx="426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600"/>
                </a:lnSpc>
                <a:spcBef>
                  <a:spcPct val="0"/>
                </a:spcBef>
              </a:pPr>
              <a:r>
                <a:rPr lang="en-US" sz="1600">
                  <a:latin typeface="Calibri" pitchFamily="34" charset="0"/>
                </a:rPr>
                <a:t>back-end</a:t>
              </a:r>
            </a:p>
          </p:txBody>
        </p:sp>
        <p:sp>
          <p:nvSpPr>
            <p:cNvPr id="42031" name="TextBox 59"/>
            <p:cNvSpPr txBox="1">
              <a:spLocks noChangeArrowheads="1"/>
            </p:cNvSpPr>
            <p:nvPr/>
          </p:nvSpPr>
          <p:spPr bwMode="auto">
            <a:xfrm>
              <a:off x="4621" y="1326"/>
              <a:ext cx="616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600"/>
                </a:lnSpc>
                <a:spcBef>
                  <a:spcPct val="0"/>
                </a:spcBef>
              </a:pPr>
              <a:r>
                <a:rPr lang="en-US" sz="1600">
                  <a:latin typeface="Calibri" pitchFamily="34" charset="0"/>
                </a:rPr>
                <a:t>frontend</a:t>
              </a:r>
            </a:p>
          </p:txBody>
        </p:sp>
        <p:grpSp>
          <p:nvGrpSpPr>
            <p:cNvPr id="6" name="Group 52"/>
            <p:cNvGrpSpPr>
              <a:grpSpLocks/>
            </p:cNvGrpSpPr>
            <p:nvPr/>
          </p:nvGrpSpPr>
          <p:grpSpPr bwMode="auto">
            <a:xfrm>
              <a:off x="3580" y="970"/>
              <a:ext cx="521" cy="301"/>
              <a:chOff x="1111" y="1056"/>
              <a:chExt cx="665" cy="528"/>
            </a:xfrm>
          </p:grpSpPr>
          <p:pic>
            <p:nvPicPr>
              <p:cNvPr id="42048" name="Picture 51" descr="clus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43" y="1104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049" name="Picture 47" descr="clus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11" y="1056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050" name="Picture 49" descr="clus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51" y="1056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051" name="Picture 50" descr="clus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447" y="1200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052" name="Picture 48" descr="clus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248" y="1200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42033" name="Picture 56" descr="server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69" y="1120"/>
              <a:ext cx="179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34" name="Picture 56" descr="server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78" y="1120"/>
              <a:ext cx="179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035" name="Line 90"/>
            <p:cNvSpPr>
              <a:spLocks noChangeShapeType="1"/>
            </p:cNvSpPr>
            <p:nvPr/>
          </p:nvSpPr>
          <p:spPr bwMode="auto">
            <a:xfrm flipH="1">
              <a:off x="4006" y="1362"/>
              <a:ext cx="615" cy="17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2036" name="Picture 46" descr="rout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80" y="1482"/>
              <a:ext cx="521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037" name="Text Box 95"/>
            <p:cNvSpPr txBox="1">
              <a:spLocks noChangeArrowheads="1"/>
            </p:cNvSpPr>
            <p:nvPr/>
          </p:nvSpPr>
          <p:spPr bwMode="auto">
            <a:xfrm>
              <a:off x="3338" y="1470"/>
              <a:ext cx="2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200">
                <a:latin typeface="Arial" charset="0"/>
              </a:endParaRPr>
            </a:p>
          </p:txBody>
        </p:sp>
        <p:pic>
          <p:nvPicPr>
            <p:cNvPr id="42038" name="Picture 56" descr="server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32" y="2428"/>
              <a:ext cx="179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39" name="Picture 46" descr="rout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80" y="2075"/>
              <a:ext cx="521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040" name="Line 101"/>
            <p:cNvSpPr>
              <a:spLocks noChangeShapeType="1"/>
            </p:cNvSpPr>
            <p:nvPr/>
          </p:nvSpPr>
          <p:spPr bwMode="auto">
            <a:xfrm flipV="1">
              <a:off x="3817" y="1615"/>
              <a:ext cx="0" cy="4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1" name="Line 100"/>
            <p:cNvSpPr>
              <a:spLocks noChangeShapeType="1"/>
            </p:cNvSpPr>
            <p:nvPr/>
          </p:nvSpPr>
          <p:spPr bwMode="auto">
            <a:xfrm flipH="1" flipV="1">
              <a:off x="3817" y="2218"/>
              <a:ext cx="0" cy="21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2" name="Text Box 102"/>
            <p:cNvSpPr txBox="1">
              <a:spLocks noChangeArrowheads="1"/>
            </p:cNvSpPr>
            <p:nvPr/>
          </p:nvSpPr>
          <p:spPr bwMode="auto">
            <a:xfrm>
              <a:off x="3343" y="2064"/>
              <a:ext cx="2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200">
                <a:latin typeface="Arial" charset="0"/>
              </a:endParaRPr>
            </a:p>
          </p:txBody>
        </p:sp>
        <p:sp>
          <p:nvSpPr>
            <p:cNvPr id="42043" name="文字方塊 73"/>
            <p:cNvSpPr txBox="1">
              <a:spLocks noChangeArrowheads="1"/>
            </p:cNvSpPr>
            <p:nvPr/>
          </p:nvSpPr>
          <p:spPr bwMode="auto">
            <a:xfrm>
              <a:off x="3675" y="1860"/>
              <a:ext cx="7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TW" sz="1400">
                  <a:latin typeface="Arial" charset="0"/>
                  <a:ea typeface="新細明體" charset="-120"/>
                </a:rPr>
                <a:t>Internet</a:t>
              </a:r>
              <a:endParaRPr lang="zh-TW" altLang="en-US" sz="1400">
                <a:latin typeface="Arial" charset="0"/>
                <a:ea typeface="新細明體" charset="-120"/>
              </a:endParaRPr>
            </a:p>
          </p:txBody>
        </p:sp>
        <p:sp>
          <p:nvSpPr>
            <p:cNvPr id="42044" name="Text Box 93"/>
            <p:cNvSpPr txBox="1">
              <a:spLocks noChangeArrowheads="1"/>
            </p:cNvSpPr>
            <p:nvPr/>
          </p:nvSpPr>
          <p:spPr bwMode="auto">
            <a:xfrm>
              <a:off x="4479" y="2382"/>
              <a:ext cx="56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5000"/>
                </a:lnSpc>
              </a:pPr>
              <a:r>
                <a:rPr lang="en-US" sz="1600" dirty="0" smtClean="0">
                  <a:latin typeface="Calibri" pitchFamily="34" charset="0"/>
                </a:rPr>
                <a:t>back</a:t>
              </a:r>
            </a:p>
            <a:p>
              <a:pPr>
                <a:lnSpc>
                  <a:spcPct val="65000"/>
                </a:lnSpc>
              </a:pPr>
              <a:r>
                <a:rPr lang="en-US" sz="1600" dirty="0" smtClean="0">
                  <a:latin typeface="Calibri" pitchFamily="34" charset="0"/>
                </a:rPr>
                <a:t>end</a:t>
              </a:r>
              <a:endParaRPr lang="en-US" sz="1600" dirty="0">
                <a:latin typeface="Calibri" pitchFamily="34" charset="0"/>
              </a:endParaRPr>
            </a:p>
          </p:txBody>
        </p:sp>
        <p:pic>
          <p:nvPicPr>
            <p:cNvPr id="42045" name="Picture 91" descr="MCj04348450000[1]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534" y="2155"/>
              <a:ext cx="28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046" name="Line 100"/>
            <p:cNvSpPr>
              <a:spLocks noChangeShapeType="1"/>
            </p:cNvSpPr>
            <p:nvPr/>
          </p:nvSpPr>
          <p:spPr bwMode="auto">
            <a:xfrm>
              <a:off x="4053" y="2146"/>
              <a:ext cx="521" cy="10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7" name="TextBox 59"/>
            <p:cNvSpPr txBox="1">
              <a:spLocks noChangeArrowheads="1"/>
            </p:cNvSpPr>
            <p:nvPr/>
          </p:nvSpPr>
          <p:spPr bwMode="auto">
            <a:xfrm>
              <a:off x="3911" y="2396"/>
              <a:ext cx="425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600"/>
                </a:lnSpc>
                <a:spcBef>
                  <a:spcPct val="0"/>
                </a:spcBef>
              </a:pPr>
              <a:r>
                <a:rPr lang="en-US" sz="1600">
                  <a:latin typeface="Calibri" pitchFamily="34" charset="0"/>
                </a:rPr>
                <a:t>front-</a:t>
              </a:r>
              <a:br>
                <a:rPr lang="en-US" sz="1600">
                  <a:latin typeface="Calibri" pitchFamily="34" charset="0"/>
                </a:rPr>
              </a:br>
              <a:r>
                <a:rPr lang="en-US" sz="1600">
                  <a:latin typeface="Calibri" pitchFamily="34" charset="0"/>
                </a:rPr>
                <a:t>end</a:t>
              </a:r>
            </a:p>
          </p:txBody>
        </p:sp>
      </p:grpSp>
      <p:sp>
        <p:nvSpPr>
          <p:cNvPr id="676939" name="文字方塊 68"/>
          <p:cNvSpPr txBox="1">
            <a:spLocks noChangeArrowheads="1"/>
          </p:cNvSpPr>
          <p:nvPr/>
        </p:nvSpPr>
        <p:spPr bwMode="auto">
          <a:xfrm>
            <a:off x="4549775" y="3638550"/>
            <a:ext cx="527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TW" sz="4400" dirty="0">
                <a:latin typeface="Arial" charset="0"/>
                <a:ea typeface="新細明體" charset="-120"/>
              </a:rPr>
              <a:t>?</a:t>
            </a:r>
            <a:endParaRPr lang="zh-TW" altLang="en-US" sz="4400" dirty="0">
              <a:latin typeface="Arial" charset="0"/>
              <a:ea typeface="新細明體" charset="-120"/>
            </a:endParaRPr>
          </a:p>
        </p:txBody>
      </p: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4398963" y="3959225"/>
            <a:ext cx="241300" cy="190500"/>
            <a:chOff x="1770" y="2952"/>
            <a:chExt cx="126" cy="96"/>
          </a:xfrm>
        </p:grpSpPr>
        <p:sp>
          <p:nvSpPr>
            <p:cNvPr id="42023" name="Line 56"/>
            <p:cNvSpPr>
              <a:spLocks noChangeShapeType="1"/>
            </p:cNvSpPr>
            <p:nvPr/>
          </p:nvSpPr>
          <p:spPr bwMode="auto">
            <a:xfrm>
              <a:off x="1770" y="3000"/>
              <a:ext cx="1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Line 57"/>
            <p:cNvSpPr>
              <a:spLocks noChangeShapeType="1"/>
            </p:cNvSpPr>
            <p:nvPr/>
          </p:nvSpPr>
          <p:spPr bwMode="auto">
            <a:xfrm>
              <a:off x="1896" y="2952"/>
              <a:ext cx="0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6867" name="Rectangle 3"/>
          <p:cNvSpPr>
            <a:spLocks noChangeArrowheads="1"/>
          </p:cNvSpPr>
          <p:nvPr/>
        </p:nvSpPr>
        <p:spPr bwMode="auto">
          <a:xfrm>
            <a:off x="762000" y="9144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endParaRPr lang="en-US" sz="28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304800" y="2819400"/>
            <a:ext cx="3757613" cy="3048000"/>
            <a:chOff x="304800" y="2819400"/>
            <a:chExt cx="3757613" cy="3048000"/>
          </a:xfrm>
        </p:grpSpPr>
        <p:sp>
          <p:nvSpPr>
            <p:cNvPr id="41994" name="AutoShape 12"/>
            <p:cNvSpPr>
              <a:spLocks noChangeArrowheads="1"/>
            </p:cNvSpPr>
            <p:nvPr/>
          </p:nvSpPr>
          <p:spPr bwMode="auto">
            <a:xfrm>
              <a:off x="2843213" y="4495800"/>
              <a:ext cx="762000" cy="83820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1" lang="en-US" sz="1600" baseline="-25000">
                <a:latin typeface="Arial" charset="0"/>
                <a:ea typeface="新細明體" charset="-120"/>
              </a:endParaRPr>
            </a:p>
          </p:txBody>
        </p:sp>
        <p:sp>
          <p:nvSpPr>
            <p:cNvPr id="41995" name="AutoShape 208"/>
            <p:cNvSpPr>
              <a:spLocks noChangeArrowheads="1"/>
            </p:cNvSpPr>
            <p:nvPr/>
          </p:nvSpPr>
          <p:spPr bwMode="auto">
            <a:xfrm>
              <a:off x="862013" y="4876800"/>
              <a:ext cx="1752600" cy="45720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41996" name="AutoShape 208"/>
            <p:cNvSpPr>
              <a:spLocks noChangeArrowheads="1"/>
            </p:cNvSpPr>
            <p:nvPr/>
          </p:nvSpPr>
          <p:spPr bwMode="auto">
            <a:xfrm>
              <a:off x="1319213" y="3048000"/>
              <a:ext cx="1524000" cy="60960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800">
                <a:ea typeface="新細明體" charset="-120"/>
              </a:endParaRPr>
            </a:p>
          </p:txBody>
        </p:sp>
        <p:sp>
          <p:nvSpPr>
            <p:cNvPr id="41997" name="Line 66"/>
            <p:cNvSpPr>
              <a:spLocks noChangeShapeType="1"/>
            </p:cNvSpPr>
            <p:nvPr/>
          </p:nvSpPr>
          <p:spPr bwMode="auto">
            <a:xfrm flipV="1">
              <a:off x="2024063" y="4816475"/>
              <a:ext cx="0" cy="1698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04800" y="2819400"/>
              <a:ext cx="3757613" cy="304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</a:pPr>
              <a:endParaRPr lang="en-US" sz="18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41999" name="TextBox 34"/>
            <p:cNvSpPr txBox="1">
              <a:spLocks noChangeArrowheads="1"/>
            </p:cNvSpPr>
            <p:nvPr/>
          </p:nvSpPr>
          <p:spPr bwMode="auto">
            <a:xfrm>
              <a:off x="1323975" y="3138488"/>
              <a:ext cx="1000125" cy="49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600"/>
                </a:lnSpc>
                <a:spcBef>
                  <a:spcPct val="0"/>
                </a:spcBef>
              </a:pPr>
              <a:r>
                <a:rPr lang="en-US" sz="1600">
                  <a:latin typeface="Calibri" pitchFamily="34" charset="0"/>
                </a:rPr>
                <a:t>back-</a:t>
              </a:r>
              <a:br>
                <a:rPr lang="en-US" sz="1600">
                  <a:latin typeface="Calibri" pitchFamily="34" charset="0"/>
                </a:rPr>
              </a:br>
              <a:r>
                <a:rPr lang="en-US" sz="1600">
                  <a:latin typeface="Calibri" pitchFamily="34" charset="0"/>
                </a:rPr>
                <a:t>end</a:t>
              </a:r>
            </a:p>
          </p:txBody>
        </p:sp>
        <p:sp>
          <p:nvSpPr>
            <p:cNvPr id="42000" name="TextBox 35"/>
            <p:cNvSpPr txBox="1">
              <a:spLocks noChangeArrowheads="1"/>
            </p:cNvSpPr>
            <p:nvPr/>
          </p:nvSpPr>
          <p:spPr bwMode="auto">
            <a:xfrm>
              <a:off x="877888" y="4835525"/>
              <a:ext cx="995362" cy="49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ts val="1600"/>
                </a:lnSpc>
                <a:spcBef>
                  <a:spcPct val="0"/>
                </a:spcBef>
              </a:pPr>
              <a:r>
                <a:rPr lang="en-US" sz="1600">
                  <a:latin typeface="Calibri" pitchFamily="34" charset="0"/>
                </a:rPr>
                <a:t>front-</a:t>
              </a:r>
              <a:br>
                <a:rPr lang="en-US" sz="1600">
                  <a:latin typeface="Calibri" pitchFamily="34" charset="0"/>
                </a:rPr>
              </a:br>
              <a:r>
                <a:rPr lang="en-US" sz="1600">
                  <a:latin typeface="Calibri" pitchFamily="34" charset="0"/>
                </a:rPr>
                <a:t>end</a:t>
              </a:r>
            </a:p>
          </p:txBody>
        </p:sp>
        <p:sp>
          <p:nvSpPr>
            <p:cNvPr id="42001" name="TextBox 63"/>
            <p:cNvSpPr txBox="1">
              <a:spLocks noChangeArrowheads="1"/>
            </p:cNvSpPr>
            <p:nvPr/>
          </p:nvSpPr>
          <p:spPr bwMode="auto">
            <a:xfrm>
              <a:off x="1497013" y="5348288"/>
              <a:ext cx="1428750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en-US" sz="1600" b="1" i="1" u="sng">
                  <a:latin typeface="Calibri" pitchFamily="34" charset="0"/>
                </a:rPr>
                <a:t>Local Data Center</a:t>
              </a:r>
            </a:p>
          </p:txBody>
        </p:sp>
        <p:pic>
          <p:nvPicPr>
            <p:cNvPr id="42002" name="Picture 56" descr="server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84313" y="4935538"/>
              <a:ext cx="285750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03" name="Picture 56" descr="server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844675" y="4953000"/>
              <a:ext cx="285750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04" name="Picture 61" descr="MCj04348450000[1]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992438" y="4589463"/>
              <a:ext cx="4508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05" name="Picture 56" descr="server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205038" y="4953000"/>
              <a:ext cx="285750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006" name="Line 70"/>
            <p:cNvSpPr>
              <a:spLocks noChangeShapeType="1"/>
            </p:cNvSpPr>
            <p:nvPr/>
          </p:nvSpPr>
          <p:spPr bwMode="auto">
            <a:xfrm>
              <a:off x="2173288" y="4079875"/>
              <a:ext cx="0" cy="5667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7" name="Text Box 64"/>
            <p:cNvSpPr txBox="1">
              <a:spLocks noChangeArrowheads="1"/>
            </p:cNvSpPr>
            <p:nvPr/>
          </p:nvSpPr>
          <p:spPr bwMode="auto">
            <a:xfrm>
              <a:off x="2827338" y="4906963"/>
              <a:ext cx="901700" cy="426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5000"/>
                </a:lnSpc>
              </a:pPr>
              <a:r>
                <a:rPr lang="en-US" sz="1600" dirty="0" smtClean="0">
                  <a:latin typeface="Calibri" pitchFamily="34" charset="0"/>
                </a:rPr>
                <a:t>back end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42008" name="Line 68"/>
            <p:cNvSpPr>
              <a:spLocks noChangeShapeType="1"/>
            </p:cNvSpPr>
            <p:nvPr/>
          </p:nvSpPr>
          <p:spPr bwMode="auto">
            <a:xfrm flipH="1">
              <a:off x="2517775" y="4702175"/>
              <a:ext cx="5270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Line 71"/>
            <p:cNvSpPr>
              <a:spLocks noChangeShapeType="1"/>
            </p:cNvSpPr>
            <p:nvPr/>
          </p:nvSpPr>
          <p:spPr bwMode="auto">
            <a:xfrm flipV="1">
              <a:off x="2173288" y="3532188"/>
              <a:ext cx="0" cy="3778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2010" name="Picture 46" descr="rout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98638" y="4605338"/>
              <a:ext cx="825500" cy="293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1890713" y="3117850"/>
              <a:ext cx="827087" cy="479425"/>
              <a:chOff x="1111" y="1056"/>
              <a:chExt cx="665" cy="528"/>
            </a:xfrm>
          </p:grpSpPr>
          <p:pic>
            <p:nvPicPr>
              <p:cNvPr id="42055" name="Picture 51" descr="clus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43" y="1104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056" name="Picture 47" descr="clus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11" y="1056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057" name="Picture 49" descr="clus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51" y="1056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058" name="Picture 50" descr="clus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447" y="1200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059" name="Picture 48" descr="clust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248" y="1200"/>
                <a:ext cx="23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42012" name="Picture 46" descr="rout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98638" y="3876675"/>
              <a:ext cx="825500" cy="293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55"/>
            <p:cNvGrpSpPr>
              <a:grpSpLocks/>
            </p:cNvGrpSpPr>
            <p:nvPr/>
          </p:nvGrpSpPr>
          <p:grpSpPr bwMode="auto">
            <a:xfrm rot="-5400000">
              <a:off x="1951831" y="3710782"/>
              <a:ext cx="280987" cy="222250"/>
              <a:chOff x="1770" y="2952"/>
              <a:chExt cx="126" cy="96"/>
            </a:xfrm>
          </p:grpSpPr>
          <p:sp>
            <p:nvSpPr>
              <p:cNvPr id="42053" name="Line 56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4" name="Line 57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55"/>
            <p:cNvGrpSpPr>
              <a:grpSpLocks/>
            </p:cNvGrpSpPr>
            <p:nvPr/>
          </p:nvGrpSpPr>
          <p:grpSpPr bwMode="auto">
            <a:xfrm rot="-5400000">
              <a:off x="1958181" y="4372769"/>
              <a:ext cx="280987" cy="222250"/>
              <a:chOff x="1770" y="2952"/>
              <a:chExt cx="126" cy="96"/>
            </a:xfrm>
          </p:grpSpPr>
          <p:sp>
            <p:nvSpPr>
              <p:cNvPr id="86" name="Line 56"/>
              <p:cNvSpPr>
                <a:spLocks noChangeShapeType="1"/>
              </p:cNvSpPr>
              <p:nvPr/>
            </p:nvSpPr>
            <p:spPr bwMode="auto">
              <a:xfrm>
                <a:off x="1770" y="3000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57"/>
              <p:cNvSpPr>
                <a:spLocks noChangeShapeType="1"/>
              </p:cNvSpPr>
              <p:nvPr/>
            </p:nvSpPr>
            <p:spPr bwMode="auto">
              <a:xfrm>
                <a:off x="1896" y="2952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0" name="Rectangle 79"/>
          <p:cNvSpPr/>
          <p:nvPr/>
        </p:nvSpPr>
        <p:spPr>
          <a:xfrm>
            <a:off x="381000" y="1021140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ea typeface="新細明體" charset="-120"/>
              </a:rPr>
              <a:t>Security most important initiative for 83% of surveyed operators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ea typeface="新細明體" charset="-120"/>
              </a:rPr>
              <a:t>Security policies often realized using Access Control Lists (ACLs)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ea typeface="新細明體" charset="-120"/>
              </a:rPr>
              <a:t>Typical to see hundreds of firewall contexts,  ACLs with hundreds </a:t>
            </a:r>
          </a:p>
          <a:p>
            <a:r>
              <a:rPr lang="en-US" altLang="zh-TW" sz="2400" dirty="0" smtClean="0">
                <a:ea typeface="新細明體" charset="-120"/>
              </a:rPr>
              <a:t>  of rules </a:t>
            </a:r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ACE-2318-4B4B-99D4-F22512AF4BE3}" type="slidenum">
              <a:rPr lang="en-US" smtClean="0"/>
              <a:pPr/>
              <a:t>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641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7" grpId="0" animBg="1"/>
      <p:bldP spid="670727" grpId="1" animBg="1"/>
      <p:bldP spid="670728" grpId="0"/>
      <p:bldP spid="670728" grpId="1"/>
      <p:bldP spid="670729" grpId="0" animBg="1"/>
      <p:bldP spid="670729" grpId="1" animBg="1"/>
      <p:bldP spid="670730" grpId="0"/>
      <p:bldP spid="670730" grpId="1"/>
      <p:bldP spid="63" grpId="0" animBg="1"/>
      <p:bldP spid="42066" grpId="0"/>
      <p:bldP spid="42067" grpId="0"/>
      <p:bldP spid="676867" grpId="0" build="p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Contributions of this paper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 complexity of enterprise applications, data-center policies</a:t>
            </a:r>
          </a:p>
          <a:p>
            <a:r>
              <a:rPr lang="en-US" dirty="0" smtClean="0"/>
              <a:t>Framing and providing first-cut solutions  for two key challenges in migrating enterprises to hybrid cloud</a:t>
            </a:r>
          </a:p>
          <a:p>
            <a:pPr lvl="1"/>
            <a:r>
              <a:rPr lang="en-US" dirty="0" smtClean="0"/>
              <a:t>Models for planning hybrid cloud deployments</a:t>
            </a:r>
          </a:p>
          <a:p>
            <a:pPr lvl="1"/>
            <a:r>
              <a:rPr lang="en-US" dirty="0" smtClean="0"/>
              <a:t>Abstractions and algorithms for  </a:t>
            </a:r>
            <a:r>
              <a:rPr lang="en-US" dirty="0" err="1" smtClean="0"/>
              <a:t>assurable</a:t>
            </a:r>
            <a:r>
              <a:rPr lang="en-US" dirty="0" smtClean="0"/>
              <a:t> migration of security policies </a:t>
            </a:r>
          </a:p>
          <a:p>
            <a:r>
              <a:rPr lang="en-US" dirty="0" smtClean="0"/>
              <a:t>Validations using real enterprise applications, Azure-based cloud deployments</a:t>
            </a: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advTm="2539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Talk Outline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Enterprise Applications</a:t>
            </a:r>
          </a:p>
          <a:p>
            <a:r>
              <a:rPr lang="en-US" dirty="0" smtClean="0"/>
              <a:t>Models for planning hybrid cloud deployments</a:t>
            </a:r>
          </a:p>
          <a:p>
            <a:r>
              <a:rPr lang="en-US" dirty="0" err="1" smtClean="0"/>
              <a:t>Assurable</a:t>
            </a:r>
            <a:r>
              <a:rPr lang="en-US" dirty="0" smtClean="0"/>
              <a:t> migration of security policies</a:t>
            </a:r>
          </a:p>
          <a:p>
            <a:r>
              <a:rPr lang="en-US" dirty="0" smtClean="0"/>
              <a:t>Evaluation and Results</a:t>
            </a:r>
          </a:p>
          <a:p>
            <a:r>
              <a:rPr lang="en-US" dirty="0" smtClean="0"/>
              <a:t>Related Work and Conclusion</a:t>
            </a:r>
            <a:endParaRPr lang="en-US" dirty="0"/>
          </a:p>
        </p:txBody>
      </p:sp>
    </p:spTree>
  </p:cSld>
  <p:clrMapOvr>
    <a:masterClrMapping/>
  </p:clrMapOvr>
  <p:transition advTm="13969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Enterprise Applications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30763"/>
          </a:xfrm>
        </p:spPr>
        <p:txBody>
          <a:bodyPr/>
          <a:lstStyle/>
          <a:p>
            <a:pPr marL="342900" lvl="1" indent="-342900">
              <a:buNone/>
            </a:pPr>
            <a:r>
              <a:rPr lang="en-US" dirty="0" smtClean="0"/>
              <a:t>E.g., Payroll, travel and expense reimbursement, customer relationship management etc.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4" name="Rounded Rectangle 53"/>
          <p:cNvSpPr/>
          <p:nvPr/>
        </p:nvSpPr>
        <p:spPr>
          <a:xfrm>
            <a:off x="76200" y="4940600"/>
            <a:ext cx="8458200" cy="114335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55" name="TextBox 2147"/>
          <p:cNvSpPr txBox="1">
            <a:spLocks noChangeArrowheads="1"/>
          </p:cNvSpPr>
          <p:nvPr/>
        </p:nvSpPr>
        <p:spPr bwMode="auto">
          <a:xfrm>
            <a:off x="8534400" y="5398159"/>
            <a:ext cx="1066800" cy="42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/>
              <a:t>BE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152400" y="3797959"/>
            <a:ext cx="8382000" cy="1029176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80" name="TextBox 2147"/>
          <p:cNvSpPr txBox="1">
            <a:spLocks noChangeArrowheads="1"/>
          </p:cNvSpPr>
          <p:nvPr/>
        </p:nvSpPr>
        <p:spPr bwMode="auto">
          <a:xfrm>
            <a:off x="8534400" y="2731159"/>
            <a:ext cx="106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/>
              <a:t>FE</a:t>
            </a:r>
            <a:endParaRPr lang="en-US" sz="36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76200" y="2426359"/>
            <a:ext cx="8458200" cy="1257776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82" name="TextBox 2147"/>
          <p:cNvSpPr txBox="1">
            <a:spLocks noChangeArrowheads="1"/>
          </p:cNvSpPr>
          <p:nvPr/>
        </p:nvSpPr>
        <p:spPr bwMode="auto">
          <a:xfrm>
            <a:off x="8534400" y="3950359"/>
            <a:ext cx="106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/>
              <a:t>BL</a:t>
            </a:r>
            <a:endParaRPr lang="en-US" sz="3600" b="1" dirty="0"/>
          </a:p>
        </p:txBody>
      </p:sp>
      <p:grpSp>
        <p:nvGrpSpPr>
          <p:cNvPr id="2" name="Group 85"/>
          <p:cNvGrpSpPr/>
          <p:nvPr/>
        </p:nvGrpSpPr>
        <p:grpSpPr>
          <a:xfrm>
            <a:off x="1981200" y="2743200"/>
            <a:ext cx="4800600" cy="3937575"/>
            <a:chOff x="7467600" y="0"/>
            <a:chExt cx="4800600" cy="3937575"/>
          </a:xfrm>
        </p:grpSpPr>
        <p:sp>
          <p:nvSpPr>
            <p:cNvPr id="57" name="Rounded Rectangle 56"/>
            <p:cNvSpPr/>
            <p:nvPr/>
          </p:nvSpPr>
          <p:spPr bwMode="auto">
            <a:xfrm>
              <a:off x="8610600" y="0"/>
              <a:ext cx="2514600" cy="75613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>
                <a:spcBef>
                  <a:spcPct val="0"/>
                </a:spcBef>
              </a:pPr>
              <a:r>
                <a:rPr kumimoji="1" 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  <a:ea typeface="新細明體" pitchFamily="18" charset="-120"/>
                </a:rPr>
                <a:t>Front End</a:t>
              </a:r>
            </a:p>
            <a:p>
              <a:pPr algn="ctr">
                <a:spcBef>
                  <a:spcPct val="0"/>
                </a:spcBef>
              </a:pPr>
              <a:r>
                <a:rPr kumimoji="1" 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  <a:ea typeface="新細明體" pitchFamily="18" charset="-120"/>
                </a:rPr>
                <a:t>(FE)</a:t>
              </a:r>
              <a:endParaRPr kumimoji="1"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8610600" y="1260231"/>
              <a:ext cx="2514600" cy="75613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>
                <a:spcBef>
                  <a:spcPct val="0"/>
                </a:spcBef>
              </a:pPr>
              <a:r>
                <a:rPr kumimoji="1" 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  <a:ea typeface="新細明體" pitchFamily="18" charset="-120"/>
                </a:rPr>
                <a:t>Business Logic</a:t>
              </a:r>
            </a:p>
            <a:p>
              <a:pPr algn="ctr">
                <a:spcBef>
                  <a:spcPct val="0"/>
                </a:spcBef>
              </a:pPr>
              <a:r>
                <a:rPr kumimoji="1" 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  <a:ea typeface="新細明體" pitchFamily="18" charset="-120"/>
                </a:rPr>
                <a:t>(BL)</a:t>
              </a:r>
              <a:endParaRPr kumimoji="1"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8610600" y="2520462"/>
              <a:ext cx="2514600" cy="75613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>
                <a:spcBef>
                  <a:spcPct val="0"/>
                </a:spcBef>
              </a:pPr>
              <a:r>
                <a:rPr kumimoji="1" 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  <a:ea typeface="新細明體" pitchFamily="18" charset="-120"/>
                </a:rPr>
                <a:t>Back End</a:t>
              </a:r>
            </a:p>
            <a:p>
              <a:pPr algn="ctr">
                <a:spcBef>
                  <a:spcPct val="0"/>
                </a:spcBef>
              </a:pPr>
              <a:r>
                <a:rPr kumimoji="1" 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  <a:ea typeface="新細明體" pitchFamily="18" charset="-120"/>
                </a:rPr>
                <a:t>(BE)</a:t>
              </a:r>
              <a:endParaRPr kumimoji="1"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60" name="Up-Down Arrow 59"/>
            <p:cNvSpPr/>
            <p:nvPr/>
          </p:nvSpPr>
          <p:spPr bwMode="auto">
            <a:xfrm>
              <a:off x="9665110" y="756138"/>
              <a:ext cx="243348" cy="504092"/>
            </a:xfrm>
            <a:prstGeom prst="upDownArrow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>
                <a:spcBef>
                  <a:spcPct val="0"/>
                </a:spcBef>
              </a:pPr>
              <a:endParaRPr kumimoji="1"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61" name="Up-Down Arrow 60"/>
            <p:cNvSpPr/>
            <p:nvPr/>
          </p:nvSpPr>
          <p:spPr bwMode="auto">
            <a:xfrm>
              <a:off x="9665110" y="2016369"/>
              <a:ext cx="243348" cy="504092"/>
            </a:xfrm>
            <a:prstGeom prst="upDownArrow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>
                <a:spcBef>
                  <a:spcPct val="0"/>
                </a:spcBef>
              </a:pPr>
              <a:endParaRPr kumimoji="1"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67600" y="3352800"/>
              <a:ext cx="480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3-tier Application Structure</a:t>
              </a:r>
              <a:endParaRPr lang="en-US" sz="3200" b="1" dirty="0"/>
            </a:p>
          </p:txBody>
        </p:sp>
      </p:grp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>
          <a:xfrm>
            <a:off x="6553200" y="6115709"/>
            <a:ext cx="2133600" cy="365125"/>
          </a:xfrm>
        </p:spPr>
        <p:txBody>
          <a:bodyPr/>
          <a:lstStyle/>
          <a:p>
            <a:fld id="{E7004ACE-2318-4B4B-99D4-F22512AF4BE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1" name="Oval 70"/>
          <p:cNvSpPr/>
          <p:nvPr/>
        </p:nvSpPr>
        <p:spPr bwMode="auto">
          <a:xfrm>
            <a:off x="381000" y="2807359"/>
            <a:ext cx="13716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en-US" sz="2400" b="1" dirty="0" smtClean="0">
                <a:latin typeface="Arial" pitchFamily="34" charset="0"/>
                <a:ea typeface="新細明體" pitchFamily="18" charset="-120"/>
              </a:rPr>
              <a:t>FE1</a:t>
            </a:r>
            <a:endParaRPr kumimoji="1" lang="en-US" sz="24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3657600" y="2807359"/>
            <a:ext cx="13716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en-US" sz="2400" b="1" dirty="0" smtClean="0">
                <a:latin typeface="Arial" pitchFamily="34" charset="0"/>
                <a:ea typeface="新細明體" pitchFamily="18" charset="-120"/>
              </a:rPr>
              <a:t>FE2</a:t>
            </a:r>
            <a:endParaRPr kumimoji="1" lang="en-US" sz="24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304800" y="3874159"/>
            <a:ext cx="13716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en-US" sz="2400" b="1" dirty="0" smtClean="0">
                <a:latin typeface="Arial" pitchFamily="34" charset="0"/>
                <a:ea typeface="新細明體" pitchFamily="18" charset="-120"/>
              </a:rPr>
              <a:t>BL1</a:t>
            </a:r>
            <a:endParaRPr kumimoji="1" lang="en-US" sz="24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1905000" y="3874159"/>
            <a:ext cx="13716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en-US" sz="2400" b="1" dirty="0" smtClean="0">
                <a:latin typeface="Arial" pitchFamily="34" charset="0"/>
                <a:ea typeface="新細明體" pitchFamily="18" charset="-120"/>
              </a:rPr>
              <a:t>BL2</a:t>
            </a:r>
            <a:endParaRPr kumimoji="1" lang="en-US" sz="24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3733800" y="4026559"/>
            <a:ext cx="13716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en-US" sz="2400" b="1" dirty="0" smtClean="0">
                <a:latin typeface="Arial" pitchFamily="34" charset="0"/>
                <a:ea typeface="新細明體" pitchFamily="18" charset="-120"/>
              </a:rPr>
              <a:t>BL3</a:t>
            </a:r>
            <a:endParaRPr kumimoji="1" lang="en-US" sz="24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486400" y="3950359"/>
            <a:ext cx="13716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en-US" sz="2400" b="1" dirty="0" smtClean="0">
                <a:latin typeface="Arial" pitchFamily="34" charset="0"/>
                <a:ea typeface="新細明體" pitchFamily="18" charset="-120"/>
              </a:rPr>
              <a:t>BL4</a:t>
            </a:r>
            <a:endParaRPr kumimoji="1" lang="en-US" sz="24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7010400" y="3950359"/>
            <a:ext cx="13716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en-US" sz="2400" b="1" dirty="0" smtClean="0">
                <a:latin typeface="Arial" pitchFamily="34" charset="0"/>
                <a:ea typeface="新細明體" pitchFamily="18" charset="-120"/>
              </a:rPr>
              <a:t>BL5</a:t>
            </a:r>
            <a:endParaRPr kumimoji="1" lang="en-US" sz="24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304800" y="5245759"/>
            <a:ext cx="13716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en-US" sz="2400" b="1" dirty="0" smtClean="0">
                <a:latin typeface="Arial" pitchFamily="34" charset="0"/>
                <a:ea typeface="新細明體" pitchFamily="18" charset="-120"/>
              </a:rPr>
              <a:t>BL1</a:t>
            </a:r>
            <a:endParaRPr kumimoji="1" lang="en-US" sz="24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1905000" y="5245759"/>
            <a:ext cx="13716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en-US" sz="2400" b="1" dirty="0" smtClean="0">
                <a:latin typeface="Arial" pitchFamily="34" charset="0"/>
                <a:ea typeface="新細明體" pitchFamily="18" charset="-120"/>
              </a:rPr>
              <a:t>BL2</a:t>
            </a:r>
            <a:endParaRPr kumimoji="1" lang="en-US" sz="24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3810000" y="5245759"/>
            <a:ext cx="13716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en-US" sz="2400" b="1" dirty="0" smtClean="0">
                <a:latin typeface="Arial" pitchFamily="34" charset="0"/>
                <a:ea typeface="新細明體" pitchFamily="18" charset="-120"/>
              </a:rPr>
              <a:t>BL3</a:t>
            </a:r>
            <a:endParaRPr kumimoji="1" lang="en-US" sz="24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5562600" y="5169559"/>
            <a:ext cx="13716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en-US" sz="2400" b="1" dirty="0" smtClean="0">
                <a:latin typeface="Arial" pitchFamily="34" charset="0"/>
                <a:ea typeface="新細明體" pitchFamily="18" charset="-120"/>
              </a:rPr>
              <a:t>BL4</a:t>
            </a:r>
            <a:endParaRPr kumimoji="1" lang="en-US" sz="24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7086600" y="5169559"/>
            <a:ext cx="1371600" cy="685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en-US" sz="2400" b="1" dirty="0" smtClean="0">
                <a:latin typeface="Arial" pitchFamily="34" charset="0"/>
                <a:ea typeface="新細明體" pitchFamily="18" charset="-120"/>
              </a:rPr>
              <a:t>BL5</a:t>
            </a:r>
            <a:endParaRPr kumimoji="1" lang="en-US" sz="2400" b="1" dirty="0">
              <a:latin typeface="Arial" pitchFamily="34" charset="0"/>
              <a:ea typeface="新細明體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 advTm="369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" presetClass="exit" presetSubtype="1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78" grpId="0" animBg="1"/>
      <p:bldP spid="80" grpId="0"/>
      <p:bldP spid="81" grpId="0" animBg="1"/>
      <p:bldP spid="82" grpId="0"/>
      <p:bldP spid="71" grpId="0" animBg="1"/>
      <p:bldP spid="94" grpId="0" animBg="1"/>
      <p:bldP spid="95" grpId="0" animBg="1"/>
      <p:bldP spid="96" grpId="0" animBg="1"/>
      <p:bldP spid="98" grpId="0" animBg="1"/>
      <p:bldP spid="107" grpId="0" animBg="1"/>
      <p:bldP spid="108" grpId="0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1|1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8|12.4|15.9|6.1|13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24.5|14.8|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.5|5.1|1.2|14|4.3|3.1|16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0.9|0.4|4.5|8.9|19.1|18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10.8|17.8|11|2.8|5.7|9|11.8|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6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3333CC"/>
          </a:solidFill>
          <a:miter lim="800000"/>
          <a:headEnd/>
          <a:tailEnd/>
        </a:ln>
      </a:spPr>
      <a:bodyPr wrap="none" anchor="ctr"/>
      <a:lstStyle>
        <a:defPPr algn="ctr">
          <a:spcBef>
            <a:spcPct val="0"/>
          </a:spcBef>
          <a:defRPr kumimoji="1" sz="2400" b="1" dirty="0">
            <a:solidFill>
              <a:schemeClr val="tx2">
                <a:lumMod val="60000"/>
                <a:lumOff val="40000"/>
              </a:schemeClr>
            </a:solidFill>
            <a:latin typeface="Arial" pitchFamily="34" charset="0"/>
            <a:ea typeface="新細明體" pitchFamily="18" charset="-12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4959</TotalTime>
  <Words>1752</Words>
  <Application>Microsoft Office PowerPoint</Application>
  <PresentationFormat>On-screen Show (4:3)</PresentationFormat>
  <Paragraphs>662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Office Theme</vt:lpstr>
      <vt:lpstr>4_Custom Design</vt:lpstr>
      <vt:lpstr>3_Custom Design</vt:lpstr>
      <vt:lpstr>2_Custom Design</vt:lpstr>
      <vt:lpstr>1_Custom Design</vt:lpstr>
      <vt:lpstr>Custom Design</vt:lpstr>
      <vt:lpstr>Cloudward Bound:  Planning for Beneficial Migration of Enterprise Applications to the Cloud  </vt:lpstr>
      <vt:lpstr>Cloud Computing</vt:lpstr>
      <vt:lpstr>Concerns with cloud computing</vt:lpstr>
      <vt:lpstr>Hybrid Cloud Architectures</vt:lpstr>
      <vt:lpstr>Our focus #1 : Planning hybrid cloud layouts</vt:lpstr>
      <vt:lpstr>Our focus #2: migrating security policies</vt:lpstr>
      <vt:lpstr>Contributions of this paper</vt:lpstr>
      <vt:lpstr>Talk Outline</vt:lpstr>
      <vt:lpstr>Enterprise Applications</vt:lpstr>
      <vt:lpstr>Enterprise Applications</vt:lpstr>
      <vt:lpstr>Scale of enterprise applications</vt:lpstr>
      <vt:lpstr>Abstracting the planning problem</vt:lpstr>
      <vt:lpstr>Formulating the planning problem</vt:lpstr>
      <vt:lpstr>Partitioning requests after migration</vt:lpstr>
      <vt:lpstr>Modeling Approach</vt:lpstr>
      <vt:lpstr>Modeling user response times</vt:lpstr>
      <vt:lpstr>Benefits/costs on migration </vt:lpstr>
      <vt:lpstr>Talk Outline</vt:lpstr>
      <vt:lpstr>Migration algorithm overview</vt:lpstr>
      <vt:lpstr>Evaluation </vt:lpstr>
      <vt:lpstr>Experiments on cloud test-bed </vt:lpstr>
      <vt:lpstr>Results</vt:lpstr>
      <vt:lpstr>Campus ERP application architecture</vt:lpstr>
      <vt:lpstr> Recommendations from planned migration approach</vt:lpstr>
      <vt:lpstr>Migrating security policies: Evaluation</vt:lpstr>
      <vt:lpstr>Migration scenario</vt:lpstr>
      <vt:lpstr>New ACL placement generated by our algorithms </vt:lpstr>
      <vt:lpstr>Related Work</vt:lpstr>
      <vt:lpstr>Conclusions</vt:lpstr>
    </vt:vector>
  </TitlesOfParts>
  <Company>Purdue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sanjay</dc:creator>
  <cp:lastModifiedBy>Mohammad Hajjat</cp:lastModifiedBy>
  <cp:revision>846</cp:revision>
  <dcterms:created xsi:type="dcterms:W3CDTF">2009-11-29T13:55:45Z</dcterms:created>
  <dcterms:modified xsi:type="dcterms:W3CDTF">2010-09-08T10:12:24Z</dcterms:modified>
</cp:coreProperties>
</file>