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8"/>
  </p:notesMasterIdLst>
  <p:handoutMasterIdLst>
    <p:handoutMasterId r:id="rId29"/>
  </p:handoutMasterIdLst>
  <p:sldIdLst>
    <p:sldId id="282" r:id="rId2"/>
    <p:sldId id="289" r:id="rId3"/>
    <p:sldId id="299" r:id="rId4"/>
    <p:sldId id="294" r:id="rId5"/>
    <p:sldId id="304" r:id="rId6"/>
    <p:sldId id="301" r:id="rId7"/>
    <p:sldId id="302" r:id="rId8"/>
    <p:sldId id="305" r:id="rId9"/>
    <p:sldId id="306" r:id="rId10"/>
    <p:sldId id="309" r:id="rId11"/>
    <p:sldId id="311" r:id="rId12"/>
    <p:sldId id="317" r:id="rId13"/>
    <p:sldId id="290" r:id="rId14"/>
    <p:sldId id="292" r:id="rId15"/>
    <p:sldId id="293" r:id="rId16"/>
    <p:sldId id="318" r:id="rId17"/>
    <p:sldId id="295" r:id="rId18"/>
    <p:sldId id="296" r:id="rId19"/>
    <p:sldId id="297" r:id="rId20"/>
    <p:sldId id="298" r:id="rId21"/>
    <p:sldId id="291" r:id="rId22"/>
    <p:sldId id="300" r:id="rId23"/>
    <p:sldId id="312" r:id="rId24"/>
    <p:sldId id="313" r:id="rId25"/>
    <p:sldId id="316" r:id="rId26"/>
    <p:sldId id="319"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하성엽" initials="하" lastIdx="1" clrIdx="0">
    <p:extLst>
      <p:ext uri="{19B8F6BF-5375-455C-9EA6-DF929625EA0E}">
        <p15:presenceInfo xmlns:p15="http://schemas.microsoft.com/office/powerpoint/2012/main" userId="하성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FFFF"/>
    <a:srgbClr val="8D6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84"/>
    <p:restoredTop sz="96405"/>
  </p:normalViewPr>
  <p:slideViewPr>
    <p:cSldViewPr snapToGrid="0" snapToObjects="1">
      <p:cViewPr varScale="1">
        <p:scale>
          <a:sx n="150" d="100"/>
          <a:sy n="150" d="100"/>
        </p:scale>
        <p:origin x="468" y="88"/>
      </p:cViewPr>
      <p:guideLst/>
    </p:cSldViewPr>
  </p:slideViewPr>
  <p:notesTextViewPr>
    <p:cViewPr>
      <p:scale>
        <a:sx n="1" d="1"/>
        <a:sy n="1" d="1"/>
      </p:scale>
      <p:origin x="0" y="0"/>
    </p:cViewPr>
  </p:notesTextViewPr>
  <p:notesViewPr>
    <p:cSldViewPr snapToGrid="0" snapToObjects="1">
      <p:cViewPr varScale="1">
        <p:scale>
          <a:sx n="164" d="100"/>
          <a:sy n="164" d="100"/>
        </p:scale>
        <p:origin x="50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10/27/2022</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5143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hasCustomPrompt="1"/>
          </p:nvPr>
        </p:nvSpPr>
        <p:spPr bwMode="blackWhite">
          <a:xfrm>
            <a:off x="1116119" y="1219683"/>
            <a:ext cx="7022946" cy="553998"/>
          </a:xfrm>
          <a:prstGeom prst="rect">
            <a:avLst/>
          </a:prstGeom>
          <a:noFill/>
          <a:ln w="38100">
            <a:noFill/>
          </a:ln>
        </p:spPr>
        <p:txBody>
          <a:bodyPr wrap="square" lIns="0" tIns="0" rIns="0" bIns="0" anchor="t" anchorCtr="0">
            <a:spAutoFit/>
          </a:bodyPr>
          <a:lstStyle>
            <a:lvl1pPr algn="l">
              <a:lnSpc>
                <a:spcPct val="80000"/>
              </a:lnSpc>
              <a:defRPr sz="4500" b="0" i="1" cap="none" spc="0" baseline="0">
                <a:solidFill>
                  <a:schemeClr val="bg1"/>
                </a:solidFill>
                <a:latin typeface="Franklin Gothic Medium" panose="020B0603020102020204" pitchFamily="34" charset="0"/>
              </a:defRPr>
            </a:lvl1pPr>
          </a:lstStyle>
          <a:p>
            <a:r>
              <a:rPr lang="en-US" dirty="0"/>
              <a:t>Presentation Title</a:t>
            </a:r>
          </a:p>
        </p:txBody>
      </p:sp>
      <p:sp>
        <p:nvSpPr>
          <p:cNvPr id="3" name="Subtitle"/>
          <p:cNvSpPr>
            <a:spLocks noGrp="1"/>
          </p:cNvSpPr>
          <p:nvPr>
            <p:ph type="subTitle" idx="1" hasCustomPrompt="1"/>
          </p:nvPr>
        </p:nvSpPr>
        <p:spPr>
          <a:xfrm>
            <a:off x="1116115" y="2571751"/>
            <a:ext cx="7022949" cy="253916"/>
          </a:xfrm>
          <a:noFill/>
        </p:spPr>
        <p:txBody>
          <a:bodyPr wrap="square" lIns="0" tIns="0" rIns="0" bIns="0" anchor="t" anchorCtr="0">
            <a:spAutoFit/>
          </a:bodyPr>
          <a:lstStyle>
            <a:lvl1pPr marL="0" indent="0" algn="l">
              <a:buNone/>
              <a:defRPr sz="1650" b="1" i="0">
                <a:solidFill>
                  <a:schemeClr val="bg2"/>
                </a:solidFill>
                <a:latin typeface="Franklin Gothic Demi Cond" panose="020B060302010202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9" name="Slide Number"/>
          <p:cNvSpPr>
            <a:spLocks noGrp="1"/>
          </p:cNvSpPr>
          <p:nvPr>
            <p:ph type="sldNum" sz="quarter" idx="12"/>
          </p:nvPr>
        </p:nvSpPr>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4" y="2928461"/>
            <a:ext cx="7022949" cy="253746"/>
          </a:xfrm>
        </p:spPr>
        <p:txBody>
          <a:bodyPr lIns="0" tIns="0" rIns="0" bIns="0"/>
          <a:lstStyle>
            <a:lvl1pPr marL="3572" indent="0">
              <a:buNone/>
              <a:tabLst/>
              <a:defRPr sz="1650" b="1" i="0">
                <a:solidFill>
                  <a:schemeClr val="bg2"/>
                </a:solidFill>
                <a:latin typeface="Franklin Gothic Demi Cond" panose="020B0603020102020204" pitchFamily="34" charset="0"/>
              </a:defRPr>
            </a:lvl1pPr>
          </a:lstStyle>
          <a:p>
            <a:pPr lvl="0"/>
            <a:r>
              <a:rPr lang="en-US" dirty="0"/>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3179780"/>
            <a:ext cx="702294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a:t>Your Title</a:t>
            </a:r>
          </a:p>
        </p:txBody>
      </p:sp>
      <p:pic>
        <p:nvPicPr>
          <p:cNvPr id="6" name="Picture 5">
            <a:extLst>
              <a:ext uri="{FF2B5EF4-FFF2-40B4-BE49-F238E27FC236}">
                <a16:creationId xmlns:a16="http://schemas.microsoft.com/office/drawing/2014/main" id="{5D25DB28-1AB0-014E-B1FC-23CE77A2A5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543" y="4629887"/>
            <a:ext cx="2500146" cy="264721"/>
          </a:xfrm>
          <a:prstGeom prst="rect">
            <a:avLst/>
          </a:prstGeom>
        </p:spPr>
      </p:pic>
      <p:pic>
        <p:nvPicPr>
          <p:cNvPr id="14" name="Black Triangle">
            <a:extLst>
              <a:ext uri="{FF2B5EF4-FFF2-40B4-BE49-F238E27FC236}">
                <a16:creationId xmlns:a16="http://schemas.microsoft.com/office/drawing/2014/main" id="{41115AA3-7BE6-AF41-91DF-38E99E2BDED6}"/>
              </a:ext>
            </a:extLst>
          </p:cNvPr>
          <p:cNvPicPr>
            <a:picLocks noChangeAspect="1"/>
          </p:cNvPicPr>
          <p:nvPr userDrawn="1"/>
        </p:nvPicPr>
        <p:blipFill>
          <a:blip r:embed="rId3"/>
          <a:stretch>
            <a:fillRect/>
          </a:stretch>
        </p:blipFill>
        <p:spPr>
          <a:xfrm>
            <a:off x="7807272" y="0"/>
            <a:ext cx="1336728" cy="5155949"/>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685800"/>
          </a:xfrm>
          <a:prstGeom prst="rect">
            <a:avLst/>
          </a:prstGeom>
        </p:spPr>
      </p:pic>
      <p:sp>
        <p:nvSpPr>
          <p:cNvPr id="2" name="Title"/>
          <p:cNvSpPr>
            <a:spLocks noGrp="1"/>
          </p:cNvSpPr>
          <p:nvPr>
            <p:ph type="ctrTitle" hasCustomPrompt="1"/>
          </p:nvPr>
        </p:nvSpPr>
        <p:spPr bwMode="blackWhite">
          <a:xfrm>
            <a:off x="683537" y="332005"/>
            <a:ext cx="7790797" cy="332399"/>
          </a:xfrm>
          <a:prstGeom prst="rect">
            <a:avLst/>
          </a:prstGeom>
          <a:noFill/>
          <a:ln w="38100">
            <a:noFill/>
          </a:ln>
        </p:spPr>
        <p:txBody>
          <a:bodyPr wrap="square" lIns="0" tIns="0" rIns="0" bIns="0" anchor="t" anchorCtr="0">
            <a:spAutoFit/>
          </a:bodyPr>
          <a:lstStyle>
            <a:lvl1pPr algn="l">
              <a:defRPr sz="2400" b="0" i="1" cap="none" spc="0">
                <a:solidFill>
                  <a:schemeClr val="tx2"/>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683537" y="1008875"/>
            <a:ext cx="7790797" cy="253916"/>
          </a:xfrm>
          <a:noFill/>
        </p:spPr>
        <p:txBody>
          <a:bodyPr wrap="square" lIns="0" tIns="0" rIns="0" bIns="0" anchor="t" anchorCtr="0">
            <a:spAutoFit/>
          </a:bodyPr>
          <a:lstStyle>
            <a:lvl1pPr marL="0" indent="0" algn="l">
              <a:buNone/>
              <a:defRPr sz="1650" b="1" i="0">
                <a:solidFill>
                  <a:schemeClr val="bg2"/>
                </a:solidFill>
                <a:latin typeface="Franklin Gothic Demi Cond" panose="020B060302010202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905346" y="1471906"/>
            <a:ext cx="7568987" cy="2558653"/>
          </a:xfrm>
        </p:spPr>
        <p:txBody>
          <a:bodyPr lIns="0" tIns="0" rIns="0" bIns="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normalizeH="0" baseline="0">
                <a:solidFill>
                  <a:schemeClr val="bg1"/>
                </a:solidFill>
                <a:latin typeface="Franklin Gothic Medium" panose="020B06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4635961"/>
            <a:ext cx="365760" cy="274320"/>
          </a:xfrm>
          <a:prstGeom prst="ellipse">
            <a:avLst/>
          </a:prstGeom>
          <a:noFill/>
        </p:spPr>
        <p:txBody>
          <a:bodyPr vert="horz" lIns="18288" tIns="45720" rIns="18288" bIns="45720" rtlCol="0" anchor="ctr">
            <a:noAutofit/>
          </a:bodyPr>
          <a:lstStyle>
            <a:lvl1pPr algn="ctr">
              <a:defRPr sz="75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24"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685800"/>
          </a:xfrm>
          <a:prstGeom prst="rect">
            <a:avLst/>
          </a:prstGeom>
        </p:spPr>
      </p:pic>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914400" y="1438042"/>
            <a:ext cx="3657604" cy="2558653"/>
          </a:xfrm>
        </p:spPr>
        <p:txBody>
          <a:bodyPr lIns="0" tIns="0" rIns="0" bIns="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normalizeH="0" baseline="0">
                <a:solidFill>
                  <a:schemeClr val="bg1"/>
                </a:solidFill>
                <a:latin typeface="Franklin Gothic Medium Cond" panose="020B06060304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br>
              <a:rPr lang="en-US" dirty="0"/>
            </a:br>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endParaRPr lang="en-US" dirty="0"/>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9" y="1440658"/>
            <a:ext cx="3708656" cy="2237185"/>
          </a:xfrm>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4635961"/>
            <a:ext cx="365760" cy="274320"/>
          </a:xfrm>
          <a:prstGeom prst="ellipse">
            <a:avLst/>
          </a:prstGeom>
          <a:noFill/>
        </p:spPr>
        <p:txBody>
          <a:bodyPr vert="horz" lIns="18288" tIns="45720" rIns="18288" bIns="45720" rtlCol="0" anchor="ctr">
            <a:noAutofit/>
          </a:bodyPr>
          <a:lstStyle>
            <a:lvl1pPr algn="ctr">
              <a:defRPr sz="75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
        <p:nvSpPr>
          <p:cNvPr id="8" name="Title">
            <a:extLst>
              <a:ext uri="{FF2B5EF4-FFF2-40B4-BE49-F238E27FC236}">
                <a16:creationId xmlns:a16="http://schemas.microsoft.com/office/drawing/2014/main" id="{6A4C6AE5-F56B-0E43-BA90-936416C44EC4}"/>
              </a:ext>
            </a:extLst>
          </p:cNvPr>
          <p:cNvSpPr>
            <a:spLocks noGrp="1"/>
          </p:cNvSpPr>
          <p:nvPr>
            <p:ph type="ctrTitle" hasCustomPrompt="1"/>
          </p:nvPr>
        </p:nvSpPr>
        <p:spPr bwMode="blackWhite">
          <a:xfrm>
            <a:off x="683537" y="332005"/>
            <a:ext cx="7790797" cy="332399"/>
          </a:xfrm>
          <a:prstGeom prst="rect">
            <a:avLst/>
          </a:prstGeom>
          <a:noFill/>
          <a:ln w="38100">
            <a:noFill/>
          </a:ln>
        </p:spPr>
        <p:txBody>
          <a:bodyPr wrap="square" lIns="0" tIns="0" rIns="0" bIns="0" anchor="t" anchorCtr="0">
            <a:spAutoFit/>
          </a:bodyPr>
          <a:lstStyle>
            <a:lvl1pPr algn="l">
              <a:defRPr sz="2400" b="0" i="1" cap="none" spc="0">
                <a:solidFill>
                  <a:schemeClr val="tx2"/>
                </a:solidFill>
                <a:latin typeface="Franklin Gothic Medium" panose="020B0603020102020204" pitchFamily="34" charset="0"/>
              </a:defRPr>
            </a:lvl1pPr>
          </a:lstStyle>
          <a:p>
            <a:r>
              <a:rPr lang="en-US" dirty="0"/>
              <a:t>Title</a:t>
            </a:r>
          </a:p>
        </p:txBody>
      </p:sp>
      <p:sp>
        <p:nvSpPr>
          <p:cNvPr id="9" name="Subhead">
            <a:extLst>
              <a:ext uri="{FF2B5EF4-FFF2-40B4-BE49-F238E27FC236}">
                <a16:creationId xmlns:a16="http://schemas.microsoft.com/office/drawing/2014/main" id="{D7ADAC26-328E-BB49-BBC5-2D10E7BE20C5}"/>
              </a:ext>
            </a:extLst>
          </p:cNvPr>
          <p:cNvSpPr>
            <a:spLocks noGrp="1"/>
          </p:cNvSpPr>
          <p:nvPr>
            <p:ph type="subTitle" idx="1" hasCustomPrompt="1"/>
          </p:nvPr>
        </p:nvSpPr>
        <p:spPr>
          <a:xfrm>
            <a:off x="683537" y="1008875"/>
            <a:ext cx="7790797" cy="253916"/>
          </a:xfrm>
          <a:noFill/>
        </p:spPr>
        <p:txBody>
          <a:bodyPr wrap="square" lIns="0" tIns="0" rIns="0" bIns="0" anchor="t" anchorCtr="0">
            <a:spAutoFit/>
          </a:bodyPr>
          <a:lstStyle>
            <a:lvl1pPr marL="0" indent="0" algn="l">
              <a:buNone/>
              <a:defRPr sz="1650" b="1" i="0">
                <a:solidFill>
                  <a:schemeClr val="bg2"/>
                </a:solidFill>
                <a:latin typeface="Franklin Gothic Demi Cond" panose="020B060302010202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565518" y="683536"/>
            <a:ext cx="8012640" cy="3435498"/>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228601"/>
            <a:ext cx="2879168" cy="373949"/>
          </a:xfrm>
          <a:prstGeom prst="rect">
            <a:avLst/>
          </a:prstGeom>
          <a:noFill/>
          <a:ln w="38100">
            <a:noFill/>
          </a:ln>
        </p:spPr>
        <p:txBody>
          <a:bodyPr wrap="square" lIns="0" tIns="0" rIns="0" bIns="0" anchor="t" anchorCtr="0">
            <a:spAutoFit/>
          </a:bodyPr>
          <a:lstStyle>
            <a:lvl1pPr algn="l">
              <a:defRPr sz="1350" b="0" i="0" cap="none" spc="0">
                <a:solidFill>
                  <a:schemeClr val="bg1"/>
                </a:solidFill>
                <a:latin typeface="Franklin Gothic Medium Cond" panose="020B0606030402020204" pitchFamily="34" charset="0"/>
              </a:defRPr>
            </a:lvl1pPr>
          </a:lstStyle>
          <a:p>
            <a:r>
              <a:rPr lang="en-US" dirty="0"/>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29840" y="228601"/>
            <a:ext cx="0" cy="3890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239099"/>
            <a:ext cx="0" cy="982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4635961"/>
            <a:ext cx="365760" cy="27432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8" name="Gold Triangle">
            <a:extLst>
              <a:ext uri="{FF2B5EF4-FFF2-40B4-BE49-F238E27FC236}">
                <a16:creationId xmlns:a16="http://schemas.microsoft.com/office/drawing/2014/main" id="{D9F81172-AF70-A648-89C9-C33F29592BFD}"/>
              </a:ext>
            </a:extLst>
          </p:cNvPr>
          <p:cNvPicPr>
            <a:picLocks noChangeAspect="1"/>
          </p:cNvPicPr>
          <p:nvPr userDrawn="1"/>
        </p:nvPicPr>
        <p:blipFill>
          <a:blip r:embed="rId2"/>
          <a:stretch>
            <a:fillRect/>
          </a:stretch>
        </p:blipFill>
        <p:spPr>
          <a:xfrm>
            <a:off x="7810500" y="0"/>
            <a:ext cx="1333500" cy="514350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7" pos="264" userDrawn="1">
          <p15:clr>
            <a:srgbClr val="FBAE40"/>
          </p15:clr>
        </p15:guide>
        <p15:guide id="8" orient="horz"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3" y="1"/>
            <a:ext cx="9143999" cy="51391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099926"/>
            <a:ext cx="4814498" cy="893321"/>
          </a:xfrm>
          <a:prstGeom prst="rect">
            <a:avLst/>
          </a:prstGeom>
          <a:noFill/>
          <a:ln w="38100">
            <a:noFill/>
          </a:ln>
        </p:spPr>
        <p:txBody>
          <a:bodyPr wrap="square" lIns="0" tIns="0" rIns="0" bIns="0" anchor="t" anchorCtr="0">
            <a:spAutoFit/>
          </a:bodyPr>
          <a:lstStyle>
            <a:lvl1pPr algn="ctr">
              <a:defRPr sz="6450" b="0" i="0" cap="none" spc="225">
                <a:solidFill>
                  <a:schemeClr val="bg2"/>
                </a:solidFill>
                <a:latin typeface="Impact" panose="020B080603090205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058317"/>
            <a:ext cx="5179092" cy="330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3" y="2108272"/>
            <a:ext cx="5171597" cy="230833"/>
          </a:xfrm>
          <a:noFill/>
        </p:spPr>
        <p:txBody>
          <a:bodyPr wrap="square" lIns="0" tIns="0" rIns="0" bIns="0" anchor="t" anchorCtr="0">
            <a:spAutoFit/>
          </a:bodyPr>
          <a:lstStyle>
            <a:lvl1pPr marL="0" indent="0" algn="ctr">
              <a:buNone/>
              <a:defRPr sz="1500" b="1" i="0" spc="225">
                <a:solidFill>
                  <a:srgbClr val="FFFFFF"/>
                </a:solidFill>
                <a:latin typeface="Impact" panose="020B080603090205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2655264"/>
            <a:ext cx="5008850" cy="842058"/>
          </a:xfrm>
        </p:spPr>
        <p:txBody>
          <a:bodyPr lIns="0" tIns="0" rIns="0" bIns="0">
            <a:noAutofit/>
          </a:bodyPr>
          <a:lstStyle>
            <a:lvl1pPr marL="0" marR="0" indent="0" algn="l" defTabSz="3429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Franklin Gothic Medium" panose="020B0603020102020204" pitchFamily="34" charset="0"/>
              </a:defRPr>
            </a:lvl1pPr>
          </a:lstStyle>
          <a:p>
            <a:pPr lvl="0"/>
            <a:r>
              <a:rPr lang="en-US" dirty="0"/>
              <a:t>Fact or highlight. Keep it short with bite-size chunks of information.</a:t>
            </a:r>
          </a:p>
        </p:txBody>
      </p: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4635961"/>
            <a:ext cx="365760" cy="27432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0" name="Picture 9">
            <a:extLst>
              <a:ext uri="{FF2B5EF4-FFF2-40B4-BE49-F238E27FC236}">
                <a16:creationId xmlns:a16="http://schemas.microsoft.com/office/drawing/2014/main" id="{9DDE97B0-77E3-9A4F-B3B9-CBF9063751C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543" y="4629887"/>
            <a:ext cx="2500146" cy="264721"/>
          </a:xfrm>
          <a:prstGeom prst="rect">
            <a:avLst/>
          </a:prstGeom>
        </p:spPr>
      </p:pic>
      <p:pic>
        <p:nvPicPr>
          <p:cNvPr id="12" name="Gold Triangle">
            <a:extLst>
              <a:ext uri="{FF2B5EF4-FFF2-40B4-BE49-F238E27FC236}">
                <a16:creationId xmlns:a16="http://schemas.microsoft.com/office/drawing/2014/main" id="{F4EFE91E-3F5E-3747-8DD9-B5ACEF622E65}"/>
              </a:ext>
            </a:extLst>
          </p:cNvPr>
          <p:cNvPicPr>
            <a:picLocks noChangeAspect="1"/>
          </p:cNvPicPr>
          <p:nvPr userDrawn="1"/>
        </p:nvPicPr>
        <p:blipFill>
          <a:blip r:embed="rId3"/>
          <a:stretch>
            <a:fillRect/>
          </a:stretch>
        </p:blipFill>
        <p:spPr>
          <a:xfrm>
            <a:off x="7810500" y="0"/>
            <a:ext cx="1333500" cy="514350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7" orient="horz" pos="756" userDrawn="1">
          <p15:clr>
            <a:srgbClr val="FBAE40"/>
          </p15:clr>
        </p15:guide>
        <p15:guide id="8" orient="horz" pos="111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5143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hasCustomPrompt="1"/>
          </p:nvPr>
        </p:nvSpPr>
        <p:spPr bwMode="blackWhite">
          <a:xfrm>
            <a:off x="1089147" y="1168250"/>
            <a:ext cx="5500897" cy="623248"/>
          </a:xfrm>
          <a:prstGeom prst="rect">
            <a:avLst/>
          </a:prstGeom>
          <a:noFill/>
          <a:ln w="38100">
            <a:noFill/>
          </a:ln>
        </p:spPr>
        <p:txBody>
          <a:bodyPr wrap="square" lIns="0" tIns="0" rIns="0" bIns="0" anchor="t" anchorCtr="0">
            <a:spAutoFit/>
          </a:bodyPr>
          <a:lstStyle>
            <a:lvl1pPr algn="l">
              <a:defRPr sz="4500" b="0" i="1" cap="none" spc="0" baseline="0">
                <a:solidFill>
                  <a:schemeClr val="bg1"/>
                </a:solidFill>
                <a:latin typeface="Franklin Gothic Medium" panose="020B0603020102020204" pitchFamily="34" charset="0"/>
              </a:defRPr>
            </a:lvl1pPr>
          </a:lstStyle>
          <a:p>
            <a:r>
              <a:rPr lang="en-US" dirty="0"/>
              <a:t>Thank You</a:t>
            </a:r>
          </a:p>
        </p:txBody>
      </p: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4635961"/>
            <a:ext cx="365760" cy="274320"/>
          </a:xfrm>
        </p:spPr>
        <p:txBody>
          <a:bodyPr/>
          <a:lstStyle>
            <a:lvl1pPr>
              <a:defRPr>
                <a:solidFill>
                  <a:schemeClr val="tx1"/>
                </a:solidFill>
              </a:defRPr>
            </a:lvl1pPr>
          </a:lstStyle>
          <a:p>
            <a:fld id="{8A7A6979-0714-4377-B894-6BE4C2D6E202}" type="slidenum">
              <a:rPr lang="en-US" smtClean="0"/>
              <a:pPr/>
              <a:t>‹#›</a:t>
            </a:fld>
            <a:endParaRPr lang="en-US" dirty="0"/>
          </a:p>
        </p:txBody>
      </p:sp>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8" y="3485758"/>
            <a:ext cx="5635893" cy="464702"/>
          </a:xfrm>
          <a:prstGeom prst="rect">
            <a:avLst/>
          </a:prstGeom>
        </p:spPr>
        <p:txBody>
          <a:bodyPr vert="horz" lIns="51435" tIns="25718" rIns="51435" bIns="25718"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997447" algn="l"/>
              </a:tabLst>
            </a:pPr>
            <a:r>
              <a:rPr lang="en-US" sz="900" dirty="0" err="1">
                <a:latin typeface="Franklin Gothic Medium" panose="020B0603020102020204" pitchFamily="34" charset="0"/>
              </a:rPr>
              <a:t>polytechnic.purdue.edu</a:t>
            </a:r>
            <a:endParaRPr lang="en-US" sz="900" dirty="0">
              <a:latin typeface="Franklin Gothic Medium" panose="020B0603020102020204" pitchFamily="34" charset="0"/>
            </a:endParaRPr>
          </a:p>
          <a:p>
            <a:pPr>
              <a:tabLst>
                <a:tab pos="997447" algn="l"/>
              </a:tabLst>
            </a:pPr>
            <a:endParaRPr lang="en-US" sz="675" dirty="0">
              <a:latin typeface="Franklin Gothic Medium" panose="020B0603020102020204" pitchFamily="34" charset="0"/>
            </a:endParaRPr>
          </a:p>
          <a:p>
            <a:pPr marL="0" indent="0">
              <a:tabLst>
                <a:tab pos="1069181" algn="l"/>
                <a:tab pos="1198960" algn="l"/>
              </a:tabLst>
            </a:pPr>
            <a:r>
              <a:rPr lang="en-US" sz="788" dirty="0">
                <a:latin typeface="Franklin Gothic Medium" panose="020B0603020102020204" pitchFamily="34" charset="0"/>
              </a:rPr>
              <a:t>	</a:t>
            </a:r>
            <a:r>
              <a:rPr lang="en-US" sz="900" dirty="0">
                <a:latin typeface="Franklin Gothic Medium" panose="020B0603020102020204" pitchFamily="34" charset="0"/>
              </a:rPr>
              <a:t>/ 	</a:t>
            </a:r>
            <a:r>
              <a:rPr lang="en-US" sz="900" dirty="0" err="1">
                <a:latin typeface="Franklin Gothic Medium" panose="020B0603020102020204" pitchFamily="34" charset="0"/>
              </a:rPr>
              <a:t>TechPurdue</a:t>
            </a:r>
            <a:endParaRPr lang="en-US" sz="900" dirty="0">
              <a:latin typeface="Franklin Gothic Medium" panose="020B0603020102020204" pitchFamily="34" charset="0"/>
            </a:endParaRPr>
          </a:p>
          <a:p>
            <a:pPr>
              <a:tabLst>
                <a:tab pos="997447" algn="l"/>
              </a:tabLst>
            </a:pPr>
            <a:endParaRPr lang="en-US" sz="788" dirty="0">
              <a:latin typeface="Franklin Gothic Medium" panose="020B0603020102020204" pitchFamily="34" charset="0"/>
            </a:endParaRPr>
          </a:p>
        </p:txBody>
      </p:sp>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224892"/>
            <a:ext cx="5321808" cy="253746"/>
          </a:xfrm>
        </p:spPr>
        <p:txBody>
          <a:bodyPr lIns="0" tIns="0" rIns="0" bIns="0"/>
          <a:lstStyle>
            <a:lvl1pPr marL="3572" indent="0">
              <a:buNone/>
              <a:tabLst/>
              <a:defRPr sz="1650" b="1" i="0">
                <a:solidFill>
                  <a:schemeClr val="bg2"/>
                </a:solidFill>
                <a:latin typeface="Franklin Gothic Demi Cond" panose="020B0603020102020204" pitchFamily="34" charset="0"/>
              </a:defRPr>
            </a:lvl1pPr>
          </a:lstStyle>
          <a:p>
            <a:pPr lvl="0"/>
            <a:r>
              <a:rPr lang="en-US" dirty="0"/>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2476211"/>
            <a:ext cx="532180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2640975"/>
            <a:ext cx="532180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2821412"/>
            <a:ext cx="532180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err="1"/>
              <a:t>email@purdue.edu</a:t>
            </a:r>
            <a:endParaRPr lang="en-US" dirty="0"/>
          </a:p>
        </p:txBody>
      </p:sp>
      <p:pic>
        <p:nvPicPr>
          <p:cNvPr id="13" name="Picture 12">
            <a:extLst>
              <a:ext uri="{FF2B5EF4-FFF2-40B4-BE49-F238E27FC236}">
                <a16:creationId xmlns:a16="http://schemas.microsoft.com/office/drawing/2014/main" id="{96DD0592-E484-074B-8EBD-6E297DF1577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543" y="4629887"/>
            <a:ext cx="2500146" cy="264721"/>
          </a:xfrm>
          <a:prstGeom prst="rect">
            <a:avLst/>
          </a:prstGeom>
        </p:spPr>
      </p:pic>
      <p:pic>
        <p:nvPicPr>
          <p:cNvPr id="14" name="Picture 13">
            <a:extLst>
              <a:ext uri="{FF2B5EF4-FFF2-40B4-BE49-F238E27FC236}">
                <a16:creationId xmlns:a16="http://schemas.microsoft.com/office/drawing/2014/main" id="{B28883B0-108E-C441-ADF0-064F4AE09EFB}"/>
              </a:ext>
            </a:extLst>
          </p:cNvPr>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072704" y="3755185"/>
            <a:ext cx="944124" cy="164764"/>
          </a:xfrm>
          <a:prstGeom prst="rect">
            <a:avLst/>
          </a:prstGeom>
        </p:spPr>
      </p:pic>
      <p:pic>
        <p:nvPicPr>
          <p:cNvPr id="15" name="Black Triangle">
            <a:extLst>
              <a:ext uri="{FF2B5EF4-FFF2-40B4-BE49-F238E27FC236}">
                <a16:creationId xmlns:a16="http://schemas.microsoft.com/office/drawing/2014/main" id="{AF65998B-73B7-7144-A547-6DD4753A70EE}"/>
              </a:ext>
            </a:extLst>
          </p:cNvPr>
          <p:cNvPicPr>
            <a:picLocks noChangeAspect="1"/>
          </p:cNvPicPr>
          <p:nvPr userDrawn="1"/>
        </p:nvPicPr>
        <p:blipFill>
          <a:blip r:embed="rId4"/>
          <a:stretch>
            <a:fillRect/>
          </a:stretch>
        </p:blipFill>
        <p:spPr>
          <a:xfrm>
            <a:off x="7807272" y="0"/>
            <a:ext cx="1336728" cy="5155949"/>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8" y="723519"/>
            <a:ext cx="5937755"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8" y="1978535"/>
            <a:ext cx="5937755"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74334" y="4635961"/>
            <a:ext cx="365760" cy="274320"/>
          </a:xfrm>
          <a:prstGeom prst="ellipse">
            <a:avLst/>
          </a:prstGeom>
          <a:noFill/>
        </p:spPr>
        <p:txBody>
          <a:bodyPr vert="horz" lIns="18288" tIns="45720" rIns="18288" bIns="45720" rtlCol="0" anchor="ctr">
            <a:noAutofit/>
          </a:bodyPr>
          <a:lstStyle>
            <a:lvl1pPr algn="ctr">
              <a:defRPr sz="75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11" name="Picture 10">
            <a:extLst>
              <a:ext uri="{FF2B5EF4-FFF2-40B4-BE49-F238E27FC236}">
                <a16:creationId xmlns:a16="http://schemas.microsoft.com/office/drawing/2014/main" id="{DC1690DC-24F0-2A40-83A5-2E3294856270}"/>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10543" y="4629887"/>
            <a:ext cx="2500146" cy="264721"/>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685800" rtl="0" eaLnBrk="1" latinLnBrk="0" hangingPunct="1">
        <a:lnSpc>
          <a:spcPct val="90000"/>
        </a:lnSpc>
        <a:spcBef>
          <a:spcPct val="0"/>
        </a:spcBef>
        <a:buNone/>
        <a:defRPr sz="1950" kern="1200" cap="all" spc="150" baseline="0">
          <a:solidFill>
            <a:srgbClr val="262626"/>
          </a:solidFill>
          <a:latin typeface="Franklin Gothic Medium" panose="020B06030201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Franklin Gothic Medium" panose="020B06030201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3042" userDrawn="1">
          <p15:clr>
            <a:srgbClr val="F26B43"/>
          </p15:clr>
        </p15:guide>
        <p15:guide id="4" orient="horz" pos="29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58.jpe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image" Target="../media/image62.jpe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66.jpe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2.jpeg"/></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5.jpe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9.png"/><Relationship Id="rId9"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F79D8A-90BD-A945-BBC4-B537AF784FBF}"/>
              </a:ext>
            </a:extLst>
          </p:cNvPr>
          <p:cNvSpPr>
            <a:spLocks noGrp="1"/>
          </p:cNvSpPr>
          <p:nvPr>
            <p:ph type="sldNum" sz="quarter" idx="12"/>
          </p:nvPr>
        </p:nvSpPr>
        <p:spPr/>
        <p:txBody>
          <a:bodyPr/>
          <a:lstStyle/>
          <a:p>
            <a:fld id="{8A7A6979-0714-4377-B894-6BE4C2D6E202}" type="slidenum">
              <a:rPr lang="en-US" smtClean="0"/>
              <a:pPr/>
              <a:t>1</a:t>
            </a:fld>
            <a:endParaRPr lang="en-US" dirty="0"/>
          </a:p>
        </p:txBody>
      </p:sp>
      <p:pic>
        <p:nvPicPr>
          <p:cNvPr id="8" name="Picture 6">
            <a:extLst>
              <a:ext uri="{FF2B5EF4-FFF2-40B4-BE49-F238E27FC236}">
                <a16:creationId xmlns:a16="http://schemas.microsoft.com/office/drawing/2014/main" id="{79837AC8-D4CC-709C-2604-78D43FC596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3074" y="-71169"/>
            <a:ext cx="7672621" cy="271568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a:extLst>
              <a:ext uri="{FF2B5EF4-FFF2-40B4-BE49-F238E27FC236}">
                <a16:creationId xmlns:a16="http://schemas.microsoft.com/office/drawing/2014/main" id="{D11E0921-F3A9-5CCA-605F-38BEEB3B0DF2}"/>
              </a:ext>
            </a:extLst>
          </p:cNvPr>
          <p:cNvSpPr txBox="1">
            <a:spLocks/>
          </p:cNvSpPr>
          <p:nvPr/>
        </p:nvSpPr>
        <p:spPr bwMode="blackWhite">
          <a:xfrm>
            <a:off x="349074" y="2511598"/>
            <a:ext cx="8031561" cy="872547"/>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80000"/>
              </a:lnSpc>
              <a:spcBef>
                <a:spcPct val="0"/>
              </a:spcBef>
              <a:buNone/>
              <a:defRPr sz="6000" b="1" i="1" kern="1200" cap="all" spc="0" baseline="0">
                <a:solidFill>
                  <a:schemeClr val="bg1"/>
                </a:solidFill>
                <a:latin typeface="Acumin Pro ExtraCondensed" panose="020B0508020202020204" pitchFamily="34" charset="77"/>
                <a:ea typeface="+mj-ea"/>
                <a:cs typeface="+mj-cs"/>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altLang="ko-Kore-KR" sz="3500" b="1" i="1" u="none" strike="noStrike" kern="1200" cap="all" spc="0" normalizeH="0" baseline="0" noProof="0" dirty="0">
                <a:ln>
                  <a:noFill/>
                </a:ln>
                <a:solidFill>
                  <a:srgbClr val="000000"/>
                </a:solidFill>
                <a:effectLst/>
                <a:uLnTx/>
                <a:uFillTx/>
                <a:latin typeface="Acumin Pro ExtraCondensed" panose="020B0508020202020204" pitchFamily="34" charset="77"/>
                <a:ea typeface="+mj-ea"/>
                <a:cs typeface="+mj-cs"/>
              </a:rPr>
              <a:t>Predicting Apple Sweetness </a:t>
            </a:r>
          </a:p>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altLang="ko-Kore-KR" sz="3500" b="1" i="1" u="none" strike="noStrike" kern="1200" cap="all" spc="0" normalizeH="0" baseline="0" noProof="0" dirty="0">
                <a:ln>
                  <a:noFill/>
                </a:ln>
                <a:solidFill>
                  <a:srgbClr val="000000"/>
                </a:solidFill>
                <a:effectLst/>
                <a:uLnTx/>
                <a:uFillTx/>
                <a:latin typeface="Acumin Pro ExtraCondensed" panose="020B0508020202020204" pitchFamily="34" charset="77"/>
                <a:ea typeface="+mj-ea"/>
                <a:cs typeface="+mj-cs"/>
              </a:rPr>
              <a:t>Using Hybrid Machine Learning</a:t>
            </a:r>
            <a:endParaRPr kumimoji="0" lang="en-US" sz="3500" b="1" i="1" u="none" strike="noStrike" kern="1200" cap="all" spc="0" normalizeH="0" baseline="0" noProof="0" dirty="0">
              <a:ln>
                <a:noFill/>
              </a:ln>
              <a:solidFill>
                <a:srgbClr val="000000">
                  <a:lumMod val="85000"/>
                  <a:lumOff val="15000"/>
                </a:srgbClr>
              </a:solidFill>
              <a:effectLst/>
              <a:uLnTx/>
              <a:uFillTx/>
              <a:latin typeface="Acumin Pro ExtraCondensed" panose="020B0508020202020204" pitchFamily="34" charset="77"/>
              <a:ea typeface="+mj-ea"/>
              <a:cs typeface="+mj-cs"/>
            </a:endParaRPr>
          </a:p>
        </p:txBody>
      </p:sp>
      <p:pic>
        <p:nvPicPr>
          <p:cNvPr id="15" name="그림 14">
            <a:extLst>
              <a:ext uri="{FF2B5EF4-FFF2-40B4-BE49-F238E27FC236}">
                <a16:creationId xmlns:a16="http://schemas.microsoft.com/office/drawing/2014/main" id="{0FDA2D20-95AC-3A1B-33FD-883F6B6A4C95}"/>
              </a:ext>
            </a:extLst>
          </p:cNvPr>
          <p:cNvPicPr>
            <a:picLocks noChangeAspect="1"/>
          </p:cNvPicPr>
          <p:nvPr/>
        </p:nvPicPr>
        <p:blipFill>
          <a:blip r:embed="rId3"/>
          <a:stretch>
            <a:fillRect/>
          </a:stretch>
        </p:blipFill>
        <p:spPr>
          <a:xfrm>
            <a:off x="1800226" y="4580543"/>
            <a:ext cx="951442" cy="436418"/>
          </a:xfrm>
          <a:prstGeom prst="rect">
            <a:avLst/>
          </a:prstGeom>
        </p:spPr>
      </p:pic>
    </p:spTree>
    <p:extLst>
      <p:ext uri="{BB962C8B-B14F-4D97-AF65-F5344CB8AC3E}">
        <p14:creationId xmlns:p14="http://schemas.microsoft.com/office/powerpoint/2010/main" val="102520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Objectives</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altLang="ko-KR" sz="2000" dirty="0"/>
              <a:t>What we aim to do in our Project</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10</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00225" y="4543479"/>
            <a:ext cx="1036108" cy="440988"/>
          </a:xfrm>
          <a:prstGeom prst="rect">
            <a:avLst/>
          </a:prstGeom>
        </p:spPr>
      </p:pic>
      <p:pic>
        <p:nvPicPr>
          <p:cNvPr id="13" name="그래픽 12" descr="사과 윤곽선">
            <a:extLst>
              <a:ext uri="{FF2B5EF4-FFF2-40B4-BE49-F238E27FC236}">
                <a16:creationId xmlns:a16="http://schemas.microsoft.com/office/drawing/2014/main" id="{6A2FD014-B697-14EA-8882-AC4C357481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7517" y="1311750"/>
            <a:ext cx="1260000" cy="1260000"/>
          </a:xfrm>
          <a:prstGeom prst="rect">
            <a:avLst/>
          </a:prstGeom>
        </p:spPr>
      </p:pic>
      <p:pic>
        <p:nvPicPr>
          <p:cNvPr id="15" name="그래픽 14" descr="스톱워치 25% 단색으로 채워진">
            <a:extLst>
              <a:ext uri="{FF2B5EF4-FFF2-40B4-BE49-F238E27FC236}">
                <a16:creationId xmlns:a16="http://schemas.microsoft.com/office/drawing/2014/main" id="{1CCA8E87-832C-445A-CB53-7C173777D7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69584" y="1382474"/>
            <a:ext cx="1260000" cy="1260000"/>
          </a:xfrm>
          <a:prstGeom prst="rect">
            <a:avLst/>
          </a:prstGeom>
        </p:spPr>
      </p:pic>
      <p:pic>
        <p:nvPicPr>
          <p:cNvPr id="17" name="그래픽 16" descr="달러 단색으로 채워진">
            <a:extLst>
              <a:ext uri="{FF2B5EF4-FFF2-40B4-BE49-F238E27FC236}">
                <a16:creationId xmlns:a16="http://schemas.microsoft.com/office/drawing/2014/main" id="{4AB0DB34-C35A-4ED3-BF07-CCD126F3B5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6483" y="1311750"/>
            <a:ext cx="1260000" cy="1260000"/>
          </a:xfrm>
          <a:prstGeom prst="rect">
            <a:avLst/>
          </a:prstGeom>
        </p:spPr>
      </p:pic>
      <p:sp>
        <p:nvSpPr>
          <p:cNvPr id="18" name="직사각형 17">
            <a:extLst>
              <a:ext uri="{FF2B5EF4-FFF2-40B4-BE49-F238E27FC236}">
                <a16:creationId xmlns:a16="http://schemas.microsoft.com/office/drawing/2014/main" id="{33734E41-9A21-9272-68EA-40F0E502EF42}"/>
              </a:ext>
            </a:extLst>
          </p:cNvPr>
          <p:cNvSpPr/>
          <p:nvPr/>
        </p:nvSpPr>
        <p:spPr>
          <a:xfrm>
            <a:off x="3517818" y="2436169"/>
            <a:ext cx="2363532" cy="477054"/>
          </a:xfrm>
          <a:prstGeom prst="rect">
            <a:avLst/>
          </a:prstGeom>
          <a:noFill/>
        </p:spPr>
        <p:txBody>
          <a:bodyPr wrap="none" lIns="91440" tIns="45720" rIns="91440" bIns="45720">
            <a:spAutoFit/>
          </a:bodyPr>
          <a:lstStyle/>
          <a:p>
            <a:pPr algn="ctr"/>
            <a:r>
              <a:rPr lang="en-US" altLang="ko-KR" sz="25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Simple and Fast</a:t>
            </a:r>
            <a:endParaRPr lang="ko-KR" altLang="en-US" sz="250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 name="직사각형 18">
            <a:extLst>
              <a:ext uri="{FF2B5EF4-FFF2-40B4-BE49-F238E27FC236}">
                <a16:creationId xmlns:a16="http://schemas.microsoft.com/office/drawing/2014/main" id="{9DFE0178-6264-E2D3-5B8D-E0674B1C4FC0}"/>
              </a:ext>
            </a:extLst>
          </p:cNvPr>
          <p:cNvSpPr/>
          <p:nvPr/>
        </p:nvSpPr>
        <p:spPr>
          <a:xfrm>
            <a:off x="599055" y="2422308"/>
            <a:ext cx="2356928" cy="477054"/>
          </a:xfrm>
          <a:prstGeom prst="rect">
            <a:avLst/>
          </a:prstGeom>
          <a:noFill/>
        </p:spPr>
        <p:txBody>
          <a:bodyPr wrap="none" lIns="91440" tIns="45720" rIns="91440" bIns="45720">
            <a:spAutoFit/>
          </a:bodyPr>
          <a:lstStyle/>
          <a:p>
            <a:pPr algn="ctr"/>
            <a:r>
              <a:rPr lang="en-US" altLang="ko-KR" sz="25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Preserves Apple</a:t>
            </a:r>
            <a:endParaRPr lang="ko-KR" altLang="en-US" sz="250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 name="직사각형 19">
            <a:extLst>
              <a:ext uri="{FF2B5EF4-FFF2-40B4-BE49-F238E27FC236}">
                <a16:creationId xmlns:a16="http://schemas.microsoft.com/office/drawing/2014/main" id="{D19C7897-0A86-E692-25BA-33A4C14C7CBD}"/>
              </a:ext>
            </a:extLst>
          </p:cNvPr>
          <p:cNvSpPr/>
          <p:nvPr/>
        </p:nvSpPr>
        <p:spPr>
          <a:xfrm>
            <a:off x="6579793" y="2436169"/>
            <a:ext cx="1573379" cy="477054"/>
          </a:xfrm>
          <a:prstGeom prst="rect">
            <a:avLst/>
          </a:prstGeom>
          <a:noFill/>
        </p:spPr>
        <p:txBody>
          <a:bodyPr wrap="none" lIns="91440" tIns="45720" rIns="91440" bIns="45720">
            <a:spAutoFit/>
          </a:bodyPr>
          <a:lstStyle/>
          <a:p>
            <a:pPr algn="ctr"/>
            <a:r>
              <a:rPr lang="en-US" altLang="ko-KR" sz="25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Affordable</a:t>
            </a:r>
            <a:endParaRPr lang="ko-KR" altLang="en-US" sz="250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 name="화살표: 아래쪽 20">
            <a:extLst>
              <a:ext uri="{FF2B5EF4-FFF2-40B4-BE49-F238E27FC236}">
                <a16:creationId xmlns:a16="http://schemas.microsoft.com/office/drawing/2014/main" id="{EB0A4A9A-3289-7193-E1DD-01587768A52B}"/>
              </a:ext>
            </a:extLst>
          </p:cNvPr>
          <p:cNvSpPr/>
          <p:nvPr/>
        </p:nvSpPr>
        <p:spPr>
          <a:xfrm>
            <a:off x="4440110" y="3118914"/>
            <a:ext cx="507416" cy="626818"/>
          </a:xfrm>
          <a:prstGeom prst="downArrow">
            <a:avLst/>
          </a:prstGeom>
          <a:solidFill>
            <a:schemeClr val="bg1">
              <a:lumMod val="95000"/>
              <a:lumOff val="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C67E34C0-5BD3-78B3-9416-F74E1F5ABBEC}"/>
              </a:ext>
            </a:extLst>
          </p:cNvPr>
          <p:cNvSpPr/>
          <p:nvPr/>
        </p:nvSpPr>
        <p:spPr>
          <a:xfrm>
            <a:off x="2656718" y="3850395"/>
            <a:ext cx="4085734" cy="861774"/>
          </a:xfrm>
          <a:prstGeom prst="rect">
            <a:avLst/>
          </a:prstGeom>
          <a:noFill/>
        </p:spPr>
        <p:txBody>
          <a:bodyPr wrap="none" lIns="91440" tIns="45720" rIns="91440" bIns="45720">
            <a:spAutoFit/>
          </a:bodyPr>
          <a:lstStyle/>
          <a:p>
            <a:pPr algn="ctr"/>
            <a:r>
              <a:rPr lang="en-US" altLang="ko-KR" sz="2500" dirty="0">
                <a:ln w="13462">
                  <a:solidFill>
                    <a:schemeClr val="bg1"/>
                  </a:solidFill>
                  <a:prstDash val="solid"/>
                </a:ln>
                <a:solidFill>
                  <a:schemeClr val="tx1">
                    <a:lumMod val="85000"/>
                    <a:lumOff val="15000"/>
                  </a:schemeClr>
                </a:solidFill>
              </a:rPr>
              <a:t>Non-Destructive Sugar Meter</a:t>
            </a:r>
          </a:p>
          <a:p>
            <a:pPr algn="ctr"/>
            <a:r>
              <a:rPr lang="en-US" altLang="ko-KR" sz="2500" dirty="0">
                <a:ln w="13462">
                  <a:solidFill>
                    <a:schemeClr val="bg1"/>
                  </a:solidFill>
                  <a:prstDash val="solid"/>
                </a:ln>
                <a:solidFill>
                  <a:schemeClr val="tx1">
                    <a:lumMod val="85000"/>
                    <a:lumOff val="15000"/>
                  </a:schemeClr>
                </a:solidFill>
              </a:rPr>
              <a:t>Predicts </a:t>
            </a:r>
            <a:r>
              <a:rPr lang="en-US" altLang="ko-KR" sz="2500" b="1" u="sng"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rPr>
              <a:t>Brix</a:t>
            </a:r>
            <a:r>
              <a:rPr lang="en-US" altLang="ko-KR" sz="2500" dirty="0">
                <a:ln w="13462">
                  <a:solidFill>
                    <a:schemeClr val="bg1"/>
                  </a:solidFill>
                  <a:prstDash val="solid"/>
                </a:ln>
                <a:solidFill>
                  <a:schemeClr val="tx1">
                    <a:lumMod val="85000"/>
                    <a:lumOff val="15000"/>
                  </a:schemeClr>
                </a:solidFill>
              </a:rPr>
              <a:t> Value</a:t>
            </a:r>
            <a:endParaRPr lang="ko-KR" altLang="en-US" sz="2500" dirty="0">
              <a:ln w="13462">
                <a:solidFill>
                  <a:schemeClr val="bg1"/>
                </a:solidFill>
                <a:prstDash val="solid"/>
              </a:ln>
              <a:solidFill>
                <a:schemeClr val="tx1">
                  <a:lumMod val="85000"/>
                  <a:lumOff val="15000"/>
                </a:schemeClr>
              </a:solidFill>
            </a:endParaRPr>
          </a:p>
        </p:txBody>
      </p:sp>
      <p:grpSp>
        <p:nvGrpSpPr>
          <p:cNvPr id="32" name="그룹 31">
            <a:extLst>
              <a:ext uri="{FF2B5EF4-FFF2-40B4-BE49-F238E27FC236}">
                <a16:creationId xmlns:a16="http://schemas.microsoft.com/office/drawing/2014/main" id="{F4DFB34C-ABAD-4D03-BBBD-BA978E61E816}"/>
              </a:ext>
            </a:extLst>
          </p:cNvPr>
          <p:cNvGrpSpPr/>
          <p:nvPr/>
        </p:nvGrpSpPr>
        <p:grpSpPr>
          <a:xfrm>
            <a:off x="368613" y="895034"/>
            <a:ext cx="8525118" cy="4149550"/>
            <a:chOff x="368613" y="895034"/>
            <a:chExt cx="8525118" cy="4149550"/>
          </a:xfrm>
        </p:grpSpPr>
        <p:grpSp>
          <p:nvGrpSpPr>
            <p:cNvPr id="30" name="그룹 29">
              <a:extLst>
                <a:ext uri="{FF2B5EF4-FFF2-40B4-BE49-F238E27FC236}">
                  <a16:creationId xmlns:a16="http://schemas.microsoft.com/office/drawing/2014/main" id="{247A9934-689C-3951-E77F-19A94FEBCF72}"/>
                </a:ext>
              </a:extLst>
            </p:cNvPr>
            <p:cNvGrpSpPr/>
            <p:nvPr/>
          </p:nvGrpSpPr>
          <p:grpSpPr>
            <a:xfrm>
              <a:off x="368613" y="895034"/>
              <a:ext cx="8525118" cy="4149550"/>
              <a:chOff x="368613" y="895034"/>
              <a:chExt cx="8525118" cy="4149550"/>
            </a:xfrm>
          </p:grpSpPr>
          <p:grpSp>
            <p:nvGrpSpPr>
              <p:cNvPr id="26" name="그룹 25">
                <a:extLst>
                  <a:ext uri="{FF2B5EF4-FFF2-40B4-BE49-F238E27FC236}">
                    <a16:creationId xmlns:a16="http://schemas.microsoft.com/office/drawing/2014/main" id="{CDAB6E3A-1E32-886B-587A-B1A094F416D8}"/>
                  </a:ext>
                </a:extLst>
              </p:cNvPr>
              <p:cNvGrpSpPr/>
              <p:nvPr/>
            </p:nvGrpSpPr>
            <p:grpSpPr>
              <a:xfrm>
                <a:off x="368613" y="1311750"/>
                <a:ext cx="8525118" cy="3400419"/>
                <a:chOff x="368613" y="1311750"/>
                <a:chExt cx="8525118" cy="3400419"/>
              </a:xfrm>
            </p:grpSpPr>
            <p:grpSp>
              <p:nvGrpSpPr>
                <p:cNvPr id="8" name="그룹 7">
                  <a:extLst>
                    <a:ext uri="{FF2B5EF4-FFF2-40B4-BE49-F238E27FC236}">
                      <a16:creationId xmlns:a16="http://schemas.microsoft.com/office/drawing/2014/main" id="{D092494A-EE8D-FBAD-1B42-29E21A315AE4}"/>
                    </a:ext>
                  </a:extLst>
                </p:cNvPr>
                <p:cNvGrpSpPr/>
                <p:nvPr/>
              </p:nvGrpSpPr>
              <p:grpSpPr>
                <a:xfrm>
                  <a:off x="368613" y="1363489"/>
                  <a:ext cx="8525118" cy="3329695"/>
                  <a:chOff x="368613" y="1363489"/>
                  <a:chExt cx="8525118" cy="3329695"/>
                </a:xfrm>
              </p:grpSpPr>
              <p:sp>
                <p:nvSpPr>
                  <p:cNvPr id="4" name="직사각형 3">
                    <a:extLst>
                      <a:ext uri="{FF2B5EF4-FFF2-40B4-BE49-F238E27FC236}">
                        <a16:creationId xmlns:a16="http://schemas.microsoft.com/office/drawing/2014/main" id="{1C2E5FB1-4670-F6A0-2E4B-DCCF6923DA95}"/>
                      </a:ext>
                    </a:extLst>
                  </p:cNvPr>
                  <p:cNvSpPr/>
                  <p:nvPr/>
                </p:nvSpPr>
                <p:spPr>
                  <a:xfrm>
                    <a:off x="1800225" y="1363489"/>
                    <a:ext cx="7093506" cy="332969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B9D8B806-5442-EBF4-1A31-F15C272240EB}"/>
                      </a:ext>
                    </a:extLst>
                  </p:cNvPr>
                  <p:cNvSpPr/>
                  <p:nvPr/>
                </p:nvSpPr>
                <p:spPr>
                  <a:xfrm>
                    <a:off x="368613" y="1363489"/>
                    <a:ext cx="3466598" cy="15181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a:extLst>
                    <a:ext uri="{FF2B5EF4-FFF2-40B4-BE49-F238E27FC236}">
                      <a16:creationId xmlns:a16="http://schemas.microsoft.com/office/drawing/2014/main" id="{162368F9-AC58-5041-C94F-72CCF47BE50C}"/>
                    </a:ext>
                  </a:extLst>
                </p:cNvPr>
                <p:cNvGrpSpPr/>
                <p:nvPr/>
              </p:nvGrpSpPr>
              <p:grpSpPr>
                <a:xfrm>
                  <a:off x="599055" y="1311750"/>
                  <a:ext cx="7554117" cy="3400419"/>
                  <a:chOff x="599055" y="1311750"/>
                  <a:chExt cx="7554117" cy="3400419"/>
                </a:xfrm>
              </p:grpSpPr>
              <p:pic>
                <p:nvPicPr>
                  <p:cNvPr id="10" name="그래픽 9" descr="스톱워치 25% 단색으로 채워진">
                    <a:extLst>
                      <a:ext uri="{FF2B5EF4-FFF2-40B4-BE49-F238E27FC236}">
                        <a16:creationId xmlns:a16="http://schemas.microsoft.com/office/drawing/2014/main" id="{07FFF0D3-6AD4-A67C-156D-301356B6A6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69584" y="1382474"/>
                    <a:ext cx="1260000" cy="1260000"/>
                  </a:xfrm>
                  <a:prstGeom prst="rect">
                    <a:avLst/>
                  </a:prstGeom>
                </p:spPr>
              </p:pic>
              <p:pic>
                <p:nvPicPr>
                  <p:cNvPr id="11" name="그래픽 10" descr="달러 단색으로 채워진">
                    <a:extLst>
                      <a:ext uri="{FF2B5EF4-FFF2-40B4-BE49-F238E27FC236}">
                        <a16:creationId xmlns:a16="http://schemas.microsoft.com/office/drawing/2014/main" id="{61D357F9-FFF9-ECF2-23E0-D4D39C2414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736483" y="1311750"/>
                    <a:ext cx="1260000" cy="1260000"/>
                  </a:xfrm>
                  <a:prstGeom prst="rect">
                    <a:avLst/>
                  </a:prstGeom>
                </p:spPr>
              </p:pic>
              <p:sp>
                <p:nvSpPr>
                  <p:cNvPr id="12" name="직사각형 11">
                    <a:extLst>
                      <a:ext uri="{FF2B5EF4-FFF2-40B4-BE49-F238E27FC236}">
                        <a16:creationId xmlns:a16="http://schemas.microsoft.com/office/drawing/2014/main" id="{AE66EC85-BF0B-3DD3-57A5-654153495258}"/>
                      </a:ext>
                    </a:extLst>
                  </p:cNvPr>
                  <p:cNvSpPr/>
                  <p:nvPr/>
                </p:nvSpPr>
                <p:spPr>
                  <a:xfrm>
                    <a:off x="3517818" y="2436169"/>
                    <a:ext cx="2363532" cy="477054"/>
                  </a:xfrm>
                  <a:prstGeom prst="rect">
                    <a:avLst/>
                  </a:prstGeom>
                  <a:noFill/>
                </p:spPr>
                <p:txBody>
                  <a:bodyPr wrap="none" lIns="91440" tIns="45720" rIns="91440" bIns="45720">
                    <a:spAutoFit/>
                  </a:bodyPr>
                  <a:lstStyle/>
                  <a:p>
                    <a:pPr algn="ctr"/>
                    <a:r>
                      <a:rPr lang="en-US" altLang="ko-KR" sz="2500" dirty="0">
                        <a:ln w="13462">
                          <a:noFill/>
                          <a:prstDash val="solid"/>
                        </a:ln>
                        <a:solidFill>
                          <a:schemeClr val="accent5">
                            <a:lumMod val="85000"/>
                          </a:schemeClr>
                        </a:solidFill>
                        <a:effectLst>
                          <a:outerShdw dist="38100" dir="2700000" algn="bl" rotWithShape="0">
                            <a:schemeClr val="accent5"/>
                          </a:outerShdw>
                        </a:effectLst>
                      </a:rPr>
                      <a:t>Simple and Fast</a:t>
                    </a:r>
                    <a:endParaRPr lang="ko-KR" altLang="en-US" sz="2500" dirty="0">
                      <a:ln w="13462">
                        <a:noFill/>
                        <a:prstDash val="solid"/>
                      </a:ln>
                      <a:solidFill>
                        <a:schemeClr val="accent5">
                          <a:lumMod val="85000"/>
                        </a:schemeClr>
                      </a:solidFill>
                      <a:effectLst>
                        <a:outerShdw dist="38100" dir="2700000" algn="bl" rotWithShape="0">
                          <a:schemeClr val="accent5"/>
                        </a:outerShdw>
                      </a:effectLst>
                    </a:endParaRPr>
                  </a:p>
                </p:txBody>
              </p:sp>
              <p:sp>
                <p:nvSpPr>
                  <p:cNvPr id="14" name="직사각형 13">
                    <a:extLst>
                      <a:ext uri="{FF2B5EF4-FFF2-40B4-BE49-F238E27FC236}">
                        <a16:creationId xmlns:a16="http://schemas.microsoft.com/office/drawing/2014/main" id="{D6389D0C-DD2E-4821-9211-61116474F1F6}"/>
                      </a:ext>
                    </a:extLst>
                  </p:cNvPr>
                  <p:cNvSpPr/>
                  <p:nvPr/>
                </p:nvSpPr>
                <p:spPr>
                  <a:xfrm>
                    <a:off x="599055" y="2422308"/>
                    <a:ext cx="2356928" cy="477054"/>
                  </a:xfrm>
                  <a:prstGeom prst="rect">
                    <a:avLst/>
                  </a:prstGeom>
                  <a:noFill/>
                </p:spPr>
                <p:txBody>
                  <a:bodyPr wrap="none" lIns="91440" tIns="45720" rIns="91440" bIns="45720">
                    <a:spAutoFit/>
                  </a:bodyPr>
                  <a:lstStyle/>
                  <a:p>
                    <a:pPr algn="ctr"/>
                    <a:r>
                      <a:rPr lang="en-US" altLang="ko-KR" sz="2500" dirty="0">
                        <a:ln w="13462">
                          <a:noFill/>
                          <a:prstDash val="solid"/>
                        </a:ln>
                        <a:solidFill>
                          <a:schemeClr val="accent5">
                            <a:lumMod val="85000"/>
                          </a:schemeClr>
                        </a:solidFill>
                        <a:effectLst>
                          <a:outerShdw dist="38100" dir="2700000" algn="bl" rotWithShape="0">
                            <a:schemeClr val="accent5"/>
                          </a:outerShdw>
                        </a:effectLst>
                      </a:rPr>
                      <a:t>Preserves Apple</a:t>
                    </a:r>
                    <a:endParaRPr lang="ko-KR" altLang="en-US" sz="2500" dirty="0">
                      <a:ln w="13462">
                        <a:noFill/>
                        <a:prstDash val="solid"/>
                      </a:ln>
                      <a:solidFill>
                        <a:schemeClr val="accent5">
                          <a:lumMod val="85000"/>
                        </a:schemeClr>
                      </a:solidFill>
                      <a:effectLst>
                        <a:outerShdw dist="38100" dir="2700000" algn="bl" rotWithShape="0">
                          <a:schemeClr val="accent5"/>
                        </a:outerShdw>
                      </a:effectLst>
                    </a:endParaRPr>
                  </a:p>
                </p:txBody>
              </p:sp>
              <p:sp>
                <p:nvSpPr>
                  <p:cNvPr id="16" name="직사각형 15">
                    <a:extLst>
                      <a:ext uri="{FF2B5EF4-FFF2-40B4-BE49-F238E27FC236}">
                        <a16:creationId xmlns:a16="http://schemas.microsoft.com/office/drawing/2014/main" id="{A02187E0-85BC-33FC-A9B0-26A535800A36}"/>
                      </a:ext>
                    </a:extLst>
                  </p:cNvPr>
                  <p:cNvSpPr/>
                  <p:nvPr/>
                </p:nvSpPr>
                <p:spPr>
                  <a:xfrm>
                    <a:off x="6579793" y="2436169"/>
                    <a:ext cx="1573379" cy="477054"/>
                  </a:xfrm>
                  <a:prstGeom prst="rect">
                    <a:avLst/>
                  </a:prstGeom>
                  <a:noFill/>
                </p:spPr>
                <p:txBody>
                  <a:bodyPr wrap="none" lIns="91440" tIns="45720" rIns="91440" bIns="45720">
                    <a:spAutoFit/>
                  </a:bodyPr>
                  <a:lstStyle/>
                  <a:p>
                    <a:pPr algn="ctr"/>
                    <a:r>
                      <a:rPr lang="en-US" altLang="ko-KR" sz="2500" dirty="0">
                        <a:ln w="13462">
                          <a:noFill/>
                          <a:prstDash val="solid"/>
                        </a:ln>
                        <a:solidFill>
                          <a:schemeClr val="accent5">
                            <a:lumMod val="85000"/>
                          </a:schemeClr>
                        </a:solidFill>
                        <a:effectLst>
                          <a:outerShdw dist="38100" dir="2700000" algn="bl" rotWithShape="0">
                            <a:schemeClr val="accent5"/>
                          </a:outerShdw>
                        </a:effectLst>
                      </a:rPr>
                      <a:t>Affordable</a:t>
                    </a:r>
                    <a:endParaRPr lang="ko-KR" altLang="en-US" sz="2500" dirty="0">
                      <a:ln w="13462">
                        <a:noFill/>
                        <a:prstDash val="solid"/>
                      </a:ln>
                      <a:solidFill>
                        <a:schemeClr val="accent5">
                          <a:lumMod val="85000"/>
                        </a:schemeClr>
                      </a:solidFill>
                      <a:effectLst>
                        <a:outerShdw dist="38100" dir="2700000" algn="bl" rotWithShape="0">
                          <a:schemeClr val="accent5"/>
                        </a:outerShdw>
                      </a:effectLst>
                    </a:endParaRPr>
                  </a:p>
                </p:txBody>
              </p:sp>
              <p:sp>
                <p:nvSpPr>
                  <p:cNvPr id="23" name="화살표: 아래쪽 22">
                    <a:extLst>
                      <a:ext uri="{FF2B5EF4-FFF2-40B4-BE49-F238E27FC236}">
                        <a16:creationId xmlns:a16="http://schemas.microsoft.com/office/drawing/2014/main" id="{640B9111-3FDE-A884-D6F1-27EB3B614C25}"/>
                      </a:ext>
                    </a:extLst>
                  </p:cNvPr>
                  <p:cNvSpPr/>
                  <p:nvPr/>
                </p:nvSpPr>
                <p:spPr>
                  <a:xfrm>
                    <a:off x="4440110" y="3118914"/>
                    <a:ext cx="507416" cy="626818"/>
                  </a:xfrm>
                  <a:prstGeom prst="downArrow">
                    <a:avLst/>
                  </a:prstGeom>
                  <a:solidFill>
                    <a:schemeClr val="bg1">
                      <a:lumMod val="95000"/>
                      <a:lumOff val="5000"/>
                      <a:alpha val="3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88AB2AAE-FFDC-0746-ADD7-BE2EC76357BC}"/>
                      </a:ext>
                    </a:extLst>
                  </p:cNvPr>
                  <p:cNvSpPr/>
                  <p:nvPr/>
                </p:nvSpPr>
                <p:spPr>
                  <a:xfrm>
                    <a:off x="2656718" y="3850395"/>
                    <a:ext cx="4085734" cy="861774"/>
                  </a:xfrm>
                  <a:prstGeom prst="rect">
                    <a:avLst/>
                  </a:prstGeom>
                  <a:noFill/>
                </p:spPr>
                <p:txBody>
                  <a:bodyPr wrap="none" lIns="91440" tIns="45720" rIns="91440" bIns="45720">
                    <a:spAutoFit/>
                  </a:bodyPr>
                  <a:lstStyle/>
                  <a:p>
                    <a:pPr algn="ctr"/>
                    <a:r>
                      <a:rPr lang="en-US" altLang="ko-KR" sz="2500" dirty="0">
                        <a:ln w="13462">
                          <a:noFill/>
                          <a:prstDash val="solid"/>
                        </a:ln>
                        <a:solidFill>
                          <a:schemeClr val="accent5">
                            <a:lumMod val="95000"/>
                          </a:schemeClr>
                        </a:solidFill>
                      </a:rPr>
                      <a:t>Non-Destructive Sugar Meter</a:t>
                    </a:r>
                  </a:p>
                  <a:p>
                    <a:pPr algn="ctr"/>
                    <a:r>
                      <a:rPr lang="en-US" altLang="ko-KR" sz="2500" dirty="0">
                        <a:ln w="13462">
                          <a:noFill/>
                          <a:prstDash val="solid"/>
                        </a:ln>
                        <a:solidFill>
                          <a:schemeClr val="accent5">
                            <a:lumMod val="95000"/>
                          </a:schemeClr>
                        </a:solidFill>
                      </a:rPr>
                      <a:t>Predicts Brix Value</a:t>
                    </a:r>
                    <a:endParaRPr lang="ko-KR" altLang="en-US" sz="2500" dirty="0">
                      <a:ln w="13462">
                        <a:noFill/>
                        <a:prstDash val="solid"/>
                      </a:ln>
                      <a:solidFill>
                        <a:schemeClr val="accent5">
                          <a:lumMod val="95000"/>
                        </a:schemeClr>
                      </a:solidFill>
                    </a:endParaRPr>
                  </a:p>
                </p:txBody>
              </p:sp>
              <p:sp>
                <p:nvSpPr>
                  <p:cNvPr id="25" name="그래픽 12" descr="사과 윤곽선">
                    <a:extLst>
                      <a:ext uri="{FF2B5EF4-FFF2-40B4-BE49-F238E27FC236}">
                        <a16:creationId xmlns:a16="http://schemas.microsoft.com/office/drawing/2014/main" id="{984ABEA8-FAAB-9B9F-7EAF-EB741588A3B5}"/>
                      </a:ext>
                    </a:extLst>
                  </p:cNvPr>
                  <p:cNvSpPr/>
                  <p:nvPr/>
                </p:nvSpPr>
                <p:spPr>
                  <a:xfrm>
                    <a:off x="1344293" y="1429875"/>
                    <a:ext cx="870623" cy="1037124"/>
                  </a:xfrm>
                  <a:custGeom>
                    <a:avLst/>
                    <a:gdLst>
                      <a:gd name="connsiteX0" fmla="*/ 817195 w 870623"/>
                      <a:gd name="connsiteY0" fmla="*/ 334845 h 1037124"/>
                      <a:gd name="connsiteX1" fmla="*/ 515241 w 870623"/>
                      <a:gd name="connsiteY1" fmla="*/ 295103 h 1037124"/>
                      <a:gd name="connsiteX2" fmla="*/ 476024 w 870623"/>
                      <a:gd name="connsiteY2" fmla="*/ 307650 h 1037124"/>
                      <a:gd name="connsiteX3" fmla="*/ 455916 w 870623"/>
                      <a:gd name="connsiteY3" fmla="*/ 311338 h 1037124"/>
                      <a:gd name="connsiteX4" fmla="*/ 451401 w 870623"/>
                      <a:gd name="connsiteY4" fmla="*/ 290023 h 1037124"/>
                      <a:gd name="connsiteX5" fmla="*/ 433984 w 870623"/>
                      <a:gd name="connsiteY5" fmla="*/ 242550 h 1037124"/>
                      <a:gd name="connsiteX6" fmla="*/ 448947 w 870623"/>
                      <a:gd name="connsiteY6" fmla="*/ 243233 h 1037124"/>
                      <a:gd name="connsiteX7" fmla="*/ 478911 w 870623"/>
                      <a:gd name="connsiteY7" fmla="*/ 240608 h 1037124"/>
                      <a:gd name="connsiteX8" fmla="*/ 595264 w 870623"/>
                      <a:gd name="connsiteY8" fmla="*/ 183907 h 1037124"/>
                      <a:gd name="connsiteX9" fmla="*/ 656952 w 870623"/>
                      <a:gd name="connsiteY9" fmla="*/ 158 h 1037124"/>
                      <a:gd name="connsiteX10" fmla="*/ 648539 w 870623"/>
                      <a:gd name="connsiteY10" fmla="*/ 0 h 1037124"/>
                      <a:gd name="connsiteX11" fmla="*/ 473202 w 870623"/>
                      <a:gd name="connsiteY11" fmla="*/ 61858 h 1037124"/>
                      <a:gd name="connsiteX12" fmla="*/ 420820 w 870623"/>
                      <a:gd name="connsiteY12" fmla="*/ 159233 h 1037124"/>
                      <a:gd name="connsiteX13" fmla="*/ 416620 w 870623"/>
                      <a:gd name="connsiteY13" fmla="*/ 185181 h 1037124"/>
                      <a:gd name="connsiteX14" fmla="*/ 414651 w 870623"/>
                      <a:gd name="connsiteY14" fmla="*/ 202821 h 1037124"/>
                      <a:gd name="connsiteX15" fmla="*/ 396473 w 870623"/>
                      <a:gd name="connsiteY15" fmla="*/ 173460 h 1037124"/>
                      <a:gd name="connsiteX16" fmla="*/ 288691 w 870623"/>
                      <a:gd name="connsiteY16" fmla="*/ 69773 h 1037124"/>
                      <a:gd name="connsiteX17" fmla="*/ 274253 w 870623"/>
                      <a:gd name="connsiteY17" fmla="*/ 91691 h 1037124"/>
                      <a:gd name="connsiteX18" fmla="*/ 375171 w 870623"/>
                      <a:gd name="connsiteY18" fmla="*/ 188724 h 1037124"/>
                      <a:gd name="connsiteX19" fmla="*/ 399190 w 870623"/>
                      <a:gd name="connsiteY19" fmla="*/ 230094 h 1037124"/>
                      <a:gd name="connsiteX20" fmla="*/ 409375 w 870623"/>
                      <a:gd name="connsiteY20" fmla="*/ 251619 h 1037124"/>
                      <a:gd name="connsiteX21" fmla="*/ 425991 w 870623"/>
                      <a:gd name="connsiteY21" fmla="*/ 296349 h 1037124"/>
                      <a:gd name="connsiteX22" fmla="*/ 429128 w 870623"/>
                      <a:gd name="connsiteY22" fmla="*/ 311141 h 1037124"/>
                      <a:gd name="connsiteX23" fmla="*/ 407236 w 870623"/>
                      <a:gd name="connsiteY23" fmla="*/ 307204 h 1037124"/>
                      <a:gd name="connsiteX24" fmla="*/ 370289 w 870623"/>
                      <a:gd name="connsiteY24" fmla="*/ 295575 h 1037124"/>
                      <a:gd name="connsiteX25" fmla="*/ 52926 w 870623"/>
                      <a:gd name="connsiteY25" fmla="*/ 333559 h 1037124"/>
                      <a:gd name="connsiteX26" fmla="*/ 113892 w 870623"/>
                      <a:gd name="connsiteY26" fmla="*/ 929946 h 1037124"/>
                      <a:gd name="connsiteX27" fmla="*/ 436373 w 870623"/>
                      <a:gd name="connsiteY27" fmla="*/ 1004312 h 1037124"/>
                      <a:gd name="connsiteX28" fmla="*/ 565681 w 870623"/>
                      <a:gd name="connsiteY28" fmla="*/ 1037124 h 1037124"/>
                      <a:gd name="connsiteX29" fmla="*/ 756781 w 870623"/>
                      <a:gd name="connsiteY29" fmla="*/ 931941 h 1037124"/>
                      <a:gd name="connsiteX30" fmla="*/ 817195 w 870623"/>
                      <a:gd name="connsiteY30" fmla="*/ 334845 h 1037124"/>
                      <a:gd name="connsiteX31" fmla="*/ 442712 w 870623"/>
                      <a:gd name="connsiteY31" fmla="*/ 188094 h 1037124"/>
                      <a:gd name="connsiteX32" fmla="*/ 446348 w 870623"/>
                      <a:gd name="connsiteY32" fmla="*/ 165454 h 1037124"/>
                      <a:gd name="connsiteX33" fmla="*/ 492286 w 870623"/>
                      <a:gd name="connsiteY33" fmla="*/ 79984 h 1037124"/>
                      <a:gd name="connsiteX34" fmla="*/ 630269 w 870623"/>
                      <a:gd name="connsiteY34" fmla="*/ 26880 h 1037124"/>
                      <a:gd name="connsiteX35" fmla="*/ 576456 w 870623"/>
                      <a:gd name="connsiteY35" fmla="*/ 165651 h 1037124"/>
                      <a:gd name="connsiteX36" fmla="*/ 474278 w 870623"/>
                      <a:gd name="connsiteY36" fmla="*/ 214791 h 1037124"/>
                      <a:gd name="connsiteX37" fmla="*/ 448986 w 870623"/>
                      <a:gd name="connsiteY37" fmla="*/ 216983 h 1037124"/>
                      <a:gd name="connsiteX38" fmla="*/ 439562 w 870623"/>
                      <a:gd name="connsiteY38" fmla="*/ 216707 h 1037124"/>
                      <a:gd name="connsiteX39" fmla="*/ 735807 w 870623"/>
                      <a:gd name="connsiteY39" fmla="*/ 916125 h 1037124"/>
                      <a:gd name="connsiteX40" fmla="*/ 442214 w 870623"/>
                      <a:gd name="connsiteY40" fmla="*/ 977996 h 1037124"/>
                      <a:gd name="connsiteX41" fmla="*/ 436373 w 870623"/>
                      <a:gd name="connsiteY41" fmla="*/ 975069 h 1037124"/>
                      <a:gd name="connsiteX42" fmla="*/ 430506 w 870623"/>
                      <a:gd name="connsiteY42" fmla="*/ 977970 h 1037124"/>
                      <a:gd name="connsiteX43" fmla="*/ 134774 w 870623"/>
                      <a:gd name="connsiteY43" fmla="*/ 914143 h 1037124"/>
                      <a:gd name="connsiteX44" fmla="*/ 72299 w 870623"/>
                      <a:gd name="connsiteY44" fmla="*/ 351225 h 1037124"/>
                      <a:gd name="connsiteX45" fmla="*/ 362112 w 870623"/>
                      <a:gd name="connsiteY45" fmla="*/ 320565 h 1037124"/>
                      <a:gd name="connsiteX46" fmla="*/ 399807 w 870623"/>
                      <a:gd name="connsiteY46" fmla="*/ 332378 h 1037124"/>
                      <a:gd name="connsiteX47" fmla="*/ 433223 w 870623"/>
                      <a:gd name="connsiteY47" fmla="*/ 337903 h 1037124"/>
                      <a:gd name="connsiteX48" fmla="*/ 439654 w 870623"/>
                      <a:gd name="connsiteY48" fmla="*/ 338231 h 1037124"/>
                      <a:gd name="connsiteX49" fmla="*/ 483452 w 870623"/>
                      <a:gd name="connsiteY49" fmla="*/ 332850 h 1037124"/>
                      <a:gd name="connsiteX50" fmla="*/ 523576 w 870623"/>
                      <a:gd name="connsiteY50" fmla="*/ 320001 h 1037124"/>
                      <a:gd name="connsiteX51" fmla="*/ 797888 w 870623"/>
                      <a:gd name="connsiteY51" fmla="*/ 352538 h 1037124"/>
                      <a:gd name="connsiteX52" fmla="*/ 735807 w 870623"/>
                      <a:gd name="connsiteY52" fmla="*/ 916125 h 103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70623" h="1037124">
                        <a:moveTo>
                          <a:pt x="817195" y="334845"/>
                        </a:moveTo>
                        <a:cubicBezTo>
                          <a:pt x="718561" y="227430"/>
                          <a:pt x="605882" y="264954"/>
                          <a:pt x="515241" y="295103"/>
                        </a:cubicBezTo>
                        <a:cubicBezTo>
                          <a:pt x="501657" y="299618"/>
                          <a:pt x="488545" y="303988"/>
                          <a:pt x="476024" y="307650"/>
                        </a:cubicBezTo>
                        <a:cubicBezTo>
                          <a:pt x="469452" y="309510"/>
                          <a:pt x="462720" y="310745"/>
                          <a:pt x="455916" y="311338"/>
                        </a:cubicBezTo>
                        <a:cubicBezTo>
                          <a:pt x="454604" y="304185"/>
                          <a:pt x="453160" y="297045"/>
                          <a:pt x="451401" y="290023"/>
                        </a:cubicBezTo>
                        <a:cubicBezTo>
                          <a:pt x="447112" y="273683"/>
                          <a:pt x="441279" y="257787"/>
                          <a:pt x="433984" y="242550"/>
                        </a:cubicBezTo>
                        <a:cubicBezTo>
                          <a:pt x="438959" y="242944"/>
                          <a:pt x="443959" y="243233"/>
                          <a:pt x="448947" y="243233"/>
                        </a:cubicBezTo>
                        <a:cubicBezTo>
                          <a:pt x="458993" y="243251"/>
                          <a:pt x="469022" y="242373"/>
                          <a:pt x="478911" y="240608"/>
                        </a:cubicBezTo>
                        <a:cubicBezTo>
                          <a:pt x="522632" y="234216"/>
                          <a:pt x="563289" y="214403"/>
                          <a:pt x="595264" y="183907"/>
                        </a:cubicBezTo>
                        <a:cubicBezTo>
                          <a:pt x="663514" y="115658"/>
                          <a:pt x="656952" y="158"/>
                          <a:pt x="656952" y="158"/>
                        </a:cubicBezTo>
                        <a:cubicBezTo>
                          <a:pt x="656952" y="158"/>
                          <a:pt x="653907" y="0"/>
                          <a:pt x="648539" y="0"/>
                        </a:cubicBezTo>
                        <a:cubicBezTo>
                          <a:pt x="620569" y="0"/>
                          <a:pt x="529351" y="4620"/>
                          <a:pt x="473202" y="61858"/>
                        </a:cubicBezTo>
                        <a:cubicBezTo>
                          <a:pt x="447729" y="89322"/>
                          <a:pt x="429698" y="122841"/>
                          <a:pt x="420820" y="159233"/>
                        </a:cubicBezTo>
                        <a:cubicBezTo>
                          <a:pt x="418863" y="167782"/>
                          <a:pt x="417460" y="176450"/>
                          <a:pt x="416620" y="185181"/>
                        </a:cubicBezTo>
                        <a:lnTo>
                          <a:pt x="414651" y="202821"/>
                        </a:lnTo>
                        <a:cubicBezTo>
                          <a:pt x="409220" y="192659"/>
                          <a:pt x="403148" y="182852"/>
                          <a:pt x="396473" y="173460"/>
                        </a:cubicBezTo>
                        <a:cubicBezTo>
                          <a:pt x="367190" y="132597"/>
                          <a:pt x="330658" y="97452"/>
                          <a:pt x="288691" y="69773"/>
                        </a:cubicBezTo>
                        <a:lnTo>
                          <a:pt x="274253" y="91691"/>
                        </a:lnTo>
                        <a:cubicBezTo>
                          <a:pt x="313553" y="117580"/>
                          <a:pt x="347761" y="150470"/>
                          <a:pt x="375171" y="188724"/>
                        </a:cubicBezTo>
                        <a:cubicBezTo>
                          <a:pt x="384424" y="201752"/>
                          <a:pt x="392463" y="215600"/>
                          <a:pt x="399190" y="230094"/>
                        </a:cubicBezTo>
                        <a:lnTo>
                          <a:pt x="409375" y="251619"/>
                        </a:lnTo>
                        <a:cubicBezTo>
                          <a:pt x="416375" y="265945"/>
                          <a:pt x="421940" y="280929"/>
                          <a:pt x="425991" y="296349"/>
                        </a:cubicBezTo>
                        <a:cubicBezTo>
                          <a:pt x="427212" y="301232"/>
                          <a:pt x="428157" y="306193"/>
                          <a:pt x="429128" y="311141"/>
                        </a:cubicBezTo>
                        <a:cubicBezTo>
                          <a:pt x="421722" y="310531"/>
                          <a:pt x="414390" y="309212"/>
                          <a:pt x="407236" y="307204"/>
                        </a:cubicBezTo>
                        <a:cubicBezTo>
                          <a:pt x="395567" y="303791"/>
                          <a:pt x="383217" y="299775"/>
                          <a:pt x="370289" y="295575"/>
                        </a:cubicBezTo>
                        <a:cubicBezTo>
                          <a:pt x="278072" y="265624"/>
                          <a:pt x="151797" y="224595"/>
                          <a:pt x="52926" y="333559"/>
                        </a:cubicBezTo>
                        <a:cubicBezTo>
                          <a:pt x="-32924" y="428256"/>
                          <a:pt x="-15534" y="758651"/>
                          <a:pt x="113892" y="929946"/>
                        </a:cubicBezTo>
                        <a:cubicBezTo>
                          <a:pt x="171904" y="1006740"/>
                          <a:pt x="274765" y="1081343"/>
                          <a:pt x="436373" y="1004312"/>
                        </a:cubicBezTo>
                        <a:cubicBezTo>
                          <a:pt x="476440" y="1024887"/>
                          <a:pt x="520651" y="1036106"/>
                          <a:pt x="565681" y="1037124"/>
                        </a:cubicBezTo>
                        <a:cubicBezTo>
                          <a:pt x="654314" y="1037124"/>
                          <a:pt x="716448" y="985110"/>
                          <a:pt x="756781" y="931941"/>
                        </a:cubicBezTo>
                        <a:cubicBezTo>
                          <a:pt x="886482" y="760988"/>
                          <a:pt x="903557" y="430119"/>
                          <a:pt x="817195" y="334845"/>
                        </a:cubicBezTo>
                        <a:close/>
                        <a:moveTo>
                          <a:pt x="442712" y="188094"/>
                        </a:moveTo>
                        <a:cubicBezTo>
                          <a:pt x="443450" y="180479"/>
                          <a:pt x="444664" y="172918"/>
                          <a:pt x="446348" y="165454"/>
                        </a:cubicBezTo>
                        <a:cubicBezTo>
                          <a:pt x="454178" y="133535"/>
                          <a:pt x="469985" y="104126"/>
                          <a:pt x="492286" y="79984"/>
                        </a:cubicBezTo>
                        <a:cubicBezTo>
                          <a:pt x="532566" y="39139"/>
                          <a:pt x="595487" y="29151"/>
                          <a:pt x="630269" y="26880"/>
                        </a:cubicBezTo>
                        <a:cubicBezTo>
                          <a:pt x="627893" y="61609"/>
                          <a:pt x="617708" y="124451"/>
                          <a:pt x="576456" y="165651"/>
                        </a:cubicBezTo>
                        <a:cubicBezTo>
                          <a:pt x="548417" y="192377"/>
                          <a:pt x="512661" y="209573"/>
                          <a:pt x="474278" y="214791"/>
                        </a:cubicBezTo>
                        <a:cubicBezTo>
                          <a:pt x="465929" y="216271"/>
                          <a:pt x="457465" y="217005"/>
                          <a:pt x="448986" y="216983"/>
                        </a:cubicBezTo>
                        <a:cubicBezTo>
                          <a:pt x="445889" y="216983"/>
                          <a:pt x="442739" y="216891"/>
                          <a:pt x="439562" y="216707"/>
                        </a:cubicBezTo>
                        <a:close/>
                        <a:moveTo>
                          <a:pt x="735807" y="916125"/>
                        </a:moveTo>
                        <a:cubicBezTo>
                          <a:pt x="683451" y="985149"/>
                          <a:pt x="590014" y="1051916"/>
                          <a:pt x="442214" y="977996"/>
                        </a:cubicBezTo>
                        <a:lnTo>
                          <a:pt x="436373" y="975069"/>
                        </a:lnTo>
                        <a:lnTo>
                          <a:pt x="430506" y="977970"/>
                        </a:lnTo>
                        <a:cubicBezTo>
                          <a:pt x="281629" y="1051693"/>
                          <a:pt x="187523" y="983942"/>
                          <a:pt x="134774" y="914143"/>
                        </a:cubicBezTo>
                        <a:cubicBezTo>
                          <a:pt x="14024" y="754373"/>
                          <a:pt x="-5834" y="437417"/>
                          <a:pt x="72299" y="351225"/>
                        </a:cubicBezTo>
                        <a:cubicBezTo>
                          <a:pt x="159764" y="254822"/>
                          <a:pt x="271956" y="291283"/>
                          <a:pt x="362112" y="320565"/>
                        </a:cubicBezTo>
                        <a:cubicBezTo>
                          <a:pt x="375237" y="324857"/>
                          <a:pt x="387916" y="328952"/>
                          <a:pt x="399807" y="332378"/>
                        </a:cubicBezTo>
                        <a:cubicBezTo>
                          <a:pt x="410685" y="335546"/>
                          <a:pt x="421904" y="337400"/>
                          <a:pt x="433223" y="337903"/>
                        </a:cubicBezTo>
                        <a:cubicBezTo>
                          <a:pt x="436491" y="338087"/>
                          <a:pt x="439654" y="338231"/>
                          <a:pt x="439654" y="338231"/>
                        </a:cubicBezTo>
                        <a:cubicBezTo>
                          <a:pt x="454448" y="338794"/>
                          <a:pt x="469235" y="336978"/>
                          <a:pt x="483452" y="332850"/>
                        </a:cubicBezTo>
                        <a:cubicBezTo>
                          <a:pt x="496249" y="329096"/>
                          <a:pt x="509702" y="324634"/>
                          <a:pt x="523576" y="320001"/>
                        </a:cubicBezTo>
                        <a:cubicBezTo>
                          <a:pt x="611303" y="290798"/>
                          <a:pt x="710738" y="257696"/>
                          <a:pt x="797888" y="352538"/>
                        </a:cubicBezTo>
                        <a:cubicBezTo>
                          <a:pt x="876389" y="439228"/>
                          <a:pt x="856833" y="756643"/>
                          <a:pt x="735807" y="916125"/>
                        </a:cubicBezTo>
                        <a:close/>
                      </a:path>
                    </a:pathLst>
                  </a:custGeom>
                  <a:solidFill>
                    <a:srgbClr val="00B050">
                      <a:alpha val="30000"/>
                    </a:srgbClr>
                  </a:solidFill>
                  <a:ln w="13097" cap="flat">
                    <a:noFill/>
                    <a:prstDash val="solid"/>
                    <a:miter/>
                  </a:ln>
                </p:spPr>
                <p:txBody>
                  <a:bodyPr rtlCol="0" anchor="ctr"/>
                  <a:lstStyle/>
                  <a:p>
                    <a:endParaRPr lang="ko-KR" altLang="en-US" dirty="0"/>
                  </a:p>
                </p:txBody>
              </p:sp>
            </p:grpSp>
          </p:grpSp>
          <p:pic>
            <p:nvPicPr>
              <p:cNvPr id="29" name="그림 28" descr="음식, 건축자재이(가) 표시된 사진&#10;&#10;자동 생성된 설명">
                <a:extLst>
                  <a:ext uri="{FF2B5EF4-FFF2-40B4-BE49-F238E27FC236}">
                    <a16:creationId xmlns:a16="http://schemas.microsoft.com/office/drawing/2014/main" id="{0124F5DA-D6D2-0690-CBFB-81F2F406225E}"/>
                  </a:ext>
                </a:extLst>
              </p:cNvPr>
              <p:cNvPicPr>
                <a:picLocks noChangeAspect="1"/>
              </p:cNvPicPr>
              <p:nvPr/>
            </p:nvPicPr>
            <p:blipFill>
              <a:blip r:embed="rId13"/>
              <a:stretch>
                <a:fillRect/>
              </a:stretch>
            </p:blipFill>
            <p:spPr>
              <a:xfrm>
                <a:off x="1683504" y="895034"/>
                <a:ext cx="6231925" cy="4149550"/>
              </a:xfrm>
              <a:prstGeom prst="rect">
                <a:avLst/>
              </a:prstGeom>
            </p:spPr>
          </p:pic>
        </p:grpSp>
        <p:sp>
          <p:nvSpPr>
            <p:cNvPr id="31" name="직사각형 30">
              <a:extLst>
                <a:ext uri="{FF2B5EF4-FFF2-40B4-BE49-F238E27FC236}">
                  <a16:creationId xmlns:a16="http://schemas.microsoft.com/office/drawing/2014/main" id="{00A9FC24-704F-6DD4-8956-0D108AF5B98F}"/>
                </a:ext>
              </a:extLst>
            </p:cNvPr>
            <p:cNvSpPr/>
            <p:nvPr/>
          </p:nvSpPr>
          <p:spPr>
            <a:xfrm>
              <a:off x="2214916" y="3978001"/>
              <a:ext cx="5096203" cy="477054"/>
            </a:xfrm>
            <a:prstGeom prst="rect">
              <a:avLst/>
            </a:prstGeom>
            <a:noFill/>
          </p:spPr>
          <p:txBody>
            <a:bodyPr wrap="none" lIns="91440" tIns="45720" rIns="91440" bIns="45720">
              <a:spAutoFit/>
            </a:bodyPr>
            <a:lstStyle/>
            <a:p>
              <a:pPr algn="ctr"/>
              <a:r>
                <a:rPr lang="en-US" altLang="ko-KR" sz="2500" dirty="0">
                  <a:ln w="13462">
                    <a:solidFill>
                      <a:schemeClr val="bg1"/>
                    </a:solidFill>
                    <a:prstDash val="solid"/>
                  </a:ln>
                  <a:solidFill>
                    <a:schemeClr val="bg1"/>
                  </a:solidFill>
                </a:rPr>
                <a:t>Brix: Degree used to measure sugar</a:t>
              </a:r>
              <a:endParaRPr lang="ko-KR" altLang="en-US" sz="2500" dirty="0">
                <a:ln w="13462">
                  <a:solidFill>
                    <a:schemeClr val="bg1"/>
                  </a:solidFill>
                  <a:prstDash val="solid"/>
                </a:ln>
                <a:solidFill>
                  <a:schemeClr val="bg1"/>
                </a:solidFill>
              </a:endParaRPr>
            </a:p>
          </p:txBody>
        </p:sp>
      </p:grpSp>
    </p:spTree>
    <p:extLst>
      <p:ext uri="{BB962C8B-B14F-4D97-AF65-F5344CB8AC3E}">
        <p14:creationId xmlns:p14="http://schemas.microsoft.com/office/powerpoint/2010/main" val="4325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Definition of Sweetness</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sz="2000" dirty="0"/>
              <a:t>Our own Definition of Apple Sweetness</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11</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771650" y="4543479"/>
            <a:ext cx="1064683" cy="440988"/>
          </a:xfrm>
          <a:prstGeom prst="rect">
            <a:avLst/>
          </a:prstGeom>
        </p:spPr>
      </p:pic>
      <p:graphicFrame>
        <p:nvGraphicFramePr>
          <p:cNvPr id="7" name="표 7">
            <a:extLst>
              <a:ext uri="{FF2B5EF4-FFF2-40B4-BE49-F238E27FC236}">
                <a16:creationId xmlns:a16="http://schemas.microsoft.com/office/drawing/2014/main" id="{C46021C8-ED4D-D796-79D4-768486288F95}"/>
              </a:ext>
            </a:extLst>
          </p:cNvPr>
          <p:cNvGraphicFramePr>
            <a:graphicFrameLocks noGrp="1"/>
          </p:cNvGraphicFramePr>
          <p:nvPr>
            <p:extLst>
              <p:ext uri="{D42A27DB-BD31-4B8C-83A1-F6EECF244321}">
                <p14:modId xmlns:p14="http://schemas.microsoft.com/office/powerpoint/2010/main" val="3533951812"/>
              </p:ext>
            </p:extLst>
          </p:nvPr>
        </p:nvGraphicFramePr>
        <p:xfrm>
          <a:off x="1530935" y="1616433"/>
          <a:ext cx="6096000" cy="74168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3011605948"/>
                    </a:ext>
                  </a:extLst>
                </a:gridCol>
                <a:gridCol w="1219200">
                  <a:extLst>
                    <a:ext uri="{9D8B030D-6E8A-4147-A177-3AD203B41FA5}">
                      <a16:colId xmlns:a16="http://schemas.microsoft.com/office/drawing/2014/main" val="3827495286"/>
                    </a:ext>
                  </a:extLst>
                </a:gridCol>
                <a:gridCol w="1219200">
                  <a:extLst>
                    <a:ext uri="{9D8B030D-6E8A-4147-A177-3AD203B41FA5}">
                      <a16:colId xmlns:a16="http://schemas.microsoft.com/office/drawing/2014/main" val="3090369319"/>
                    </a:ext>
                  </a:extLst>
                </a:gridCol>
                <a:gridCol w="1219200">
                  <a:extLst>
                    <a:ext uri="{9D8B030D-6E8A-4147-A177-3AD203B41FA5}">
                      <a16:colId xmlns:a16="http://schemas.microsoft.com/office/drawing/2014/main" val="1183486246"/>
                    </a:ext>
                  </a:extLst>
                </a:gridCol>
                <a:gridCol w="1219200">
                  <a:extLst>
                    <a:ext uri="{9D8B030D-6E8A-4147-A177-3AD203B41FA5}">
                      <a16:colId xmlns:a16="http://schemas.microsoft.com/office/drawing/2014/main" val="3117153510"/>
                    </a:ext>
                  </a:extLst>
                </a:gridCol>
              </a:tblGrid>
              <a:tr h="370840">
                <a:tc>
                  <a:txBody>
                    <a:bodyPr/>
                    <a:lstStyle/>
                    <a:p>
                      <a:pPr latinLnBrk="1"/>
                      <a:r>
                        <a:rPr lang="en-US" altLang="ko-KR" dirty="0">
                          <a:latin typeface="Acumin Pro"/>
                        </a:rPr>
                        <a:t>Scope Name</a:t>
                      </a:r>
                      <a:endParaRPr lang="ko-KR" altLang="en-US" dirty="0">
                        <a:latin typeface="Acumin Pro"/>
                      </a:endParaRPr>
                    </a:p>
                  </a:txBody>
                  <a:tcPr/>
                </a:tc>
                <a:tc>
                  <a:txBody>
                    <a:bodyPr/>
                    <a:lstStyle/>
                    <a:p>
                      <a:pPr latinLnBrk="1"/>
                      <a:r>
                        <a:rPr lang="en-US" altLang="ko-KR" dirty="0">
                          <a:latin typeface="Acumin Pro"/>
                        </a:rPr>
                        <a:t>Low</a:t>
                      </a:r>
                      <a:endParaRPr lang="ko-KR" altLang="en-US" dirty="0">
                        <a:latin typeface="Acumin Pro"/>
                      </a:endParaRPr>
                    </a:p>
                  </a:txBody>
                  <a:tcPr/>
                </a:tc>
                <a:tc>
                  <a:txBody>
                    <a:bodyPr/>
                    <a:lstStyle/>
                    <a:p>
                      <a:pPr latinLnBrk="1"/>
                      <a:r>
                        <a:rPr lang="en-US" altLang="ko-KR" dirty="0">
                          <a:latin typeface="Acumin Pro"/>
                        </a:rPr>
                        <a:t>Fair</a:t>
                      </a:r>
                      <a:endParaRPr lang="ko-KR" altLang="en-US" dirty="0">
                        <a:latin typeface="Acumin Pro"/>
                      </a:endParaRPr>
                    </a:p>
                  </a:txBody>
                  <a:tcPr/>
                </a:tc>
                <a:tc>
                  <a:txBody>
                    <a:bodyPr/>
                    <a:lstStyle/>
                    <a:p>
                      <a:pPr latinLnBrk="1"/>
                      <a:r>
                        <a:rPr lang="en-US" altLang="ko-KR" dirty="0">
                          <a:latin typeface="Acumin Pro"/>
                        </a:rPr>
                        <a:t>Good</a:t>
                      </a:r>
                      <a:endParaRPr lang="ko-KR" altLang="en-US" dirty="0">
                        <a:latin typeface="Acumin Pro"/>
                      </a:endParaRPr>
                    </a:p>
                  </a:txBody>
                  <a:tcPr/>
                </a:tc>
                <a:tc>
                  <a:txBody>
                    <a:bodyPr/>
                    <a:lstStyle/>
                    <a:p>
                      <a:pPr latinLnBrk="1"/>
                      <a:r>
                        <a:rPr lang="en-US" altLang="ko-KR" dirty="0">
                          <a:latin typeface="Acumin Pro"/>
                        </a:rPr>
                        <a:t>Excellent</a:t>
                      </a:r>
                      <a:endParaRPr lang="ko-KR" altLang="en-US" dirty="0">
                        <a:latin typeface="Acumin Pro"/>
                      </a:endParaRPr>
                    </a:p>
                  </a:txBody>
                  <a:tcPr/>
                </a:tc>
                <a:extLst>
                  <a:ext uri="{0D108BD9-81ED-4DB2-BD59-A6C34878D82A}">
                    <a16:rowId xmlns:a16="http://schemas.microsoft.com/office/drawing/2014/main" val="4124838147"/>
                  </a:ext>
                </a:extLst>
              </a:tr>
              <a:tr h="370840">
                <a:tc>
                  <a:txBody>
                    <a:bodyPr/>
                    <a:lstStyle/>
                    <a:p>
                      <a:pPr latinLnBrk="1"/>
                      <a:r>
                        <a:rPr lang="en-US" altLang="ko-KR" dirty="0">
                          <a:latin typeface="Acumin Pro"/>
                        </a:rPr>
                        <a:t>Brix Scope</a:t>
                      </a:r>
                      <a:endParaRPr lang="ko-KR" altLang="en-US" dirty="0">
                        <a:latin typeface="Acumin Pro"/>
                      </a:endParaRPr>
                    </a:p>
                  </a:txBody>
                  <a:tcPr/>
                </a:tc>
                <a:tc>
                  <a:txBody>
                    <a:bodyPr/>
                    <a:lstStyle/>
                    <a:p>
                      <a:pPr latinLnBrk="1"/>
                      <a:r>
                        <a:rPr lang="en-US" altLang="ko-KR" dirty="0">
                          <a:latin typeface="Acumin Pro"/>
                        </a:rPr>
                        <a:t>Under 11</a:t>
                      </a:r>
                      <a:endParaRPr lang="ko-KR" altLang="en-US" dirty="0">
                        <a:latin typeface="Acumin Pro"/>
                      </a:endParaRPr>
                    </a:p>
                  </a:txBody>
                  <a:tcPr/>
                </a:tc>
                <a:tc>
                  <a:txBody>
                    <a:bodyPr/>
                    <a:lstStyle/>
                    <a:p>
                      <a:pPr latinLnBrk="1"/>
                      <a:r>
                        <a:rPr lang="en-US" altLang="ko-KR" dirty="0">
                          <a:latin typeface="Acumin Pro"/>
                        </a:rPr>
                        <a:t>11~12</a:t>
                      </a:r>
                      <a:endParaRPr lang="ko-KR" altLang="en-US" dirty="0">
                        <a:latin typeface="Acumin Pro"/>
                      </a:endParaRPr>
                    </a:p>
                  </a:txBody>
                  <a:tcPr/>
                </a:tc>
                <a:tc>
                  <a:txBody>
                    <a:bodyPr/>
                    <a:lstStyle/>
                    <a:p>
                      <a:pPr latinLnBrk="1"/>
                      <a:r>
                        <a:rPr lang="en-US" altLang="ko-KR" dirty="0">
                          <a:latin typeface="Acumin Pro"/>
                        </a:rPr>
                        <a:t>12~13</a:t>
                      </a:r>
                      <a:endParaRPr lang="ko-KR" altLang="en-US" dirty="0">
                        <a:latin typeface="Acumin Pro"/>
                      </a:endParaRPr>
                    </a:p>
                  </a:txBody>
                  <a:tcPr/>
                </a:tc>
                <a:tc>
                  <a:txBody>
                    <a:bodyPr/>
                    <a:lstStyle/>
                    <a:p>
                      <a:pPr latinLnBrk="1"/>
                      <a:r>
                        <a:rPr lang="en-US" altLang="ko-KR" dirty="0">
                          <a:latin typeface="Acumin Pro"/>
                        </a:rPr>
                        <a:t>Over 13</a:t>
                      </a:r>
                      <a:endParaRPr lang="ko-KR" altLang="en-US" dirty="0">
                        <a:latin typeface="Acumin Pro"/>
                      </a:endParaRPr>
                    </a:p>
                  </a:txBody>
                  <a:tcPr/>
                </a:tc>
                <a:extLst>
                  <a:ext uri="{0D108BD9-81ED-4DB2-BD59-A6C34878D82A}">
                    <a16:rowId xmlns:a16="http://schemas.microsoft.com/office/drawing/2014/main" val="3661035267"/>
                  </a:ext>
                </a:extLst>
              </a:tr>
            </a:tbl>
          </a:graphicData>
        </a:graphic>
      </p:graphicFrame>
      <p:sp>
        <p:nvSpPr>
          <p:cNvPr id="8" name="직사각형 7">
            <a:extLst>
              <a:ext uri="{FF2B5EF4-FFF2-40B4-BE49-F238E27FC236}">
                <a16:creationId xmlns:a16="http://schemas.microsoft.com/office/drawing/2014/main" id="{84D9F0AA-C17A-72DB-23C5-D9227D38EC97}"/>
              </a:ext>
            </a:extLst>
          </p:cNvPr>
          <p:cNvSpPr/>
          <p:nvPr/>
        </p:nvSpPr>
        <p:spPr>
          <a:xfrm>
            <a:off x="2967319" y="2381578"/>
            <a:ext cx="4816546" cy="323165"/>
          </a:xfrm>
          <a:prstGeom prst="rect">
            <a:avLst/>
          </a:prstGeom>
          <a:noFill/>
        </p:spPr>
        <p:txBody>
          <a:bodyPr wrap="square" lIns="91440" tIns="45720" rIns="91440" bIns="45720">
            <a:spAutoFit/>
          </a:bodyPr>
          <a:lstStyle/>
          <a:p>
            <a:pPr algn="ctr"/>
            <a:r>
              <a:rPr lang="en-US" altLang="ko-KR" sz="15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a:rPr>
              <a:t>- Apple Maturity Guidelines of Michigan State University -</a:t>
            </a:r>
            <a:endParaRPr lang="ko-KR" altLang="en-US" sz="15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a:endParaRPr>
          </a:p>
        </p:txBody>
      </p:sp>
      <p:graphicFrame>
        <p:nvGraphicFramePr>
          <p:cNvPr id="9" name="표 7">
            <a:extLst>
              <a:ext uri="{FF2B5EF4-FFF2-40B4-BE49-F238E27FC236}">
                <a16:creationId xmlns:a16="http://schemas.microsoft.com/office/drawing/2014/main" id="{D92A5C6F-7E93-11D1-12BD-FEBE4674FD95}"/>
              </a:ext>
            </a:extLst>
          </p:cNvPr>
          <p:cNvGraphicFramePr>
            <a:graphicFrameLocks noGrp="1"/>
          </p:cNvGraphicFramePr>
          <p:nvPr>
            <p:extLst>
              <p:ext uri="{D42A27DB-BD31-4B8C-83A1-F6EECF244321}">
                <p14:modId xmlns:p14="http://schemas.microsoft.com/office/powerpoint/2010/main" val="3313670080"/>
              </p:ext>
            </p:extLst>
          </p:nvPr>
        </p:nvGraphicFramePr>
        <p:xfrm>
          <a:off x="2140535" y="3650174"/>
          <a:ext cx="4876800" cy="74168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3011605948"/>
                    </a:ext>
                  </a:extLst>
                </a:gridCol>
                <a:gridCol w="1219200">
                  <a:extLst>
                    <a:ext uri="{9D8B030D-6E8A-4147-A177-3AD203B41FA5}">
                      <a16:colId xmlns:a16="http://schemas.microsoft.com/office/drawing/2014/main" val="3827495286"/>
                    </a:ext>
                  </a:extLst>
                </a:gridCol>
                <a:gridCol w="1219200">
                  <a:extLst>
                    <a:ext uri="{9D8B030D-6E8A-4147-A177-3AD203B41FA5}">
                      <a16:colId xmlns:a16="http://schemas.microsoft.com/office/drawing/2014/main" val="3090369319"/>
                    </a:ext>
                  </a:extLst>
                </a:gridCol>
                <a:gridCol w="1219200">
                  <a:extLst>
                    <a:ext uri="{9D8B030D-6E8A-4147-A177-3AD203B41FA5}">
                      <a16:colId xmlns:a16="http://schemas.microsoft.com/office/drawing/2014/main" val="1183486246"/>
                    </a:ext>
                  </a:extLst>
                </a:gridCol>
              </a:tblGrid>
              <a:tr h="370840">
                <a:tc>
                  <a:txBody>
                    <a:bodyPr/>
                    <a:lstStyle/>
                    <a:p>
                      <a:pPr latinLnBrk="1"/>
                      <a:r>
                        <a:rPr lang="en-US" altLang="ko-KR" dirty="0">
                          <a:latin typeface="Acumin Pro"/>
                        </a:rPr>
                        <a:t>Scope Name</a:t>
                      </a:r>
                      <a:endParaRPr lang="ko-KR" altLang="en-US" dirty="0">
                        <a:latin typeface="Acumin Pro"/>
                      </a:endParaRPr>
                    </a:p>
                  </a:txBody>
                  <a:tcPr/>
                </a:tc>
                <a:tc>
                  <a:txBody>
                    <a:bodyPr/>
                    <a:lstStyle/>
                    <a:p>
                      <a:pPr latinLnBrk="1"/>
                      <a:r>
                        <a:rPr lang="en-US" altLang="ko-KR" dirty="0">
                          <a:latin typeface="Acumin Pro"/>
                        </a:rPr>
                        <a:t>Low</a:t>
                      </a:r>
                      <a:endParaRPr lang="ko-KR" altLang="en-US" dirty="0">
                        <a:latin typeface="Acumin Pro"/>
                      </a:endParaRPr>
                    </a:p>
                  </a:txBody>
                  <a:tcPr/>
                </a:tc>
                <a:tc>
                  <a:txBody>
                    <a:bodyPr/>
                    <a:lstStyle/>
                    <a:p>
                      <a:pPr latinLnBrk="1"/>
                      <a:r>
                        <a:rPr lang="en-US" altLang="ko-KR" dirty="0">
                          <a:latin typeface="Acumin Pro"/>
                        </a:rPr>
                        <a:t>Medium</a:t>
                      </a:r>
                      <a:endParaRPr lang="ko-KR" altLang="en-US" dirty="0">
                        <a:latin typeface="Acumin Pro"/>
                      </a:endParaRPr>
                    </a:p>
                  </a:txBody>
                  <a:tcPr/>
                </a:tc>
                <a:tc>
                  <a:txBody>
                    <a:bodyPr/>
                    <a:lstStyle/>
                    <a:p>
                      <a:pPr latinLnBrk="1"/>
                      <a:r>
                        <a:rPr lang="en-US" altLang="ko-KR" dirty="0">
                          <a:latin typeface="Acumin Pro"/>
                        </a:rPr>
                        <a:t>High</a:t>
                      </a:r>
                      <a:endParaRPr lang="ko-KR" altLang="en-US" dirty="0">
                        <a:latin typeface="Acumin Pro"/>
                      </a:endParaRPr>
                    </a:p>
                  </a:txBody>
                  <a:tcPr/>
                </a:tc>
                <a:extLst>
                  <a:ext uri="{0D108BD9-81ED-4DB2-BD59-A6C34878D82A}">
                    <a16:rowId xmlns:a16="http://schemas.microsoft.com/office/drawing/2014/main" val="4124838147"/>
                  </a:ext>
                </a:extLst>
              </a:tr>
              <a:tr h="370840">
                <a:tc>
                  <a:txBody>
                    <a:bodyPr/>
                    <a:lstStyle/>
                    <a:p>
                      <a:pPr latinLnBrk="1"/>
                      <a:r>
                        <a:rPr lang="en-US" altLang="ko-KR" dirty="0">
                          <a:latin typeface="Acumin Pro"/>
                        </a:rPr>
                        <a:t>Brix Scope</a:t>
                      </a:r>
                      <a:endParaRPr lang="ko-KR" altLang="en-US" dirty="0">
                        <a:latin typeface="Acumin Pro"/>
                      </a:endParaRPr>
                    </a:p>
                  </a:txBody>
                  <a:tcPr/>
                </a:tc>
                <a:tc>
                  <a:txBody>
                    <a:bodyPr/>
                    <a:lstStyle/>
                    <a:p>
                      <a:pPr latinLnBrk="1"/>
                      <a:r>
                        <a:rPr lang="en-US" altLang="ko-KR" dirty="0">
                          <a:latin typeface="Acumin Pro"/>
                        </a:rPr>
                        <a:t>Under 12</a:t>
                      </a:r>
                      <a:endParaRPr lang="ko-KR" altLang="en-US" dirty="0">
                        <a:latin typeface="Acumin Pro"/>
                      </a:endParaRPr>
                    </a:p>
                  </a:txBody>
                  <a:tcPr/>
                </a:tc>
                <a:tc>
                  <a:txBody>
                    <a:bodyPr/>
                    <a:lstStyle/>
                    <a:p>
                      <a:pPr latinLnBrk="1"/>
                      <a:r>
                        <a:rPr lang="en-US" altLang="ko-KR">
                          <a:latin typeface="Acumin Pro"/>
                        </a:rPr>
                        <a:t>12~13</a:t>
                      </a:r>
                      <a:endParaRPr lang="ko-KR" altLang="en-US" dirty="0">
                        <a:latin typeface="Acumin Pro"/>
                      </a:endParaRPr>
                    </a:p>
                  </a:txBody>
                  <a:tcPr/>
                </a:tc>
                <a:tc>
                  <a:txBody>
                    <a:bodyPr/>
                    <a:lstStyle/>
                    <a:p>
                      <a:pPr latinLnBrk="1"/>
                      <a:r>
                        <a:rPr lang="en-US" altLang="ko-KR" dirty="0">
                          <a:latin typeface="Acumin Pro"/>
                        </a:rPr>
                        <a:t>Over 13</a:t>
                      </a:r>
                      <a:endParaRPr lang="ko-KR" altLang="en-US" dirty="0">
                        <a:latin typeface="Acumin Pro"/>
                      </a:endParaRPr>
                    </a:p>
                  </a:txBody>
                  <a:tcPr/>
                </a:tc>
                <a:extLst>
                  <a:ext uri="{0D108BD9-81ED-4DB2-BD59-A6C34878D82A}">
                    <a16:rowId xmlns:a16="http://schemas.microsoft.com/office/drawing/2014/main" val="3661035267"/>
                  </a:ext>
                </a:extLst>
              </a:tr>
            </a:tbl>
          </a:graphicData>
        </a:graphic>
      </p:graphicFrame>
      <p:sp>
        <p:nvSpPr>
          <p:cNvPr id="11" name="화살표: 아래쪽 10">
            <a:extLst>
              <a:ext uri="{FF2B5EF4-FFF2-40B4-BE49-F238E27FC236}">
                <a16:creationId xmlns:a16="http://schemas.microsoft.com/office/drawing/2014/main" id="{B325B86D-44B2-4638-E5ED-8EC8A9AFA91A}"/>
              </a:ext>
            </a:extLst>
          </p:cNvPr>
          <p:cNvSpPr/>
          <p:nvPr/>
        </p:nvSpPr>
        <p:spPr>
          <a:xfrm>
            <a:off x="4325227" y="2830905"/>
            <a:ext cx="507416" cy="626818"/>
          </a:xfrm>
          <a:prstGeom prst="downArrow">
            <a:avLst/>
          </a:prstGeom>
          <a:solidFill>
            <a:schemeClr val="bg1">
              <a:lumMod val="95000"/>
              <a:lumOff val="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8031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a:xfrm>
            <a:off x="864748" y="1263736"/>
            <a:ext cx="8058150" cy="3436852"/>
          </a:xfrm>
        </p:spPr>
        <p:txBody>
          <a:bodyPr>
            <a:noAutofit/>
          </a:bodyPr>
          <a:lstStyle/>
          <a:p>
            <a:pPr marL="342900" indent="-342900">
              <a:buAutoNum type="alphaUcPeriod"/>
            </a:pPr>
            <a:r>
              <a:rPr lang="en-US" altLang="ko-KR" sz="2000" dirty="0">
                <a:effectLst/>
              </a:rPr>
              <a:t>Analysis of Apple Colors and Sugar Contents Using Linear Regression</a:t>
            </a:r>
          </a:p>
          <a:p>
            <a:pPr marL="342900" indent="-342900">
              <a:buAutoNum type="alphaUcPeriod"/>
            </a:pPr>
            <a:endParaRPr lang="en-US" altLang="ko-KR" sz="2000" dirty="0"/>
          </a:p>
          <a:p>
            <a:pPr marL="342900" indent="-342900">
              <a:buAutoNum type="alphaUcPeriod"/>
            </a:pPr>
            <a:r>
              <a:rPr lang="en-US" altLang="ko-KR" sz="2000" dirty="0">
                <a:effectLst/>
              </a:rPr>
              <a:t>Predicting Fruit’s Sweetness Using Artificial Intelligence—Case Study: Orange</a:t>
            </a:r>
          </a:p>
          <a:p>
            <a:pPr marL="342900" indent="-342900">
              <a:buAutoNum type="alphaUcPeriod"/>
            </a:pPr>
            <a:endParaRPr lang="en-US" altLang="ko-KR" sz="2000" dirty="0"/>
          </a:p>
          <a:p>
            <a:pPr marL="342900" indent="-342900">
              <a:buAutoNum type="alphaUcPeriod"/>
            </a:pPr>
            <a:r>
              <a:rPr lang="en-US" altLang="ko-KR" sz="2000" dirty="0">
                <a:effectLst/>
              </a:rPr>
              <a:t>A Non-Invasive Method to Classify the Sweetness Levels of Apples</a:t>
            </a:r>
          </a:p>
          <a:p>
            <a:pPr marL="342900" indent="-342900">
              <a:buAutoNum type="alphaUcPeriod"/>
            </a:pPr>
            <a:endParaRPr lang="en-US" altLang="ko-KR" sz="2000" dirty="0">
              <a:effectLst/>
            </a:endParaRPr>
          </a:p>
          <a:p>
            <a:pPr marL="342900" indent="-342900">
              <a:buAutoNum type="alphaUcPeriod"/>
            </a:pPr>
            <a:r>
              <a:rPr lang="en-US" altLang="ko-KR" sz="2000" dirty="0">
                <a:effectLst/>
              </a:rPr>
              <a:t>Apple Sweetness Measurement by image processing technique</a:t>
            </a:r>
          </a:p>
          <a:p>
            <a:pPr marL="342900" indent="-342900">
              <a:buAutoNum type="alphaUcPeriod"/>
            </a:pPr>
            <a:endParaRPr lang="en-US" altLang="ko-KR" sz="2000" dirty="0">
              <a:effectLst/>
            </a:endParaRPr>
          </a:p>
          <a:p>
            <a:pPr marL="342900" indent="-342900">
              <a:buAutoNum type="alphaUcPeriod"/>
            </a:pPr>
            <a:r>
              <a:rPr lang="en-US" altLang="ko-KR" sz="2000" dirty="0">
                <a:effectLst/>
              </a:rPr>
              <a:t>Determination of </a:t>
            </a:r>
            <a:r>
              <a:rPr lang="en-US" altLang="ko-KR" sz="2000" dirty="0" err="1">
                <a:effectLst/>
              </a:rPr>
              <a:t>Chokanan</a:t>
            </a:r>
            <a:r>
              <a:rPr lang="en-US" altLang="ko-KR" sz="2000" dirty="0">
                <a:effectLst/>
              </a:rPr>
              <a:t> Mango Sweetness Using Non-Destructive Image Processing Technique</a:t>
            </a:r>
            <a:endParaRPr lang="en-US" sz="2000" dirty="0"/>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12</a:t>
            </a:fld>
            <a:endParaRPr lang="en-US" dirty="0"/>
          </a:p>
        </p:txBody>
      </p:sp>
      <p:sp>
        <p:nvSpPr>
          <p:cNvPr id="5" name="Title 4">
            <a:extLst>
              <a:ext uri="{FF2B5EF4-FFF2-40B4-BE49-F238E27FC236}">
                <a16:creationId xmlns:a16="http://schemas.microsoft.com/office/drawing/2014/main" id="{380C44C8-3E6E-884E-BDA1-084D07C072CB}"/>
              </a:ext>
            </a:extLst>
          </p:cNvPr>
          <p:cNvSpPr>
            <a:spLocks noGrp="1"/>
          </p:cNvSpPr>
          <p:nvPr>
            <p:ph type="ctrTitle"/>
          </p:nvPr>
        </p:nvSpPr>
        <p:spPr>
          <a:xfrm>
            <a:off x="683537" y="200536"/>
            <a:ext cx="7790797" cy="484748"/>
          </a:xfrm>
        </p:spPr>
        <p:txBody>
          <a:bodyPr/>
          <a:lstStyle/>
          <a:p>
            <a:r>
              <a:rPr lang="en-US" sz="3500" b="1" dirty="0"/>
              <a:t>Related study</a:t>
            </a:r>
          </a:p>
        </p:txBody>
      </p:sp>
      <p:pic>
        <p:nvPicPr>
          <p:cNvPr id="6" name="그림 5">
            <a:extLst>
              <a:ext uri="{FF2B5EF4-FFF2-40B4-BE49-F238E27FC236}">
                <a16:creationId xmlns:a16="http://schemas.microsoft.com/office/drawing/2014/main" id="{AAD89953-A41B-F2E7-C892-8D46DB96E6EE}"/>
              </a:ext>
            </a:extLst>
          </p:cNvPr>
          <p:cNvPicPr>
            <a:picLocks noChangeAspect="1"/>
          </p:cNvPicPr>
          <p:nvPr/>
        </p:nvPicPr>
        <p:blipFill>
          <a:blip r:embed="rId2"/>
          <a:stretch>
            <a:fillRect/>
          </a:stretch>
        </p:blipFill>
        <p:spPr>
          <a:xfrm>
            <a:off x="1311066" y="1263735"/>
            <a:ext cx="2632283" cy="2632283"/>
          </a:xfrm>
          <a:prstGeom prst="rect">
            <a:avLst/>
          </a:prstGeom>
        </p:spPr>
      </p:pic>
      <p:sp>
        <p:nvSpPr>
          <p:cNvPr id="7" name="TextBox 6">
            <a:extLst>
              <a:ext uri="{FF2B5EF4-FFF2-40B4-BE49-F238E27FC236}">
                <a16:creationId xmlns:a16="http://schemas.microsoft.com/office/drawing/2014/main" id="{FBBA4518-D670-2D63-2BC2-3BF2E1640B83}"/>
              </a:ext>
            </a:extLst>
          </p:cNvPr>
          <p:cNvSpPr txBox="1"/>
          <p:nvPr/>
        </p:nvSpPr>
        <p:spPr>
          <a:xfrm>
            <a:off x="1548567" y="3990525"/>
            <a:ext cx="2157279" cy="307777"/>
          </a:xfrm>
          <a:prstGeom prst="rect">
            <a:avLst/>
          </a:prstGeom>
          <a:noFill/>
        </p:spPr>
        <p:txBody>
          <a:bodyPr wrap="square" rtlCol="0">
            <a:spAutoFit/>
          </a:bodyPr>
          <a:lstStyle/>
          <a:p>
            <a:r>
              <a:rPr lang="en-US" altLang="ko-KR" sz="1400" dirty="0">
                <a:solidFill>
                  <a:schemeClr val="bg1"/>
                </a:solidFill>
              </a:rPr>
              <a:t>(a) Using hybrid machine</a:t>
            </a:r>
            <a:endParaRPr lang="ko-KR" altLang="en-US" sz="1400" dirty="0">
              <a:solidFill>
                <a:schemeClr val="bg1"/>
              </a:solidFill>
            </a:endParaRPr>
          </a:p>
        </p:txBody>
      </p:sp>
      <p:pic>
        <p:nvPicPr>
          <p:cNvPr id="9" name="그림 8">
            <a:extLst>
              <a:ext uri="{FF2B5EF4-FFF2-40B4-BE49-F238E27FC236}">
                <a16:creationId xmlns:a16="http://schemas.microsoft.com/office/drawing/2014/main" id="{BA09C599-E1E9-41E9-281F-5C4AFD72043E}"/>
              </a:ext>
            </a:extLst>
          </p:cNvPr>
          <p:cNvPicPr>
            <a:picLocks noChangeAspect="1"/>
          </p:cNvPicPr>
          <p:nvPr/>
        </p:nvPicPr>
        <p:blipFill>
          <a:blip r:embed="rId3"/>
          <a:stretch>
            <a:fillRect/>
          </a:stretch>
        </p:blipFill>
        <p:spPr>
          <a:xfrm>
            <a:off x="5200653" y="1263735"/>
            <a:ext cx="2616028" cy="2616028"/>
          </a:xfrm>
          <a:prstGeom prst="rect">
            <a:avLst/>
          </a:prstGeom>
        </p:spPr>
      </p:pic>
      <p:sp>
        <p:nvSpPr>
          <p:cNvPr id="10" name="TextBox 9">
            <a:extLst>
              <a:ext uri="{FF2B5EF4-FFF2-40B4-BE49-F238E27FC236}">
                <a16:creationId xmlns:a16="http://schemas.microsoft.com/office/drawing/2014/main" id="{2CBCF721-5298-42CA-524C-C47D0CB87785}"/>
              </a:ext>
            </a:extLst>
          </p:cNvPr>
          <p:cNvSpPr txBox="1"/>
          <p:nvPr/>
        </p:nvSpPr>
        <p:spPr>
          <a:xfrm>
            <a:off x="5535331" y="3990525"/>
            <a:ext cx="1946672" cy="307777"/>
          </a:xfrm>
          <a:prstGeom prst="rect">
            <a:avLst/>
          </a:prstGeom>
          <a:noFill/>
        </p:spPr>
        <p:txBody>
          <a:bodyPr wrap="square" rtlCol="0">
            <a:spAutoFit/>
          </a:bodyPr>
          <a:lstStyle/>
          <a:p>
            <a:r>
              <a:rPr lang="en-US" altLang="ko-KR" sz="1400" dirty="0">
                <a:solidFill>
                  <a:schemeClr val="bg1"/>
                </a:solidFill>
              </a:rPr>
              <a:t>(b) Using only images</a:t>
            </a:r>
            <a:endParaRPr lang="ko-KR" altLang="en-US" sz="1400" dirty="0">
              <a:solidFill>
                <a:schemeClr val="bg1"/>
              </a:solidFill>
            </a:endParaRPr>
          </a:p>
        </p:txBody>
      </p:sp>
      <p:pic>
        <p:nvPicPr>
          <p:cNvPr id="3" name="그림 2">
            <a:extLst>
              <a:ext uri="{FF2B5EF4-FFF2-40B4-BE49-F238E27FC236}">
                <a16:creationId xmlns:a16="http://schemas.microsoft.com/office/drawing/2014/main" id="{9DFCB6CC-78CD-0575-9330-D5B5799C79AF}"/>
              </a:ext>
            </a:extLst>
          </p:cNvPr>
          <p:cNvPicPr>
            <a:picLocks noChangeAspect="1"/>
          </p:cNvPicPr>
          <p:nvPr/>
        </p:nvPicPr>
        <p:blipFill>
          <a:blip r:embed="rId4"/>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2480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a:xfrm>
            <a:off x="3651318" y="1474473"/>
            <a:ext cx="5492682" cy="2558653"/>
          </a:xfrm>
        </p:spPr>
        <p:txBody>
          <a:bodyPr>
            <a:normAutofit lnSpcReduction="10000"/>
          </a:bodyPr>
          <a:lstStyle/>
          <a:p>
            <a:r>
              <a:rPr lang="en-US" sz="2000" dirty="0"/>
              <a:t>Pixie Crunch</a:t>
            </a:r>
          </a:p>
          <a:p>
            <a:pPr marL="0" indent="0">
              <a:buNone/>
            </a:pPr>
            <a:endParaRPr lang="en-US" altLang="ko-KR" dirty="0"/>
          </a:p>
          <a:p>
            <a:pPr marL="0" indent="0">
              <a:buNone/>
            </a:pPr>
            <a:r>
              <a:rPr lang="en-US" altLang="ko-KR" sz="1400" dirty="0">
                <a:latin typeface="Arial" panose="020B0604020202020204" pitchFamily="34" charset="0"/>
                <a:cs typeface="Arial" panose="020B0604020202020204" pitchFamily="34" charset="0"/>
              </a:rPr>
              <a:t>	- </a:t>
            </a:r>
            <a:r>
              <a:rPr lang="en-US" altLang="ko-KR" sz="1400" dirty="0">
                <a:effectLst/>
                <a:latin typeface="Arial" panose="020B0604020202020204" pitchFamily="34" charset="0"/>
                <a:cs typeface="Arial" panose="020B0604020202020204" pitchFamily="34" charset="0"/>
              </a:rPr>
              <a:t>Botanical Name:</a:t>
            </a:r>
            <a:r>
              <a:rPr lang="en-US" altLang="ko-KR" sz="1400" dirty="0">
                <a:latin typeface="Arial" panose="020B0604020202020204" pitchFamily="34" charset="0"/>
                <a:cs typeface="Arial" panose="020B0604020202020204" pitchFamily="34" charset="0"/>
              </a:rPr>
              <a:t> Malus domestica 'Pixie Crunch' PP13871;</a:t>
            </a:r>
          </a:p>
          <a:p>
            <a:pPr marL="0" indent="0">
              <a:buNone/>
            </a:pPr>
            <a:r>
              <a:rPr lang="en-US" altLang="ko-KR" sz="1400" dirty="0">
                <a:latin typeface="Arial" panose="020B0604020202020204" pitchFamily="34" charset="0"/>
                <a:cs typeface="Arial" panose="020B0604020202020204" pitchFamily="34" charset="0"/>
              </a:rPr>
              <a:t>					  “Co-op33”</a:t>
            </a: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 Size : 2.5 inch</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 </a:t>
            </a:r>
            <a:r>
              <a:rPr lang="en-US" altLang="ko-KR" sz="1400" dirty="0">
                <a:effectLst/>
                <a:latin typeface="Arial" panose="020B0604020202020204" pitchFamily="34" charset="0"/>
                <a:cs typeface="Arial" panose="020B0604020202020204" pitchFamily="34" charset="0"/>
              </a:rPr>
              <a:t>Color :</a:t>
            </a:r>
            <a:r>
              <a:rPr lang="en-US" altLang="ko-KR" sz="1400" dirty="0">
                <a:latin typeface="Arial" panose="020B0604020202020204" pitchFamily="34" charset="0"/>
                <a:cs typeface="Arial" panose="020B0604020202020204" pitchFamily="34" charset="0"/>
              </a:rPr>
              <a:t> Medium red blooms</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 </a:t>
            </a:r>
            <a:r>
              <a:rPr lang="en-US" altLang="ko-KR" sz="1400" dirty="0">
                <a:latin typeface="Arial" panose="020B0604020202020204" pitchFamily="34" charset="0"/>
                <a:cs typeface="Arial" panose="020B0604020202020204" pitchFamily="34" charset="0"/>
              </a:rPr>
              <a:t>Soil Requirements: Well-drained, Deep, Fertile soil.</a:t>
            </a:r>
          </a:p>
          <a:p>
            <a:pPr marL="0" indent="0">
              <a:buNone/>
            </a:pPr>
            <a:endParaRPr lang="en-US" altLang="ko-KR" sz="1400" dirty="0">
              <a:latin typeface="Arial" panose="020B0604020202020204" pitchFamily="34" charset="0"/>
              <a:cs typeface="Arial" panose="020B0604020202020204" pitchFamily="34" charset="0"/>
            </a:endParaRPr>
          </a:p>
          <a:p>
            <a:pPr marL="0" indent="0">
              <a:buNone/>
            </a:pPr>
            <a:r>
              <a:rPr lang="en-US" altLang="ko-KR" sz="1400" dirty="0">
                <a:latin typeface="Arial" panose="020B0604020202020204" pitchFamily="34" charset="0"/>
                <a:cs typeface="Arial" panose="020B0604020202020204" pitchFamily="34" charset="0"/>
              </a:rPr>
              <a:t>	- Growth Rate: 1/2 bushel or more by the third, fourth season.</a:t>
            </a:r>
          </a:p>
          <a:p>
            <a:pPr marL="0" indent="0">
              <a:buNone/>
            </a:pPr>
            <a:endParaRPr lang="en-US" dirty="0"/>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13</a:t>
            </a:fld>
            <a:endParaRPr lang="en-US" dirty="0"/>
          </a:p>
        </p:txBody>
      </p:sp>
      <p:sp>
        <p:nvSpPr>
          <p:cNvPr id="5" name="Title 4">
            <a:extLst>
              <a:ext uri="{FF2B5EF4-FFF2-40B4-BE49-F238E27FC236}">
                <a16:creationId xmlns:a16="http://schemas.microsoft.com/office/drawing/2014/main" id="{380C44C8-3E6E-884E-BDA1-084D07C072CB}"/>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dirty="0"/>
              <a:t>A. Sample Preparation</a:t>
            </a:r>
          </a:p>
        </p:txBody>
      </p:sp>
      <p:pic>
        <p:nvPicPr>
          <p:cNvPr id="8" name="그림 7">
            <a:extLst>
              <a:ext uri="{FF2B5EF4-FFF2-40B4-BE49-F238E27FC236}">
                <a16:creationId xmlns:a16="http://schemas.microsoft.com/office/drawing/2014/main" id="{604B94B6-9661-6DAA-E04F-BA1F19FE0CE5}"/>
              </a:ext>
            </a:extLst>
          </p:cNvPr>
          <p:cNvPicPr>
            <a:picLocks noChangeAspect="1"/>
          </p:cNvPicPr>
          <p:nvPr/>
        </p:nvPicPr>
        <p:blipFill>
          <a:blip r:embed="rId2"/>
          <a:stretch>
            <a:fillRect/>
          </a:stretch>
        </p:blipFill>
        <p:spPr>
          <a:xfrm>
            <a:off x="683537" y="1474473"/>
            <a:ext cx="2858901" cy="2426015"/>
          </a:xfrm>
          <a:prstGeom prst="rect">
            <a:avLst/>
          </a:prstGeom>
        </p:spPr>
      </p:pic>
      <p:pic>
        <p:nvPicPr>
          <p:cNvPr id="3" name="그림 2">
            <a:extLst>
              <a:ext uri="{FF2B5EF4-FFF2-40B4-BE49-F238E27FC236}">
                <a16:creationId xmlns:a16="http://schemas.microsoft.com/office/drawing/2014/main" id="{9708B6C7-9EEB-BE02-AAE2-AB8F4ADCBB76}"/>
              </a:ext>
            </a:extLst>
          </p:cNvPr>
          <p:cNvPicPr>
            <a:picLocks noChangeAspect="1"/>
          </p:cNvPicPr>
          <p:nvPr/>
        </p:nvPicPr>
        <p:blipFill>
          <a:blip r:embed="rId3"/>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20373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animEffect transition="in" filter="fade">
                                      <p:cBhvr>
                                        <p:cTn id="2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679448A-7B13-FF13-82AE-1209E9312D75}"/>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a:ext>
            </a:extLst>
          </a:blip>
          <a:srcRect/>
          <a:stretch/>
        </p:blipFill>
        <p:spPr>
          <a:xfrm>
            <a:off x="5971629" y="1521619"/>
            <a:ext cx="2114549" cy="2725766"/>
          </a:xfrm>
        </p:spPr>
      </p:pic>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14</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dirty="0"/>
              <a:t>A. Sample Preparation</a:t>
            </a:r>
          </a:p>
        </p:txBody>
      </p:sp>
      <p:pic>
        <p:nvPicPr>
          <p:cNvPr id="10" name="그림 9">
            <a:extLst>
              <a:ext uri="{FF2B5EF4-FFF2-40B4-BE49-F238E27FC236}">
                <a16:creationId xmlns:a16="http://schemas.microsoft.com/office/drawing/2014/main" id="{FBDC4D17-C414-E4DB-58F2-62215EE30BC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3537" y="1870242"/>
            <a:ext cx="2716521" cy="2037390"/>
          </a:xfrm>
          <a:prstGeom prst="rect">
            <a:avLst/>
          </a:prstGeom>
          <a:scene3d>
            <a:camera prst="orthographicFront">
              <a:rot lat="0" lon="0" rev="16200000"/>
            </a:camera>
            <a:lightRig rig="threePt" dir="t"/>
          </a:scene3d>
        </p:spPr>
      </p:pic>
      <p:pic>
        <p:nvPicPr>
          <p:cNvPr id="12" name="그림 11">
            <a:extLst>
              <a:ext uri="{FF2B5EF4-FFF2-40B4-BE49-F238E27FC236}">
                <a16:creationId xmlns:a16="http://schemas.microsoft.com/office/drawing/2014/main" id="{8DA68669-A7A7-1DD5-6FFF-02CE80D9EB0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76606" y="1521619"/>
            <a:ext cx="2044606" cy="2726141"/>
          </a:xfrm>
          <a:prstGeom prst="rect">
            <a:avLst/>
          </a:prstGeom>
        </p:spPr>
      </p:pic>
      <p:sp>
        <p:nvSpPr>
          <p:cNvPr id="9" name="Title 4">
            <a:extLst>
              <a:ext uri="{FF2B5EF4-FFF2-40B4-BE49-F238E27FC236}">
                <a16:creationId xmlns:a16="http://schemas.microsoft.com/office/drawing/2014/main" id="{DF36FBEE-EF3E-7F3D-EDC0-0BF21570F1A9}"/>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pic>
        <p:nvPicPr>
          <p:cNvPr id="2" name="그림 1">
            <a:extLst>
              <a:ext uri="{FF2B5EF4-FFF2-40B4-BE49-F238E27FC236}">
                <a16:creationId xmlns:a16="http://schemas.microsoft.com/office/drawing/2014/main" id="{1EF64E0C-1D11-2A0F-F94B-C98B1CA89851}"/>
              </a:ext>
            </a:extLst>
          </p:cNvPr>
          <p:cNvPicPr>
            <a:picLocks noChangeAspect="1"/>
          </p:cNvPicPr>
          <p:nvPr/>
        </p:nvPicPr>
        <p:blipFill>
          <a:blip r:embed="rId5"/>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197485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a:xfrm>
            <a:off x="914400" y="1438042"/>
            <a:ext cx="3657604" cy="3276833"/>
          </a:xfrm>
        </p:spPr>
        <p:txBody>
          <a:bodyPr>
            <a:normAutofit/>
          </a:bodyPr>
          <a:lstStyle/>
          <a:p>
            <a:pPr marL="342900" indent="-342900">
              <a:buAutoNum type="arabicParenR"/>
            </a:pPr>
            <a:r>
              <a:rPr lang="en-US" sz="2000" dirty="0"/>
              <a:t>Visual data collection</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15</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dirty="0"/>
              <a:t>B. </a:t>
            </a:r>
            <a:r>
              <a:rPr lang="en-US" altLang="ko-KR" b="1" dirty="0">
                <a:effectLst/>
              </a:rPr>
              <a:t>Data Collection</a:t>
            </a:r>
            <a:endParaRPr lang="en-US" dirty="0"/>
          </a:p>
        </p:txBody>
      </p:sp>
      <p:pic>
        <p:nvPicPr>
          <p:cNvPr id="10" name="그림 9">
            <a:extLst>
              <a:ext uri="{FF2B5EF4-FFF2-40B4-BE49-F238E27FC236}">
                <a16:creationId xmlns:a16="http://schemas.microsoft.com/office/drawing/2014/main" id="{65DFAB73-3901-8256-89DE-A0957996497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491635" y="2921417"/>
            <a:ext cx="4543424" cy="1714544"/>
          </a:xfrm>
          <a:prstGeom prst="rect">
            <a:avLst/>
          </a:prstGeom>
        </p:spPr>
      </p:pic>
      <p:pic>
        <p:nvPicPr>
          <p:cNvPr id="12" name="그림 11">
            <a:extLst>
              <a:ext uri="{FF2B5EF4-FFF2-40B4-BE49-F238E27FC236}">
                <a16:creationId xmlns:a16="http://schemas.microsoft.com/office/drawing/2014/main" id="{EFEDAD73-A87A-3048-4801-7F49CC46D58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598790" y="1262791"/>
            <a:ext cx="4436269" cy="1712339"/>
          </a:xfrm>
          <a:prstGeom prst="rect">
            <a:avLst/>
          </a:prstGeom>
        </p:spPr>
      </p:pic>
      <p:sp>
        <p:nvSpPr>
          <p:cNvPr id="13" name="TextBox 12">
            <a:extLst>
              <a:ext uri="{FF2B5EF4-FFF2-40B4-BE49-F238E27FC236}">
                <a16:creationId xmlns:a16="http://schemas.microsoft.com/office/drawing/2014/main" id="{74BA330B-5D7B-F774-599E-13828D2F22A5}"/>
              </a:ext>
            </a:extLst>
          </p:cNvPr>
          <p:cNvSpPr txBox="1"/>
          <p:nvPr/>
        </p:nvSpPr>
        <p:spPr>
          <a:xfrm>
            <a:off x="1959445" y="4271963"/>
            <a:ext cx="1253547" cy="307777"/>
          </a:xfrm>
          <a:prstGeom prst="rect">
            <a:avLst/>
          </a:prstGeom>
          <a:noFill/>
        </p:spPr>
        <p:txBody>
          <a:bodyPr wrap="square" rtlCol="0">
            <a:spAutoFit/>
          </a:bodyPr>
          <a:lstStyle/>
          <a:p>
            <a:r>
              <a:rPr lang="en-US" altLang="ko-KR" sz="1400" b="1" dirty="0"/>
              <a:t>Photo studio</a:t>
            </a:r>
            <a:endParaRPr lang="ko-KR" altLang="en-US" sz="1400" b="1" dirty="0"/>
          </a:p>
        </p:txBody>
      </p:sp>
      <p:sp>
        <p:nvSpPr>
          <p:cNvPr id="9" name="Title 4">
            <a:extLst>
              <a:ext uri="{FF2B5EF4-FFF2-40B4-BE49-F238E27FC236}">
                <a16:creationId xmlns:a16="http://schemas.microsoft.com/office/drawing/2014/main" id="{C086D119-6938-E2CB-28E9-6DF8D3097C7A}"/>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grpSp>
        <p:nvGrpSpPr>
          <p:cNvPr id="3" name="그룹 2">
            <a:extLst>
              <a:ext uri="{FF2B5EF4-FFF2-40B4-BE49-F238E27FC236}">
                <a16:creationId xmlns:a16="http://schemas.microsoft.com/office/drawing/2014/main" id="{64539188-3154-DD36-02DE-53A7CDF73C82}"/>
              </a:ext>
            </a:extLst>
          </p:cNvPr>
          <p:cNvGrpSpPr/>
          <p:nvPr/>
        </p:nvGrpSpPr>
        <p:grpSpPr>
          <a:xfrm>
            <a:off x="306296" y="1937168"/>
            <a:ext cx="3657604" cy="2341562"/>
            <a:chOff x="2256916" y="1239163"/>
            <a:chExt cx="6649340" cy="4669687"/>
          </a:xfrm>
        </p:grpSpPr>
        <p:sp>
          <p:nvSpPr>
            <p:cNvPr id="5" name="직사각형 4">
              <a:extLst>
                <a:ext uri="{FF2B5EF4-FFF2-40B4-BE49-F238E27FC236}">
                  <a16:creationId xmlns:a16="http://schemas.microsoft.com/office/drawing/2014/main" id="{F51FCBA1-CD1A-F82A-9601-7BEBBCA5E65D}"/>
                </a:ext>
              </a:extLst>
            </p:cNvPr>
            <p:cNvSpPr/>
            <p:nvPr/>
          </p:nvSpPr>
          <p:spPr>
            <a:xfrm>
              <a:off x="3329049" y="1496295"/>
              <a:ext cx="5533901" cy="3758541"/>
            </a:xfrm>
            <a:prstGeom prst="rect">
              <a:avLst/>
            </a:prstGeom>
            <a:solidFill>
              <a:schemeClr val="accent6"/>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cxnSp>
          <p:nvCxnSpPr>
            <p:cNvPr id="7" name="직선 연결선 6">
              <a:extLst>
                <a:ext uri="{FF2B5EF4-FFF2-40B4-BE49-F238E27FC236}">
                  <a16:creationId xmlns:a16="http://schemas.microsoft.com/office/drawing/2014/main" id="{F47AE7B6-9E24-EC7C-25D2-BDA24A4B7AA8}"/>
                </a:ext>
              </a:extLst>
            </p:cNvPr>
            <p:cNvCxnSpPr>
              <a:cxnSpLocks/>
            </p:cNvCxnSpPr>
            <p:nvPr/>
          </p:nvCxnSpPr>
          <p:spPr>
            <a:xfrm>
              <a:off x="3354539" y="4434241"/>
              <a:ext cx="555171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43E72128-2406-BE91-71D0-493040FB69B2}"/>
                </a:ext>
              </a:extLst>
            </p:cNvPr>
            <p:cNvSpPr/>
            <p:nvPr/>
          </p:nvSpPr>
          <p:spPr>
            <a:xfrm>
              <a:off x="4070710" y="1239163"/>
              <a:ext cx="2173184" cy="19594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cxnSp>
          <p:nvCxnSpPr>
            <p:cNvPr id="14" name="직선 연결선 13">
              <a:extLst>
                <a:ext uri="{FF2B5EF4-FFF2-40B4-BE49-F238E27FC236}">
                  <a16:creationId xmlns:a16="http://schemas.microsoft.com/office/drawing/2014/main" id="{8C61900E-0AD3-F6BA-C691-C02FB031223A}"/>
                </a:ext>
              </a:extLst>
            </p:cNvPr>
            <p:cNvCxnSpPr>
              <a:cxnSpLocks/>
            </p:cNvCxnSpPr>
            <p:nvPr/>
          </p:nvCxnSpPr>
          <p:spPr>
            <a:xfrm>
              <a:off x="6018890" y="1496295"/>
              <a:ext cx="180742"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5EAD06-D173-B24B-BF20-A3241A640875}"/>
                </a:ext>
              </a:extLst>
            </p:cNvPr>
            <p:cNvSpPr txBox="1"/>
            <p:nvPr/>
          </p:nvSpPr>
          <p:spPr>
            <a:xfrm>
              <a:off x="6299902" y="4449632"/>
              <a:ext cx="545534" cy="429652"/>
            </a:xfrm>
            <a:prstGeom prst="rect">
              <a:avLst/>
            </a:prstGeom>
            <a:noFill/>
          </p:spPr>
          <p:txBody>
            <a:bodyPr wrap="none" rtlCol="0">
              <a:spAutoFit/>
            </a:bodyPr>
            <a:lstStyle/>
            <a:p>
              <a:r>
                <a:rPr lang="en-US" altLang="ko-KR" sz="800" dirty="0"/>
                <a:t>(b)</a:t>
              </a:r>
              <a:endParaRPr lang="ko-KR" altLang="en-US" sz="800" dirty="0"/>
            </a:p>
          </p:txBody>
        </p:sp>
        <p:sp>
          <p:nvSpPr>
            <p:cNvPr id="16" name="TextBox 15">
              <a:extLst>
                <a:ext uri="{FF2B5EF4-FFF2-40B4-BE49-F238E27FC236}">
                  <a16:creationId xmlns:a16="http://schemas.microsoft.com/office/drawing/2014/main" id="{27A4534A-150A-2F92-C4FC-AFD15B7852F1}"/>
                </a:ext>
              </a:extLst>
            </p:cNvPr>
            <p:cNvSpPr txBox="1"/>
            <p:nvPr/>
          </p:nvSpPr>
          <p:spPr>
            <a:xfrm>
              <a:off x="5881929" y="1493092"/>
              <a:ext cx="545534" cy="429652"/>
            </a:xfrm>
            <a:prstGeom prst="rect">
              <a:avLst/>
            </a:prstGeom>
            <a:noFill/>
          </p:spPr>
          <p:txBody>
            <a:bodyPr wrap="none" rtlCol="0">
              <a:spAutoFit/>
            </a:bodyPr>
            <a:lstStyle/>
            <a:p>
              <a:r>
                <a:rPr lang="en-US" altLang="ko-KR" sz="800" dirty="0"/>
                <a:t>(a)</a:t>
              </a:r>
              <a:endParaRPr lang="ko-KR" altLang="en-US" sz="800" dirty="0"/>
            </a:p>
          </p:txBody>
        </p:sp>
        <p:cxnSp>
          <p:nvCxnSpPr>
            <p:cNvPr id="17" name="직선 연결선 16">
              <a:extLst>
                <a:ext uri="{FF2B5EF4-FFF2-40B4-BE49-F238E27FC236}">
                  <a16:creationId xmlns:a16="http://schemas.microsoft.com/office/drawing/2014/main" id="{D6A60622-AE02-FE5F-76E8-5B74228AF830}"/>
                </a:ext>
              </a:extLst>
            </p:cNvPr>
            <p:cNvCxnSpPr>
              <a:cxnSpLocks/>
            </p:cNvCxnSpPr>
            <p:nvPr/>
          </p:nvCxnSpPr>
          <p:spPr>
            <a:xfrm>
              <a:off x="5701186" y="4446428"/>
              <a:ext cx="7927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타원 17">
              <a:extLst>
                <a:ext uri="{FF2B5EF4-FFF2-40B4-BE49-F238E27FC236}">
                  <a16:creationId xmlns:a16="http://schemas.microsoft.com/office/drawing/2014/main" id="{E736704A-43F9-4064-8858-0E6A66F75ED1}"/>
                </a:ext>
              </a:extLst>
            </p:cNvPr>
            <p:cNvSpPr/>
            <p:nvPr/>
          </p:nvSpPr>
          <p:spPr>
            <a:xfrm>
              <a:off x="5576453" y="3523317"/>
              <a:ext cx="1039091" cy="103909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9" name="TextBox 18">
              <a:extLst>
                <a:ext uri="{FF2B5EF4-FFF2-40B4-BE49-F238E27FC236}">
                  <a16:creationId xmlns:a16="http://schemas.microsoft.com/office/drawing/2014/main" id="{2E45014C-5E0E-186A-9291-D7027FB10303}"/>
                </a:ext>
              </a:extLst>
            </p:cNvPr>
            <p:cNvSpPr txBox="1"/>
            <p:nvPr/>
          </p:nvSpPr>
          <p:spPr>
            <a:xfrm>
              <a:off x="2256916" y="3177278"/>
              <a:ext cx="819243" cy="429652"/>
            </a:xfrm>
            <a:prstGeom prst="rect">
              <a:avLst/>
            </a:prstGeom>
            <a:noFill/>
          </p:spPr>
          <p:txBody>
            <a:bodyPr wrap="square" rtlCol="0">
              <a:spAutoFit/>
            </a:bodyPr>
            <a:lstStyle/>
            <a:p>
              <a:pPr algn="ctr"/>
              <a:r>
                <a:rPr lang="en-US" altLang="ko-KR" sz="800" dirty="0"/>
                <a:t>26cm</a:t>
              </a:r>
              <a:endParaRPr lang="ko-KR" altLang="en-US" sz="800" dirty="0"/>
            </a:p>
          </p:txBody>
        </p:sp>
        <p:sp>
          <p:nvSpPr>
            <p:cNvPr id="20" name="TextBox 19">
              <a:extLst>
                <a:ext uri="{FF2B5EF4-FFF2-40B4-BE49-F238E27FC236}">
                  <a16:creationId xmlns:a16="http://schemas.microsoft.com/office/drawing/2014/main" id="{B71E6BD2-2035-DE4A-294F-F1D02233ED83}"/>
                </a:ext>
              </a:extLst>
            </p:cNvPr>
            <p:cNvSpPr txBox="1"/>
            <p:nvPr/>
          </p:nvSpPr>
          <p:spPr>
            <a:xfrm>
              <a:off x="5781526" y="5479198"/>
              <a:ext cx="792748" cy="429652"/>
            </a:xfrm>
            <a:prstGeom prst="rect">
              <a:avLst/>
            </a:prstGeom>
            <a:noFill/>
          </p:spPr>
          <p:txBody>
            <a:bodyPr wrap="square" rtlCol="0">
              <a:spAutoFit/>
            </a:bodyPr>
            <a:lstStyle/>
            <a:p>
              <a:pPr algn="ctr"/>
              <a:r>
                <a:rPr lang="en-US" altLang="ko-KR" sz="800" dirty="0"/>
                <a:t>38cm</a:t>
              </a:r>
              <a:endParaRPr lang="ko-KR" altLang="en-US" sz="800" dirty="0"/>
            </a:p>
          </p:txBody>
        </p:sp>
        <p:sp>
          <p:nvSpPr>
            <p:cNvPr id="21" name="TextBox 20">
              <a:extLst>
                <a:ext uri="{FF2B5EF4-FFF2-40B4-BE49-F238E27FC236}">
                  <a16:creationId xmlns:a16="http://schemas.microsoft.com/office/drawing/2014/main" id="{304DBAD4-9E96-74A5-51EE-63C1258FFF7E}"/>
                </a:ext>
              </a:extLst>
            </p:cNvPr>
            <p:cNvSpPr txBox="1"/>
            <p:nvPr/>
          </p:nvSpPr>
          <p:spPr>
            <a:xfrm>
              <a:off x="4121602" y="1670159"/>
              <a:ext cx="967776" cy="429652"/>
            </a:xfrm>
            <a:prstGeom prst="rect">
              <a:avLst/>
            </a:prstGeom>
            <a:noFill/>
          </p:spPr>
          <p:txBody>
            <a:bodyPr wrap="square" rtlCol="0">
              <a:spAutoFit/>
            </a:bodyPr>
            <a:lstStyle/>
            <a:p>
              <a:pPr algn="ctr"/>
              <a:r>
                <a:rPr lang="en-US" altLang="ko-KR" sz="800" dirty="0"/>
                <a:t>18.5cm</a:t>
              </a:r>
              <a:endParaRPr lang="ko-KR" altLang="en-US" sz="800" dirty="0"/>
            </a:p>
          </p:txBody>
        </p:sp>
        <p:sp>
          <p:nvSpPr>
            <p:cNvPr id="22" name="TextBox 21">
              <a:extLst>
                <a:ext uri="{FF2B5EF4-FFF2-40B4-BE49-F238E27FC236}">
                  <a16:creationId xmlns:a16="http://schemas.microsoft.com/office/drawing/2014/main" id="{97A2E87E-2CBC-28B9-5BE5-A34CBC224E6F}"/>
                </a:ext>
              </a:extLst>
            </p:cNvPr>
            <p:cNvSpPr txBox="1"/>
            <p:nvPr/>
          </p:nvSpPr>
          <p:spPr>
            <a:xfrm>
              <a:off x="5788620" y="4664291"/>
              <a:ext cx="705314" cy="429652"/>
            </a:xfrm>
            <a:prstGeom prst="rect">
              <a:avLst/>
            </a:prstGeom>
            <a:noFill/>
          </p:spPr>
          <p:txBody>
            <a:bodyPr wrap="square" rtlCol="0">
              <a:spAutoFit/>
            </a:bodyPr>
            <a:lstStyle/>
            <a:p>
              <a:pPr algn="ctr"/>
              <a:r>
                <a:rPr lang="en-US" altLang="ko-KR" sz="800" dirty="0"/>
                <a:t>3cm</a:t>
              </a:r>
              <a:endParaRPr lang="ko-KR" altLang="en-US" sz="800" dirty="0"/>
            </a:p>
          </p:txBody>
        </p:sp>
        <p:sp>
          <p:nvSpPr>
            <p:cNvPr id="23" name="TextBox 22">
              <a:extLst>
                <a:ext uri="{FF2B5EF4-FFF2-40B4-BE49-F238E27FC236}">
                  <a16:creationId xmlns:a16="http://schemas.microsoft.com/office/drawing/2014/main" id="{B2F5CA60-2EA8-74BE-7C40-71D1D2AAF1CD}"/>
                </a:ext>
              </a:extLst>
            </p:cNvPr>
            <p:cNvSpPr txBox="1"/>
            <p:nvPr/>
          </p:nvSpPr>
          <p:spPr>
            <a:xfrm>
              <a:off x="8021616" y="4634297"/>
              <a:ext cx="774912" cy="429652"/>
            </a:xfrm>
            <a:prstGeom prst="rect">
              <a:avLst/>
            </a:prstGeom>
            <a:noFill/>
          </p:spPr>
          <p:txBody>
            <a:bodyPr wrap="square" rtlCol="0">
              <a:spAutoFit/>
            </a:bodyPr>
            <a:lstStyle/>
            <a:p>
              <a:pPr algn="ctr"/>
              <a:r>
                <a:rPr lang="en-US" altLang="ko-KR" sz="800" dirty="0"/>
                <a:t>3cm</a:t>
              </a:r>
              <a:endParaRPr lang="ko-KR" altLang="en-US" sz="800" dirty="0"/>
            </a:p>
          </p:txBody>
        </p:sp>
        <p:sp>
          <p:nvSpPr>
            <p:cNvPr id="24" name="TextBox 23">
              <a:extLst>
                <a:ext uri="{FF2B5EF4-FFF2-40B4-BE49-F238E27FC236}">
                  <a16:creationId xmlns:a16="http://schemas.microsoft.com/office/drawing/2014/main" id="{D8F35ABA-2E33-2EAF-A6C3-8228FC6BD95E}"/>
                </a:ext>
              </a:extLst>
            </p:cNvPr>
            <p:cNvSpPr txBox="1"/>
            <p:nvPr/>
          </p:nvSpPr>
          <p:spPr>
            <a:xfrm>
              <a:off x="6960374" y="1670159"/>
              <a:ext cx="967776" cy="429652"/>
            </a:xfrm>
            <a:prstGeom prst="rect">
              <a:avLst/>
            </a:prstGeom>
            <a:noFill/>
          </p:spPr>
          <p:txBody>
            <a:bodyPr wrap="square" rtlCol="0">
              <a:spAutoFit/>
            </a:bodyPr>
            <a:lstStyle/>
            <a:p>
              <a:pPr algn="ctr"/>
              <a:r>
                <a:rPr lang="en-US" altLang="ko-KR" sz="800" dirty="0"/>
                <a:t>18.5cm</a:t>
              </a:r>
              <a:endParaRPr lang="ko-KR" altLang="en-US" sz="800" dirty="0"/>
            </a:p>
          </p:txBody>
        </p:sp>
        <p:sp>
          <p:nvSpPr>
            <p:cNvPr id="25" name="자유형: 도형 24">
              <a:extLst>
                <a:ext uri="{FF2B5EF4-FFF2-40B4-BE49-F238E27FC236}">
                  <a16:creationId xmlns:a16="http://schemas.microsoft.com/office/drawing/2014/main" id="{6A2CDDC7-E07E-ECED-4F13-1E7766DD907C}"/>
                </a:ext>
              </a:extLst>
            </p:cNvPr>
            <p:cNvSpPr/>
            <p:nvPr/>
          </p:nvSpPr>
          <p:spPr>
            <a:xfrm>
              <a:off x="6199632" y="1542288"/>
              <a:ext cx="2596896" cy="164638"/>
            </a:xfrm>
            <a:custGeom>
              <a:avLst/>
              <a:gdLst>
                <a:gd name="connsiteX0" fmla="*/ 0 w 2596896"/>
                <a:gd name="connsiteY0" fmla="*/ 0 h 164638"/>
                <a:gd name="connsiteX1" fmla="*/ 1237488 w 2596896"/>
                <a:gd name="connsiteY1" fmla="*/ 164592 h 164638"/>
                <a:gd name="connsiteX2" fmla="*/ 2596896 w 2596896"/>
                <a:gd name="connsiteY2" fmla="*/ 18288 h 164638"/>
                <a:gd name="connsiteX3" fmla="*/ 2596896 w 2596896"/>
                <a:gd name="connsiteY3" fmla="*/ 18288 h 164638"/>
                <a:gd name="connsiteX4" fmla="*/ 2596896 w 2596896"/>
                <a:gd name="connsiteY4" fmla="*/ 18288 h 164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6896" h="164638">
                  <a:moveTo>
                    <a:pt x="0" y="0"/>
                  </a:moveTo>
                  <a:cubicBezTo>
                    <a:pt x="402336" y="80772"/>
                    <a:pt x="804672" y="161544"/>
                    <a:pt x="1237488" y="164592"/>
                  </a:cubicBezTo>
                  <a:cubicBezTo>
                    <a:pt x="1670304" y="167640"/>
                    <a:pt x="2596896" y="18288"/>
                    <a:pt x="2596896" y="18288"/>
                  </a:cubicBezTo>
                  <a:lnTo>
                    <a:pt x="2596896" y="18288"/>
                  </a:lnTo>
                  <a:lnTo>
                    <a:pt x="2596896" y="1828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sz="800"/>
            </a:p>
          </p:txBody>
        </p:sp>
        <p:sp>
          <p:nvSpPr>
            <p:cNvPr id="26" name="자유형: 도형 25">
              <a:extLst>
                <a:ext uri="{FF2B5EF4-FFF2-40B4-BE49-F238E27FC236}">
                  <a16:creationId xmlns:a16="http://schemas.microsoft.com/office/drawing/2014/main" id="{72CE8D49-6640-EC57-0120-58ED4CA9EC02}"/>
                </a:ext>
              </a:extLst>
            </p:cNvPr>
            <p:cNvSpPr/>
            <p:nvPr/>
          </p:nvSpPr>
          <p:spPr>
            <a:xfrm>
              <a:off x="3395473" y="1554180"/>
              <a:ext cx="2596896" cy="164638"/>
            </a:xfrm>
            <a:custGeom>
              <a:avLst/>
              <a:gdLst>
                <a:gd name="connsiteX0" fmla="*/ 0 w 2596896"/>
                <a:gd name="connsiteY0" fmla="*/ 0 h 164638"/>
                <a:gd name="connsiteX1" fmla="*/ 1237488 w 2596896"/>
                <a:gd name="connsiteY1" fmla="*/ 164592 h 164638"/>
                <a:gd name="connsiteX2" fmla="*/ 2596896 w 2596896"/>
                <a:gd name="connsiteY2" fmla="*/ 18288 h 164638"/>
                <a:gd name="connsiteX3" fmla="*/ 2596896 w 2596896"/>
                <a:gd name="connsiteY3" fmla="*/ 18288 h 164638"/>
                <a:gd name="connsiteX4" fmla="*/ 2596896 w 2596896"/>
                <a:gd name="connsiteY4" fmla="*/ 18288 h 164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6896" h="164638">
                  <a:moveTo>
                    <a:pt x="0" y="0"/>
                  </a:moveTo>
                  <a:cubicBezTo>
                    <a:pt x="402336" y="80772"/>
                    <a:pt x="804672" y="161544"/>
                    <a:pt x="1237488" y="164592"/>
                  </a:cubicBezTo>
                  <a:cubicBezTo>
                    <a:pt x="1670304" y="167640"/>
                    <a:pt x="2596896" y="18288"/>
                    <a:pt x="2596896" y="18288"/>
                  </a:cubicBezTo>
                  <a:lnTo>
                    <a:pt x="2596896" y="18288"/>
                  </a:lnTo>
                  <a:lnTo>
                    <a:pt x="2596896" y="1828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sz="800"/>
            </a:p>
          </p:txBody>
        </p:sp>
        <p:sp>
          <p:nvSpPr>
            <p:cNvPr id="27" name="자유형: 도형 26">
              <a:extLst>
                <a:ext uri="{FF2B5EF4-FFF2-40B4-BE49-F238E27FC236}">
                  <a16:creationId xmlns:a16="http://schemas.microsoft.com/office/drawing/2014/main" id="{043A67B8-0E0B-3F43-6E8E-C4C3538CC3E4}"/>
                </a:ext>
              </a:extLst>
            </p:cNvPr>
            <p:cNvSpPr/>
            <p:nvPr/>
          </p:nvSpPr>
          <p:spPr>
            <a:xfrm>
              <a:off x="3029689" y="1456944"/>
              <a:ext cx="268247" cy="3810000"/>
            </a:xfrm>
            <a:custGeom>
              <a:avLst/>
              <a:gdLst>
                <a:gd name="connsiteX0" fmla="*/ 256055 w 268247"/>
                <a:gd name="connsiteY0" fmla="*/ 0 h 3810000"/>
                <a:gd name="connsiteX1" fmla="*/ 23 w 268247"/>
                <a:gd name="connsiteY1" fmla="*/ 1950720 h 3810000"/>
                <a:gd name="connsiteX2" fmla="*/ 268247 w 268247"/>
                <a:gd name="connsiteY2" fmla="*/ 3810000 h 3810000"/>
                <a:gd name="connsiteX3" fmla="*/ 268247 w 26824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268247" h="3810000">
                  <a:moveTo>
                    <a:pt x="256055" y="0"/>
                  </a:moveTo>
                  <a:cubicBezTo>
                    <a:pt x="127023" y="657860"/>
                    <a:pt x="-2009" y="1315720"/>
                    <a:pt x="23" y="1950720"/>
                  </a:cubicBezTo>
                  <a:cubicBezTo>
                    <a:pt x="2055" y="2585720"/>
                    <a:pt x="268247" y="3810000"/>
                    <a:pt x="268247" y="3810000"/>
                  </a:cubicBezTo>
                  <a:lnTo>
                    <a:pt x="268247" y="381000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sz="800"/>
            </a:p>
          </p:txBody>
        </p:sp>
        <p:sp>
          <p:nvSpPr>
            <p:cNvPr id="28" name="자유형: 도형 27">
              <a:extLst>
                <a:ext uri="{FF2B5EF4-FFF2-40B4-BE49-F238E27FC236}">
                  <a16:creationId xmlns:a16="http://schemas.microsoft.com/office/drawing/2014/main" id="{A48C26D3-9115-DD97-B46F-D809F0A10F9E}"/>
                </a:ext>
              </a:extLst>
            </p:cNvPr>
            <p:cNvSpPr/>
            <p:nvPr/>
          </p:nvSpPr>
          <p:spPr>
            <a:xfrm>
              <a:off x="5699760" y="4480560"/>
              <a:ext cx="798576" cy="201175"/>
            </a:xfrm>
            <a:custGeom>
              <a:avLst/>
              <a:gdLst>
                <a:gd name="connsiteX0" fmla="*/ 0 w 798576"/>
                <a:gd name="connsiteY0" fmla="*/ 0 h 201175"/>
                <a:gd name="connsiteX1" fmla="*/ 396240 w 798576"/>
                <a:gd name="connsiteY1" fmla="*/ 201168 h 201175"/>
                <a:gd name="connsiteX2" fmla="*/ 798576 w 798576"/>
                <a:gd name="connsiteY2" fmla="*/ 6096 h 201175"/>
              </a:gdLst>
              <a:ahLst/>
              <a:cxnLst>
                <a:cxn ang="0">
                  <a:pos x="connsiteX0" y="connsiteY0"/>
                </a:cxn>
                <a:cxn ang="0">
                  <a:pos x="connsiteX1" y="connsiteY1"/>
                </a:cxn>
                <a:cxn ang="0">
                  <a:pos x="connsiteX2" y="connsiteY2"/>
                </a:cxn>
              </a:cxnLst>
              <a:rect l="l" t="t" r="r" b="b"/>
              <a:pathLst>
                <a:path w="798576" h="201175">
                  <a:moveTo>
                    <a:pt x="0" y="0"/>
                  </a:moveTo>
                  <a:cubicBezTo>
                    <a:pt x="131572" y="100076"/>
                    <a:pt x="263144" y="200152"/>
                    <a:pt x="396240" y="201168"/>
                  </a:cubicBezTo>
                  <a:cubicBezTo>
                    <a:pt x="529336" y="202184"/>
                    <a:pt x="663956" y="104140"/>
                    <a:pt x="798576" y="609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sz="800"/>
            </a:p>
          </p:txBody>
        </p:sp>
        <p:sp>
          <p:nvSpPr>
            <p:cNvPr id="29" name="자유형: 도형 28">
              <a:extLst>
                <a:ext uri="{FF2B5EF4-FFF2-40B4-BE49-F238E27FC236}">
                  <a16:creationId xmlns:a16="http://schemas.microsoft.com/office/drawing/2014/main" id="{90FE9F46-8203-9882-9781-60B7C59AC8F5}"/>
                </a:ext>
              </a:extLst>
            </p:cNvPr>
            <p:cNvSpPr/>
            <p:nvPr/>
          </p:nvSpPr>
          <p:spPr>
            <a:xfrm rot="5400000">
              <a:off x="8333920" y="4732944"/>
              <a:ext cx="798576" cy="201175"/>
            </a:xfrm>
            <a:custGeom>
              <a:avLst/>
              <a:gdLst>
                <a:gd name="connsiteX0" fmla="*/ 0 w 798576"/>
                <a:gd name="connsiteY0" fmla="*/ 0 h 201175"/>
                <a:gd name="connsiteX1" fmla="*/ 396240 w 798576"/>
                <a:gd name="connsiteY1" fmla="*/ 201168 h 201175"/>
                <a:gd name="connsiteX2" fmla="*/ 798576 w 798576"/>
                <a:gd name="connsiteY2" fmla="*/ 6096 h 201175"/>
              </a:gdLst>
              <a:ahLst/>
              <a:cxnLst>
                <a:cxn ang="0">
                  <a:pos x="connsiteX0" y="connsiteY0"/>
                </a:cxn>
                <a:cxn ang="0">
                  <a:pos x="connsiteX1" y="connsiteY1"/>
                </a:cxn>
                <a:cxn ang="0">
                  <a:pos x="connsiteX2" y="connsiteY2"/>
                </a:cxn>
              </a:cxnLst>
              <a:rect l="l" t="t" r="r" b="b"/>
              <a:pathLst>
                <a:path w="798576" h="201175">
                  <a:moveTo>
                    <a:pt x="0" y="0"/>
                  </a:moveTo>
                  <a:cubicBezTo>
                    <a:pt x="131572" y="100076"/>
                    <a:pt x="263144" y="200152"/>
                    <a:pt x="396240" y="201168"/>
                  </a:cubicBezTo>
                  <a:cubicBezTo>
                    <a:pt x="529336" y="202184"/>
                    <a:pt x="663956" y="104140"/>
                    <a:pt x="798576" y="609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sz="800"/>
            </a:p>
          </p:txBody>
        </p:sp>
        <p:sp>
          <p:nvSpPr>
            <p:cNvPr id="30" name="자유형: 도형 29">
              <a:extLst>
                <a:ext uri="{FF2B5EF4-FFF2-40B4-BE49-F238E27FC236}">
                  <a16:creationId xmlns:a16="http://schemas.microsoft.com/office/drawing/2014/main" id="{27D66286-02A8-8565-4597-B886D449F13E}"/>
                </a:ext>
              </a:extLst>
            </p:cNvPr>
            <p:cNvSpPr/>
            <p:nvPr/>
          </p:nvSpPr>
          <p:spPr>
            <a:xfrm>
              <a:off x="3297936" y="5291328"/>
              <a:ext cx="5608320" cy="207264"/>
            </a:xfrm>
            <a:custGeom>
              <a:avLst/>
              <a:gdLst>
                <a:gd name="connsiteX0" fmla="*/ 0 w 5608320"/>
                <a:gd name="connsiteY0" fmla="*/ 0 h 207264"/>
                <a:gd name="connsiteX1" fmla="*/ 2846832 w 5608320"/>
                <a:gd name="connsiteY1" fmla="*/ 207264 h 207264"/>
                <a:gd name="connsiteX2" fmla="*/ 5608320 w 5608320"/>
                <a:gd name="connsiteY2" fmla="*/ 0 h 207264"/>
              </a:gdLst>
              <a:ahLst/>
              <a:cxnLst>
                <a:cxn ang="0">
                  <a:pos x="connsiteX0" y="connsiteY0"/>
                </a:cxn>
                <a:cxn ang="0">
                  <a:pos x="connsiteX1" y="connsiteY1"/>
                </a:cxn>
                <a:cxn ang="0">
                  <a:pos x="connsiteX2" y="connsiteY2"/>
                </a:cxn>
              </a:cxnLst>
              <a:rect l="l" t="t" r="r" b="b"/>
              <a:pathLst>
                <a:path w="5608320" h="207264">
                  <a:moveTo>
                    <a:pt x="0" y="0"/>
                  </a:moveTo>
                  <a:cubicBezTo>
                    <a:pt x="956056" y="103632"/>
                    <a:pt x="1912112" y="207264"/>
                    <a:pt x="2846832" y="207264"/>
                  </a:cubicBezTo>
                  <a:cubicBezTo>
                    <a:pt x="3781552" y="207264"/>
                    <a:pt x="4694936" y="103632"/>
                    <a:pt x="560832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sz="800"/>
            </a:p>
          </p:txBody>
        </p:sp>
      </p:grpSp>
      <p:pic>
        <p:nvPicPr>
          <p:cNvPr id="8" name="그림 7">
            <a:extLst>
              <a:ext uri="{FF2B5EF4-FFF2-40B4-BE49-F238E27FC236}">
                <a16:creationId xmlns:a16="http://schemas.microsoft.com/office/drawing/2014/main" id="{C973BB5C-166B-E3F1-0D35-4DB3335921C3}"/>
              </a:ext>
            </a:extLst>
          </p:cNvPr>
          <p:cNvPicPr>
            <a:picLocks noChangeAspect="1"/>
          </p:cNvPicPr>
          <p:nvPr/>
        </p:nvPicPr>
        <p:blipFill>
          <a:blip r:embed="rId4"/>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122937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0F6D3E6-E20C-DE85-8CA1-A34678DB8C36}"/>
              </a:ext>
            </a:extLst>
          </p:cNvPr>
          <p:cNvPicPr>
            <a:picLocks noChangeAspect="1"/>
          </p:cNvPicPr>
          <p:nvPr/>
        </p:nvPicPr>
        <p:blipFill>
          <a:blip r:embed="rId2"/>
          <a:stretch>
            <a:fillRect/>
          </a:stretch>
        </p:blipFill>
        <p:spPr>
          <a:xfrm>
            <a:off x="1812925" y="4543479"/>
            <a:ext cx="1023408" cy="440988"/>
          </a:xfrm>
          <a:prstGeom prst="rect">
            <a:avLst/>
          </a:prstGeom>
        </p:spPr>
      </p:pic>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p:txBody>
          <a:bodyPr>
            <a:normAutofit/>
          </a:bodyPr>
          <a:lstStyle/>
          <a:p>
            <a:pPr marL="342900" indent="-342900">
              <a:buAutoNum type="arabicParenR" startAt="2"/>
            </a:pPr>
            <a:r>
              <a:rPr lang="en-US" altLang="ko-KR" sz="2000" dirty="0">
                <a:effectLst/>
              </a:rPr>
              <a:t>Measuring sugar levels</a:t>
            </a:r>
          </a:p>
          <a:p>
            <a:pPr marL="342900" indent="-342900">
              <a:buAutoNum type="arabicParenR" startAt="2"/>
            </a:pPr>
            <a:endParaRPr lang="en-US" sz="2000" dirty="0"/>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16</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altLang="ko-KR" dirty="0"/>
              <a:t>B. </a:t>
            </a:r>
            <a:r>
              <a:rPr lang="en-US" altLang="ko-KR" b="1" dirty="0">
                <a:effectLst/>
              </a:rPr>
              <a:t>Data Collection</a:t>
            </a:r>
            <a:endParaRPr lang="en-US" altLang="ko-KR" dirty="0"/>
          </a:p>
        </p:txBody>
      </p:sp>
      <p:pic>
        <p:nvPicPr>
          <p:cNvPr id="10" name="그림 9">
            <a:extLst>
              <a:ext uri="{FF2B5EF4-FFF2-40B4-BE49-F238E27FC236}">
                <a16:creationId xmlns:a16="http://schemas.microsoft.com/office/drawing/2014/main" id="{56A5F942-20F0-64EA-2412-B09AAE56F61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89395" y="2005971"/>
            <a:ext cx="1493043" cy="1990724"/>
          </a:xfrm>
          <a:prstGeom prst="rect">
            <a:avLst/>
          </a:prstGeom>
        </p:spPr>
      </p:pic>
      <p:pic>
        <p:nvPicPr>
          <p:cNvPr id="14" name="그림 13">
            <a:extLst>
              <a:ext uri="{FF2B5EF4-FFF2-40B4-BE49-F238E27FC236}">
                <a16:creationId xmlns:a16="http://schemas.microsoft.com/office/drawing/2014/main" id="{5C2CCE5E-D596-E6B5-A261-E33878F827D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86076" y="2005971"/>
            <a:ext cx="1493043" cy="1990724"/>
          </a:xfrm>
          <a:prstGeom prst="rect">
            <a:avLst/>
          </a:prstGeom>
        </p:spPr>
      </p:pic>
      <p:pic>
        <p:nvPicPr>
          <p:cNvPr id="16" name="그림 15">
            <a:extLst>
              <a:ext uri="{FF2B5EF4-FFF2-40B4-BE49-F238E27FC236}">
                <a16:creationId xmlns:a16="http://schemas.microsoft.com/office/drawing/2014/main" id="{61C3AAF2-AA77-7385-64F6-72E2AFC3B1B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882756" y="2005971"/>
            <a:ext cx="1493042" cy="1990723"/>
          </a:xfrm>
          <a:prstGeom prst="rect">
            <a:avLst/>
          </a:prstGeom>
        </p:spPr>
      </p:pic>
      <p:pic>
        <p:nvPicPr>
          <p:cNvPr id="18" name="그림 17">
            <a:extLst>
              <a:ext uri="{FF2B5EF4-FFF2-40B4-BE49-F238E27FC236}">
                <a16:creationId xmlns:a16="http://schemas.microsoft.com/office/drawing/2014/main" id="{C55CA792-5496-050E-D6EC-D45B724E7BD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879437" y="2005971"/>
            <a:ext cx="1486508" cy="1982010"/>
          </a:xfrm>
          <a:prstGeom prst="rect">
            <a:avLst/>
          </a:prstGeom>
        </p:spPr>
      </p:pic>
      <p:sp>
        <p:nvSpPr>
          <p:cNvPr id="19" name="TextBox 18">
            <a:extLst>
              <a:ext uri="{FF2B5EF4-FFF2-40B4-BE49-F238E27FC236}">
                <a16:creationId xmlns:a16="http://schemas.microsoft.com/office/drawing/2014/main" id="{518F0FFD-FDF3-4720-311C-5D6BF86F5875}"/>
              </a:ext>
            </a:extLst>
          </p:cNvPr>
          <p:cNvSpPr txBox="1"/>
          <p:nvPr/>
        </p:nvSpPr>
        <p:spPr>
          <a:xfrm>
            <a:off x="734015" y="4041404"/>
            <a:ext cx="1965025" cy="523220"/>
          </a:xfrm>
          <a:prstGeom prst="rect">
            <a:avLst/>
          </a:prstGeom>
          <a:noFill/>
        </p:spPr>
        <p:txBody>
          <a:bodyPr wrap="square" rtlCol="0">
            <a:spAutoFit/>
          </a:bodyPr>
          <a:lstStyle/>
          <a:p>
            <a:r>
              <a:rPr lang="en-US" altLang="ko-KR" sz="1400" dirty="0">
                <a:solidFill>
                  <a:schemeClr val="bg1"/>
                </a:solidFill>
              </a:rPr>
              <a:t>(a) finding the </a:t>
            </a:r>
            <a:r>
              <a:rPr lang="en-US" altLang="ko-KR" sz="1400" dirty="0" err="1">
                <a:solidFill>
                  <a:schemeClr val="bg1"/>
                </a:solidFill>
              </a:rPr>
              <a:t>reddist</a:t>
            </a:r>
            <a:r>
              <a:rPr lang="en-US" altLang="ko-KR" sz="1400" dirty="0">
                <a:solidFill>
                  <a:schemeClr val="bg1"/>
                </a:solidFill>
              </a:rPr>
              <a:t>     </a:t>
            </a:r>
          </a:p>
          <a:p>
            <a:r>
              <a:rPr lang="en-US" altLang="ko-KR" sz="1400" dirty="0">
                <a:solidFill>
                  <a:schemeClr val="bg1"/>
                </a:solidFill>
              </a:rPr>
              <a:t>      cross-section</a:t>
            </a:r>
            <a:endParaRPr lang="ko-KR" altLang="en-US" sz="1400" dirty="0">
              <a:solidFill>
                <a:schemeClr val="bg1"/>
              </a:solidFill>
            </a:endParaRPr>
          </a:p>
        </p:txBody>
      </p:sp>
      <p:sp>
        <p:nvSpPr>
          <p:cNvPr id="21" name="TextBox 20">
            <a:extLst>
              <a:ext uri="{FF2B5EF4-FFF2-40B4-BE49-F238E27FC236}">
                <a16:creationId xmlns:a16="http://schemas.microsoft.com/office/drawing/2014/main" id="{4172C732-BB8A-3426-2CB2-ED7352D86BB4}"/>
              </a:ext>
            </a:extLst>
          </p:cNvPr>
          <p:cNvSpPr txBox="1"/>
          <p:nvPr/>
        </p:nvSpPr>
        <p:spPr>
          <a:xfrm>
            <a:off x="2730697" y="4041404"/>
            <a:ext cx="1866308" cy="523220"/>
          </a:xfrm>
          <a:prstGeom prst="rect">
            <a:avLst/>
          </a:prstGeom>
          <a:noFill/>
        </p:spPr>
        <p:txBody>
          <a:bodyPr wrap="square" rtlCol="0">
            <a:spAutoFit/>
          </a:bodyPr>
          <a:lstStyle/>
          <a:p>
            <a:r>
              <a:rPr lang="en-US" altLang="ko-KR" sz="1400" dirty="0">
                <a:solidFill>
                  <a:schemeClr val="bg1"/>
                </a:solidFill>
              </a:rPr>
              <a:t>(b) Cutting that part</a:t>
            </a:r>
          </a:p>
          <a:p>
            <a:r>
              <a:rPr lang="en-US" altLang="ko-KR" sz="1400" dirty="0">
                <a:solidFill>
                  <a:schemeClr val="bg1"/>
                </a:solidFill>
              </a:rPr>
              <a:t>      of the apple</a:t>
            </a:r>
            <a:endParaRPr lang="ko-KR" altLang="en-US" sz="1400" dirty="0">
              <a:solidFill>
                <a:schemeClr val="bg1"/>
              </a:solidFill>
            </a:endParaRPr>
          </a:p>
        </p:txBody>
      </p:sp>
      <p:sp>
        <p:nvSpPr>
          <p:cNvPr id="22" name="TextBox 21">
            <a:extLst>
              <a:ext uri="{FF2B5EF4-FFF2-40B4-BE49-F238E27FC236}">
                <a16:creationId xmlns:a16="http://schemas.microsoft.com/office/drawing/2014/main" id="{B8C18232-F0FF-3155-6F0B-6DE1FDBE139F}"/>
              </a:ext>
            </a:extLst>
          </p:cNvPr>
          <p:cNvSpPr txBox="1"/>
          <p:nvPr/>
        </p:nvSpPr>
        <p:spPr>
          <a:xfrm>
            <a:off x="6720791" y="4047522"/>
            <a:ext cx="1866308" cy="523220"/>
          </a:xfrm>
          <a:prstGeom prst="rect">
            <a:avLst/>
          </a:prstGeom>
          <a:noFill/>
        </p:spPr>
        <p:txBody>
          <a:bodyPr wrap="square" rtlCol="0">
            <a:spAutoFit/>
          </a:bodyPr>
          <a:lstStyle/>
          <a:p>
            <a:r>
              <a:rPr lang="en-US" altLang="ko-KR" sz="1400" dirty="0">
                <a:solidFill>
                  <a:schemeClr val="bg1"/>
                </a:solidFill>
              </a:rPr>
              <a:t>(d) Measuring the </a:t>
            </a:r>
          </a:p>
          <a:p>
            <a:r>
              <a:rPr lang="en-US" altLang="ko-KR" sz="1400" dirty="0">
                <a:solidFill>
                  <a:schemeClr val="bg1"/>
                </a:solidFill>
              </a:rPr>
              <a:t>      sugar level</a:t>
            </a:r>
            <a:endParaRPr lang="ko-KR" altLang="en-US" sz="1400" dirty="0">
              <a:solidFill>
                <a:schemeClr val="bg1"/>
              </a:solidFill>
            </a:endParaRPr>
          </a:p>
        </p:txBody>
      </p:sp>
      <p:sp>
        <p:nvSpPr>
          <p:cNvPr id="23" name="TextBox 22">
            <a:extLst>
              <a:ext uri="{FF2B5EF4-FFF2-40B4-BE49-F238E27FC236}">
                <a16:creationId xmlns:a16="http://schemas.microsoft.com/office/drawing/2014/main" id="{ECA5B063-6099-8146-3096-BF21133C44BE}"/>
              </a:ext>
            </a:extLst>
          </p:cNvPr>
          <p:cNvSpPr txBox="1"/>
          <p:nvPr/>
        </p:nvSpPr>
        <p:spPr>
          <a:xfrm>
            <a:off x="4727377" y="4041404"/>
            <a:ext cx="1965025" cy="738664"/>
          </a:xfrm>
          <a:prstGeom prst="rect">
            <a:avLst/>
          </a:prstGeom>
          <a:noFill/>
        </p:spPr>
        <p:txBody>
          <a:bodyPr wrap="square" rtlCol="0">
            <a:spAutoFit/>
          </a:bodyPr>
          <a:lstStyle/>
          <a:p>
            <a:r>
              <a:rPr lang="en-US" altLang="ko-KR" sz="1400" dirty="0">
                <a:solidFill>
                  <a:schemeClr val="bg1"/>
                </a:solidFill>
              </a:rPr>
              <a:t>(c) Squeezing the juice </a:t>
            </a:r>
          </a:p>
          <a:p>
            <a:r>
              <a:rPr lang="en-US" altLang="ko-KR" sz="1400" dirty="0">
                <a:solidFill>
                  <a:schemeClr val="bg1"/>
                </a:solidFill>
              </a:rPr>
              <a:t>      out of the slices on      </a:t>
            </a:r>
          </a:p>
          <a:p>
            <a:r>
              <a:rPr lang="en-US" altLang="ko-KR" sz="1400" dirty="0">
                <a:solidFill>
                  <a:schemeClr val="bg1"/>
                </a:solidFill>
              </a:rPr>
              <a:t>      the sample dish</a:t>
            </a:r>
          </a:p>
        </p:txBody>
      </p:sp>
      <p:graphicFrame>
        <p:nvGraphicFramePr>
          <p:cNvPr id="3" name="표 6">
            <a:extLst>
              <a:ext uri="{FF2B5EF4-FFF2-40B4-BE49-F238E27FC236}">
                <a16:creationId xmlns:a16="http://schemas.microsoft.com/office/drawing/2014/main" id="{4347E1DE-7871-BBD3-3EFE-E23F9CB6DB77}"/>
              </a:ext>
            </a:extLst>
          </p:cNvPr>
          <p:cNvGraphicFramePr>
            <a:graphicFrameLocks noGrp="1"/>
          </p:cNvGraphicFramePr>
          <p:nvPr/>
        </p:nvGraphicFramePr>
        <p:xfrm>
          <a:off x="1679380" y="2156755"/>
          <a:ext cx="6096000" cy="151957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792391174"/>
                    </a:ext>
                  </a:extLst>
                </a:gridCol>
                <a:gridCol w="3048000">
                  <a:extLst>
                    <a:ext uri="{9D8B030D-6E8A-4147-A177-3AD203B41FA5}">
                      <a16:colId xmlns:a16="http://schemas.microsoft.com/office/drawing/2014/main" val="1792854982"/>
                    </a:ext>
                  </a:extLst>
                </a:gridCol>
              </a:tblGrid>
              <a:tr h="370840">
                <a:tc>
                  <a:txBody>
                    <a:bodyPr/>
                    <a:lstStyle/>
                    <a:p>
                      <a:pPr algn="ctr" latinLnBrk="1"/>
                      <a:r>
                        <a:rPr lang="en-US" altLang="ko-KR" sz="2800" dirty="0"/>
                        <a:t>Range</a:t>
                      </a:r>
                      <a:endParaRPr lang="ko-KR" altLang="en-US" sz="2800" dirty="0"/>
                    </a:p>
                  </a:txBody>
                  <a:tcPr/>
                </a:tc>
                <a:tc>
                  <a:txBody>
                    <a:bodyPr/>
                    <a:lstStyle/>
                    <a:p>
                      <a:pPr algn="ctr" latinLnBrk="1"/>
                      <a:r>
                        <a:rPr lang="en-US" altLang="ko-KR" sz="2800" dirty="0"/>
                        <a:t>Average</a:t>
                      </a:r>
                      <a:endParaRPr lang="ko-KR" altLang="en-US" sz="2800" dirty="0"/>
                    </a:p>
                  </a:txBody>
                  <a:tcPr/>
                </a:tc>
                <a:extLst>
                  <a:ext uri="{0D108BD9-81ED-4DB2-BD59-A6C34878D82A}">
                    <a16:rowId xmlns:a16="http://schemas.microsoft.com/office/drawing/2014/main" val="1191456194"/>
                  </a:ext>
                </a:extLst>
              </a:tr>
              <a:tr h="1001417">
                <a:tc>
                  <a:txBody>
                    <a:bodyPr/>
                    <a:lstStyle/>
                    <a:p>
                      <a:pPr algn="ctr" latinLnBrk="1"/>
                      <a:r>
                        <a:rPr lang="en-US" altLang="ko-KR" sz="2400" dirty="0"/>
                        <a:t>9.7 ~ 16.75</a:t>
                      </a:r>
                      <a:endParaRPr lang="ko-KR" altLang="en-US" sz="2400" dirty="0"/>
                    </a:p>
                  </a:txBody>
                  <a:tcPr anchor="ctr"/>
                </a:tc>
                <a:tc>
                  <a:txBody>
                    <a:bodyPr/>
                    <a:lstStyle/>
                    <a:p>
                      <a:pPr algn="ctr" latinLnBrk="1"/>
                      <a:r>
                        <a:rPr lang="en-US" altLang="ko-KR" sz="2400" dirty="0"/>
                        <a:t>13.2</a:t>
                      </a:r>
                      <a:endParaRPr lang="ko-KR" altLang="en-US" sz="2400" dirty="0"/>
                    </a:p>
                  </a:txBody>
                  <a:tcPr anchor="ctr"/>
                </a:tc>
                <a:extLst>
                  <a:ext uri="{0D108BD9-81ED-4DB2-BD59-A6C34878D82A}">
                    <a16:rowId xmlns:a16="http://schemas.microsoft.com/office/drawing/2014/main" val="843260250"/>
                  </a:ext>
                </a:extLst>
              </a:tr>
            </a:tbl>
          </a:graphicData>
        </a:graphic>
      </p:graphicFrame>
      <p:sp>
        <p:nvSpPr>
          <p:cNvPr id="9" name="Title 4">
            <a:extLst>
              <a:ext uri="{FF2B5EF4-FFF2-40B4-BE49-F238E27FC236}">
                <a16:creationId xmlns:a16="http://schemas.microsoft.com/office/drawing/2014/main" id="{F6F37535-1AF3-2134-FCA6-55C2F2D26CF4}"/>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spTree>
    <p:extLst>
      <p:ext uri="{BB962C8B-B14F-4D97-AF65-F5344CB8AC3E}">
        <p14:creationId xmlns:p14="http://schemas.microsoft.com/office/powerpoint/2010/main" val="219907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2BDDFC7-A413-4688-9BF3-5D9E0E32E9FD}"/>
              </a:ext>
            </a:extLst>
          </p:cNvPr>
          <p:cNvPicPr>
            <a:picLocks noChangeAspect="1"/>
          </p:cNvPicPr>
          <p:nvPr/>
        </p:nvPicPr>
        <p:blipFill>
          <a:blip r:embed="rId2"/>
          <a:stretch>
            <a:fillRect/>
          </a:stretch>
        </p:blipFill>
        <p:spPr>
          <a:xfrm>
            <a:off x="1812925" y="4543479"/>
            <a:ext cx="1023408" cy="440988"/>
          </a:xfrm>
          <a:prstGeom prst="rect">
            <a:avLst/>
          </a:prstGeom>
        </p:spPr>
      </p:pic>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p:txBody>
          <a:bodyPr>
            <a:normAutofit/>
          </a:bodyPr>
          <a:lstStyle/>
          <a:p>
            <a:pPr marL="0" indent="0">
              <a:buNone/>
            </a:pPr>
            <a:r>
              <a:rPr lang="en-US" altLang="ko-KR" sz="2000" dirty="0"/>
              <a:t>3)   Recording the sugar levels</a:t>
            </a:r>
          </a:p>
          <a:p>
            <a:pPr marL="0" indent="0">
              <a:buNone/>
            </a:pPr>
            <a:endParaRPr lang="en-US" sz="2000" dirty="0"/>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17</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dirty="0"/>
              <a:t>B. Data </a:t>
            </a:r>
            <a:r>
              <a:rPr lang="en-US" altLang="ko-KR" b="1" dirty="0">
                <a:effectLst/>
              </a:rPr>
              <a:t>Collection</a:t>
            </a:r>
            <a:endParaRPr lang="en-US" dirty="0"/>
          </a:p>
        </p:txBody>
      </p:sp>
      <p:pic>
        <p:nvPicPr>
          <p:cNvPr id="8" name="그림 7">
            <a:extLst>
              <a:ext uri="{FF2B5EF4-FFF2-40B4-BE49-F238E27FC236}">
                <a16:creationId xmlns:a16="http://schemas.microsoft.com/office/drawing/2014/main" id="{9B1A90A3-07D6-8BD2-ABC1-0B2C576F624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67316" y="1823391"/>
            <a:ext cx="1971111" cy="2558654"/>
          </a:xfrm>
          <a:prstGeom prst="rect">
            <a:avLst/>
          </a:prstGeom>
        </p:spPr>
      </p:pic>
      <p:pic>
        <p:nvPicPr>
          <p:cNvPr id="10" name="그림 9">
            <a:extLst>
              <a:ext uri="{FF2B5EF4-FFF2-40B4-BE49-F238E27FC236}">
                <a16:creationId xmlns:a16="http://schemas.microsoft.com/office/drawing/2014/main" id="{1AC87B74-3D13-8120-88EB-01606C5CB44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36739" y="1821323"/>
            <a:ext cx="1918990" cy="2558653"/>
          </a:xfrm>
          <a:prstGeom prst="rect">
            <a:avLst/>
          </a:prstGeom>
        </p:spPr>
      </p:pic>
      <p:sp>
        <p:nvSpPr>
          <p:cNvPr id="11" name="TextBox 10">
            <a:extLst>
              <a:ext uri="{FF2B5EF4-FFF2-40B4-BE49-F238E27FC236}">
                <a16:creationId xmlns:a16="http://schemas.microsoft.com/office/drawing/2014/main" id="{584B934E-00A6-D82C-4204-5C509F46798C}"/>
              </a:ext>
            </a:extLst>
          </p:cNvPr>
          <p:cNvSpPr txBox="1"/>
          <p:nvPr/>
        </p:nvSpPr>
        <p:spPr>
          <a:xfrm>
            <a:off x="1367596" y="4382045"/>
            <a:ext cx="1094789" cy="307777"/>
          </a:xfrm>
          <a:prstGeom prst="rect">
            <a:avLst/>
          </a:prstGeom>
          <a:noFill/>
        </p:spPr>
        <p:txBody>
          <a:bodyPr wrap="square" rtlCol="0">
            <a:spAutoFit/>
          </a:bodyPr>
          <a:lstStyle/>
          <a:p>
            <a:r>
              <a:rPr lang="en-US" altLang="ko-KR" sz="1400" dirty="0">
                <a:solidFill>
                  <a:schemeClr val="bg1"/>
                </a:solidFill>
              </a:rPr>
              <a:t>Brix meter</a:t>
            </a:r>
            <a:endParaRPr lang="ko-KR" altLang="en-US" sz="1400" dirty="0">
              <a:solidFill>
                <a:schemeClr val="bg1"/>
              </a:solidFill>
            </a:endParaRPr>
          </a:p>
        </p:txBody>
      </p:sp>
      <p:sp>
        <p:nvSpPr>
          <p:cNvPr id="12" name="TextBox 11">
            <a:extLst>
              <a:ext uri="{FF2B5EF4-FFF2-40B4-BE49-F238E27FC236}">
                <a16:creationId xmlns:a16="http://schemas.microsoft.com/office/drawing/2014/main" id="{C1E55C32-B836-9979-14E9-530FD41C70FA}"/>
              </a:ext>
            </a:extLst>
          </p:cNvPr>
          <p:cNvSpPr txBox="1"/>
          <p:nvPr/>
        </p:nvSpPr>
        <p:spPr>
          <a:xfrm>
            <a:off x="7194679" y="4382045"/>
            <a:ext cx="1046381" cy="307777"/>
          </a:xfrm>
          <a:prstGeom prst="rect">
            <a:avLst/>
          </a:prstGeom>
          <a:noFill/>
        </p:spPr>
        <p:txBody>
          <a:bodyPr wrap="square" rtlCol="0">
            <a:spAutoFit/>
          </a:bodyPr>
          <a:lstStyle/>
          <a:p>
            <a:r>
              <a:rPr lang="en-US" altLang="ko-KR" sz="1400" dirty="0">
                <a:solidFill>
                  <a:schemeClr val="bg1"/>
                </a:solidFill>
              </a:rPr>
              <a:t>csv file</a:t>
            </a:r>
            <a:endParaRPr lang="ko-KR" altLang="en-US" sz="1400" dirty="0">
              <a:solidFill>
                <a:schemeClr val="bg1"/>
              </a:solidFill>
            </a:endParaRPr>
          </a:p>
        </p:txBody>
      </p:sp>
      <p:sp>
        <p:nvSpPr>
          <p:cNvPr id="15" name="TextBox 14">
            <a:extLst>
              <a:ext uri="{FF2B5EF4-FFF2-40B4-BE49-F238E27FC236}">
                <a16:creationId xmlns:a16="http://schemas.microsoft.com/office/drawing/2014/main" id="{3FAC6CF6-1998-2451-6EF0-9D4C5EE7D471}"/>
              </a:ext>
            </a:extLst>
          </p:cNvPr>
          <p:cNvSpPr txBox="1"/>
          <p:nvPr/>
        </p:nvSpPr>
        <p:spPr>
          <a:xfrm>
            <a:off x="3753976" y="4382045"/>
            <a:ext cx="2149112" cy="307777"/>
          </a:xfrm>
          <a:prstGeom prst="rect">
            <a:avLst/>
          </a:prstGeom>
          <a:noFill/>
        </p:spPr>
        <p:txBody>
          <a:bodyPr wrap="square" rtlCol="0">
            <a:spAutoFit/>
          </a:bodyPr>
          <a:lstStyle/>
          <a:p>
            <a:r>
              <a:rPr lang="en-US" altLang="ko-KR" sz="1400" dirty="0">
                <a:solidFill>
                  <a:schemeClr val="bg1"/>
                </a:solidFill>
              </a:rPr>
              <a:t>Sugar content recording</a:t>
            </a:r>
            <a:endParaRPr lang="ko-KR" altLang="en-US" sz="1400" dirty="0">
              <a:solidFill>
                <a:schemeClr val="bg1"/>
              </a:solidFill>
            </a:endParaRPr>
          </a:p>
        </p:txBody>
      </p:sp>
      <p:pic>
        <p:nvPicPr>
          <p:cNvPr id="7" name="그림 6">
            <a:extLst>
              <a:ext uri="{FF2B5EF4-FFF2-40B4-BE49-F238E27FC236}">
                <a16:creationId xmlns:a16="http://schemas.microsoft.com/office/drawing/2014/main" id="{8C93BC24-0CD4-1535-4EBE-63DEB3327815}"/>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022239" y="1823390"/>
            <a:ext cx="3378562" cy="2556585"/>
          </a:xfrm>
          <a:prstGeom prst="rect">
            <a:avLst/>
          </a:prstGeom>
        </p:spPr>
      </p:pic>
      <p:sp>
        <p:nvSpPr>
          <p:cNvPr id="13" name="Title 4">
            <a:extLst>
              <a:ext uri="{FF2B5EF4-FFF2-40B4-BE49-F238E27FC236}">
                <a16:creationId xmlns:a16="http://schemas.microsoft.com/office/drawing/2014/main" id="{EE23EB1B-7CC0-05FF-E065-C003B339E9C7}"/>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spTree>
    <p:extLst>
      <p:ext uri="{BB962C8B-B14F-4D97-AF65-F5344CB8AC3E}">
        <p14:creationId xmlns:p14="http://schemas.microsoft.com/office/powerpoint/2010/main" val="2201390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a:xfrm>
            <a:off x="914400" y="1438042"/>
            <a:ext cx="2928938" cy="2558653"/>
          </a:xfrm>
        </p:spPr>
        <p:txBody>
          <a:bodyPr>
            <a:normAutofit/>
          </a:bodyPr>
          <a:lstStyle/>
          <a:p>
            <a:pPr marL="342900" indent="-342900">
              <a:buAutoNum type="arabicParenR"/>
            </a:pPr>
            <a:r>
              <a:rPr lang="en-US" sz="2000" dirty="0"/>
              <a:t>Feature extraction</a:t>
            </a:r>
          </a:p>
          <a:p>
            <a:pPr marL="0" indent="0">
              <a:buNone/>
            </a:pPr>
            <a:endParaRPr lang="en-US" sz="1600" dirty="0"/>
          </a:p>
          <a:p>
            <a:pPr marL="0" indent="0">
              <a:buNone/>
            </a:pPr>
            <a:r>
              <a:rPr lang="en-US" altLang="ko-KR" sz="1400" b="0" i="0" dirty="0">
                <a:solidFill>
                  <a:srgbClr val="000000"/>
                </a:solidFill>
                <a:effectLst/>
                <a:latin typeface="noto"/>
              </a:rPr>
              <a:t>	a. </a:t>
            </a:r>
            <a:r>
              <a:rPr lang="en-US" altLang="ko-KR" sz="1400" dirty="0">
                <a:solidFill>
                  <a:srgbClr val="000000"/>
                </a:solidFill>
                <a:latin typeface="noto"/>
              </a:rPr>
              <a:t>A</a:t>
            </a:r>
            <a:r>
              <a:rPr lang="en-US" altLang="ko-KR" sz="1400" b="0" i="0" dirty="0">
                <a:solidFill>
                  <a:srgbClr val="000000"/>
                </a:solidFill>
                <a:effectLst/>
                <a:latin typeface="noto"/>
              </a:rPr>
              <a:t>pple’s RGB values</a:t>
            </a:r>
          </a:p>
          <a:p>
            <a:pPr marL="0" indent="0">
              <a:buNone/>
            </a:pPr>
            <a:endParaRPr lang="en-US" sz="1400" dirty="0">
              <a:solidFill>
                <a:srgbClr val="000000"/>
              </a:solidFill>
              <a:latin typeface="noto"/>
            </a:endParaRPr>
          </a:p>
          <a:p>
            <a:pPr marL="0" indent="0">
              <a:buNone/>
            </a:pPr>
            <a:r>
              <a:rPr lang="en-US" sz="1400" dirty="0">
                <a:solidFill>
                  <a:srgbClr val="000000"/>
                </a:solidFill>
                <a:latin typeface="noto"/>
              </a:rPr>
              <a:t>	b. size</a:t>
            </a:r>
          </a:p>
          <a:p>
            <a:pPr marL="0" indent="0">
              <a:buNone/>
            </a:pPr>
            <a:endParaRPr lang="en-US" sz="1400" dirty="0">
              <a:solidFill>
                <a:srgbClr val="000000"/>
              </a:solidFill>
              <a:latin typeface="noto"/>
            </a:endParaRPr>
          </a:p>
          <a:p>
            <a:pPr marL="0" indent="0">
              <a:buNone/>
            </a:pPr>
            <a:r>
              <a:rPr lang="en-US" sz="1400" dirty="0">
                <a:solidFill>
                  <a:srgbClr val="000000"/>
                </a:solidFill>
                <a:latin typeface="noto"/>
              </a:rPr>
              <a:t>	c. The Y</a:t>
            </a:r>
            <a:r>
              <a:rPr lang="en-US" altLang="ko-KR" sz="1400" b="0" i="0" dirty="0">
                <a:solidFill>
                  <a:srgbClr val="000000"/>
                </a:solidFill>
                <a:effectLst/>
                <a:latin typeface="noto"/>
              </a:rPr>
              <a:t>ellowest part</a:t>
            </a:r>
          </a:p>
          <a:p>
            <a:pPr marL="0" indent="0">
              <a:buNone/>
            </a:pPr>
            <a:endParaRPr lang="en-US" sz="1400" dirty="0">
              <a:solidFill>
                <a:srgbClr val="000000"/>
              </a:solidFill>
              <a:latin typeface="noto"/>
            </a:endParaRPr>
          </a:p>
          <a:p>
            <a:pPr marL="0" indent="0">
              <a:buNone/>
            </a:pPr>
            <a:r>
              <a:rPr lang="en-US" sz="1400" dirty="0">
                <a:solidFill>
                  <a:srgbClr val="000000"/>
                </a:solidFill>
                <a:latin typeface="noto"/>
              </a:rPr>
              <a:t>	d. Ratio</a:t>
            </a:r>
            <a:endParaRPr lang="en-US" altLang="ko-KR" sz="1400" b="0" i="0" dirty="0">
              <a:solidFill>
                <a:srgbClr val="000000"/>
              </a:solidFill>
              <a:effectLst/>
              <a:latin typeface="noto"/>
            </a:endParaRPr>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18</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dirty="0"/>
              <a:t>C. Data preprocessing - ML</a:t>
            </a:r>
          </a:p>
        </p:txBody>
      </p:sp>
      <p:pic>
        <p:nvPicPr>
          <p:cNvPr id="8" name="그림 7">
            <a:extLst>
              <a:ext uri="{FF2B5EF4-FFF2-40B4-BE49-F238E27FC236}">
                <a16:creationId xmlns:a16="http://schemas.microsoft.com/office/drawing/2014/main" id="{D8CC463E-3268-D971-B2EC-BE22439C66F5}"/>
              </a:ext>
            </a:extLst>
          </p:cNvPr>
          <p:cNvPicPr>
            <a:picLocks noChangeAspect="1"/>
          </p:cNvPicPr>
          <p:nvPr/>
        </p:nvPicPr>
        <p:blipFill>
          <a:blip r:embed="rId2"/>
          <a:stretch>
            <a:fillRect/>
          </a:stretch>
        </p:blipFill>
        <p:spPr>
          <a:xfrm>
            <a:off x="4023598" y="1438042"/>
            <a:ext cx="4148851" cy="2756656"/>
          </a:xfrm>
          <a:prstGeom prst="rect">
            <a:avLst/>
          </a:prstGeom>
        </p:spPr>
      </p:pic>
      <p:sp>
        <p:nvSpPr>
          <p:cNvPr id="9" name="Title 4">
            <a:extLst>
              <a:ext uri="{FF2B5EF4-FFF2-40B4-BE49-F238E27FC236}">
                <a16:creationId xmlns:a16="http://schemas.microsoft.com/office/drawing/2014/main" id="{A424E19C-7B66-E42D-062C-3C8229DFF703}"/>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pic>
        <p:nvPicPr>
          <p:cNvPr id="3" name="그림 2">
            <a:extLst>
              <a:ext uri="{FF2B5EF4-FFF2-40B4-BE49-F238E27FC236}">
                <a16:creationId xmlns:a16="http://schemas.microsoft.com/office/drawing/2014/main" id="{44517DD7-533C-A6A1-F71C-DD76D60F00B2}"/>
              </a:ext>
            </a:extLst>
          </p:cNvPr>
          <p:cNvPicPr>
            <a:picLocks noChangeAspect="1"/>
          </p:cNvPicPr>
          <p:nvPr/>
        </p:nvPicPr>
        <p:blipFill>
          <a:blip r:embed="rId3"/>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235575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a:xfrm>
            <a:off x="914399" y="1438042"/>
            <a:ext cx="3964781" cy="2558653"/>
          </a:xfrm>
        </p:spPr>
        <p:txBody>
          <a:bodyPr>
            <a:normAutofit/>
          </a:bodyPr>
          <a:lstStyle/>
          <a:p>
            <a:pPr marL="0" indent="0">
              <a:buNone/>
            </a:pPr>
            <a:r>
              <a:rPr lang="en-US" altLang="ko-KR" sz="2000" dirty="0"/>
              <a:t>2)   The datafication method</a:t>
            </a:r>
          </a:p>
          <a:p>
            <a:pPr marL="0" indent="0">
              <a:buNone/>
            </a:pPr>
            <a:endParaRPr lang="en-US" altLang="ko-KR" sz="1400" dirty="0">
              <a:solidFill>
                <a:schemeClr val="bg1"/>
              </a:solidFill>
            </a:endParaRPr>
          </a:p>
          <a:p>
            <a:pPr marL="0" indent="0">
              <a:buNone/>
            </a:pPr>
            <a:r>
              <a:rPr lang="en-US" altLang="ko-KR" sz="1400" dirty="0">
                <a:latin typeface="noto"/>
              </a:rPr>
              <a:t>	</a:t>
            </a:r>
            <a:r>
              <a:rPr lang="en-US" altLang="ko-KR" sz="1400" dirty="0">
                <a:solidFill>
                  <a:schemeClr val="bg1"/>
                </a:solidFill>
                <a:latin typeface="noto"/>
              </a:rPr>
              <a:t>a. Remove Background</a:t>
            </a:r>
          </a:p>
          <a:p>
            <a:pPr marL="0" indent="0">
              <a:buNone/>
            </a:pPr>
            <a:endParaRPr lang="en-US" altLang="ko-KR" sz="1400" dirty="0">
              <a:latin typeface="noto"/>
            </a:endParaRPr>
          </a:p>
          <a:p>
            <a:pPr marL="0" indent="0">
              <a:buNone/>
            </a:pPr>
            <a:r>
              <a:rPr lang="en-US" altLang="ko-KR" sz="1400" dirty="0">
                <a:solidFill>
                  <a:schemeClr val="bg1"/>
                </a:solidFill>
                <a:latin typeface="noto"/>
              </a:rPr>
              <a:t>	b. </a:t>
            </a:r>
            <a:r>
              <a:rPr lang="en-US" altLang="ko-KR" sz="1400" b="0" i="0" dirty="0">
                <a:solidFill>
                  <a:srgbClr val="000000"/>
                </a:solidFill>
                <a:effectLst/>
                <a:latin typeface="noto"/>
              </a:rPr>
              <a:t>Acquire RGB values for pixels</a:t>
            </a:r>
            <a:endParaRPr lang="en-US" altLang="ko-KR" sz="1200" b="0" i="0" dirty="0">
              <a:solidFill>
                <a:srgbClr val="000000"/>
              </a:solidFill>
              <a:effectLst/>
              <a:latin typeface="noto"/>
            </a:endParaRPr>
          </a:p>
          <a:p>
            <a:pPr marL="0" indent="0">
              <a:buNone/>
            </a:pPr>
            <a:endParaRPr lang="en-US" altLang="ko-KR" dirty="0">
              <a:solidFill>
                <a:srgbClr val="000000"/>
              </a:solidFill>
              <a:latin typeface="noto"/>
            </a:endParaRPr>
          </a:p>
          <a:p>
            <a:pPr marL="0" indent="0">
              <a:buNone/>
            </a:pPr>
            <a:r>
              <a:rPr lang="en-US" altLang="ko-KR" sz="1400" dirty="0">
                <a:solidFill>
                  <a:srgbClr val="000000"/>
                </a:solidFill>
                <a:latin typeface="noto"/>
              </a:rPr>
              <a:t>	c. Acquire Size of apples</a:t>
            </a:r>
          </a:p>
          <a:p>
            <a:pPr marL="0" indent="0">
              <a:buNone/>
            </a:pPr>
            <a:endParaRPr lang="en-US" sz="1150" dirty="0">
              <a:latin typeface="noto"/>
            </a:endParaRPr>
          </a:p>
          <a:p>
            <a:pPr marL="0" indent="0">
              <a:buNone/>
            </a:pPr>
            <a:r>
              <a:rPr lang="en-US" dirty="0">
                <a:latin typeface="noto"/>
              </a:rPr>
              <a:t>	</a:t>
            </a:r>
            <a:r>
              <a:rPr lang="en-US" sz="1400" dirty="0">
                <a:latin typeface="noto"/>
              </a:rPr>
              <a:t>d. </a:t>
            </a:r>
            <a:r>
              <a:rPr lang="en-US" altLang="ko-KR" sz="1400" b="0" i="0" dirty="0">
                <a:solidFill>
                  <a:srgbClr val="000000"/>
                </a:solidFill>
                <a:effectLst/>
                <a:latin typeface="noto"/>
              </a:rPr>
              <a:t>Combine </a:t>
            </a:r>
            <a:r>
              <a:rPr lang="en-US" altLang="ko-KR" sz="1400" dirty="0">
                <a:solidFill>
                  <a:srgbClr val="000000"/>
                </a:solidFill>
                <a:latin typeface="noto"/>
              </a:rPr>
              <a:t>feature</a:t>
            </a:r>
            <a:r>
              <a:rPr lang="en-US" altLang="ko-KR" sz="1400" b="0" i="0" dirty="0">
                <a:solidFill>
                  <a:srgbClr val="000000"/>
                </a:solidFill>
                <a:effectLst/>
                <a:latin typeface="noto"/>
              </a:rPr>
              <a:t>s to </a:t>
            </a:r>
            <a:r>
              <a:rPr lang="en-US" altLang="ko-KR" sz="1400" dirty="0" err="1">
                <a:solidFill>
                  <a:srgbClr val="000000"/>
                </a:solidFill>
                <a:latin typeface="noto"/>
              </a:rPr>
              <a:t>optain</a:t>
            </a:r>
            <a:r>
              <a:rPr lang="en-US" altLang="ko-KR" sz="1400" b="0" i="0" dirty="0">
                <a:solidFill>
                  <a:srgbClr val="000000"/>
                </a:solidFill>
                <a:effectLst/>
                <a:latin typeface="noto"/>
              </a:rPr>
              <a:t> other features</a:t>
            </a:r>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19</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dirty="0"/>
              <a:t>C. Data preprocessing - ML</a:t>
            </a:r>
          </a:p>
        </p:txBody>
      </p:sp>
      <p:pic>
        <p:nvPicPr>
          <p:cNvPr id="9" name="그림 8">
            <a:extLst>
              <a:ext uri="{FF2B5EF4-FFF2-40B4-BE49-F238E27FC236}">
                <a16:creationId xmlns:a16="http://schemas.microsoft.com/office/drawing/2014/main" id="{502325CB-D408-8BE1-FAFF-24EAFBC24491}"/>
              </a:ext>
            </a:extLst>
          </p:cNvPr>
          <p:cNvPicPr>
            <a:picLocks noChangeAspect="1"/>
          </p:cNvPicPr>
          <p:nvPr/>
        </p:nvPicPr>
        <p:blipFill>
          <a:blip r:embed="rId2"/>
          <a:stretch>
            <a:fillRect/>
          </a:stretch>
        </p:blipFill>
        <p:spPr>
          <a:xfrm>
            <a:off x="4879180" y="1607262"/>
            <a:ext cx="4092295" cy="2301439"/>
          </a:xfrm>
          <a:prstGeom prst="rect">
            <a:avLst/>
          </a:prstGeom>
        </p:spPr>
      </p:pic>
      <p:sp>
        <p:nvSpPr>
          <p:cNvPr id="11" name="TextBox 10">
            <a:extLst>
              <a:ext uri="{FF2B5EF4-FFF2-40B4-BE49-F238E27FC236}">
                <a16:creationId xmlns:a16="http://schemas.microsoft.com/office/drawing/2014/main" id="{418B8064-2129-207E-3B08-33A774AD9519}"/>
              </a:ext>
            </a:extLst>
          </p:cNvPr>
          <p:cNvSpPr txBox="1"/>
          <p:nvPr/>
        </p:nvSpPr>
        <p:spPr>
          <a:xfrm>
            <a:off x="6098065" y="4068666"/>
            <a:ext cx="1774348" cy="307777"/>
          </a:xfrm>
          <a:prstGeom prst="rect">
            <a:avLst/>
          </a:prstGeom>
          <a:noFill/>
        </p:spPr>
        <p:txBody>
          <a:bodyPr wrap="square" rtlCol="0">
            <a:spAutoFit/>
          </a:bodyPr>
          <a:lstStyle/>
          <a:p>
            <a:r>
              <a:rPr lang="en-US" altLang="ko-KR" sz="1400" dirty="0">
                <a:solidFill>
                  <a:schemeClr val="bg1"/>
                </a:solidFill>
              </a:rPr>
              <a:t>Remove background</a:t>
            </a:r>
            <a:endParaRPr lang="ko-KR" altLang="en-US" sz="1400" dirty="0">
              <a:solidFill>
                <a:schemeClr val="bg1"/>
              </a:solidFill>
            </a:endParaRPr>
          </a:p>
        </p:txBody>
      </p:sp>
      <p:sp>
        <p:nvSpPr>
          <p:cNvPr id="8" name="Title 4">
            <a:extLst>
              <a:ext uri="{FF2B5EF4-FFF2-40B4-BE49-F238E27FC236}">
                <a16:creationId xmlns:a16="http://schemas.microsoft.com/office/drawing/2014/main" id="{B576DB88-B16F-ABE0-F4BA-7C18CAA92A1E}"/>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pic>
        <p:nvPicPr>
          <p:cNvPr id="3" name="그림 2">
            <a:extLst>
              <a:ext uri="{FF2B5EF4-FFF2-40B4-BE49-F238E27FC236}">
                <a16:creationId xmlns:a16="http://schemas.microsoft.com/office/drawing/2014/main" id="{58E7FF4F-916F-12D5-9BBA-92577B79B157}"/>
              </a:ext>
            </a:extLst>
          </p:cNvPr>
          <p:cNvPicPr>
            <a:picLocks noChangeAspect="1"/>
          </p:cNvPicPr>
          <p:nvPr/>
        </p:nvPicPr>
        <p:blipFill>
          <a:blip r:embed="rId3"/>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336930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5D0C0-5DDC-DA4C-B970-AA3BF394132A}"/>
              </a:ext>
            </a:extLst>
          </p:cNvPr>
          <p:cNvSpPr>
            <a:spLocks noGrp="1"/>
          </p:cNvSpPr>
          <p:nvPr>
            <p:ph type="ctrTitle"/>
          </p:nvPr>
        </p:nvSpPr>
        <p:spPr>
          <a:xfrm>
            <a:off x="1281476" y="1926606"/>
            <a:ext cx="2415979" cy="1177245"/>
          </a:xfrm>
        </p:spPr>
        <p:txBody>
          <a:bodyPr/>
          <a:lstStyle/>
          <a:p>
            <a:r>
              <a:rPr kumimoji="0" lang="en-US" altLang="ko-KR" sz="3500" i="1" u="none" strike="noStrike" kern="1200" cap="none" spc="0" normalizeH="0" baseline="0" noProof="0" dirty="0">
                <a:ln>
                  <a:noFill/>
                </a:ln>
                <a:solidFill>
                  <a:srgbClr val="CFB991"/>
                </a:solidFill>
                <a:effectLst/>
                <a:uLnTx/>
                <a:uFillTx/>
                <a:latin typeface="Franklin Gothic Medium" panose="020B0603020102020204" pitchFamily="34" charset="0"/>
                <a:ea typeface="+mj-ea"/>
                <a:cs typeface="+mj-cs"/>
              </a:rPr>
              <a:t>Table of </a:t>
            </a:r>
            <a:br>
              <a:rPr kumimoji="0" lang="en-US" altLang="ko-KR" sz="2400" i="1" u="none" strike="noStrike" kern="1200" cap="none" spc="0" normalizeH="0" baseline="0" noProof="0" dirty="0">
                <a:ln>
                  <a:noFill/>
                </a:ln>
                <a:solidFill>
                  <a:srgbClr val="CFB991"/>
                </a:solidFill>
                <a:effectLst/>
                <a:uLnTx/>
                <a:uFillTx/>
                <a:latin typeface="Franklin Gothic Medium" panose="020B0603020102020204" pitchFamily="34" charset="0"/>
                <a:ea typeface="+mj-ea"/>
                <a:cs typeface="+mj-cs"/>
              </a:rPr>
            </a:br>
            <a:r>
              <a:rPr kumimoji="0" lang="en-US" altLang="ko-KR" sz="5000" i="1" u="none" strike="noStrike" kern="1200" cap="none" spc="0" normalizeH="0" baseline="0" noProof="0" dirty="0">
                <a:ln>
                  <a:noFill/>
                </a:ln>
                <a:solidFill>
                  <a:srgbClr val="CFB991"/>
                </a:solidFill>
                <a:effectLst/>
                <a:uLnTx/>
                <a:uFillTx/>
                <a:latin typeface="Franklin Gothic Medium" panose="020B0603020102020204" pitchFamily="34" charset="0"/>
                <a:ea typeface="+mj-ea"/>
                <a:cs typeface="+mj-cs"/>
              </a:rPr>
              <a:t>Contents</a:t>
            </a:r>
            <a:endParaRPr lang="en-US" sz="5000" dirty="0"/>
          </a:p>
        </p:txBody>
      </p:sp>
      <p:sp>
        <p:nvSpPr>
          <p:cNvPr id="4" name="Slide Number Placeholder 3">
            <a:extLst>
              <a:ext uri="{FF2B5EF4-FFF2-40B4-BE49-F238E27FC236}">
                <a16:creationId xmlns:a16="http://schemas.microsoft.com/office/drawing/2014/main" id="{58876978-AA38-664B-A1BA-AE23FDCA3755}"/>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10" name="Text Placeholder 3">
            <a:extLst>
              <a:ext uri="{FF2B5EF4-FFF2-40B4-BE49-F238E27FC236}">
                <a16:creationId xmlns:a16="http://schemas.microsoft.com/office/drawing/2014/main" id="{CFA22704-FBA2-B17B-2FD6-A29371587756}"/>
              </a:ext>
            </a:extLst>
          </p:cNvPr>
          <p:cNvSpPr txBox="1">
            <a:spLocks/>
          </p:cNvSpPr>
          <p:nvPr/>
        </p:nvSpPr>
        <p:spPr>
          <a:xfrm>
            <a:off x="4720963" y="439306"/>
            <a:ext cx="4780020" cy="3194534"/>
          </a:xfrm>
          <a:prstGeom prst="rect">
            <a:avLst/>
          </a:prstGeom>
        </p:spPr>
        <p:txBody>
          <a:bodyPr/>
          <a:lst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Franklin Gothic Medium" panose="020B06030201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pPr marL="0" indent="0">
              <a:lnSpc>
                <a:spcPts val="3000"/>
              </a:lnSpc>
              <a:buClr>
                <a:schemeClr val="bg1"/>
              </a:buClr>
              <a:buNone/>
            </a:pPr>
            <a:r>
              <a:rPr lang="en-US" sz="2000" dirty="0"/>
              <a:t>Team Members</a:t>
            </a:r>
          </a:p>
          <a:p>
            <a:pPr marL="0" indent="0">
              <a:lnSpc>
                <a:spcPts val="3000"/>
              </a:lnSpc>
              <a:buClr>
                <a:schemeClr val="bg1"/>
              </a:buClr>
              <a:buNone/>
            </a:pPr>
            <a:r>
              <a:rPr lang="en-US" altLang="ko-KR" sz="2000" dirty="0"/>
              <a:t>Introduction of Study</a:t>
            </a:r>
          </a:p>
          <a:p>
            <a:pPr marL="0" indent="0">
              <a:lnSpc>
                <a:spcPts val="3000"/>
              </a:lnSpc>
              <a:buClr>
                <a:schemeClr val="bg1"/>
              </a:buClr>
              <a:buNone/>
            </a:pPr>
            <a:r>
              <a:rPr lang="en-US" sz="2000" dirty="0"/>
              <a:t>Problem Statement</a:t>
            </a:r>
          </a:p>
          <a:p>
            <a:pPr marL="0" indent="0">
              <a:lnSpc>
                <a:spcPts val="3000"/>
              </a:lnSpc>
              <a:buClr>
                <a:schemeClr val="bg1"/>
              </a:buClr>
              <a:buNone/>
            </a:pPr>
            <a:r>
              <a:rPr lang="en-US" sz="2000" dirty="0"/>
              <a:t>Objectives</a:t>
            </a:r>
          </a:p>
          <a:p>
            <a:pPr marL="0" indent="0">
              <a:lnSpc>
                <a:spcPts val="3000"/>
              </a:lnSpc>
              <a:buClr>
                <a:schemeClr val="bg1"/>
              </a:buClr>
              <a:buNone/>
            </a:pPr>
            <a:r>
              <a:rPr lang="en-US" sz="2000" dirty="0"/>
              <a:t>Definition of Sweetness</a:t>
            </a:r>
          </a:p>
          <a:p>
            <a:pPr marL="0" indent="0">
              <a:lnSpc>
                <a:spcPts val="3000"/>
              </a:lnSpc>
              <a:buClr>
                <a:schemeClr val="bg1"/>
              </a:buClr>
              <a:buNone/>
            </a:pPr>
            <a:r>
              <a:rPr lang="en-US" sz="2000" dirty="0"/>
              <a:t>Related Study</a:t>
            </a:r>
          </a:p>
          <a:p>
            <a:pPr marL="0" indent="0">
              <a:lnSpc>
                <a:spcPts val="3000"/>
              </a:lnSpc>
              <a:buClr>
                <a:schemeClr val="bg1"/>
              </a:buClr>
              <a:buNone/>
            </a:pPr>
            <a:r>
              <a:rPr lang="en-US" sz="2000" dirty="0"/>
              <a:t>Research Method Overview</a:t>
            </a:r>
          </a:p>
          <a:p>
            <a:pPr marL="0" indent="0">
              <a:lnSpc>
                <a:spcPts val="3000"/>
              </a:lnSpc>
              <a:buClr>
                <a:schemeClr val="bg1"/>
              </a:buClr>
              <a:buNone/>
            </a:pPr>
            <a:r>
              <a:rPr lang="en-US" sz="2000" dirty="0"/>
              <a:t>Progress of Research</a:t>
            </a:r>
          </a:p>
          <a:p>
            <a:pPr marL="0" indent="0">
              <a:lnSpc>
                <a:spcPts val="3000"/>
              </a:lnSpc>
              <a:buClr>
                <a:schemeClr val="bg1"/>
              </a:buClr>
              <a:buNone/>
            </a:pPr>
            <a:r>
              <a:rPr lang="en-US" sz="2000" dirty="0"/>
              <a:t>Reference</a:t>
            </a:r>
          </a:p>
        </p:txBody>
      </p:sp>
      <p:pic>
        <p:nvPicPr>
          <p:cNvPr id="12" name="그림 11">
            <a:extLst>
              <a:ext uri="{FF2B5EF4-FFF2-40B4-BE49-F238E27FC236}">
                <a16:creationId xmlns:a16="http://schemas.microsoft.com/office/drawing/2014/main" id="{F7F76A8B-456F-857F-BC94-A58B1D1F8A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431303" y="212197"/>
            <a:ext cx="266152" cy="1026037"/>
          </a:xfrm>
          <a:prstGeom prst="rect">
            <a:avLst/>
          </a:prstGeom>
        </p:spPr>
      </p:pic>
      <p:pic>
        <p:nvPicPr>
          <p:cNvPr id="13" name="그림 12">
            <a:extLst>
              <a:ext uri="{FF2B5EF4-FFF2-40B4-BE49-F238E27FC236}">
                <a16:creationId xmlns:a16="http://schemas.microsoft.com/office/drawing/2014/main" id="{AEAD9575-BAB7-3262-3AF4-6E609F1E690A}"/>
              </a:ext>
            </a:extLst>
          </p:cNvPr>
          <p:cNvPicPr>
            <a:picLocks noChangeAspect="1"/>
          </p:cNvPicPr>
          <p:nvPr/>
        </p:nvPicPr>
        <p:blipFill>
          <a:blip r:embed="rId3"/>
          <a:stretch>
            <a:fillRect/>
          </a:stretch>
        </p:blipFill>
        <p:spPr>
          <a:xfrm>
            <a:off x="1798638" y="4543479"/>
            <a:ext cx="1037695" cy="440988"/>
          </a:xfrm>
          <a:prstGeom prst="rect">
            <a:avLst/>
          </a:prstGeom>
        </p:spPr>
      </p:pic>
      <p:sp>
        <p:nvSpPr>
          <p:cNvPr id="6" name="사각형: 둥근 모서리 5">
            <a:extLst>
              <a:ext uri="{FF2B5EF4-FFF2-40B4-BE49-F238E27FC236}">
                <a16:creationId xmlns:a16="http://schemas.microsoft.com/office/drawing/2014/main" id="{D0EB47AC-2FCC-483C-05E4-009874F1B436}"/>
              </a:ext>
            </a:extLst>
          </p:cNvPr>
          <p:cNvSpPr/>
          <p:nvPr/>
        </p:nvSpPr>
        <p:spPr>
          <a:xfrm>
            <a:off x="4273498" y="484415"/>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2E0D7B36-0ECE-098A-6230-205D3ADF86A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310705" y="515621"/>
            <a:ext cx="317909" cy="317909"/>
          </a:xfrm>
          <a:prstGeom prst="rect">
            <a:avLst/>
          </a:prstGeom>
        </p:spPr>
      </p:pic>
      <p:sp>
        <p:nvSpPr>
          <p:cNvPr id="7" name="사각형: 둥근 모서리 6">
            <a:extLst>
              <a:ext uri="{FF2B5EF4-FFF2-40B4-BE49-F238E27FC236}">
                <a16:creationId xmlns:a16="http://schemas.microsoft.com/office/drawing/2014/main" id="{47C063B4-D50B-1312-3B83-F43C933E1586}"/>
              </a:ext>
            </a:extLst>
          </p:cNvPr>
          <p:cNvSpPr/>
          <p:nvPr/>
        </p:nvSpPr>
        <p:spPr>
          <a:xfrm>
            <a:off x="4269684" y="970871"/>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F5B718F0-9D9F-CA2E-1D62-CE25D4BC2301}"/>
              </a:ext>
            </a:extLst>
          </p:cNvPr>
          <p:cNvSpPr/>
          <p:nvPr/>
        </p:nvSpPr>
        <p:spPr>
          <a:xfrm>
            <a:off x="4270295" y="1462771"/>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6941E5-B0A4-6FCD-4023-FF5589445F9C}"/>
              </a:ext>
            </a:extLst>
          </p:cNvPr>
          <p:cNvSpPr/>
          <p:nvPr/>
        </p:nvSpPr>
        <p:spPr>
          <a:xfrm>
            <a:off x="4274681" y="1933496"/>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사각형: 둥근 모서리 33">
            <a:extLst>
              <a:ext uri="{FF2B5EF4-FFF2-40B4-BE49-F238E27FC236}">
                <a16:creationId xmlns:a16="http://schemas.microsoft.com/office/drawing/2014/main" id="{989AAA6D-BE16-A4EE-9673-9DCDCB595EAD}"/>
              </a:ext>
            </a:extLst>
          </p:cNvPr>
          <p:cNvSpPr/>
          <p:nvPr/>
        </p:nvSpPr>
        <p:spPr>
          <a:xfrm>
            <a:off x="4265026" y="2436881"/>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사각형: 둥근 모서리 34">
            <a:extLst>
              <a:ext uri="{FF2B5EF4-FFF2-40B4-BE49-F238E27FC236}">
                <a16:creationId xmlns:a16="http://schemas.microsoft.com/office/drawing/2014/main" id="{954642CD-60F6-B670-FBD2-776EA8884AB0}"/>
              </a:ext>
            </a:extLst>
          </p:cNvPr>
          <p:cNvSpPr/>
          <p:nvPr/>
        </p:nvSpPr>
        <p:spPr>
          <a:xfrm>
            <a:off x="4265556" y="2909114"/>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61A98892-A9F2-96FE-B07E-6C5BDA4B602F}"/>
              </a:ext>
            </a:extLst>
          </p:cNvPr>
          <p:cNvSpPr/>
          <p:nvPr/>
        </p:nvSpPr>
        <p:spPr>
          <a:xfrm>
            <a:off x="4267181" y="3376252"/>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사각형: 둥근 모서리 36">
            <a:extLst>
              <a:ext uri="{FF2B5EF4-FFF2-40B4-BE49-F238E27FC236}">
                <a16:creationId xmlns:a16="http://schemas.microsoft.com/office/drawing/2014/main" id="{73A02EE5-13D3-F3BF-C5D7-D94E71FFE0DA}"/>
              </a:ext>
            </a:extLst>
          </p:cNvPr>
          <p:cNvSpPr/>
          <p:nvPr/>
        </p:nvSpPr>
        <p:spPr>
          <a:xfrm>
            <a:off x="4273498" y="3847441"/>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사각형: 둥근 모서리 37">
            <a:extLst>
              <a:ext uri="{FF2B5EF4-FFF2-40B4-BE49-F238E27FC236}">
                <a16:creationId xmlns:a16="http://schemas.microsoft.com/office/drawing/2014/main" id="{20196FF2-2807-DE43-04FB-A1AA1B50FD84}"/>
              </a:ext>
            </a:extLst>
          </p:cNvPr>
          <p:cNvSpPr/>
          <p:nvPr/>
        </p:nvSpPr>
        <p:spPr>
          <a:xfrm>
            <a:off x="4275085" y="4352877"/>
            <a:ext cx="384926" cy="384926"/>
          </a:xfrm>
          <a:prstGeom prst="roundRect">
            <a:avLst/>
          </a:prstGeom>
          <a:solidFill>
            <a:srgbClr val="FFFF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7" name="그림 16" descr="밤하늘이(가) 표시된 사진&#10;&#10;자동 생성된 설명">
            <a:extLst>
              <a:ext uri="{FF2B5EF4-FFF2-40B4-BE49-F238E27FC236}">
                <a16:creationId xmlns:a16="http://schemas.microsoft.com/office/drawing/2014/main" id="{67D5D641-5DBD-45A6-B50E-2FB156663677}"/>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307189" y="1012486"/>
            <a:ext cx="327666" cy="327666"/>
          </a:xfrm>
          <a:prstGeom prst="rect">
            <a:avLst/>
          </a:prstGeom>
        </p:spPr>
      </p:pic>
      <p:pic>
        <p:nvPicPr>
          <p:cNvPr id="19" name="그림 18">
            <a:extLst>
              <a:ext uri="{FF2B5EF4-FFF2-40B4-BE49-F238E27FC236}">
                <a16:creationId xmlns:a16="http://schemas.microsoft.com/office/drawing/2014/main" id="{B1F08813-A48A-6938-620C-86404457227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289957" y="1465396"/>
            <a:ext cx="368467" cy="368467"/>
          </a:xfrm>
          <a:prstGeom prst="rect">
            <a:avLst/>
          </a:prstGeom>
        </p:spPr>
      </p:pic>
      <p:pic>
        <p:nvPicPr>
          <p:cNvPr id="23" name="그림 22">
            <a:extLst>
              <a:ext uri="{FF2B5EF4-FFF2-40B4-BE49-F238E27FC236}">
                <a16:creationId xmlns:a16="http://schemas.microsoft.com/office/drawing/2014/main" id="{962D4E99-99CD-EC07-13FE-B0A9C8B0A08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10705" y="1962589"/>
            <a:ext cx="339403" cy="339403"/>
          </a:xfrm>
          <a:prstGeom prst="rect">
            <a:avLst/>
          </a:prstGeom>
        </p:spPr>
      </p:pic>
      <p:pic>
        <p:nvPicPr>
          <p:cNvPr id="25" name="그림 24">
            <a:extLst>
              <a:ext uri="{FF2B5EF4-FFF2-40B4-BE49-F238E27FC236}">
                <a16:creationId xmlns:a16="http://schemas.microsoft.com/office/drawing/2014/main" id="{EB25E3DF-7E48-1360-509C-8437E14C8360}"/>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289957" y="2448766"/>
            <a:ext cx="339181" cy="339181"/>
          </a:xfrm>
          <a:prstGeom prst="rect">
            <a:avLst/>
          </a:prstGeom>
        </p:spPr>
      </p:pic>
      <p:pic>
        <p:nvPicPr>
          <p:cNvPr id="27" name="그림 26">
            <a:extLst>
              <a:ext uri="{FF2B5EF4-FFF2-40B4-BE49-F238E27FC236}">
                <a16:creationId xmlns:a16="http://schemas.microsoft.com/office/drawing/2014/main" id="{62631D88-8D56-9B62-FFF5-0334E4A6037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294719" y="2941151"/>
            <a:ext cx="334419" cy="334419"/>
          </a:xfrm>
          <a:prstGeom prst="rect">
            <a:avLst/>
          </a:prstGeom>
        </p:spPr>
      </p:pic>
      <p:pic>
        <p:nvPicPr>
          <p:cNvPr id="29" name="그림 28" descr="밤, 어두운, 밤하늘이(가) 표시된 사진&#10;&#10;자동 생성된 설명">
            <a:extLst>
              <a:ext uri="{FF2B5EF4-FFF2-40B4-BE49-F238E27FC236}">
                <a16:creationId xmlns:a16="http://schemas.microsoft.com/office/drawing/2014/main" id="{7B969283-19D5-7735-6AE5-9AC2B3F15D5C}"/>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284278" y="3399506"/>
            <a:ext cx="357656" cy="357656"/>
          </a:xfrm>
          <a:prstGeom prst="rect">
            <a:avLst/>
          </a:prstGeom>
        </p:spPr>
      </p:pic>
      <p:pic>
        <p:nvPicPr>
          <p:cNvPr id="31" name="그림 30">
            <a:extLst>
              <a:ext uri="{FF2B5EF4-FFF2-40B4-BE49-F238E27FC236}">
                <a16:creationId xmlns:a16="http://schemas.microsoft.com/office/drawing/2014/main" id="{7B2E0864-D851-5BDE-6505-F31309E9C365}"/>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308409" y="3885946"/>
            <a:ext cx="327889" cy="327889"/>
          </a:xfrm>
          <a:prstGeom prst="rect">
            <a:avLst/>
          </a:prstGeom>
        </p:spPr>
      </p:pic>
      <p:pic>
        <p:nvPicPr>
          <p:cNvPr id="33" name="그림 32">
            <a:extLst>
              <a:ext uri="{FF2B5EF4-FFF2-40B4-BE49-F238E27FC236}">
                <a16:creationId xmlns:a16="http://schemas.microsoft.com/office/drawing/2014/main" id="{F68EE8BA-6B22-3C3C-9B9A-31DFDA49F926}"/>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4317711" y="4395305"/>
            <a:ext cx="318587" cy="318587"/>
          </a:xfrm>
          <a:prstGeom prst="rect">
            <a:avLst/>
          </a:prstGeom>
        </p:spPr>
      </p:pic>
      <p:pic>
        <p:nvPicPr>
          <p:cNvPr id="39" name="그림 38">
            <a:extLst>
              <a:ext uri="{FF2B5EF4-FFF2-40B4-BE49-F238E27FC236}">
                <a16:creationId xmlns:a16="http://schemas.microsoft.com/office/drawing/2014/main" id="{1DBEF52E-A413-4A53-05B8-9B1DD2200F34}"/>
              </a:ext>
            </a:extLst>
          </p:cNvPr>
          <p:cNvPicPr>
            <a:picLocks noChangeAspect="1"/>
          </p:cNvPicPr>
          <p:nvPr/>
        </p:nvPicPr>
        <p:blipFill>
          <a:blip r:embed="rId13"/>
          <a:stretch>
            <a:fillRect/>
          </a:stretch>
        </p:blipFill>
        <p:spPr>
          <a:xfrm>
            <a:off x="357903" y="187192"/>
            <a:ext cx="266152" cy="4045063"/>
          </a:xfrm>
          <a:prstGeom prst="rect">
            <a:avLst/>
          </a:prstGeom>
        </p:spPr>
      </p:pic>
    </p:spTree>
    <p:extLst>
      <p:ext uri="{BB962C8B-B14F-4D97-AF65-F5344CB8AC3E}">
        <p14:creationId xmlns:p14="http://schemas.microsoft.com/office/powerpoint/2010/main" val="326777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4083384-E4E6-7518-003A-F8943826A365}"/>
              </a:ext>
            </a:extLst>
          </p:cNvPr>
          <p:cNvPicPr>
            <a:picLocks noChangeAspect="1"/>
          </p:cNvPicPr>
          <p:nvPr/>
        </p:nvPicPr>
        <p:blipFill>
          <a:blip r:embed="rId2"/>
          <a:stretch>
            <a:fillRect/>
          </a:stretch>
        </p:blipFill>
        <p:spPr>
          <a:xfrm>
            <a:off x="5358677" y="1438042"/>
            <a:ext cx="2435154" cy="3094293"/>
          </a:xfrm>
          <a:prstGeom prst="rect">
            <a:avLst/>
          </a:prstGeom>
        </p:spPr>
      </p:pic>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20</a:t>
            </a:fld>
            <a:endParaRPr lang="en-US" dirty="0"/>
          </a:p>
        </p:txBody>
      </p:sp>
      <p:sp>
        <p:nvSpPr>
          <p:cNvPr id="6" name="Subtitle 5">
            <a:extLst>
              <a:ext uri="{FF2B5EF4-FFF2-40B4-BE49-F238E27FC236}">
                <a16:creationId xmlns:a16="http://schemas.microsoft.com/office/drawing/2014/main" id="{82EC3211-9B94-F84F-A1AD-F5D27A44E8F1}"/>
              </a:ext>
            </a:extLst>
          </p:cNvPr>
          <p:cNvSpPr>
            <a:spLocks noGrp="1"/>
          </p:cNvSpPr>
          <p:nvPr>
            <p:ph type="subTitle" idx="1"/>
          </p:nvPr>
        </p:nvSpPr>
        <p:spPr/>
        <p:txBody>
          <a:bodyPr/>
          <a:lstStyle/>
          <a:p>
            <a:r>
              <a:rPr lang="en-US" altLang="ko-KR" dirty="0"/>
              <a:t>C. Data preprocessing - DL</a:t>
            </a:r>
          </a:p>
        </p:txBody>
      </p:sp>
      <p:pic>
        <p:nvPicPr>
          <p:cNvPr id="10" name="그림 9">
            <a:extLst>
              <a:ext uri="{FF2B5EF4-FFF2-40B4-BE49-F238E27FC236}">
                <a16:creationId xmlns:a16="http://schemas.microsoft.com/office/drawing/2014/main" id="{456F1BAA-2AB1-927E-0086-7DA16B6420C3}"/>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928348" y="1932565"/>
            <a:ext cx="1625027" cy="1625027"/>
          </a:xfrm>
          <a:prstGeom prst="rect">
            <a:avLst/>
          </a:prstGeom>
          <a:noFill/>
          <a:ln>
            <a:noFill/>
          </a:ln>
        </p:spPr>
      </p:pic>
      <p:pic>
        <p:nvPicPr>
          <p:cNvPr id="12" name="그림 11">
            <a:extLst>
              <a:ext uri="{FF2B5EF4-FFF2-40B4-BE49-F238E27FC236}">
                <a16:creationId xmlns:a16="http://schemas.microsoft.com/office/drawing/2014/main" id="{EE76DAE5-88DA-0A40-B227-C8C6258A74A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5400000">
            <a:off x="4793932" y="2135694"/>
            <a:ext cx="1625026" cy="1218769"/>
          </a:xfrm>
          <a:prstGeom prst="rect">
            <a:avLst/>
          </a:prstGeom>
        </p:spPr>
      </p:pic>
      <p:sp>
        <p:nvSpPr>
          <p:cNvPr id="13" name="Text Placeholder 1">
            <a:extLst>
              <a:ext uri="{FF2B5EF4-FFF2-40B4-BE49-F238E27FC236}">
                <a16:creationId xmlns:a16="http://schemas.microsoft.com/office/drawing/2014/main" id="{19F9B7D5-1439-E256-27BD-8DBBBF9B3340}"/>
              </a:ext>
            </a:extLst>
          </p:cNvPr>
          <p:cNvSpPr txBox="1">
            <a:spLocks/>
          </p:cNvSpPr>
          <p:nvPr/>
        </p:nvSpPr>
        <p:spPr>
          <a:xfrm>
            <a:off x="914400" y="1438042"/>
            <a:ext cx="3821906" cy="2558653"/>
          </a:xfrm>
          <a:prstGeom prst="rect">
            <a:avLst/>
          </a:prstGeom>
        </p:spPr>
        <p:txBody>
          <a:bodyPr vert="horz" lIns="0" tIns="0" rIns="0" bIns="0" rtlCol="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kern="1200" normalizeH="0" baseline="0">
                <a:solidFill>
                  <a:schemeClr val="bg1"/>
                </a:solidFill>
                <a:latin typeface="Franklin Gothic Medium Cond" panose="020B06060304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pPr marL="0" indent="0">
              <a:buNone/>
            </a:pPr>
            <a:endParaRPr lang="en-US" altLang="ko-KR" sz="2000" dirty="0"/>
          </a:p>
          <a:p>
            <a:pPr marL="0" indent="0">
              <a:buNone/>
            </a:pPr>
            <a:r>
              <a:rPr lang="en-US" altLang="ko-KR" sz="2000" dirty="0"/>
              <a:t>1)   Categorization sugar sweetness</a:t>
            </a:r>
          </a:p>
          <a:p>
            <a:pPr marL="0" indent="0">
              <a:buNone/>
            </a:pPr>
            <a:r>
              <a:rPr lang="en-US" altLang="ko-KR" sz="1400" dirty="0"/>
              <a:t>	</a:t>
            </a:r>
            <a:r>
              <a:rPr lang="en-US" altLang="ko-KR" sz="1400" dirty="0">
                <a:latin typeface="noto"/>
              </a:rPr>
              <a:t>- </a:t>
            </a:r>
            <a:r>
              <a:rPr lang="en-US" altLang="ko-KR" sz="1400" dirty="0" err="1">
                <a:latin typeface="noto"/>
              </a:rPr>
              <a:t>Low:Under</a:t>
            </a:r>
            <a:r>
              <a:rPr lang="en-US" altLang="ko-KR" sz="1400" dirty="0">
                <a:latin typeface="noto"/>
              </a:rPr>
              <a:t> 12, Medium:12~13, High: Over 13</a:t>
            </a:r>
          </a:p>
          <a:p>
            <a:pPr marL="0" indent="0">
              <a:buNone/>
            </a:pPr>
            <a:endParaRPr lang="en-US" altLang="ko-KR" sz="2000" dirty="0"/>
          </a:p>
          <a:p>
            <a:pPr marL="0" indent="0">
              <a:buNone/>
            </a:pPr>
            <a:endParaRPr lang="en-US" altLang="ko-KR" sz="2000" dirty="0"/>
          </a:p>
          <a:p>
            <a:pPr marL="0" indent="0">
              <a:buNone/>
            </a:pPr>
            <a:r>
              <a:rPr lang="en-US" altLang="ko-KR" sz="2000" dirty="0"/>
              <a:t>2)   Resizing the apple images</a:t>
            </a:r>
          </a:p>
          <a:p>
            <a:pPr marL="0" indent="0">
              <a:buNone/>
            </a:pPr>
            <a:r>
              <a:rPr lang="en-US" altLang="ko-KR" sz="1400" dirty="0"/>
              <a:t>	</a:t>
            </a:r>
            <a:r>
              <a:rPr lang="en-US" altLang="ko-KR" sz="1400" dirty="0">
                <a:latin typeface="noto"/>
              </a:rPr>
              <a:t>- Image size : 4032*3024 </a:t>
            </a:r>
            <a:r>
              <a:rPr lang="ko-KR" altLang="en-US" sz="1400" dirty="0">
                <a:latin typeface="noto"/>
              </a:rPr>
              <a:t>→ </a:t>
            </a:r>
            <a:r>
              <a:rPr lang="en-US" altLang="ko-KR" sz="1400" dirty="0">
                <a:latin typeface="noto"/>
              </a:rPr>
              <a:t>2000*2000</a:t>
            </a:r>
          </a:p>
        </p:txBody>
      </p:sp>
      <p:sp>
        <p:nvSpPr>
          <p:cNvPr id="16" name="화살표: 오른쪽 15">
            <a:extLst>
              <a:ext uri="{FF2B5EF4-FFF2-40B4-BE49-F238E27FC236}">
                <a16:creationId xmlns:a16="http://schemas.microsoft.com/office/drawing/2014/main" id="{DE585C76-70C3-DC62-8400-D78D4CCFCCBC}"/>
              </a:ext>
            </a:extLst>
          </p:cNvPr>
          <p:cNvSpPr/>
          <p:nvPr/>
        </p:nvSpPr>
        <p:spPr>
          <a:xfrm>
            <a:off x="6314675" y="2534337"/>
            <a:ext cx="535782" cy="42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itle 4">
            <a:extLst>
              <a:ext uri="{FF2B5EF4-FFF2-40B4-BE49-F238E27FC236}">
                <a16:creationId xmlns:a16="http://schemas.microsoft.com/office/drawing/2014/main" id="{21C963DE-FEFD-50B0-E4AC-AC42EAFBCE32}"/>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pic>
        <p:nvPicPr>
          <p:cNvPr id="2" name="그림 1">
            <a:extLst>
              <a:ext uri="{FF2B5EF4-FFF2-40B4-BE49-F238E27FC236}">
                <a16:creationId xmlns:a16="http://schemas.microsoft.com/office/drawing/2014/main" id="{345EE635-86F8-2180-F8E3-A2F5C9E442B0}"/>
              </a:ext>
            </a:extLst>
          </p:cNvPr>
          <p:cNvPicPr>
            <a:picLocks noChangeAspect="1"/>
          </p:cNvPicPr>
          <p:nvPr/>
        </p:nvPicPr>
        <p:blipFill>
          <a:blip r:embed="rId5"/>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357303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par>
                                <p:cTn id="10" presetID="10"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21</a:t>
            </a:fld>
            <a:endParaRPr lang="en-US" dirty="0"/>
          </a:p>
        </p:txBody>
      </p:sp>
      <p:pic>
        <p:nvPicPr>
          <p:cNvPr id="10" name="그림 9">
            <a:extLst>
              <a:ext uri="{FF2B5EF4-FFF2-40B4-BE49-F238E27FC236}">
                <a16:creationId xmlns:a16="http://schemas.microsoft.com/office/drawing/2014/main" id="{F778C71A-7919-1E9C-6D04-F93C7CC4CE6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3200" y="1867461"/>
            <a:ext cx="1822283" cy="1599625"/>
          </a:xfrm>
          <a:prstGeom prst="rect">
            <a:avLst/>
          </a:prstGeom>
        </p:spPr>
      </p:pic>
      <p:pic>
        <p:nvPicPr>
          <p:cNvPr id="12" name="그림 11">
            <a:extLst>
              <a:ext uri="{FF2B5EF4-FFF2-40B4-BE49-F238E27FC236}">
                <a16:creationId xmlns:a16="http://schemas.microsoft.com/office/drawing/2014/main" id="{05C10A07-1207-5597-C3E8-C0AF827EE79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690304" y="1713572"/>
            <a:ext cx="2417265" cy="1836872"/>
          </a:xfrm>
          <a:prstGeom prst="rect">
            <a:avLst/>
          </a:prstGeom>
        </p:spPr>
      </p:pic>
      <p:sp>
        <p:nvSpPr>
          <p:cNvPr id="13" name="TextBox 12">
            <a:extLst>
              <a:ext uri="{FF2B5EF4-FFF2-40B4-BE49-F238E27FC236}">
                <a16:creationId xmlns:a16="http://schemas.microsoft.com/office/drawing/2014/main" id="{8076254A-DB5E-C240-89C9-F24D3A5A9E67}"/>
              </a:ext>
            </a:extLst>
          </p:cNvPr>
          <p:cNvSpPr txBox="1"/>
          <p:nvPr/>
        </p:nvSpPr>
        <p:spPr>
          <a:xfrm>
            <a:off x="683537" y="3763979"/>
            <a:ext cx="1822283" cy="307777"/>
          </a:xfrm>
          <a:prstGeom prst="rect">
            <a:avLst/>
          </a:prstGeom>
          <a:noFill/>
        </p:spPr>
        <p:txBody>
          <a:bodyPr wrap="square" rtlCol="0">
            <a:spAutoFit/>
          </a:bodyPr>
          <a:lstStyle/>
          <a:p>
            <a:r>
              <a:rPr lang="en-US" altLang="ko-KR" sz="1400" dirty="0">
                <a:solidFill>
                  <a:schemeClr val="bg1"/>
                </a:solidFill>
              </a:rPr>
              <a:t>(a) Linear Regression</a:t>
            </a:r>
            <a:endParaRPr lang="ko-KR" altLang="en-US" sz="1400" dirty="0">
              <a:solidFill>
                <a:schemeClr val="bg1"/>
              </a:solidFill>
            </a:endParaRPr>
          </a:p>
        </p:txBody>
      </p:sp>
      <p:sp>
        <p:nvSpPr>
          <p:cNvPr id="14" name="TextBox 13">
            <a:extLst>
              <a:ext uri="{FF2B5EF4-FFF2-40B4-BE49-F238E27FC236}">
                <a16:creationId xmlns:a16="http://schemas.microsoft.com/office/drawing/2014/main" id="{704210A1-3840-73FE-D3C9-1F2C1C087D5D}"/>
              </a:ext>
            </a:extLst>
          </p:cNvPr>
          <p:cNvSpPr txBox="1"/>
          <p:nvPr/>
        </p:nvSpPr>
        <p:spPr>
          <a:xfrm>
            <a:off x="3105957" y="3763978"/>
            <a:ext cx="1603348" cy="307777"/>
          </a:xfrm>
          <a:prstGeom prst="rect">
            <a:avLst/>
          </a:prstGeom>
          <a:noFill/>
        </p:spPr>
        <p:txBody>
          <a:bodyPr wrap="square" rtlCol="0">
            <a:spAutoFit/>
          </a:bodyPr>
          <a:lstStyle/>
          <a:p>
            <a:r>
              <a:rPr lang="en-US" altLang="ko-KR" sz="1400" dirty="0">
                <a:solidFill>
                  <a:schemeClr val="bg1"/>
                </a:solidFill>
              </a:rPr>
              <a:t>(b) Random Forest</a:t>
            </a:r>
            <a:endParaRPr lang="ko-KR" altLang="en-US" sz="1400" dirty="0">
              <a:solidFill>
                <a:schemeClr val="bg1"/>
              </a:solidFill>
            </a:endParaRPr>
          </a:p>
        </p:txBody>
      </p:sp>
      <p:pic>
        <p:nvPicPr>
          <p:cNvPr id="2" name="Picture 2" descr="VGG-16 | CNN model - GeeksforGeeks">
            <a:extLst>
              <a:ext uri="{FF2B5EF4-FFF2-40B4-BE49-F238E27FC236}">
                <a16:creationId xmlns:a16="http://schemas.microsoft.com/office/drawing/2014/main" id="{2400C86D-552B-2F41-EC3F-488C911214E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375316" y="1907580"/>
            <a:ext cx="3437704" cy="16811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19E598-4E82-49E4-D039-A58FDD596FA2}"/>
              </a:ext>
            </a:extLst>
          </p:cNvPr>
          <p:cNvSpPr txBox="1"/>
          <p:nvPr/>
        </p:nvSpPr>
        <p:spPr>
          <a:xfrm>
            <a:off x="6571846" y="3763977"/>
            <a:ext cx="1098791" cy="307777"/>
          </a:xfrm>
          <a:prstGeom prst="rect">
            <a:avLst/>
          </a:prstGeom>
          <a:noFill/>
        </p:spPr>
        <p:txBody>
          <a:bodyPr wrap="square" rtlCol="0">
            <a:spAutoFit/>
          </a:bodyPr>
          <a:lstStyle/>
          <a:p>
            <a:r>
              <a:rPr lang="en-US" altLang="ko-KR" sz="1400" dirty="0">
                <a:solidFill>
                  <a:schemeClr val="bg1"/>
                </a:solidFill>
              </a:rPr>
              <a:t>(a) VGG-16</a:t>
            </a:r>
            <a:endParaRPr lang="ko-KR" altLang="en-US" sz="1400" dirty="0">
              <a:solidFill>
                <a:schemeClr val="bg1"/>
              </a:solidFill>
            </a:endParaRPr>
          </a:p>
        </p:txBody>
      </p:sp>
      <p:sp>
        <p:nvSpPr>
          <p:cNvPr id="15" name="Title 4">
            <a:extLst>
              <a:ext uri="{FF2B5EF4-FFF2-40B4-BE49-F238E27FC236}">
                <a16:creationId xmlns:a16="http://schemas.microsoft.com/office/drawing/2014/main" id="{AACA6E85-9989-F9BC-CF51-EF95528BF2AD}"/>
              </a:ext>
            </a:extLst>
          </p:cNvPr>
          <p:cNvSpPr>
            <a:spLocks noGrp="1"/>
          </p:cNvSpPr>
          <p:nvPr>
            <p:ph type="ctrTitle"/>
          </p:nvPr>
        </p:nvSpPr>
        <p:spPr>
          <a:xfrm>
            <a:off x="683537" y="201963"/>
            <a:ext cx="7790797" cy="484748"/>
          </a:xfrm>
        </p:spPr>
        <p:txBody>
          <a:bodyPr/>
          <a:lstStyle/>
          <a:p>
            <a:r>
              <a:rPr lang="en-US" altLang="ko-KR" sz="3500" b="1" dirty="0"/>
              <a:t>Research Method Overview</a:t>
            </a:r>
            <a:endParaRPr lang="en-US" sz="3500" b="1" dirty="0"/>
          </a:p>
        </p:txBody>
      </p:sp>
      <p:sp>
        <p:nvSpPr>
          <p:cNvPr id="5" name="Subtitle 5">
            <a:extLst>
              <a:ext uri="{FF2B5EF4-FFF2-40B4-BE49-F238E27FC236}">
                <a16:creationId xmlns:a16="http://schemas.microsoft.com/office/drawing/2014/main" id="{5B712B9A-9C56-27C3-0BB9-859658ACE57C}"/>
              </a:ext>
            </a:extLst>
          </p:cNvPr>
          <p:cNvSpPr txBox="1">
            <a:spLocks/>
          </p:cNvSpPr>
          <p:nvPr/>
        </p:nvSpPr>
        <p:spPr>
          <a:xfrm>
            <a:off x="683537" y="1008875"/>
            <a:ext cx="7790797" cy="253916"/>
          </a:xfrm>
          <a:prstGeom prst="rect">
            <a:avLst/>
          </a:prstGeom>
          <a:noFill/>
        </p:spPr>
        <p:txBody>
          <a:bodyPr vert="horz" wrap="square" lIns="0" tIns="0" rIns="0" bIns="0" rtlCol="0" anchor="t" anchorCtr="0">
            <a:spAutoFit/>
          </a:bodyPr>
          <a:lstStyle>
            <a:lvl1pPr marL="0" indent="0" algn="l" defTabSz="685800" rtl="0" eaLnBrk="1" latinLnBrk="0" hangingPunct="1">
              <a:lnSpc>
                <a:spcPct val="100000"/>
              </a:lnSpc>
              <a:spcBef>
                <a:spcPts val="750"/>
              </a:spcBef>
              <a:buClr>
                <a:schemeClr val="accent2"/>
              </a:buClr>
              <a:buFont typeface="Arial" panose="020B0604020202020204" pitchFamily="34" charset="0"/>
              <a:buNone/>
              <a:defRPr sz="1650" b="1" i="0" kern="1200">
                <a:solidFill>
                  <a:schemeClr val="bg2"/>
                </a:solidFill>
                <a:latin typeface="Franklin Gothic Demi Cond" panose="020B0603020102020204" pitchFamily="34" charset="0"/>
                <a:ea typeface="+mn-ea"/>
                <a:cs typeface="+mn-cs"/>
              </a:defRPr>
            </a:lvl1pPr>
            <a:lvl2pPr marL="342900" indent="0" algn="ctr" defTabSz="685800" rtl="0" eaLnBrk="1" latinLnBrk="0" hangingPunct="1">
              <a:lnSpc>
                <a:spcPct val="100000"/>
              </a:lnSpc>
              <a:spcBef>
                <a:spcPts val="750"/>
              </a:spcBef>
              <a:buClr>
                <a:schemeClr val="accent2"/>
              </a:buClr>
              <a:buFont typeface="Arial" panose="020B0604020202020204" pitchFamily="34" charset="0"/>
              <a:buNone/>
              <a:defRPr sz="1425" kern="1200">
                <a:solidFill>
                  <a:schemeClr val="tx1">
                    <a:lumMod val="85000"/>
                    <a:lumOff val="15000"/>
                  </a:schemeClr>
                </a:solidFill>
                <a:latin typeface="Franklin Gothic Medium" panose="020B0603020102020204" pitchFamily="34" charset="0"/>
                <a:ea typeface="+mn-ea"/>
                <a:cs typeface="+mn-cs"/>
              </a:defRPr>
            </a:lvl2pPr>
            <a:lvl3pPr marL="685800" indent="0" algn="ctr" defTabSz="685800" rtl="0" eaLnBrk="1" latinLnBrk="0" hangingPunct="1">
              <a:lnSpc>
                <a:spcPct val="100000"/>
              </a:lnSpc>
              <a:spcBef>
                <a:spcPts val="750"/>
              </a:spcBef>
              <a:buClr>
                <a:schemeClr val="accent2"/>
              </a:buClr>
              <a:buFont typeface="Arial" panose="020B0604020202020204" pitchFamily="34" charset="0"/>
              <a:buNone/>
              <a:defRPr sz="1350" kern="1200">
                <a:solidFill>
                  <a:schemeClr val="tx1">
                    <a:lumMod val="85000"/>
                    <a:lumOff val="15000"/>
                  </a:schemeClr>
                </a:solidFill>
                <a:latin typeface="Franklin Gothic Medium" panose="020B0603020102020204" pitchFamily="34" charset="0"/>
                <a:ea typeface="+mn-ea"/>
                <a:cs typeface="+mn-cs"/>
              </a:defRPr>
            </a:lvl3pPr>
            <a:lvl4pPr marL="10287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lumMod val="85000"/>
                    <a:lumOff val="15000"/>
                  </a:schemeClr>
                </a:solidFill>
                <a:latin typeface="Franklin Gothic Medium" panose="020B0603020102020204" pitchFamily="34" charset="0"/>
                <a:ea typeface="+mn-ea"/>
                <a:cs typeface="+mn-cs"/>
              </a:defRPr>
            </a:lvl4pPr>
            <a:lvl5pPr marL="13716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lumMod val="85000"/>
                    <a:lumOff val="15000"/>
                  </a:schemeClr>
                </a:solidFill>
                <a:latin typeface="Franklin Gothic Medium" panose="020B0603020102020204" pitchFamily="34" charset="0"/>
                <a:ea typeface="+mn-ea"/>
                <a:cs typeface="+mn-cs"/>
              </a:defRPr>
            </a:lvl5pPr>
            <a:lvl6pPr marL="17145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100000"/>
              </a:lnSpc>
              <a:spcBef>
                <a:spcPts val="750"/>
              </a:spcBef>
              <a:buClr>
                <a:schemeClr val="accent2"/>
              </a:buClr>
              <a:buFont typeface="Arial" panose="020B0604020202020204" pitchFamily="34" charset="0"/>
              <a:buNone/>
              <a:defRPr sz="1200" kern="1200" baseline="0">
                <a:solidFill>
                  <a:schemeClr val="tx1"/>
                </a:solidFill>
                <a:latin typeface="+mn-lt"/>
                <a:ea typeface="+mn-ea"/>
                <a:cs typeface="+mn-cs"/>
              </a:defRPr>
            </a:lvl8pPr>
            <a:lvl9pPr marL="2743200" indent="0" algn="ctr" defTabSz="685800" rtl="0" eaLnBrk="1" latinLnBrk="0" hangingPunct="1">
              <a:lnSpc>
                <a:spcPct val="100000"/>
              </a:lnSpc>
              <a:spcBef>
                <a:spcPts val="750"/>
              </a:spcBef>
              <a:buClr>
                <a:schemeClr val="accent2"/>
              </a:buClr>
              <a:buFont typeface="Arial" panose="020B0604020202020204" pitchFamily="34" charset="0"/>
              <a:buNone/>
              <a:defRPr sz="1200" kern="1200" baseline="0">
                <a:solidFill>
                  <a:schemeClr val="tx1"/>
                </a:solidFill>
                <a:latin typeface="+mn-lt"/>
                <a:ea typeface="+mn-ea"/>
                <a:cs typeface="+mn-cs"/>
              </a:defRPr>
            </a:lvl9pPr>
          </a:lstStyle>
          <a:p>
            <a:r>
              <a:rPr lang="en-US" altLang="ko-KR" dirty="0"/>
              <a:t>D. Research Models</a:t>
            </a:r>
          </a:p>
        </p:txBody>
      </p:sp>
      <p:sp>
        <p:nvSpPr>
          <p:cNvPr id="11" name="Text Placeholder 1">
            <a:extLst>
              <a:ext uri="{FF2B5EF4-FFF2-40B4-BE49-F238E27FC236}">
                <a16:creationId xmlns:a16="http://schemas.microsoft.com/office/drawing/2014/main" id="{7574A2F1-A98D-C7C2-FBF3-90CFD1F77663}"/>
              </a:ext>
            </a:extLst>
          </p:cNvPr>
          <p:cNvSpPr>
            <a:spLocks noGrp="1"/>
          </p:cNvSpPr>
          <p:nvPr>
            <p:ph type="body" sz="quarter" idx="14"/>
          </p:nvPr>
        </p:nvSpPr>
        <p:spPr>
          <a:xfrm>
            <a:off x="914400" y="1438042"/>
            <a:ext cx="3657604" cy="2558653"/>
          </a:xfrm>
        </p:spPr>
        <p:txBody>
          <a:bodyPr/>
          <a:lstStyle/>
          <a:p>
            <a:pPr marL="0" indent="0">
              <a:buNone/>
            </a:pPr>
            <a:r>
              <a:rPr lang="en-US" sz="2000" dirty="0"/>
              <a:t>1)   Machine Learning</a:t>
            </a:r>
          </a:p>
        </p:txBody>
      </p:sp>
      <p:sp>
        <p:nvSpPr>
          <p:cNvPr id="18" name="Text Placeholder 1">
            <a:extLst>
              <a:ext uri="{FF2B5EF4-FFF2-40B4-BE49-F238E27FC236}">
                <a16:creationId xmlns:a16="http://schemas.microsoft.com/office/drawing/2014/main" id="{B23953EC-3397-DEA3-699B-8000B19EA33E}"/>
              </a:ext>
            </a:extLst>
          </p:cNvPr>
          <p:cNvSpPr txBox="1">
            <a:spLocks/>
          </p:cNvSpPr>
          <p:nvPr/>
        </p:nvSpPr>
        <p:spPr>
          <a:xfrm>
            <a:off x="5309442" y="1438041"/>
            <a:ext cx="3657604" cy="2558653"/>
          </a:xfrm>
          <a:prstGeom prst="rect">
            <a:avLst/>
          </a:prstGeom>
        </p:spPr>
        <p:txBody>
          <a:bodyPr vert="horz" lIns="0" tIns="0" rIns="0" bIns="0" rtlCol="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kern="1200" normalizeH="0" baseline="0">
                <a:solidFill>
                  <a:schemeClr val="bg1"/>
                </a:solidFill>
                <a:latin typeface="Franklin Gothic Medium Cond" panose="020B06060304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pPr marL="0" indent="0">
              <a:buNone/>
            </a:pPr>
            <a:r>
              <a:rPr lang="en-US" sz="2000" dirty="0"/>
              <a:t>2) 	Deep Learning</a:t>
            </a:r>
          </a:p>
        </p:txBody>
      </p:sp>
      <p:pic>
        <p:nvPicPr>
          <p:cNvPr id="3" name="그림 2">
            <a:extLst>
              <a:ext uri="{FF2B5EF4-FFF2-40B4-BE49-F238E27FC236}">
                <a16:creationId xmlns:a16="http://schemas.microsoft.com/office/drawing/2014/main" id="{D649FCC4-6A2D-FD5D-0EDB-A41C33327947}"/>
              </a:ext>
            </a:extLst>
          </p:cNvPr>
          <p:cNvPicPr>
            <a:picLocks noChangeAspect="1"/>
          </p:cNvPicPr>
          <p:nvPr/>
        </p:nvPicPr>
        <p:blipFill>
          <a:blip r:embed="rId5"/>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37670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7" grpId="0"/>
      <p:bldP spid="11" grpId="0" build="p"/>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5BB62-BB3D-684C-806D-A6612776A29C}"/>
              </a:ext>
            </a:extLst>
          </p:cNvPr>
          <p:cNvSpPr>
            <a:spLocks noGrp="1"/>
          </p:cNvSpPr>
          <p:nvPr>
            <p:ph type="body" sz="quarter" idx="14"/>
          </p:nvPr>
        </p:nvSpPr>
        <p:spPr>
          <a:xfrm>
            <a:off x="750057" y="1438042"/>
            <a:ext cx="3855720" cy="2558653"/>
          </a:xfrm>
        </p:spPr>
        <p:txBody>
          <a:bodyPr>
            <a:normAutofit/>
          </a:bodyPr>
          <a:lstStyle/>
          <a:p>
            <a:pPr marL="342900" indent="-342900">
              <a:buAutoNum type="alphaUcPeriod"/>
            </a:pPr>
            <a:r>
              <a:rPr lang="en-US" sz="2400" dirty="0"/>
              <a:t>Machine Learning</a:t>
            </a:r>
          </a:p>
          <a:p>
            <a:pPr marL="0" indent="0">
              <a:buNone/>
            </a:pPr>
            <a:r>
              <a:rPr lang="en-US" sz="1400" dirty="0"/>
              <a:t>	</a:t>
            </a:r>
          </a:p>
          <a:p>
            <a:pPr marL="0" indent="0">
              <a:buNone/>
            </a:pPr>
            <a:r>
              <a:rPr lang="en-US" sz="1800" dirty="0"/>
              <a:t>	- </a:t>
            </a:r>
            <a:r>
              <a:rPr lang="en-US" sz="1800" dirty="0">
                <a:solidFill>
                  <a:srgbClr val="000000"/>
                </a:solidFill>
                <a:latin typeface="noto"/>
              </a:rPr>
              <a:t>A</a:t>
            </a:r>
            <a:r>
              <a:rPr lang="en-US" altLang="ko-KR" sz="1800" b="0" i="0" dirty="0">
                <a:solidFill>
                  <a:srgbClr val="000000"/>
                </a:solidFill>
                <a:effectLst/>
                <a:latin typeface="noto"/>
              </a:rPr>
              <a:t>ccuracy : 60%</a:t>
            </a:r>
          </a:p>
          <a:p>
            <a:pPr marL="0" indent="0">
              <a:buNone/>
            </a:pPr>
            <a:endParaRPr lang="en-US" sz="1800" dirty="0">
              <a:solidFill>
                <a:srgbClr val="000000"/>
              </a:solidFill>
              <a:latin typeface="noto"/>
            </a:endParaRPr>
          </a:p>
          <a:p>
            <a:pPr marL="0" indent="0">
              <a:buNone/>
            </a:pPr>
            <a:r>
              <a:rPr lang="en-US" sz="1800" dirty="0">
                <a:solidFill>
                  <a:srgbClr val="000000"/>
                </a:solidFill>
                <a:latin typeface="noto"/>
              </a:rPr>
              <a:t>	- L</a:t>
            </a:r>
            <a:r>
              <a:rPr lang="en-US" altLang="ko-KR" sz="1800" b="0" i="0" dirty="0">
                <a:solidFill>
                  <a:srgbClr val="000000"/>
                </a:solidFill>
                <a:effectLst/>
                <a:latin typeface="noto"/>
              </a:rPr>
              <a:t>ooking for new </a:t>
            </a:r>
            <a:r>
              <a:rPr lang="en-US" altLang="ko-KR" sz="1800" dirty="0">
                <a:solidFill>
                  <a:srgbClr val="000000"/>
                </a:solidFill>
                <a:latin typeface="noto"/>
              </a:rPr>
              <a:t>features</a:t>
            </a:r>
            <a:endParaRPr lang="en-US" altLang="ko-KR" sz="1800" b="0" i="0" dirty="0">
              <a:solidFill>
                <a:srgbClr val="000000"/>
              </a:solidFill>
              <a:effectLst/>
              <a:latin typeface="noto"/>
            </a:endParaRPr>
          </a:p>
          <a:p>
            <a:pPr marL="0" indent="0">
              <a:buNone/>
            </a:pPr>
            <a:endParaRPr lang="en-US" sz="1800" dirty="0">
              <a:solidFill>
                <a:srgbClr val="000000"/>
              </a:solidFill>
              <a:latin typeface="noto"/>
            </a:endParaRPr>
          </a:p>
          <a:p>
            <a:pPr marL="0" indent="0">
              <a:buNone/>
            </a:pPr>
            <a:r>
              <a:rPr lang="en-US" sz="1800" dirty="0">
                <a:solidFill>
                  <a:srgbClr val="000000"/>
                </a:solidFill>
                <a:latin typeface="noto"/>
              </a:rPr>
              <a:t>	- A</a:t>
            </a:r>
            <a:r>
              <a:rPr lang="en-US" altLang="ko-KR" sz="1800" b="0" i="0" dirty="0">
                <a:solidFill>
                  <a:srgbClr val="000000"/>
                </a:solidFill>
                <a:effectLst/>
                <a:latin typeface="noto"/>
              </a:rPr>
              <a:t>ttempt to use classification models.</a:t>
            </a:r>
            <a:endParaRPr lang="en-US" sz="1800" dirty="0"/>
          </a:p>
        </p:txBody>
      </p:sp>
      <p:sp>
        <p:nvSpPr>
          <p:cNvPr id="4" name="Slide Number Placeholder 3">
            <a:extLst>
              <a:ext uri="{FF2B5EF4-FFF2-40B4-BE49-F238E27FC236}">
                <a16:creationId xmlns:a16="http://schemas.microsoft.com/office/drawing/2014/main" id="{B6CEE7E5-C4F2-4C40-ADA9-DF7FDE0382B2}"/>
              </a:ext>
            </a:extLst>
          </p:cNvPr>
          <p:cNvSpPr>
            <a:spLocks noGrp="1"/>
          </p:cNvSpPr>
          <p:nvPr>
            <p:ph type="sldNum" sz="quarter" idx="4"/>
          </p:nvPr>
        </p:nvSpPr>
        <p:spPr/>
        <p:txBody>
          <a:bodyPr/>
          <a:lstStyle/>
          <a:p>
            <a:fld id="{8A7A6979-0714-4377-B894-6BE4C2D6E202}" type="slidenum">
              <a:rPr lang="en-US" smtClean="0"/>
              <a:pPr/>
              <a:t>22</a:t>
            </a:fld>
            <a:endParaRPr lang="en-US" dirty="0"/>
          </a:p>
        </p:txBody>
      </p:sp>
      <p:sp>
        <p:nvSpPr>
          <p:cNvPr id="7" name="Text Placeholder 1">
            <a:extLst>
              <a:ext uri="{FF2B5EF4-FFF2-40B4-BE49-F238E27FC236}">
                <a16:creationId xmlns:a16="http://schemas.microsoft.com/office/drawing/2014/main" id="{AD109EDD-D71C-B5D2-5E22-03C3EDF9A200}"/>
              </a:ext>
            </a:extLst>
          </p:cNvPr>
          <p:cNvSpPr txBox="1">
            <a:spLocks/>
          </p:cNvSpPr>
          <p:nvPr/>
        </p:nvSpPr>
        <p:spPr>
          <a:xfrm>
            <a:off x="4768164" y="1438041"/>
            <a:ext cx="3855719" cy="2558653"/>
          </a:xfrm>
          <a:prstGeom prst="rect">
            <a:avLst/>
          </a:prstGeom>
        </p:spPr>
        <p:txBody>
          <a:bodyPr vert="horz" lIns="0" tIns="0" rIns="0" bIns="0" rtlCol="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kern="1200" normalizeH="0" baseline="0">
                <a:solidFill>
                  <a:schemeClr val="bg1"/>
                </a:solidFill>
                <a:latin typeface="Franklin Gothic Medium Cond" panose="020B06060304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pPr marL="0" indent="0">
              <a:buNone/>
            </a:pPr>
            <a:r>
              <a:rPr lang="en-US" sz="2400" dirty="0"/>
              <a:t>B. 	Deep Learning</a:t>
            </a:r>
          </a:p>
          <a:p>
            <a:pPr marL="0" indent="0">
              <a:buNone/>
            </a:pPr>
            <a:endParaRPr lang="en-US" sz="1400" dirty="0"/>
          </a:p>
          <a:p>
            <a:pPr marL="0" indent="0">
              <a:buNone/>
            </a:pPr>
            <a:r>
              <a:rPr lang="en-US" sz="1800" dirty="0">
                <a:latin typeface="noto"/>
              </a:rPr>
              <a:t>	- Accuracy : 35%</a:t>
            </a:r>
          </a:p>
          <a:p>
            <a:pPr marL="0" indent="0">
              <a:buNone/>
            </a:pPr>
            <a:endParaRPr lang="en-US" sz="1800" dirty="0">
              <a:latin typeface="noto"/>
            </a:endParaRPr>
          </a:p>
          <a:p>
            <a:pPr marL="0" indent="0">
              <a:buNone/>
            </a:pPr>
            <a:r>
              <a:rPr lang="en-US" sz="1800" dirty="0">
                <a:latin typeface="noto"/>
              </a:rPr>
              <a:t>	- Trying to develop other models</a:t>
            </a:r>
          </a:p>
          <a:p>
            <a:pPr marL="0" indent="0">
              <a:buNone/>
            </a:pPr>
            <a:r>
              <a:rPr lang="en-US" sz="1800" dirty="0">
                <a:latin typeface="noto"/>
              </a:rPr>
              <a:t>	  (Efficient Net, Tab Net)</a:t>
            </a:r>
          </a:p>
          <a:p>
            <a:pPr marL="0" indent="0">
              <a:buNone/>
            </a:pPr>
            <a:endParaRPr lang="en-US" sz="1800" dirty="0">
              <a:latin typeface="noto"/>
            </a:endParaRPr>
          </a:p>
          <a:p>
            <a:pPr marL="0" indent="0">
              <a:buNone/>
            </a:pPr>
            <a:r>
              <a:rPr lang="en-US" sz="1800" dirty="0">
                <a:latin typeface="noto"/>
              </a:rPr>
              <a:t>	- Attempt to make regression models.</a:t>
            </a:r>
          </a:p>
        </p:txBody>
      </p:sp>
      <p:sp>
        <p:nvSpPr>
          <p:cNvPr id="3" name="Title 4">
            <a:extLst>
              <a:ext uri="{FF2B5EF4-FFF2-40B4-BE49-F238E27FC236}">
                <a16:creationId xmlns:a16="http://schemas.microsoft.com/office/drawing/2014/main" id="{E9B93C65-5B91-8C88-0F5C-2534E9A3647F}"/>
              </a:ext>
            </a:extLst>
          </p:cNvPr>
          <p:cNvSpPr>
            <a:spLocks noGrp="1"/>
          </p:cNvSpPr>
          <p:nvPr>
            <p:ph type="ctrTitle"/>
          </p:nvPr>
        </p:nvSpPr>
        <p:spPr>
          <a:xfrm>
            <a:off x="683537" y="201963"/>
            <a:ext cx="7790797" cy="498598"/>
          </a:xfrm>
        </p:spPr>
        <p:txBody>
          <a:bodyPr/>
          <a:lstStyle/>
          <a:p>
            <a:r>
              <a:rPr lang="en-US" altLang="ko-KR" sz="3600" dirty="0"/>
              <a:t>Progress of Research and Plans</a:t>
            </a:r>
            <a:endParaRPr lang="en-US" sz="3500" b="1" dirty="0"/>
          </a:p>
        </p:txBody>
      </p:sp>
      <p:sp>
        <p:nvSpPr>
          <p:cNvPr id="9" name="TextBox 8">
            <a:extLst>
              <a:ext uri="{FF2B5EF4-FFF2-40B4-BE49-F238E27FC236}">
                <a16:creationId xmlns:a16="http://schemas.microsoft.com/office/drawing/2014/main" id="{E27F0DDB-D127-7C24-4FE5-9F588A3E94F1}"/>
              </a:ext>
            </a:extLst>
          </p:cNvPr>
          <p:cNvSpPr txBox="1"/>
          <p:nvPr/>
        </p:nvSpPr>
        <p:spPr>
          <a:xfrm>
            <a:off x="1124829" y="2690223"/>
            <a:ext cx="6961896" cy="1015663"/>
          </a:xfrm>
          <a:prstGeom prst="rect">
            <a:avLst/>
          </a:prstGeom>
          <a:noFill/>
        </p:spPr>
        <p:txBody>
          <a:bodyPr wrap="square" rtlCol="0">
            <a:spAutoFit/>
          </a:bodyPr>
          <a:lstStyle/>
          <a:p>
            <a:pPr algn="ctr"/>
            <a:r>
              <a:rPr lang="en-US" altLang="ko-KR" sz="6000" b="1" dirty="0">
                <a:solidFill>
                  <a:schemeClr val="bg1"/>
                </a:solidFill>
                <a:latin typeface="Franklin Gothic Medium Cond" panose="020B0606030402020204" pitchFamily="34" charset="0"/>
              </a:rPr>
              <a:t>=“Hybrid Machine”</a:t>
            </a:r>
            <a:endParaRPr lang="ko-KR" altLang="en-US" sz="6000" b="1" dirty="0">
              <a:solidFill>
                <a:schemeClr val="bg1"/>
              </a:solidFill>
              <a:latin typeface="Franklin Gothic Medium Cond" panose="020B0606030402020204" pitchFamily="34" charset="0"/>
            </a:endParaRPr>
          </a:p>
        </p:txBody>
      </p:sp>
      <p:sp>
        <p:nvSpPr>
          <p:cNvPr id="11" name="더하기 기호 10">
            <a:extLst>
              <a:ext uri="{FF2B5EF4-FFF2-40B4-BE49-F238E27FC236}">
                <a16:creationId xmlns:a16="http://schemas.microsoft.com/office/drawing/2014/main" id="{C5CA3358-705F-7F31-DD52-7BDD6D29FCB0}"/>
              </a:ext>
            </a:extLst>
          </p:cNvPr>
          <p:cNvSpPr/>
          <p:nvPr/>
        </p:nvSpPr>
        <p:spPr>
          <a:xfrm>
            <a:off x="4018359" y="1399101"/>
            <a:ext cx="1107281" cy="110728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BF73255-3101-CE38-C192-396A76C98671}"/>
              </a:ext>
            </a:extLst>
          </p:cNvPr>
          <p:cNvSpPr txBox="1"/>
          <p:nvPr/>
        </p:nvSpPr>
        <p:spPr>
          <a:xfrm>
            <a:off x="1124829" y="1260246"/>
            <a:ext cx="2229312" cy="1200329"/>
          </a:xfrm>
          <a:prstGeom prst="rect">
            <a:avLst/>
          </a:prstGeom>
          <a:noFill/>
        </p:spPr>
        <p:txBody>
          <a:bodyPr wrap="square" rtlCol="0">
            <a:spAutoFit/>
          </a:bodyPr>
          <a:lstStyle/>
          <a:p>
            <a:pPr algn="ctr"/>
            <a:r>
              <a:rPr lang="en-US" altLang="ko-KR" sz="3600" b="1" dirty="0"/>
              <a:t>“</a:t>
            </a:r>
            <a:r>
              <a:rPr lang="en-US" altLang="ko-KR" sz="3600" dirty="0">
                <a:solidFill>
                  <a:schemeClr val="bg1"/>
                </a:solidFill>
                <a:latin typeface="Franklin Gothic Medium Cond" panose="020B0606030402020204" pitchFamily="34" charset="0"/>
              </a:rPr>
              <a:t>Machine</a:t>
            </a:r>
          </a:p>
          <a:p>
            <a:pPr algn="ctr"/>
            <a:r>
              <a:rPr lang="en-US" altLang="ko-KR" sz="3600" dirty="0">
                <a:solidFill>
                  <a:schemeClr val="bg1"/>
                </a:solidFill>
                <a:latin typeface="Franklin Gothic Medium Cond" panose="020B0606030402020204" pitchFamily="34" charset="0"/>
              </a:rPr>
              <a:t>   Learning</a:t>
            </a:r>
            <a:r>
              <a:rPr lang="en-US" altLang="ko-KR" sz="3600" b="1" dirty="0"/>
              <a:t>”</a:t>
            </a:r>
            <a:endParaRPr lang="ko-KR" altLang="en-US" sz="3600" b="1" dirty="0"/>
          </a:p>
        </p:txBody>
      </p:sp>
      <p:sp>
        <p:nvSpPr>
          <p:cNvPr id="15" name="TextBox 14">
            <a:extLst>
              <a:ext uri="{FF2B5EF4-FFF2-40B4-BE49-F238E27FC236}">
                <a16:creationId xmlns:a16="http://schemas.microsoft.com/office/drawing/2014/main" id="{052CC33F-F06A-8892-DE05-B81FCD8C4E35}"/>
              </a:ext>
            </a:extLst>
          </p:cNvPr>
          <p:cNvSpPr txBox="1"/>
          <p:nvPr/>
        </p:nvSpPr>
        <p:spPr>
          <a:xfrm>
            <a:off x="5803728" y="1260864"/>
            <a:ext cx="2014852" cy="1200329"/>
          </a:xfrm>
          <a:prstGeom prst="rect">
            <a:avLst/>
          </a:prstGeom>
          <a:noFill/>
        </p:spPr>
        <p:txBody>
          <a:bodyPr wrap="square" rtlCol="0">
            <a:spAutoFit/>
          </a:bodyPr>
          <a:lstStyle/>
          <a:p>
            <a:pPr algn="ctr"/>
            <a:r>
              <a:rPr lang="en-US" altLang="ko-KR" sz="3600" b="1" dirty="0"/>
              <a:t>“</a:t>
            </a:r>
            <a:r>
              <a:rPr lang="en-US" altLang="ko-KR" sz="3600" dirty="0">
                <a:solidFill>
                  <a:schemeClr val="bg1"/>
                </a:solidFill>
                <a:latin typeface="Franklin Gothic Medium Cond" panose="020B0606030402020204" pitchFamily="34" charset="0"/>
              </a:rPr>
              <a:t>Deep</a:t>
            </a:r>
          </a:p>
          <a:p>
            <a:pPr algn="ctr"/>
            <a:r>
              <a:rPr lang="en-US" altLang="ko-KR" sz="3600" dirty="0">
                <a:solidFill>
                  <a:schemeClr val="bg1"/>
                </a:solidFill>
                <a:latin typeface="Franklin Gothic Medium Cond" panose="020B0606030402020204" pitchFamily="34" charset="0"/>
              </a:rPr>
              <a:t>    Learning</a:t>
            </a:r>
            <a:r>
              <a:rPr lang="en-US" altLang="ko-KR" sz="3600" b="1" dirty="0"/>
              <a:t>”</a:t>
            </a:r>
            <a:endParaRPr lang="ko-KR" altLang="en-US" sz="3600" b="1" dirty="0"/>
          </a:p>
        </p:txBody>
      </p:sp>
      <p:pic>
        <p:nvPicPr>
          <p:cNvPr id="5" name="그림 4">
            <a:extLst>
              <a:ext uri="{FF2B5EF4-FFF2-40B4-BE49-F238E27FC236}">
                <a16:creationId xmlns:a16="http://schemas.microsoft.com/office/drawing/2014/main" id="{7B55A716-FDE0-8941-605A-E1BC480C24E4}"/>
              </a:ext>
            </a:extLst>
          </p:cNvPr>
          <p:cNvPicPr>
            <a:picLocks noChangeAspect="1"/>
          </p:cNvPicPr>
          <p:nvPr/>
        </p:nvPicPr>
        <p:blipFill>
          <a:blip r:embed="rId2"/>
          <a:stretch>
            <a:fillRect/>
          </a:stretch>
        </p:blipFill>
        <p:spPr>
          <a:xfrm>
            <a:off x="1812925" y="4543479"/>
            <a:ext cx="1023408" cy="440988"/>
          </a:xfrm>
          <a:prstGeom prst="rect">
            <a:avLst/>
          </a:prstGeom>
        </p:spPr>
      </p:pic>
    </p:spTree>
    <p:extLst>
      <p:ext uri="{BB962C8B-B14F-4D97-AF65-F5344CB8AC3E}">
        <p14:creationId xmlns:p14="http://schemas.microsoft.com/office/powerpoint/2010/main" val="143833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P spid="9" grpId="0"/>
      <p:bldP spid="11" grpId="0" animBg="1"/>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Reference</a:t>
            </a:r>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12925" y="4543479"/>
            <a:ext cx="1023408" cy="440988"/>
          </a:xfrm>
          <a:prstGeom prst="rect">
            <a:avLst/>
          </a:prstGeom>
        </p:spPr>
      </p:pic>
      <p:sp>
        <p:nvSpPr>
          <p:cNvPr id="13" name="텍스트 개체 틀 12">
            <a:extLst>
              <a:ext uri="{FF2B5EF4-FFF2-40B4-BE49-F238E27FC236}">
                <a16:creationId xmlns:a16="http://schemas.microsoft.com/office/drawing/2014/main" id="{460AB1A3-4AB3-78D3-D8C9-997D5E193373}"/>
              </a:ext>
            </a:extLst>
          </p:cNvPr>
          <p:cNvSpPr>
            <a:spLocks noGrp="1"/>
          </p:cNvSpPr>
          <p:nvPr>
            <p:ph type="body" sz="quarter" idx="14"/>
          </p:nvPr>
        </p:nvSpPr>
        <p:spPr/>
        <p:txBody>
          <a:bodyPr>
            <a:normAutofit fontScale="92500" lnSpcReduction="10000"/>
          </a:bodyPr>
          <a:lstStyle/>
          <a:p>
            <a:pPr marL="0" indent="0">
              <a:buNone/>
            </a:pPr>
            <a:r>
              <a:rPr lang="en-US" altLang="ko-KR" dirty="0"/>
              <a:t>[1] U.S. Department of Agriculture. World Production, Markets, and Trade Report (2022, Jun, 14), </a:t>
            </a:r>
            <a:r>
              <a:rPr lang="en-US" altLang="ko-KR" i="1" dirty="0">
                <a:effectLst/>
              </a:rPr>
              <a:t>Fresh Apples, Grapes, and Pears: World Markets and Trade.</a:t>
            </a:r>
            <a:r>
              <a:rPr lang="en-US" altLang="ko-KR" dirty="0"/>
              <a:t> [Online]. Available: https://apps.fas.usda.gov/psdonline/circulars/fruit.pdf</a:t>
            </a:r>
            <a:endParaRPr lang="en-US" altLang="ko-KR" dirty="0">
              <a:effectLst/>
            </a:endParaRPr>
          </a:p>
          <a:p>
            <a:pPr marL="0" indent="0">
              <a:buNone/>
            </a:pPr>
            <a:endParaRPr lang="en-US" altLang="ko-KR" dirty="0"/>
          </a:p>
          <a:p>
            <a:pPr marL="0" indent="0">
              <a:buNone/>
            </a:pPr>
            <a:r>
              <a:rPr lang="en-US" altLang="ko-KR" dirty="0"/>
              <a:t>[2] Schwallier. P, “</a:t>
            </a:r>
            <a:r>
              <a:rPr lang="en-US" altLang="ko-KR" i="1" dirty="0">
                <a:effectLst/>
              </a:rPr>
              <a:t>Checking apple maturity: What to look for,</a:t>
            </a:r>
            <a:r>
              <a:rPr lang="en-US" altLang="ko-KR" dirty="0"/>
              <a:t>” Michigan State Univ. Extension, Aug. 28, 2012. Accessed: Oct. 6, 2022. [Online]. Available: https://www.canr.msu.edu/news/checking_apple_maturity_what_to_look_for </a:t>
            </a:r>
            <a:endParaRPr lang="en-US" altLang="ko-KR" dirty="0">
              <a:effectLst/>
            </a:endParaRPr>
          </a:p>
          <a:p>
            <a:pPr marL="0" indent="0">
              <a:buNone/>
            </a:pPr>
            <a:endParaRPr lang="en-US" altLang="ko-KR" dirty="0"/>
          </a:p>
          <a:p>
            <a:pPr marL="0" indent="0">
              <a:buNone/>
            </a:pPr>
            <a:r>
              <a:rPr lang="en-US" altLang="ko-KR" dirty="0"/>
              <a:t>[3] Kim, </a:t>
            </a:r>
            <a:r>
              <a:rPr lang="en-US" altLang="ko-KR" dirty="0" err="1"/>
              <a:t>Seon</a:t>
            </a:r>
            <a:r>
              <a:rPr lang="en-US" altLang="ko-KR" dirty="0"/>
              <a:t>-Jong, “Analysis of Apple Colors and Sugar Contents Using Linear Regression,” in </a:t>
            </a:r>
            <a:r>
              <a:rPr lang="en-US" altLang="ko-KR" i="1" dirty="0">
                <a:effectLst/>
              </a:rPr>
              <a:t>Proc</a:t>
            </a:r>
            <a:r>
              <a:rPr lang="en-US" altLang="ko-KR" dirty="0"/>
              <a:t>. </a:t>
            </a:r>
            <a:r>
              <a:rPr lang="en-US" altLang="ko-KR" i="1" dirty="0">
                <a:effectLst/>
              </a:rPr>
              <a:t>The Journal of the Convergence on Culture Technology (JCCT) </a:t>
            </a:r>
            <a:r>
              <a:rPr lang="en-US" altLang="ko-KR" dirty="0"/>
              <a:t>Vol. 8, No. 1, pp. 201-207, Jan. 2022. [Online]. Available: https://koreascience.kr/article/JAKO202208148789847.view?orgId=anpor&amp;hide=breadcrumb,journalinfo</a:t>
            </a:r>
            <a:endParaRPr lang="en-US" altLang="ko-KR" dirty="0">
              <a:effectLst/>
            </a:endParaRPr>
          </a:p>
          <a:p>
            <a:pPr marL="0" indent="0">
              <a:buNone/>
            </a:pPr>
            <a:endParaRPr lang="en-US" altLang="ko-KR" dirty="0"/>
          </a:p>
          <a:p>
            <a:pPr marL="0" indent="0">
              <a:buNone/>
            </a:pPr>
            <a:r>
              <a:rPr lang="en-US" altLang="ko-KR" dirty="0"/>
              <a:t>[4] M. A. J. Al-</a:t>
            </a:r>
            <a:r>
              <a:rPr lang="en-US" altLang="ko-KR" dirty="0" err="1"/>
              <a:t>Sammarraie</a:t>
            </a:r>
            <a:r>
              <a:rPr lang="en-US" altLang="ko-KR" dirty="0"/>
              <a:t> </a:t>
            </a:r>
            <a:r>
              <a:rPr lang="en-US" altLang="ko-KR" i="1" dirty="0">
                <a:effectLst/>
              </a:rPr>
              <a:t>et al.</a:t>
            </a:r>
            <a:r>
              <a:rPr lang="en-US" altLang="ko-KR" dirty="0"/>
              <a:t>, “Predicting Fruit’s Sweetness Using Artificial Intelligence—Case Study: Orange,” in</a:t>
            </a:r>
            <a:r>
              <a:rPr lang="en-US" altLang="ko-KR" i="1" dirty="0">
                <a:effectLst/>
              </a:rPr>
              <a:t> Proc</a:t>
            </a:r>
            <a:r>
              <a:rPr lang="en-US" altLang="ko-KR" dirty="0"/>
              <a:t>. </a:t>
            </a:r>
            <a:r>
              <a:rPr lang="en-US" altLang="ko-KR" i="1" dirty="0">
                <a:effectLst/>
              </a:rPr>
              <a:t>Applied Sciences</a:t>
            </a:r>
            <a:r>
              <a:rPr lang="en-US" altLang="ko-KR" dirty="0"/>
              <a:t>, vol. 12, no. 16, p. 8233, Aug. 2022, [Online]. Available: https://doi.org/10.3390/app12168233</a:t>
            </a:r>
          </a:p>
        </p:txBody>
      </p:sp>
    </p:spTree>
    <p:extLst>
      <p:ext uri="{BB962C8B-B14F-4D97-AF65-F5344CB8AC3E}">
        <p14:creationId xmlns:p14="http://schemas.microsoft.com/office/powerpoint/2010/main" val="274253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Reference</a:t>
            </a:r>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12925" y="4543479"/>
            <a:ext cx="1023408" cy="440988"/>
          </a:xfrm>
          <a:prstGeom prst="rect">
            <a:avLst/>
          </a:prstGeom>
        </p:spPr>
      </p:pic>
      <p:sp>
        <p:nvSpPr>
          <p:cNvPr id="13" name="텍스트 개체 틀 12">
            <a:extLst>
              <a:ext uri="{FF2B5EF4-FFF2-40B4-BE49-F238E27FC236}">
                <a16:creationId xmlns:a16="http://schemas.microsoft.com/office/drawing/2014/main" id="{460AB1A3-4AB3-78D3-D8C9-997D5E193373}"/>
              </a:ext>
            </a:extLst>
          </p:cNvPr>
          <p:cNvSpPr>
            <a:spLocks noGrp="1"/>
          </p:cNvSpPr>
          <p:nvPr>
            <p:ph type="body" sz="quarter" idx="14"/>
          </p:nvPr>
        </p:nvSpPr>
        <p:spPr/>
        <p:txBody>
          <a:bodyPr>
            <a:normAutofit fontScale="92500" lnSpcReduction="10000"/>
          </a:bodyPr>
          <a:lstStyle/>
          <a:p>
            <a:pPr marL="0" indent="0">
              <a:buNone/>
            </a:pPr>
            <a:r>
              <a:rPr lang="en-US" altLang="ko-KR" dirty="0"/>
              <a:t>[5] Chu-Hui Lee and </a:t>
            </a:r>
            <a:r>
              <a:rPr lang="en-US" altLang="ko-KR" dirty="0" err="1"/>
              <a:t>Jhih</a:t>
            </a:r>
            <a:r>
              <a:rPr lang="en-US" altLang="ko-KR" dirty="0"/>
              <a:t>-Chen </a:t>
            </a:r>
            <a:r>
              <a:rPr lang="en-US" altLang="ko-KR" dirty="0" err="1"/>
              <a:t>Jhou</a:t>
            </a:r>
            <a:r>
              <a:rPr lang="en-US" altLang="ko-KR" i="1" dirty="0">
                <a:effectLst/>
              </a:rPr>
              <a:t>. </a:t>
            </a:r>
            <a:r>
              <a:rPr lang="en-US" altLang="ko-KR" dirty="0"/>
              <a:t>“A Non-Invasive Method to Classify the Sweetness Levels of Apples,” in </a:t>
            </a:r>
            <a:r>
              <a:rPr lang="en-US" altLang="ko-KR" i="1" dirty="0">
                <a:effectLst/>
              </a:rPr>
              <a:t>Proc</a:t>
            </a:r>
            <a:r>
              <a:rPr lang="en-US" altLang="ko-KR" dirty="0"/>
              <a:t>. </a:t>
            </a:r>
            <a:r>
              <a:rPr lang="en-US" altLang="ko-KR" i="1" dirty="0">
                <a:effectLst/>
              </a:rPr>
              <a:t>2021 Artificial Intelligence and Virtual Reality (AIVR) (AIVR 2021) Association for Computing Machinery </a:t>
            </a:r>
            <a:r>
              <a:rPr lang="en-US" altLang="ko-KR" dirty="0"/>
              <a:t>pp. 128–134, July 2021. [Online]. Available: </a:t>
            </a:r>
            <a:r>
              <a:rPr lang="en-US" altLang="ko-KR" i="1" dirty="0"/>
              <a:t>https://doi.org/10.1145/3480433.3480453</a:t>
            </a:r>
            <a:endParaRPr lang="en-US" altLang="ko-KR" i="1" dirty="0">
              <a:effectLst/>
            </a:endParaRPr>
          </a:p>
          <a:p>
            <a:pPr marL="0" indent="0">
              <a:buNone/>
            </a:pPr>
            <a:endParaRPr lang="en-US" altLang="ko-KR" dirty="0"/>
          </a:p>
          <a:p>
            <a:pPr marL="0" indent="0">
              <a:buNone/>
            </a:pPr>
            <a:r>
              <a:rPr lang="en-US" altLang="ko-KR" dirty="0"/>
              <a:t>[6] T. </a:t>
            </a:r>
            <a:r>
              <a:rPr lang="en-US" altLang="ko-KR" dirty="0" err="1"/>
              <a:t>Ittatirut</a:t>
            </a:r>
            <a:r>
              <a:rPr lang="en-US" altLang="ko-KR" dirty="0"/>
              <a:t> </a:t>
            </a:r>
            <a:r>
              <a:rPr lang="en-US" altLang="ko-KR" i="1" dirty="0">
                <a:effectLst/>
              </a:rPr>
              <a:t>et al.</a:t>
            </a:r>
            <a:r>
              <a:rPr lang="en-US" altLang="ko-KR" dirty="0"/>
              <a:t>, "Apple Sweetness Measurement by image processing technique", 2016 Fifth ICT Int’l Student Project Conf. (ICT-IS; PC), Thailand, pp. 182-185, May 2016, [Online]. Available: https://ieeexplore.ieee.org/document/7519266</a:t>
            </a:r>
            <a:endParaRPr lang="en-US" altLang="ko-KR" dirty="0">
              <a:effectLst/>
            </a:endParaRPr>
          </a:p>
          <a:p>
            <a:pPr marL="0" indent="0">
              <a:buNone/>
            </a:pPr>
            <a:endParaRPr lang="en-US" altLang="ko-KR" dirty="0"/>
          </a:p>
          <a:p>
            <a:pPr marL="0" indent="0">
              <a:buNone/>
            </a:pPr>
            <a:r>
              <a:rPr lang="en-US" altLang="ko-KR" dirty="0"/>
              <a:t>[7] S. K. </a:t>
            </a:r>
            <a:r>
              <a:rPr lang="en-US" altLang="ko-KR" dirty="0" err="1"/>
              <a:t>Bejo</a:t>
            </a:r>
            <a:r>
              <a:rPr lang="en-US" altLang="ko-KR" dirty="0"/>
              <a:t> </a:t>
            </a:r>
            <a:r>
              <a:rPr lang="en-US" altLang="ko-KR" i="1" dirty="0">
                <a:effectLst/>
              </a:rPr>
              <a:t>et al.</a:t>
            </a:r>
            <a:r>
              <a:rPr lang="en-US" altLang="ko-KR" dirty="0"/>
              <a:t>, "Determination of </a:t>
            </a:r>
            <a:r>
              <a:rPr lang="en-US" altLang="ko-KR" dirty="0" err="1"/>
              <a:t>Chokanan</a:t>
            </a:r>
            <a:r>
              <a:rPr lang="en-US" altLang="ko-KR" dirty="0"/>
              <a:t> Mango Sweetness (Mangifera indica) Using Non-Destructive Image Processing Technique," Australian Journal of Crop Science (AICS), Jan. 2014, 8. 475-480, [Online]. Available: http://www.cropj.com/bejo_8_4_2014_475_480.pdf</a:t>
            </a:r>
          </a:p>
          <a:p>
            <a:pPr marL="0" indent="0">
              <a:buNone/>
            </a:pPr>
            <a:endParaRPr lang="en-US" altLang="ko-KR" dirty="0"/>
          </a:p>
          <a:p>
            <a:pPr marL="0" indent="0">
              <a:buNone/>
            </a:pPr>
            <a:r>
              <a:rPr lang="en-US" altLang="ko-KR" dirty="0">
                <a:effectLst/>
              </a:rPr>
              <a:t>[8] “Top 20 Fruits and Vegetables Sold in the U.S.,” </a:t>
            </a:r>
            <a:r>
              <a:rPr lang="en-US" altLang="ko-KR" i="1" dirty="0">
                <a:effectLst/>
              </a:rPr>
              <a:t>International Fresh Produce Association</a:t>
            </a:r>
            <a:r>
              <a:rPr lang="en-US" altLang="ko-KR" dirty="0">
                <a:effectLst/>
              </a:rPr>
              <a:t>, 12-Nov-2021. [Online]. Available: https://www.freshproduce.com/resources/consumer-trends/top-20/. [Accessed: 25-Oct-2022]. </a:t>
            </a:r>
          </a:p>
          <a:p>
            <a:pPr marL="0" indent="0">
              <a:buNone/>
            </a:pPr>
            <a:endParaRPr lang="en-US" altLang="ko-KR" dirty="0"/>
          </a:p>
        </p:txBody>
      </p:sp>
    </p:spTree>
    <p:extLst>
      <p:ext uri="{BB962C8B-B14F-4D97-AF65-F5344CB8AC3E}">
        <p14:creationId xmlns:p14="http://schemas.microsoft.com/office/powerpoint/2010/main" val="4112653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Reference</a:t>
            </a:r>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12925" y="4543479"/>
            <a:ext cx="1023408" cy="440988"/>
          </a:xfrm>
          <a:prstGeom prst="rect">
            <a:avLst/>
          </a:prstGeom>
        </p:spPr>
      </p:pic>
      <p:sp>
        <p:nvSpPr>
          <p:cNvPr id="13" name="텍스트 개체 틀 12">
            <a:extLst>
              <a:ext uri="{FF2B5EF4-FFF2-40B4-BE49-F238E27FC236}">
                <a16:creationId xmlns:a16="http://schemas.microsoft.com/office/drawing/2014/main" id="{460AB1A3-4AB3-78D3-D8C9-997D5E193373}"/>
              </a:ext>
            </a:extLst>
          </p:cNvPr>
          <p:cNvSpPr>
            <a:spLocks noGrp="1"/>
          </p:cNvSpPr>
          <p:nvPr>
            <p:ph type="body" sz="quarter" idx="14"/>
          </p:nvPr>
        </p:nvSpPr>
        <p:spPr/>
        <p:txBody>
          <a:bodyPr>
            <a:normAutofit/>
          </a:bodyPr>
          <a:lstStyle/>
          <a:p>
            <a:pPr marL="0" indent="0">
              <a:buNone/>
            </a:pPr>
            <a:r>
              <a:rPr lang="en-US" altLang="ko-KR" dirty="0"/>
              <a:t>[9] </a:t>
            </a:r>
            <a:r>
              <a:rPr lang="en-US" altLang="ko-KR" dirty="0">
                <a:effectLst/>
              </a:rPr>
              <a:t>“Linear regression,” </a:t>
            </a:r>
            <a:r>
              <a:rPr lang="en-US" altLang="ko-KR" i="1" dirty="0">
                <a:effectLst/>
              </a:rPr>
              <a:t>Wikipedia</a:t>
            </a:r>
            <a:r>
              <a:rPr lang="en-US" altLang="ko-KR" dirty="0">
                <a:effectLst/>
              </a:rPr>
              <a:t>, 23-Oct-2022. [Online]. Available: https://en.wikipedia.org/wiki/Linear_regression. [Accessed: 26-Oct-2022]. </a:t>
            </a:r>
          </a:p>
          <a:p>
            <a:pPr marL="0" indent="0">
              <a:buNone/>
            </a:pPr>
            <a:endParaRPr lang="en-US" altLang="ko-KR" dirty="0"/>
          </a:p>
          <a:p>
            <a:pPr marL="0" indent="0">
              <a:buNone/>
            </a:pPr>
            <a:r>
              <a:rPr lang="en-US" altLang="ko-KR" dirty="0"/>
              <a:t>[10] </a:t>
            </a:r>
            <a:r>
              <a:rPr lang="en-US" altLang="ko-KR" dirty="0">
                <a:effectLst/>
              </a:rPr>
              <a:t>“scikit-learn random forest,” Naver blog</a:t>
            </a:r>
            <a:r>
              <a:rPr lang="ko-KR" altLang="en-US" i="1" dirty="0">
                <a:effectLst/>
              </a:rPr>
              <a:t> </a:t>
            </a:r>
            <a:r>
              <a:rPr lang="en-US" altLang="ko-KR" i="1" dirty="0" err="1">
                <a:effectLst/>
              </a:rPr>
              <a:t>GodGo</a:t>
            </a:r>
            <a:r>
              <a:rPr lang="en-US" altLang="ko-KR" dirty="0">
                <a:effectLst/>
              </a:rPr>
              <a:t>. [Online]. Available: https://m.blog.naver.com/samsjang/220979751089. [Accessed: 26-Oct-2022]. </a:t>
            </a:r>
          </a:p>
          <a:p>
            <a:pPr marL="0" indent="0">
              <a:buNone/>
            </a:pPr>
            <a:endParaRPr lang="en-US" altLang="ko-KR" dirty="0"/>
          </a:p>
          <a:p>
            <a:pPr marL="0" indent="0">
              <a:buNone/>
            </a:pPr>
            <a:r>
              <a:rPr lang="en-US" altLang="ko-KR" dirty="0"/>
              <a:t>[11] </a:t>
            </a:r>
            <a:r>
              <a:rPr lang="en-US" altLang="ko-KR" dirty="0">
                <a:effectLst/>
              </a:rPr>
              <a:t>“VGG-16: CNN model,” </a:t>
            </a:r>
            <a:r>
              <a:rPr lang="en-US" altLang="ko-KR" i="1" dirty="0" err="1">
                <a:effectLst/>
              </a:rPr>
              <a:t>GeeksforGeeks</a:t>
            </a:r>
            <a:r>
              <a:rPr lang="en-US" altLang="ko-KR" dirty="0">
                <a:effectLst/>
              </a:rPr>
              <a:t>, 24-Aug-2022. [Online]. Available: https://www.geeksforgeeks.org/vgg-16-cnn-model/. [Accessed: 26-Oct-2022]. </a:t>
            </a:r>
          </a:p>
          <a:p>
            <a:pPr marL="0" indent="0">
              <a:buNone/>
            </a:pPr>
            <a:endParaRPr lang="en-US" altLang="ko-KR" dirty="0"/>
          </a:p>
        </p:txBody>
      </p:sp>
    </p:spTree>
    <p:extLst>
      <p:ext uri="{BB962C8B-B14F-4D97-AF65-F5344CB8AC3E}">
        <p14:creationId xmlns:p14="http://schemas.microsoft.com/office/powerpoint/2010/main" val="682465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9A4496B6-14FB-68F4-B790-DA36F25938FA}"/>
              </a:ext>
            </a:extLst>
          </p:cNvPr>
          <p:cNvPicPr>
            <a:picLocks noChangeAspect="1"/>
          </p:cNvPicPr>
          <p:nvPr/>
        </p:nvPicPr>
        <p:blipFill>
          <a:blip r:embed="rId2"/>
          <a:stretch>
            <a:fillRect/>
          </a:stretch>
        </p:blipFill>
        <p:spPr>
          <a:xfrm>
            <a:off x="711581" y="3358655"/>
            <a:ext cx="2411546" cy="800883"/>
          </a:xfrm>
          <a:prstGeom prst="rect">
            <a:avLst/>
          </a:prstGeom>
        </p:spPr>
      </p:pic>
      <p:sp>
        <p:nvSpPr>
          <p:cNvPr id="2" name="Title 1">
            <a:extLst>
              <a:ext uri="{FF2B5EF4-FFF2-40B4-BE49-F238E27FC236}">
                <a16:creationId xmlns:a16="http://schemas.microsoft.com/office/drawing/2014/main" id="{F963AA69-4F90-5544-A519-96056A6A013A}"/>
              </a:ext>
            </a:extLst>
          </p:cNvPr>
          <p:cNvSpPr>
            <a:spLocks noGrp="1"/>
          </p:cNvSpPr>
          <p:nvPr>
            <p:ph type="ctrTitle"/>
          </p:nvPr>
        </p:nvSpPr>
        <p:spPr>
          <a:xfrm>
            <a:off x="2272322" y="1810318"/>
            <a:ext cx="4599356" cy="1661993"/>
          </a:xfrm>
        </p:spPr>
        <p:txBody>
          <a:bodyPr/>
          <a:lstStyle/>
          <a:p>
            <a:pPr algn="ctr"/>
            <a:r>
              <a:rPr lang="en-US" sz="8000" dirty="0">
                <a:latin typeface="Franklin Gothic Demi" panose="020B0703020102020204" pitchFamily="34" charset="0"/>
              </a:rPr>
              <a:t>Thank You</a:t>
            </a:r>
            <a:br>
              <a:rPr lang="en-US" sz="8000" dirty="0">
                <a:latin typeface="Franklin Gothic Demi" panose="020B0703020102020204" pitchFamily="34" charset="0"/>
              </a:rPr>
            </a:br>
            <a:r>
              <a:rPr lang="en-US" sz="4000" dirty="0">
                <a:latin typeface="Franklin Gothic Demi" panose="020B0703020102020204" pitchFamily="34" charset="0"/>
              </a:rPr>
              <a:t>Any Questions?</a:t>
            </a:r>
          </a:p>
        </p:txBody>
      </p:sp>
      <p:sp>
        <p:nvSpPr>
          <p:cNvPr id="3" name="Slide Number Placeholder 2">
            <a:extLst>
              <a:ext uri="{FF2B5EF4-FFF2-40B4-BE49-F238E27FC236}">
                <a16:creationId xmlns:a16="http://schemas.microsoft.com/office/drawing/2014/main" id="{75C918AC-3EFA-284C-B639-1EADAA484FB7}"/>
              </a:ext>
            </a:extLst>
          </p:cNvPr>
          <p:cNvSpPr>
            <a:spLocks noGrp="1"/>
          </p:cNvSpPr>
          <p:nvPr>
            <p:ph type="sldNum" sz="quarter" idx="12"/>
          </p:nvPr>
        </p:nvSpPr>
        <p:spPr/>
        <p:txBody>
          <a:bodyPr/>
          <a:lstStyle/>
          <a:p>
            <a:fld id="{8A7A6979-0714-4377-B894-6BE4C2D6E202}" type="slidenum">
              <a:rPr lang="en-US" smtClean="0"/>
              <a:pPr/>
              <a:t>26</a:t>
            </a:fld>
            <a:endParaRPr lang="en-US" dirty="0"/>
          </a:p>
        </p:txBody>
      </p:sp>
      <p:pic>
        <p:nvPicPr>
          <p:cNvPr id="9" name="그림 8">
            <a:extLst>
              <a:ext uri="{FF2B5EF4-FFF2-40B4-BE49-F238E27FC236}">
                <a16:creationId xmlns:a16="http://schemas.microsoft.com/office/drawing/2014/main" id="{D7F53913-53C3-29EC-E305-AD4E7BDD0CDB}"/>
              </a:ext>
            </a:extLst>
          </p:cNvPr>
          <p:cNvPicPr>
            <a:picLocks noChangeAspect="1"/>
          </p:cNvPicPr>
          <p:nvPr/>
        </p:nvPicPr>
        <p:blipFill>
          <a:blip r:embed="rId2"/>
          <a:stretch>
            <a:fillRect/>
          </a:stretch>
        </p:blipFill>
        <p:spPr>
          <a:xfrm>
            <a:off x="1789113" y="4470850"/>
            <a:ext cx="1627188" cy="540395"/>
          </a:xfrm>
          <a:prstGeom prst="rect">
            <a:avLst/>
          </a:prstGeom>
        </p:spPr>
      </p:pic>
    </p:spTree>
    <p:extLst>
      <p:ext uri="{BB962C8B-B14F-4D97-AF65-F5344CB8AC3E}">
        <p14:creationId xmlns:p14="http://schemas.microsoft.com/office/powerpoint/2010/main" val="420147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71D86104-EB24-DB66-400E-CE3170230C2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32001" y="934723"/>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9" name="그림 8">
            <a:extLst>
              <a:ext uri="{FF2B5EF4-FFF2-40B4-BE49-F238E27FC236}">
                <a16:creationId xmlns:a16="http://schemas.microsoft.com/office/drawing/2014/main" id="{0EF0D4FE-E315-C545-9182-CBB0A5BC5328}"/>
              </a:ext>
            </a:extLst>
          </p:cNvPr>
          <p:cNvPicPr>
            <a:picLocks noChangeAspect="1"/>
          </p:cNvPicPr>
          <p:nvPr/>
        </p:nvPicPr>
        <p:blipFill>
          <a:blip r:embed="rId3"/>
          <a:stretch>
            <a:fillRect/>
          </a:stretch>
        </p:blipFill>
        <p:spPr>
          <a:xfrm>
            <a:off x="262236" y="4543479"/>
            <a:ext cx="1680864" cy="427150"/>
          </a:xfrm>
          <a:prstGeom prst="rect">
            <a:avLst/>
          </a:prstGeom>
        </p:spPr>
      </p:pic>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p:txBody>
          <a:bodyPr/>
          <a:lstStyle/>
          <a:p>
            <a:r>
              <a:rPr lang="en-US" b="1" dirty="0"/>
              <a:t>Introducing our Team Members</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3</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4"/>
          <a:stretch>
            <a:fillRect/>
          </a:stretch>
        </p:blipFill>
        <p:spPr>
          <a:xfrm>
            <a:off x="1894417" y="4543479"/>
            <a:ext cx="941916" cy="440988"/>
          </a:xfrm>
          <a:prstGeom prst="rect">
            <a:avLst/>
          </a:prstGeom>
        </p:spPr>
      </p:pic>
      <p:sp>
        <p:nvSpPr>
          <p:cNvPr id="14" name="TextBox 13">
            <a:extLst>
              <a:ext uri="{FF2B5EF4-FFF2-40B4-BE49-F238E27FC236}">
                <a16:creationId xmlns:a16="http://schemas.microsoft.com/office/drawing/2014/main" id="{E29AC755-ABB0-5600-1C1F-C37282023B98}"/>
              </a:ext>
            </a:extLst>
          </p:cNvPr>
          <p:cNvSpPr txBox="1"/>
          <p:nvPr/>
        </p:nvSpPr>
        <p:spPr>
          <a:xfrm>
            <a:off x="700469" y="2255289"/>
            <a:ext cx="2038030" cy="661720"/>
          </a:xfrm>
          <a:prstGeom prst="rect">
            <a:avLst/>
          </a:prstGeom>
          <a:noFill/>
        </p:spPr>
        <p:txBody>
          <a:bodyPr wrap="square">
            <a:spAutoFit/>
          </a:bodyPr>
          <a:lstStyle/>
          <a:p>
            <a:r>
              <a:rPr lang="en" altLang="ko-Kore-KR" sz="1300" b="1" dirty="0" err="1">
                <a:solidFill>
                  <a:srgbClr val="000000"/>
                </a:solidFill>
                <a:latin typeface="Acumin Pro"/>
              </a:rPr>
              <a:t>Heejun</a:t>
            </a:r>
            <a:r>
              <a:rPr lang="en" altLang="ko-Kore-KR" sz="1300" b="1" dirty="0">
                <a:solidFill>
                  <a:srgbClr val="000000"/>
                </a:solidFill>
                <a:latin typeface="Acumin Pro"/>
              </a:rPr>
              <a:t> Park</a:t>
            </a:r>
            <a:r>
              <a:rPr lang="ko-KR" altLang="en-US" sz="1300" b="1" dirty="0">
                <a:solidFill>
                  <a:srgbClr val="000000"/>
                </a:solidFill>
                <a:latin typeface="Acumin Pro"/>
              </a:rPr>
              <a:t> </a:t>
            </a:r>
            <a:r>
              <a:rPr lang="en-US" altLang="ko-KR" sz="1300" b="1" dirty="0">
                <a:solidFill>
                  <a:srgbClr val="000000"/>
                </a:solidFill>
                <a:latin typeface="Acumin Pro"/>
              </a:rPr>
              <a:t>(YODA)</a:t>
            </a:r>
            <a:r>
              <a:rPr lang="en" altLang="ko-Kore-KR" sz="1300" b="1" dirty="0">
                <a:solidFill>
                  <a:srgbClr val="000000"/>
                </a:solidFill>
                <a:latin typeface="Acumin Pro"/>
              </a:rPr>
              <a:t> </a:t>
            </a:r>
          </a:p>
          <a:p>
            <a:r>
              <a:rPr lang="en-US" altLang="ko-KR" sz="1200" dirty="0">
                <a:solidFill>
                  <a:srgbClr val="000000"/>
                </a:solidFill>
              </a:rPr>
              <a:t>Yonsei</a:t>
            </a:r>
            <a:r>
              <a:rPr lang="ko-KR" altLang="en-US" sz="1200" dirty="0">
                <a:solidFill>
                  <a:srgbClr val="000000"/>
                </a:solidFill>
              </a:rPr>
              <a:t> </a:t>
            </a:r>
            <a:r>
              <a:rPr lang="en-US" altLang="ko-KR" sz="1200" dirty="0">
                <a:solidFill>
                  <a:srgbClr val="000000"/>
                </a:solidFill>
              </a:rPr>
              <a:t>Univ.</a:t>
            </a:r>
          </a:p>
          <a:p>
            <a:r>
              <a:rPr lang="en" altLang="ko-Kore-KR" sz="1200" dirty="0">
                <a:solidFill>
                  <a:srgbClr val="000000"/>
                </a:solidFill>
              </a:rPr>
              <a:t>parkie0517@gmail.com</a:t>
            </a:r>
            <a:endParaRPr lang="ko-Kore-KR" altLang="en-US" sz="1200" dirty="0">
              <a:solidFill>
                <a:srgbClr val="000000"/>
              </a:solidFill>
            </a:endParaRPr>
          </a:p>
        </p:txBody>
      </p:sp>
      <p:sp>
        <p:nvSpPr>
          <p:cNvPr id="16" name="TextBox 15">
            <a:extLst>
              <a:ext uri="{FF2B5EF4-FFF2-40B4-BE49-F238E27FC236}">
                <a16:creationId xmlns:a16="http://schemas.microsoft.com/office/drawing/2014/main" id="{40A64C1D-43BC-3A61-FD54-7887D9937C8B}"/>
              </a:ext>
            </a:extLst>
          </p:cNvPr>
          <p:cNvSpPr txBox="1"/>
          <p:nvPr/>
        </p:nvSpPr>
        <p:spPr>
          <a:xfrm>
            <a:off x="4767934" y="2243542"/>
            <a:ext cx="2419762" cy="661720"/>
          </a:xfrm>
          <a:prstGeom prst="rect">
            <a:avLst/>
          </a:prstGeom>
          <a:noFill/>
        </p:spPr>
        <p:txBody>
          <a:bodyPr wrap="square">
            <a:spAutoFit/>
          </a:bodyPr>
          <a:lstStyle/>
          <a:p>
            <a:r>
              <a:rPr lang="en" altLang="ko-Kore-KR" sz="1300" b="1" dirty="0" err="1">
                <a:solidFill>
                  <a:srgbClr val="000000"/>
                </a:solidFill>
                <a:latin typeface="Acumin Pro"/>
              </a:rPr>
              <a:t>Hanbi</a:t>
            </a:r>
            <a:r>
              <a:rPr lang="en" altLang="ko-Kore-KR" sz="1300" b="1" dirty="0">
                <a:solidFill>
                  <a:srgbClr val="000000"/>
                </a:solidFill>
                <a:latin typeface="Acumin Pro"/>
              </a:rPr>
              <a:t> Kim (PHOENIX)</a:t>
            </a:r>
          </a:p>
          <a:p>
            <a:r>
              <a:rPr lang="en" altLang="ko-Kore-KR" sz="1200" dirty="0">
                <a:solidFill>
                  <a:srgbClr val="000000"/>
                </a:solidFill>
              </a:rPr>
              <a:t>Chungbuk Nat’l Univ.</a:t>
            </a:r>
          </a:p>
          <a:p>
            <a:r>
              <a:rPr lang="en" altLang="ko-Kore-KR" sz="1200" dirty="0">
                <a:solidFill>
                  <a:srgbClr val="000000"/>
                </a:solidFill>
              </a:rPr>
              <a:t>hanbikim20@g.cbnu.ac.kr</a:t>
            </a:r>
            <a:endParaRPr lang="ko-Kore-KR" altLang="en-US" sz="1200" dirty="0">
              <a:solidFill>
                <a:srgbClr val="000000"/>
              </a:solidFill>
            </a:endParaRPr>
          </a:p>
        </p:txBody>
      </p:sp>
      <p:sp>
        <p:nvSpPr>
          <p:cNvPr id="17" name="TextBox 16">
            <a:extLst>
              <a:ext uri="{FF2B5EF4-FFF2-40B4-BE49-F238E27FC236}">
                <a16:creationId xmlns:a16="http://schemas.microsoft.com/office/drawing/2014/main" id="{AD9F0268-BF21-2EEE-7D3D-A86DD262FBD6}"/>
              </a:ext>
            </a:extLst>
          </p:cNvPr>
          <p:cNvSpPr txBox="1"/>
          <p:nvPr/>
        </p:nvSpPr>
        <p:spPr>
          <a:xfrm>
            <a:off x="6734552" y="2243541"/>
            <a:ext cx="2294645" cy="661720"/>
          </a:xfrm>
          <a:prstGeom prst="rect">
            <a:avLst/>
          </a:prstGeom>
          <a:noFill/>
        </p:spPr>
        <p:txBody>
          <a:bodyPr wrap="square">
            <a:spAutoFit/>
          </a:bodyPr>
          <a:lstStyle/>
          <a:p>
            <a:r>
              <a:rPr lang="en" altLang="ko-Kore-KR" sz="1300" b="1" dirty="0">
                <a:solidFill>
                  <a:srgbClr val="000000"/>
                </a:solidFill>
                <a:latin typeface="Acumin Pro"/>
              </a:rPr>
              <a:t>Seokhyeon Heo (EASY)</a:t>
            </a:r>
            <a:r>
              <a:rPr lang="en" altLang="ko-Kore-KR" sz="1300" dirty="0">
                <a:solidFill>
                  <a:srgbClr val="000000"/>
                </a:solidFill>
                <a:latin typeface="Acumin Pro"/>
              </a:rPr>
              <a:t> </a:t>
            </a:r>
          </a:p>
          <a:p>
            <a:r>
              <a:rPr lang="en" altLang="ko-Kore-KR" sz="1200" dirty="0">
                <a:solidFill>
                  <a:srgbClr val="000000"/>
                </a:solidFill>
              </a:rPr>
              <a:t>Jeju Nat’l Univ.</a:t>
            </a:r>
          </a:p>
          <a:p>
            <a:r>
              <a:rPr lang="en" altLang="ko-Kore-KR" sz="1200" dirty="0">
                <a:solidFill>
                  <a:srgbClr val="000000"/>
                </a:solidFill>
              </a:rPr>
              <a:t>gj4535@gmail.com</a:t>
            </a:r>
            <a:endParaRPr lang="ko-Kore-KR" altLang="en-US" sz="1200" dirty="0">
              <a:solidFill>
                <a:srgbClr val="000000"/>
              </a:solidFill>
            </a:endParaRPr>
          </a:p>
        </p:txBody>
      </p:sp>
      <p:sp>
        <p:nvSpPr>
          <p:cNvPr id="19" name="TextBox 18">
            <a:extLst>
              <a:ext uri="{FF2B5EF4-FFF2-40B4-BE49-F238E27FC236}">
                <a16:creationId xmlns:a16="http://schemas.microsoft.com/office/drawing/2014/main" id="{85C5DA14-2FDD-BF71-5EC8-37594258A566}"/>
              </a:ext>
            </a:extLst>
          </p:cNvPr>
          <p:cNvSpPr txBox="1"/>
          <p:nvPr/>
        </p:nvSpPr>
        <p:spPr>
          <a:xfrm>
            <a:off x="3738391" y="4289712"/>
            <a:ext cx="2324239" cy="661720"/>
          </a:xfrm>
          <a:prstGeom prst="rect">
            <a:avLst/>
          </a:prstGeom>
          <a:noFill/>
        </p:spPr>
        <p:txBody>
          <a:bodyPr wrap="square">
            <a:spAutoFit/>
          </a:bodyPr>
          <a:lstStyle/>
          <a:p>
            <a:r>
              <a:rPr lang="en" altLang="ko-Kore-KR" sz="1300" b="1" dirty="0">
                <a:solidFill>
                  <a:srgbClr val="000000"/>
                </a:solidFill>
                <a:latin typeface="Acumin Pro"/>
              </a:rPr>
              <a:t>Jeffrey Tsai (</a:t>
            </a:r>
            <a:r>
              <a:rPr lang="en-US" altLang="ko-Kore-KR" sz="1300" b="1" dirty="0">
                <a:solidFill>
                  <a:srgbClr val="000000"/>
                </a:solidFill>
                <a:latin typeface="Acumin Pro"/>
              </a:rPr>
              <a:t>GOKU</a:t>
            </a:r>
            <a:r>
              <a:rPr lang="en" altLang="ko-Kore-KR" sz="1300" b="1" dirty="0">
                <a:solidFill>
                  <a:srgbClr val="000000"/>
                </a:solidFill>
                <a:latin typeface="Acumin Pro"/>
              </a:rPr>
              <a:t>)</a:t>
            </a:r>
          </a:p>
          <a:p>
            <a:r>
              <a:rPr lang="en-US" altLang="ko-Kore-KR" sz="1200" dirty="0">
                <a:solidFill>
                  <a:srgbClr val="000000"/>
                </a:solidFill>
              </a:rPr>
              <a:t>Purdue </a:t>
            </a:r>
            <a:r>
              <a:rPr lang="en" altLang="ko-Kore-KR" sz="1200" dirty="0">
                <a:solidFill>
                  <a:srgbClr val="000000"/>
                </a:solidFill>
              </a:rPr>
              <a:t>Univ.</a:t>
            </a:r>
          </a:p>
          <a:p>
            <a:r>
              <a:rPr lang="en" altLang="ko-Kore-KR" sz="1200" dirty="0">
                <a:solidFill>
                  <a:srgbClr val="000000"/>
                </a:solidFill>
              </a:rPr>
              <a:t>jeffrey051622@gmail.com</a:t>
            </a:r>
          </a:p>
        </p:txBody>
      </p:sp>
      <p:sp>
        <p:nvSpPr>
          <p:cNvPr id="20" name="TextBox 19">
            <a:extLst>
              <a:ext uri="{FF2B5EF4-FFF2-40B4-BE49-F238E27FC236}">
                <a16:creationId xmlns:a16="http://schemas.microsoft.com/office/drawing/2014/main" id="{21FABF67-731C-B794-7F16-F006C34E56E9}"/>
              </a:ext>
            </a:extLst>
          </p:cNvPr>
          <p:cNvSpPr txBox="1"/>
          <p:nvPr/>
        </p:nvSpPr>
        <p:spPr>
          <a:xfrm>
            <a:off x="1680519" y="4248702"/>
            <a:ext cx="1945705" cy="661720"/>
          </a:xfrm>
          <a:prstGeom prst="rect">
            <a:avLst/>
          </a:prstGeom>
          <a:noFill/>
        </p:spPr>
        <p:txBody>
          <a:bodyPr wrap="square">
            <a:spAutoFit/>
          </a:bodyPr>
          <a:lstStyle/>
          <a:p>
            <a:r>
              <a:rPr lang="en-US" altLang="ko-KR" sz="1300" b="1" dirty="0" err="1">
                <a:solidFill>
                  <a:srgbClr val="000000"/>
                </a:solidFill>
                <a:latin typeface="Acumin Pro"/>
              </a:rPr>
              <a:t>Jeongho</a:t>
            </a:r>
            <a:r>
              <a:rPr lang="en" altLang="ko-Kore-KR" sz="1300" b="1" dirty="0">
                <a:solidFill>
                  <a:srgbClr val="000000"/>
                </a:solidFill>
                <a:latin typeface="Acumin Pro"/>
              </a:rPr>
              <a:t> H</a:t>
            </a:r>
            <a:r>
              <a:rPr lang="en-US" altLang="ko-KR" sz="1300" b="1" dirty="0">
                <a:solidFill>
                  <a:srgbClr val="000000"/>
                </a:solidFill>
                <a:latin typeface="Acumin Pro"/>
              </a:rPr>
              <a:t>a</a:t>
            </a:r>
            <a:r>
              <a:rPr lang="en" altLang="ko-Kore-KR" sz="1300" b="1" dirty="0">
                <a:solidFill>
                  <a:srgbClr val="000000"/>
                </a:solidFill>
                <a:latin typeface="Acumin Pro"/>
              </a:rPr>
              <a:t> (</a:t>
            </a:r>
            <a:r>
              <a:rPr lang="en-US" altLang="ko-KR" sz="1300" b="1" dirty="0">
                <a:solidFill>
                  <a:srgbClr val="000000"/>
                </a:solidFill>
                <a:latin typeface="Acumin Pro"/>
              </a:rPr>
              <a:t>JAY</a:t>
            </a:r>
            <a:r>
              <a:rPr lang="en" altLang="ko-Kore-KR" sz="1300" b="1" dirty="0">
                <a:solidFill>
                  <a:srgbClr val="000000"/>
                </a:solidFill>
                <a:latin typeface="Acumin Pro"/>
              </a:rPr>
              <a:t>)</a:t>
            </a:r>
            <a:r>
              <a:rPr lang="en" altLang="ko-Kore-KR" sz="1300" dirty="0">
                <a:solidFill>
                  <a:srgbClr val="000000"/>
                </a:solidFill>
                <a:latin typeface="Acumin Pro"/>
              </a:rPr>
              <a:t> </a:t>
            </a:r>
          </a:p>
          <a:p>
            <a:r>
              <a:rPr lang="en" altLang="ko-Kore-KR" sz="1200" dirty="0">
                <a:solidFill>
                  <a:srgbClr val="000000"/>
                </a:solidFill>
              </a:rPr>
              <a:t>Jeju Nat’l Univ.</a:t>
            </a:r>
          </a:p>
          <a:p>
            <a:r>
              <a:rPr lang="en" altLang="ko-Kore-KR" sz="1200" dirty="0">
                <a:solidFill>
                  <a:srgbClr val="000000"/>
                </a:solidFill>
              </a:rPr>
              <a:t>hjh4212@naver.com</a:t>
            </a:r>
            <a:endParaRPr lang="ko-Kore-KR" altLang="en-US" sz="1200" dirty="0">
              <a:solidFill>
                <a:srgbClr val="000000"/>
              </a:solidFill>
            </a:endParaRPr>
          </a:p>
        </p:txBody>
      </p:sp>
      <p:pic>
        <p:nvPicPr>
          <p:cNvPr id="21" name="그림 20" descr="사람, 남자, 벽, 서있는이(가) 표시된 사진&#10;&#10;자동 생성된 설명">
            <a:extLst>
              <a:ext uri="{FF2B5EF4-FFF2-40B4-BE49-F238E27FC236}">
                <a16:creationId xmlns:a16="http://schemas.microsoft.com/office/drawing/2014/main" id="{A95448AD-4514-171C-DC76-6A0790B04B8B}"/>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303"/>
          <a:stretch/>
        </p:blipFill>
        <p:spPr>
          <a:xfrm>
            <a:off x="3939618" y="2976813"/>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22" name="그림 21" descr="사람이(가) 표시된 사진&#10;&#10;자동 생성된 설명">
            <a:extLst>
              <a:ext uri="{FF2B5EF4-FFF2-40B4-BE49-F238E27FC236}">
                <a16:creationId xmlns:a16="http://schemas.microsoft.com/office/drawing/2014/main" id="{02748AE2-76C8-D8C7-B2F7-F0E92E9CA869}"/>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462"/>
          <a:stretch/>
        </p:blipFill>
        <p:spPr>
          <a:xfrm>
            <a:off x="4983649" y="927219"/>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23" name="그림 22" descr="사람, 벽, 실내이(가) 표시된 사진&#10;&#10;자동 생성된 설명">
            <a:extLst>
              <a:ext uri="{FF2B5EF4-FFF2-40B4-BE49-F238E27FC236}">
                <a16:creationId xmlns:a16="http://schemas.microsoft.com/office/drawing/2014/main" id="{BF073B5A-C9A9-D0FD-F52D-011E0825BBD2}"/>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t="-617"/>
          <a:stretch/>
        </p:blipFill>
        <p:spPr>
          <a:xfrm rot="16200000">
            <a:off x="884154" y="921341"/>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24" name="그림 23" descr="사람, 젊은, 검은색, 가장이(가) 표시된 사진&#10;&#10;자동 생성된 설명">
            <a:extLst>
              <a:ext uri="{FF2B5EF4-FFF2-40B4-BE49-F238E27FC236}">
                <a16:creationId xmlns:a16="http://schemas.microsoft.com/office/drawing/2014/main" id="{1F47F928-C150-8E6A-70A9-04351B54C5F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035297" y="927219"/>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25" name="그림 24" descr="사람, 벽, 소년, 실내이(가) 표시된 사진&#10;&#10;자동 생성된 설명">
            <a:extLst>
              <a:ext uri="{FF2B5EF4-FFF2-40B4-BE49-F238E27FC236}">
                <a16:creationId xmlns:a16="http://schemas.microsoft.com/office/drawing/2014/main" id="{38EC0FB3-E135-8AB1-B3F8-7191BDFDF75F}"/>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882230" y="2983387"/>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27" name="그림 26" descr="사람, 정장, 남자, 착용이(가) 표시된 사진&#10;&#10;자동 생성된 설명">
            <a:extLst>
              <a:ext uri="{FF2B5EF4-FFF2-40B4-BE49-F238E27FC236}">
                <a16:creationId xmlns:a16="http://schemas.microsoft.com/office/drawing/2014/main" id="{638AAACE-3247-E409-7224-5FDA63CAEA67}"/>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l="-215" t="-409"/>
          <a:stretch/>
        </p:blipFill>
        <p:spPr>
          <a:xfrm>
            <a:off x="5997006" y="2988702"/>
            <a:ext cx="1260000" cy="1260000"/>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7D3D3399-F62F-698D-8379-3D7AEC28B466}"/>
              </a:ext>
            </a:extLst>
          </p:cNvPr>
          <p:cNvSpPr txBox="1"/>
          <p:nvPr/>
        </p:nvSpPr>
        <p:spPr>
          <a:xfrm>
            <a:off x="2561196" y="2255036"/>
            <a:ext cx="2547821" cy="661720"/>
          </a:xfrm>
          <a:prstGeom prst="rect">
            <a:avLst/>
          </a:prstGeom>
          <a:noFill/>
        </p:spPr>
        <p:txBody>
          <a:bodyPr wrap="square">
            <a:spAutoFit/>
          </a:bodyPr>
          <a:lstStyle/>
          <a:p>
            <a:r>
              <a:rPr lang="en-US" altLang="ko-Kore-KR" sz="1300" b="1" dirty="0" err="1">
                <a:solidFill>
                  <a:srgbClr val="000000"/>
                </a:solidFill>
                <a:latin typeface="Acumin Pro"/>
              </a:rPr>
              <a:t>Taeyun</a:t>
            </a:r>
            <a:r>
              <a:rPr lang="en-US" altLang="ko-Kore-KR" sz="1300" b="1" dirty="0">
                <a:solidFill>
                  <a:srgbClr val="000000"/>
                </a:solidFill>
                <a:latin typeface="Acumin Pro"/>
              </a:rPr>
              <a:t> Kim </a:t>
            </a:r>
            <a:r>
              <a:rPr lang="en-US" altLang="ko-KR" sz="1300" b="1" dirty="0">
                <a:solidFill>
                  <a:srgbClr val="000000"/>
                </a:solidFill>
                <a:latin typeface="Acumin Pro"/>
              </a:rPr>
              <a:t>(KAMATE)</a:t>
            </a:r>
            <a:r>
              <a:rPr lang="en" altLang="ko-Kore-KR" sz="1300" b="1" dirty="0">
                <a:solidFill>
                  <a:srgbClr val="000000"/>
                </a:solidFill>
                <a:latin typeface="Acumin Pro"/>
              </a:rPr>
              <a:t> </a:t>
            </a:r>
          </a:p>
          <a:p>
            <a:r>
              <a:rPr lang="en" altLang="ko-Kore-KR" sz="1200" dirty="0">
                <a:solidFill>
                  <a:srgbClr val="000000"/>
                </a:solidFill>
              </a:rPr>
              <a:t>Jeju Nat’l Univ.</a:t>
            </a:r>
          </a:p>
          <a:p>
            <a:r>
              <a:rPr lang="en-US" altLang="ko-Kore-KR" sz="1200" dirty="0">
                <a:solidFill>
                  <a:srgbClr val="000000"/>
                </a:solidFill>
              </a:rPr>
              <a:t>persimm0ncrack@gmail.com</a:t>
            </a:r>
            <a:endParaRPr lang="ko-Kore-KR" altLang="en-US" sz="1200" dirty="0">
              <a:solidFill>
                <a:srgbClr val="000000"/>
              </a:solidFill>
            </a:endParaRPr>
          </a:p>
        </p:txBody>
      </p:sp>
      <p:sp>
        <p:nvSpPr>
          <p:cNvPr id="4" name="TextBox 3">
            <a:extLst>
              <a:ext uri="{FF2B5EF4-FFF2-40B4-BE49-F238E27FC236}">
                <a16:creationId xmlns:a16="http://schemas.microsoft.com/office/drawing/2014/main" id="{D610143F-3323-5C1E-C852-786E47EF659C}"/>
              </a:ext>
            </a:extLst>
          </p:cNvPr>
          <p:cNvSpPr txBox="1"/>
          <p:nvPr/>
        </p:nvSpPr>
        <p:spPr>
          <a:xfrm>
            <a:off x="5825633" y="4281576"/>
            <a:ext cx="2093194" cy="661720"/>
          </a:xfrm>
          <a:prstGeom prst="rect">
            <a:avLst/>
          </a:prstGeom>
          <a:noFill/>
        </p:spPr>
        <p:txBody>
          <a:bodyPr wrap="square">
            <a:spAutoFit/>
          </a:bodyPr>
          <a:lstStyle/>
          <a:p>
            <a:r>
              <a:rPr lang="en" altLang="ko-Kore-KR" sz="1300" b="1" dirty="0">
                <a:solidFill>
                  <a:srgbClr val="000000"/>
                </a:solidFill>
                <a:latin typeface="Acumin Pro"/>
              </a:rPr>
              <a:t>Kyungrock Kwon (ROCK)</a:t>
            </a:r>
            <a:endParaRPr lang="en" altLang="ko-Kore-KR" sz="1300" dirty="0">
              <a:solidFill>
                <a:srgbClr val="000000"/>
              </a:solidFill>
              <a:latin typeface="Acumin Pro"/>
            </a:endParaRPr>
          </a:p>
          <a:p>
            <a:r>
              <a:rPr lang="en-US" altLang="ko-Kore-KR" sz="1200" dirty="0">
                <a:solidFill>
                  <a:srgbClr val="000000"/>
                </a:solidFill>
              </a:rPr>
              <a:t>Purdue Univ.</a:t>
            </a:r>
          </a:p>
          <a:p>
            <a:r>
              <a:rPr lang="en-US" altLang="ko-Kore-KR" sz="1200" dirty="0">
                <a:solidFill>
                  <a:srgbClr val="000000"/>
                </a:solidFill>
              </a:rPr>
              <a:t>kyungrock99@gmail.com</a:t>
            </a:r>
          </a:p>
        </p:txBody>
      </p:sp>
    </p:spTree>
    <p:extLst>
      <p:ext uri="{BB962C8B-B14F-4D97-AF65-F5344CB8AC3E}">
        <p14:creationId xmlns:p14="http://schemas.microsoft.com/office/powerpoint/2010/main" val="367359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Introduction of Study</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sz="2000" dirty="0"/>
              <a:t>Production and Demand of Apples in the US</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4</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782763" y="4543479"/>
            <a:ext cx="1053570" cy="440988"/>
          </a:xfrm>
          <a:prstGeom prst="rect">
            <a:avLst/>
          </a:prstGeom>
        </p:spPr>
      </p:pic>
      <p:pic>
        <p:nvPicPr>
          <p:cNvPr id="7" name="그림 6" descr="사과, 과일, 실내, 빨간색이(가) 표시된 사진&#10;&#10;자동 생성된 설명">
            <a:extLst>
              <a:ext uri="{FF2B5EF4-FFF2-40B4-BE49-F238E27FC236}">
                <a16:creationId xmlns:a16="http://schemas.microsoft.com/office/drawing/2014/main" id="{1EBA4962-60EC-FD52-78D0-AF15242A8E90}"/>
              </a:ext>
            </a:extLst>
          </p:cNvPr>
          <p:cNvPicPr>
            <a:picLocks noChangeAspect="1"/>
          </p:cNvPicPr>
          <p:nvPr/>
        </p:nvPicPr>
        <p:blipFill>
          <a:blip r:embed="rId3"/>
          <a:stretch>
            <a:fillRect/>
          </a:stretch>
        </p:blipFill>
        <p:spPr>
          <a:xfrm>
            <a:off x="3181473" y="1399318"/>
            <a:ext cx="2781053" cy="3061495"/>
          </a:xfrm>
          <a:prstGeom prst="rect">
            <a:avLst/>
          </a:prstGeom>
        </p:spPr>
      </p:pic>
      <p:sp>
        <p:nvSpPr>
          <p:cNvPr id="10" name="직사각형 9">
            <a:extLst>
              <a:ext uri="{FF2B5EF4-FFF2-40B4-BE49-F238E27FC236}">
                <a16:creationId xmlns:a16="http://schemas.microsoft.com/office/drawing/2014/main" id="{2CC15183-C949-6621-CC35-DC079C942C3C}"/>
              </a:ext>
            </a:extLst>
          </p:cNvPr>
          <p:cNvSpPr/>
          <p:nvPr/>
        </p:nvSpPr>
        <p:spPr>
          <a:xfrm>
            <a:off x="1734300" y="2822514"/>
            <a:ext cx="5908477" cy="923330"/>
          </a:xfrm>
          <a:prstGeom prst="rect">
            <a:avLst/>
          </a:prstGeom>
          <a:noFill/>
          <a:effectLst/>
        </p:spPr>
        <p:txBody>
          <a:bodyPr wrap="none" lIns="91440" tIns="45720" rIns="91440" bIns="45720">
            <a:spAutoFit/>
          </a:bodyPr>
          <a:lstStyle/>
          <a:p>
            <a:pPr algn="ctr"/>
            <a:r>
              <a:rPr lang="en-US" sz="5400" b="1" dirty="0">
                <a:effectLst>
                  <a:outerShdw blurRad="38100" dist="38100" dir="2700000" algn="tl">
                    <a:srgbClr val="000000">
                      <a:alpha val="43137"/>
                    </a:srgbClr>
                  </a:outerShdw>
                </a:effectLst>
                <a:latin typeface="Arial Black" panose="020B0A04020102020204" pitchFamily="34" charset="0"/>
              </a:rPr>
              <a:t>4,336,000 Tons</a:t>
            </a:r>
            <a:endParaRPr lang="ko-KR" altLang="en-US" sz="5400" b="1"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2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Introduction of Study</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5</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06575" y="4543479"/>
            <a:ext cx="1029758" cy="440988"/>
          </a:xfrm>
          <a:prstGeom prst="rect">
            <a:avLst/>
          </a:prstGeom>
        </p:spPr>
      </p:pic>
      <p:pic>
        <p:nvPicPr>
          <p:cNvPr id="11" name="그림 10">
            <a:extLst>
              <a:ext uri="{FF2B5EF4-FFF2-40B4-BE49-F238E27FC236}">
                <a16:creationId xmlns:a16="http://schemas.microsoft.com/office/drawing/2014/main" id="{8517FFCF-8019-91A3-B5B8-636E218D29B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68057" y="935167"/>
            <a:ext cx="2522626" cy="3608312"/>
          </a:xfrm>
          <a:prstGeom prst="rect">
            <a:avLst/>
          </a:prstGeom>
        </p:spPr>
      </p:pic>
      <p:sp>
        <p:nvSpPr>
          <p:cNvPr id="9" name="직사각형 8">
            <a:extLst>
              <a:ext uri="{FF2B5EF4-FFF2-40B4-BE49-F238E27FC236}">
                <a16:creationId xmlns:a16="http://schemas.microsoft.com/office/drawing/2014/main" id="{4BF6B0FF-2696-C200-3AD9-51B56999B1D5}"/>
              </a:ext>
            </a:extLst>
          </p:cNvPr>
          <p:cNvSpPr/>
          <p:nvPr/>
        </p:nvSpPr>
        <p:spPr>
          <a:xfrm>
            <a:off x="1788459" y="2730066"/>
            <a:ext cx="1456765" cy="46431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97C0623-1BDD-D88E-60A2-88D77B58362F}"/>
              </a:ext>
            </a:extLst>
          </p:cNvPr>
          <p:cNvSpPr/>
          <p:nvPr/>
        </p:nvSpPr>
        <p:spPr>
          <a:xfrm>
            <a:off x="4611644" y="2160794"/>
            <a:ext cx="3174907" cy="1323439"/>
          </a:xfrm>
          <a:prstGeom prst="rect">
            <a:avLst/>
          </a:prstGeom>
          <a:noFill/>
          <a:effectLst/>
        </p:spPr>
        <p:txBody>
          <a:bodyPr wrap="none" lIns="91440" tIns="45720" rIns="91440" bIns="45720">
            <a:spAutoFit/>
          </a:bodyPr>
          <a:lstStyle/>
          <a:p>
            <a:pPr algn="ctr"/>
            <a:r>
              <a:rPr lang="en-US" sz="4000" dirty="0">
                <a:latin typeface="Arial Black" panose="020B0A04020102020204" pitchFamily="34" charset="0"/>
              </a:rPr>
              <a:t>Ranked 3</a:t>
            </a:r>
            <a:r>
              <a:rPr lang="en-US" sz="4000" baseline="30000" dirty="0">
                <a:latin typeface="Arial Black" panose="020B0A04020102020204" pitchFamily="34" charset="0"/>
              </a:rPr>
              <a:t>rd</a:t>
            </a:r>
            <a:endParaRPr lang="en-US" sz="4000" dirty="0">
              <a:latin typeface="Arial Black" panose="020B0A04020102020204" pitchFamily="34" charset="0"/>
            </a:endParaRPr>
          </a:p>
          <a:p>
            <a:pPr algn="ctr"/>
            <a:r>
              <a:rPr lang="en-US" sz="4000" dirty="0">
                <a:latin typeface="Arial Black" panose="020B0A04020102020204" pitchFamily="34" charset="0"/>
              </a:rPr>
              <a:t>in USA</a:t>
            </a:r>
            <a:endParaRPr lang="ko-KR" altLang="en-US" sz="4000" dirty="0">
              <a:latin typeface="Arial Black" panose="020B0A04020102020204" pitchFamily="34" charset="0"/>
            </a:endParaRPr>
          </a:p>
        </p:txBody>
      </p:sp>
    </p:spTree>
    <p:extLst>
      <p:ext uri="{BB962C8B-B14F-4D97-AF65-F5344CB8AC3E}">
        <p14:creationId xmlns:p14="http://schemas.microsoft.com/office/powerpoint/2010/main" val="4093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Introduction of Study</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sz="2000" dirty="0"/>
              <a:t>Importance of Apple</a:t>
            </a:r>
            <a:r>
              <a:rPr lang="en-US" altLang="ko-KR" sz="2000" dirty="0"/>
              <a:t> Sweetness</a:t>
            </a:r>
            <a:endParaRPr lang="en-US" sz="2000" dirty="0"/>
          </a:p>
        </p:txBody>
      </p:sp>
      <p:sp>
        <p:nvSpPr>
          <p:cNvPr id="4" name="Text Placeholder 3">
            <a:extLst>
              <a:ext uri="{FF2B5EF4-FFF2-40B4-BE49-F238E27FC236}">
                <a16:creationId xmlns:a16="http://schemas.microsoft.com/office/drawing/2014/main" id="{FFAD8F25-3622-4045-89F0-629E0375DAE7}"/>
              </a:ext>
            </a:extLst>
          </p:cNvPr>
          <p:cNvSpPr>
            <a:spLocks noGrp="1"/>
          </p:cNvSpPr>
          <p:nvPr>
            <p:ph type="body" sz="quarter" idx="14"/>
          </p:nvPr>
        </p:nvSpPr>
        <p:spPr>
          <a:xfrm>
            <a:off x="3301653" y="2714351"/>
            <a:ext cx="2667347" cy="1629731"/>
          </a:xfrm>
        </p:spPr>
        <p:txBody>
          <a:bodyPr>
            <a:normAutofit/>
          </a:bodyPr>
          <a:lstStyle/>
          <a:p>
            <a:pPr>
              <a:lnSpc>
                <a:spcPct val="200000"/>
              </a:lnSpc>
            </a:pPr>
            <a:r>
              <a:rPr lang="en-US" sz="1500" dirty="0"/>
              <a:t>Various factors</a:t>
            </a:r>
          </a:p>
          <a:p>
            <a:pPr>
              <a:lnSpc>
                <a:spcPct val="200000"/>
              </a:lnSpc>
            </a:pPr>
            <a:r>
              <a:rPr lang="en-US" sz="1500" dirty="0"/>
              <a:t>Sweetness is related to flavor</a:t>
            </a:r>
          </a:p>
          <a:p>
            <a:pPr>
              <a:lnSpc>
                <a:spcPct val="200000"/>
              </a:lnSpc>
            </a:pPr>
            <a:r>
              <a:rPr lang="en-US" sz="1500" dirty="0"/>
              <a:t>Sweet apple is most preferred</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6</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12925" y="4543479"/>
            <a:ext cx="1023408" cy="440988"/>
          </a:xfrm>
          <a:prstGeom prst="rect">
            <a:avLst/>
          </a:prstGeom>
        </p:spPr>
      </p:pic>
      <p:sp>
        <p:nvSpPr>
          <p:cNvPr id="7" name="직사각형 6">
            <a:extLst>
              <a:ext uri="{FF2B5EF4-FFF2-40B4-BE49-F238E27FC236}">
                <a16:creationId xmlns:a16="http://schemas.microsoft.com/office/drawing/2014/main" id="{C473181F-D544-D81F-8E08-EE6CC1F035D8}"/>
              </a:ext>
            </a:extLst>
          </p:cNvPr>
          <p:cNvSpPr/>
          <p:nvPr/>
        </p:nvSpPr>
        <p:spPr>
          <a:xfrm>
            <a:off x="2501576" y="1687385"/>
            <a:ext cx="4053546"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“Consumers”</a:t>
            </a:r>
            <a:endParaRPr lang="ko-KR"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직사각형 7">
            <a:extLst>
              <a:ext uri="{FF2B5EF4-FFF2-40B4-BE49-F238E27FC236}">
                <a16:creationId xmlns:a16="http://schemas.microsoft.com/office/drawing/2014/main" id="{4E1334D5-1923-B2B9-C92E-D37C0409D080}"/>
              </a:ext>
            </a:extLst>
          </p:cNvPr>
          <p:cNvSpPr/>
          <p:nvPr/>
        </p:nvSpPr>
        <p:spPr>
          <a:xfrm>
            <a:off x="5272897" y="1688616"/>
            <a:ext cx="315483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“Farmers”</a:t>
            </a:r>
            <a:endParaRPr lang="ko-KR"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Text Placeholder 3">
            <a:extLst>
              <a:ext uri="{FF2B5EF4-FFF2-40B4-BE49-F238E27FC236}">
                <a16:creationId xmlns:a16="http://schemas.microsoft.com/office/drawing/2014/main" id="{2FE13893-B963-CD21-13B3-C7D6E97D7EF9}"/>
              </a:ext>
            </a:extLst>
          </p:cNvPr>
          <p:cNvSpPr txBox="1">
            <a:spLocks/>
          </p:cNvSpPr>
          <p:nvPr/>
        </p:nvSpPr>
        <p:spPr>
          <a:xfrm>
            <a:off x="5719233" y="2714351"/>
            <a:ext cx="2488758" cy="1681549"/>
          </a:xfrm>
          <a:prstGeom prst="rect">
            <a:avLst/>
          </a:prstGeom>
        </p:spPr>
        <p:txBody>
          <a:bodyPr vert="horz" lIns="0" tIns="0" rIns="0" bIns="0" rtlCol="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kern="1200" normalizeH="0" baseline="0">
                <a:solidFill>
                  <a:schemeClr val="bg1"/>
                </a:solidFill>
                <a:latin typeface="Franklin Gothic Medium" panose="020B06030201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pPr>
              <a:lnSpc>
                <a:spcPct val="200000"/>
              </a:lnSpc>
            </a:pPr>
            <a:r>
              <a:rPr lang="en-US" sz="1500" dirty="0"/>
              <a:t>Demand for sweet apple ⬆</a:t>
            </a:r>
          </a:p>
          <a:p>
            <a:pPr>
              <a:lnSpc>
                <a:spcPct val="200000"/>
              </a:lnSpc>
            </a:pPr>
            <a:r>
              <a:rPr lang="en-US" sz="1500" dirty="0"/>
              <a:t>Price ⬆</a:t>
            </a:r>
          </a:p>
          <a:p>
            <a:pPr>
              <a:lnSpc>
                <a:spcPct val="200000"/>
              </a:lnSpc>
            </a:pPr>
            <a:r>
              <a:rPr lang="en-US" sz="1500" dirty="0"/>
              <a:t>Economical benefits ⬆</a:t>
            </a:r>
          </a:p>
        </p:txBody>
      </p:sp>
    </p:spTree>
    <p:extLst>
      <p:ext uri="{BB962C8B-B14F-4D97-AF65-F5344CB8AC3E}">
        <p14:creationId xmlns:p14="http://schemas.microsoft.com/office/powerpoint/2010/main" val="426675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xEl>
                                              <p:pRg st="0" end="0"/>
                                            </p:txEl>
                                          </p:spTgt>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4">
                                            <p:txEl>
                                              <p:pRg st="1" end="1"/>
                                            </p:txEl>
                                          </p:spTgt>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4">
                                            <p:txEl>
                                              <p:pRg st="2" end="2"/>
                                            </p:txEl>
                                          </p:spTgt>
                                        </p:tgtEl>
                                        <p:attrNameLst>
                                          <p:attrName>ppt_x</p:attrName>
                                          <p:attrName>ppt_y</p:attrName>
                                        </p:attrNameLst>
                                      </p:cBhvr>
                                    </p:animMotion>
                                  </p:childTnLst>
                                </p:cTn>
                              </p:par>
                              <p:par>
                                <p:cTn id="11" presetID="35" presetClass="path" presetSubtype="0" accel="50000" decel="50000" fill="hold" grpId="0" nodeType="withEffect">
                                  <p:stCondLst>
                                    <p:cond delay="0"/>
                                  </p:stCondLst>
                                  <p:childTnLst>
                                    <p:animMotion origin="layout" path="M 0 0 L -0.25 0 E" pathEditMode="relative" ptsTypes="">
                                      <p:cBhvr>
                                        <p:cTn id="12" dur="2000" fill="hold"/>
                                        <p:tgtEl>
                                          <p:spTgt spid="7"/>
                                        </p:tgtEl>
                                        <p:attrNameLst>
                                          <p:attrName>ppt_x</p:attrName>
                                          <p:attrName>ppt_y</p:attrName>
                                        </p:attrNameLst>
                                      </p:cBhvr>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Problem Statement</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sz="2000" dirty="0"/>
              <a:t>Problem Consumers Encounter</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7</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798638" y="4543479"/>
            <a:ext cx="1037695" cy="440988"/>
          </a:xfrm>
          <a:prstGeom prst="rect">
            <a:avLst/>
          </a:prstGeom>
        </p:spPr>
      </p:pic>
      <p:pic>
        <p:nvPicPr>
          <p:cNvPr id="13" name="그림 12" descr="사람, 쥐고있는, 실내, 손이(가) 표시된 사진">
            <a:extLst>
              <a:ext uri="{FF2B5EF4-FFF2-40B4-BE49-F238E27FC236}">
                <a16:creationId xmlns:a16="http://schemas.microsoft.com/office/drawing/2014/main" id="{514FA593-CE74-86FB-E887-F6D5E479355E}"/>
              </a:ext>
            </a:extLst>
          </p:cNvPr>
          <p:cNvPicPr>
            <a:picLocks noChangeAspect="1"/>
          </p:cNvPicPr>
          <p:nvPr/>
        </p:nvPicPr>
        <p:blipFill>
          <a:blip r:embed="rId3"/>
          <a:stretch>
            <a:fillRect/>
          </a:stretch>
        </p:blipFill>
        <p:spPr>
          <a:xfrm>
            <a:off x="2163047" y="1370338"/>
            <a:ext cx="4817906" cy="3211937"/>
          </a:xfrm>
          <a:prstGeom prst="rect">
            <a:avLst/>
          </a:prstGeom>
        </p:spPr>
      </p:pic>
      <p:pic>
        <p:nvPicPr>
          <p:cNvPr id="1026" name="Picture 2" descr="File:Red Cross - Wikimedia Commons">
            <a:extLst>
              <a:ext uri="{FF2B5EF4-FFF2-40B4-BE49-F238E27FC236}">
                <a16:creationId xmlns:a16="http://schemas.microsoft.com/office/drawing/2014/main" id="{C9FC0301-EAC8-D079-5568-4720BA380127}"/>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747775" y="1281518"/>
            <a:ext cx="3662319" cy="366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1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Problem Statement</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sz="2000" dirty="0"/>
              <a:t>Problem Farmers Encounter</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8</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1801813" y="4543479"/>
            <a:ext cx="1034520" cy="440988"/>
          </a:xfrm>
          <a:prstGeom prst="rect">
            <a:avLst/>
          </a:prstGeom>
        </p:spPr>
      </p:pic>
      <p:pic>
        <p:nvPicPr>
          <p:cNvPr id="2050" name="Picture 2" descr="Cartoon Clip Art - Clipart Apple Tree - Png Download (3751x4614), Png Download">
            <a:extLst>
              <a:ext uri="{FF2B5EF4-FFF2-40B4-BE49-F238E27FC236}">
                <a16:creationId xmlns:a16="http://schemas.microsoft.com/office/drawing/2014/main" id="{C2A26401-817D-3E75-B492-1E9DF359BB6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35793" y="1891549"/>
            <a:ext cx="1518790" cy="1868216"/>
          </a:xfrm>
          <a:prstGeom prst="rect">
            <a:avLst/>
          </a:prstGeom>
          <a:extLst>
            <a:ext uri="{909E8E84-426E-40DD-AFC4-6F175D3DCCD1}">
              <a14:hiddenFill xmlns:a14="http://schemas.microsoft.com/office/drawing/2010/main">
                <a:solidFill>
                  <a:srgbClr val="FFFFFF"/>
                </a:solidFill>
              </a14:hiddenFill>
            </a:ext>
          </a:extLst>
        </p:spPr>
      </p:pic>
      <p:sp>
        <p:nvSpPr>
          <p:cNvPr id="4" name="화살표: 오른쪽 3">
            <a:extLst>
              <a:ext uri="{FF2B5EF4-FFF2-40B4-BE49-F238E27FC236}">
                <a16:creationId xmlns:a16="http://schemas.microsoft.com/office/drawing/2014/main" id="{F98BA211-1539-6BC1-D183-729D75FA0C75}"/>
              </a:ext>
            </a:extLst>
          </p:cNvPr>
          <p:cNvSpPr/>
          <p:nvPr/>
        </p:nvSpPr>
        <p:spPr>
          <a:xfrm>
            <a:off x="2077225" y="2806039"/>
            <a:ext cx="621361"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D066E046-DB95-35D3-CAD6-CA80DF59E72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36333" y="996632"/>
            <a:ext cx="3657607" cy="3657607"/>
          </a:xfrm>
          <a:prstGeom prst="rect">
            <a:avLst/>
          </a:prstGeom>
        </p:spPr>
      </p:pic>
      <p:pic>
        <p:nvPicPr>
          <p:cNvPr id="2052" name="Picture 4">
            <a:extLst>
              <a:ext uri="{FF2B5EF4-FFF2-40B4-BE49-F238E27FC236}">
                <a16:creationId xmlns:a16="http://schemas.microsoft.com/office/drawing/2014/main" id="{E3BC2C45-5D84-E1F6-2516-BCF61EF4E41F}"/>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093551" y="1957546"/>
            <a:ext cx="2008464" cy="2008464"/>
          </a:xfrm>
          <a:prstGeom prst="rect">
            <a:avLst/>
          </a:prstGeom>
          <a:extLst>
            <a:ext uri="{909E8E84-426E-40DD-AFC4-6F175D3DCCD1}">
              <a14:hiddenFill xmlns:a14="http://schemas.microsoft.com/office/drawing/2010/main">
                <a:solidFill>
                  <a:srgbClr val="FFFFFF"/>
                </a:solidFill>
              </a14:hiddenFill>
            </a:ext>
          </a:extLst>
        </p:spPr>
      </p:pic>
      <p:sp>
        <p:nvSpPr>
          <p:cNvPr id="11" name="화살표: 오른쪽 10">
            <a:extLst>
              <a:ext uri="{FF2B5EF4-FFF2-40B4-BE49-F238E27FC236}">
                <a16:creationId xmlns:a16="http://schemas.microsoft.com/office/drawing/2014/main" id="{50945C26-6810-921E-E864-95D50E266294}"/>
              </a:ext>
            </a:extLst>
          </p:cNvPr>
          <p:cNvSpPr/>
          <p:nvPr/>
        </p:nvSpPr>
        <p:spPr>
          <a:xfrm>
            <a:off x="6428573" y="2956257"/>
            <a:ext cx="621361"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7DB26A45-6244-B127-A384-9077D8D164F3}"/>
              </a:ext>
            </a:extLst>
          </p:cNvPr>
          <p:cNvGrpSpPr/>
          <p:nvPr/>
        </p:nvGrpSpPr>
        <p:grpSpPr>
          <a:xfrm>
            <a:off x="184727" y="996632"/>
            <a:ext cx="8655367" cy="3657607"/>
            <a:chOff x="184727" y="996632"/>
            <a:chExt cx="8655367" cy="3657607"/>
          </a:xfrm>
        </p:grpSpPr>
        <p:sp>
          <p:nvSpPr>
            <p:cNvPr id="18" name="직사각형 17">
              <a:extLst>
                <a:ext uri="{FF2B5EF4-FFF2-40B4-BE49-F238E27FC236}">
                  <a16:creationId xmlns:a16="http://schemas.microsoft.com/office/drawing/2014/main" id="{1E6B2A3D-003E-F100-62A0-77F75D58EB8F}"/>
                </a:ext>
              </a:extLst>
            </p:cNvPr>
            <p:cNvSpPr/>
            <p:nvPr/>
          </p:nvSpPr>
          <p:spPr>
            <a:xfrm>
              <a:off x="184727" y="1662545"/>
              <a:ext cx="8655367" cy="2373746"/>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Picture 2" descr="Cartoon Clip Art - Clipart Apple Tree - Png Download (3751x4614), Png Download">
              <a:extLst>
                <a:ext uri="{FF2B5EF4-FFF2-40B4-BE49-F238E27FC236}">
                  <a16:creationId xmlns:a16="http://schemas.microsoft.com/office/drawing/2014/main" id="{C70E0815-30F7-22B7-51B9-D5667EF2F7F5}"/>
                </a:ext>
              </a:extLst>
            </p:cNvPr>
            <p:cNvPicPr>
              <a:picLocks noChangeAspect="1" noChangeArrowheads="1"/>
            </p:cNvPicPr>
            <p:nvPr/>
          </p:nvPicPr>
          <p:blipFill>
            <a:blip r:embed="rId3" cstate="print">
              <a:alphaModFix amt="35000"/>
              <a:extLst>
                <a:ext uri="{28A0092B-C50C-407E-A947-70E740481C1C}">
                  <a14:useLocalDpi xmlns:a14="http://schemas.microsoft.com/office/drawing/2010/main"/>
                </a:ext>
              </a:extLst>
            </a:blip>
            <a:srcRect/>
            <a:stretch>
              <a:fillRect/>
            </a:stretch>
          </p:blipFill>
          <p:spPr bwMode="auto">
            <a:xfrm>
              <a:off x="335793" y="1891549"/>
              <a:ext cx="1518790" cy="1868216"/>
            </a:xfrm>
            <a:prstGeom prst="rect">
              <a:avLst/>
            </a:prstGeom>
            <a:extLst>
              <a:ext uri="{909E8E84-426E-40DD-AFC4-6F175D3DCCD1}">
                <a14:hiddenFill xmlns:a14="http://schemas.microsoft.com/office/drawing/2010/main">
                  <a:solidFill>
                    <a:srgbClr val="FFFFFF"/>
                  </a:solidFill>
                </a14:hiddenFill>
              </a:ext>
            </a:extLst>
          </p:spPr>
        </p:pic>
        <p:sp>
          <p:nvSpPr>
            <p:cNvPr id="20" name="화살표: 오른쪽 19">
              <a:extLst>
                <a:ext uri="{FF2B5EF4-FFF2-40B4-BE49-F238E27FC236}">
                  <a16:creationId xmlns:a16="http://schemas.microsoft.com/office/drawing/2014/main" id="{1913D1DB-2DC8-3AC0-776A-697979907B85}"/>
                </a:ext>
              </a:extLst>
            </p:cNvPr>
            <p:cNvSpPr/>
            <p:nvPr/>
          </p:nvSpPr>
          <p:spPr>
            <a:xfrm>
              <a:off x="2077225" y="2806039"/>
              <a:ext cx="621361" cy="307777"/>
            </a:xfrm>
            <a:prstGeom prst="rightArrow">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1" name="그림 20">
              <a:extLst>
                <a:ext uri="{FF2B5EF4-FFF2-40B4-BE49-F238E27FC236}">
                  <a16:creationId xmlns:a16="http://schemas.microsoft.com/office/drawing/2014/main" id="{91BABA67-56ED-0B38-85F0-4DCCA0EAFDA2}"/>
                </a:ext>
              </a:extLst>
            </p:cNvPr>
            <p:cNvPicPr>
              <a:picLocks noChangeAspect="1"/>
            </p:cNvPicPr>
            <p:nvPr/>
          </p:nvPicPr>
          <p:blipFill>
            <a:blip r:embed="rId4" cstate="print">
              <a:alphaModFix amt="35000"/>
              <a:extLst>
                <a:ext uri="{28A0092B-C50C-407E-A947-70E740481C1C}">
                  <a14:useLocalDpi xmlns:a14="http://schemas.microsoft.com/office/drawing/2010/main"/>
                </a:ext>
              </a:extLst>
            </a:blip>
            <a:stretch>
              <a:fillRect/>
            </a:stretch>
          </p:blipFill>
          <p:spPr>
            <a:xfrm>
              <a:off x="2836333" y="996632"/>
              <a:ext cx="3657607" cy="3657607"/>
            </a:xfrm>
            <a:prstGeom prst="rect">
              <a:avLst/>
            </a:prstGeom>
          </p:spPr>
        </p:pic>
        <p:pic>
          <p:nvPicPr>
            <p:cNvPr id="22" name="Picture 4">
              <a:extLst>
                <a:ext uri="{FF2B5EF4-FFF2-40B4-BE49-F238E27FC236}">
                  <a16:creationId xmlns:a16="http://schemas.microsoft.com/office/drawing/2014/main" id="{62AE2410-8013-4CC2-A082-B438E75F0CC8}"/>
                </a:ext>
              </a:extLst>
            </p:cNvPr>
            <p:cNvPicPr>
              <a:picLocks noChangeAspect="1" noChangeArrowheads="1"/>
            </p:cNvPicPr>
            <p:nvPr/>
          </p:nvPicPr>
          <p:blipFill rotWithShape="1">
            <a:blip r:embed="rId6" cstate="print">
              <a:alphaModFix amt="35000"/>
              <a:extLst>
                <a:ext uri="{28A0092B-C50C-407E-A947-70E740481C1C}">
                  <a14:useLocalDpi xmlns:a14="http://schemas.microsoft.com/office/drawing/2010/main"/>
                </a:ext>
              </a:extLst>
            </a:blip>
            <a:srcRect/>
            <a:stretch/>
          </p:blipFill>
          <p:spPr bwMode="auto">
            <a:xfrm>
              <a:off x="7093551" y="1957546"/>
              <a:ext cx="1714656" cy="2008464"/>
            </a:xfrm>
            <a:prstGeom prst="rect">
              <a:avLst/>
            </a:prstGeom>
            <a:extLst>
              <a:ext uri="{909E8E84-426E-40DD-AFC4-6F175D3DCCD1}">
                <a14:hiddenFill xmlns:a14="http://schemas.microsoft.com/office/drawing/2010/main">
                  <a:solidFill>
                    <a:srgbClr val="FFFFFF"/>
                  </a:solidFill>
                </a14:hiddenFill>
              </a:ext>
            </a:extLst>
          </p:spPr>
        </p:pic>
        <p:sp>
          <p:nvSpPr>
            <p:cNvPr id="23" name="화살표: 오른쪽 22">
              <a:extLst>
                <a:ext uri="{FF2B5EF4-FFF2-40B4-BE49-F238E27FC236}">
                  <a16:creationId xmlns:a16="http://schemas.microsoft.com/office/drawing/2014/main" id="{59310CA4-9702-9262-08FB-A10A88663727}"/>
                </a:ext>
              </a:extLst>
            </p:cNvPr>
            <p:cNvSpPr/>
            <p:nvPr/>
          </p:nvSpPr>
          <p:spPr>
            <a:xfrm>
              <a:off x="6428573" y="2956257"/>
              <a:ext cx="621361" cy="307777"/>
            </a:xfrm>
            <a:prstGeom prst="rightArrow">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 name="그룹 23">
            <a:extLst>
              <a:ext uri="{FF2B5EF4-FFF2-40B4-BE49-F238E27FC236}">
                <a16:creationId xmlns:a16="http://schemas.microsoft.com/office/drawing/2014/main" id="{323FD00F-826D-CFFA-41CC-AFE65CA11D2D}"/>
              </a:ext>
            </a:extLst>
          </p:cNvPr>
          <p:cNvGrpSpPr/>
          <p:nvPr/>
        </p:nvGrpSpPr>
        <p:grpSpPr>
          <a:xfrm>
            <a:off x="3171179" y="719664"/>
            <a:ext cx="2756420" cy="4363458"/>
            <a:chOff x="3137144" y="455895"/>
            <a:chExt cx="2756420" cy="4363458"/>
          </a:xfrm>
        </p:grpSpPr>
        <p:pic>
          <p:nvPicPr>
            <p:cNvPr id="25" name="그림 24">
              <a:extLst>
                <a:ext uri="{FF2B5EF4-FFF2-40B4-BE49-F238E27FC236}">
                  <a16:creationId xmlns:a16="http://schemas.microsoft.com/office/drawing/2014/main" id="{1415FD04-FB44-4DF2-7321-58C8DD313ED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275634" y="1554003"/>
              <a:ext cx="2606601" cy="3265350"/>
            </a:xfrm>
            <a:prstGeom prst="rect">
              <a:avLst/>
            </a:prstGeom>
          </p:spPr>
        </p:pic>
        <p:pic>
          <p:nvPicPr>
            <p:cNvPr id="26" name="Picture 6" descr="❓ Black Question Mark Ornament Emoji">
              <a:extLst>
                <a:ext uri="{FF2B5EF4-FFF2-40B4-BE49-F238E27FC236}">
                  <a16:creationId xmlns:a16="http://schemas.microsoft.com/office/drawing/2014/main" id="{BA03E3D2-6AD1-C7F7-7C72-7B58EA575740}"/>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4013016" y="455895"/>
              <a:ext cx="1036494" cy="103649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 Black Question Mark Ornament Emoji">
              <a:extLst>
                <a:ext uri="{FF2B5EF4-FFF2-40B4-BE49-F238E27FC236}">
                  <a16:creationId xmlns:a16="http://schemas.microsoft.com/office/drawing/2014/main" id="{5EAE3EBA-A99C-4C88-2705-53D4527EE376}"/>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rot="542538">
              <a:off x="4857070" y="860943"/>
              <a:ext cx="1036494" cy="10364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 Black Question Mark Ornament Emoji">
              <a:extLst>
                <a:ext uri="{FF2B5EF4-FFF2-40B4-BE49-F238E27FC236}">
                  <a16:creationId xmlns:a16="http://schemas.microsoft.com/office/drawing/2014/main" id="{6893C94B-A383-E582-21F7-0490FE868579}"/>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rot="20689898">
              <a:off x="3137144" y="856216"/>
              <a:ext cx="1036494" cy="10364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57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a:xfrm>
            <a:off x="683537" y="192307"/>
            <a:ext cx="7790797" cy="484748"/>
          </a:xfrm>
        </p:spPr>
        <p:txBody>
          <a:bodyPr/>
          <a:lstStyle/>
          <a:p>
            <a:r>
              <a:rPr lang="en-US" sz="3500" b="1" dirty="0"/>
              <a:t>Problem Statement</a:t>
            </a:r>
          </a:p>
        </p:txBody>
      </p:sp>
      <p:sp>
        <p:nvSpPr>
          <p:cNvPr id="3" name="Subtitle 2">
            <a:extLst>
              <a:ext uri="{FF2B5EF4-FFF2-40B4-BE49-F238E27FC236}">
                <a16:creationId xmlns:a16="http://schemas.microsoft.com/office/drawing/2014/main" id="{B509BF49-A50B-6548-A8A7-CF108B4901EA}"/>
              </a:ext>
            </a:extLst>
          </p:cNvPr>
          <p:cNvSpPr>
            <a:spLocks noGrp="1"/>
          </p:cNvSpPr>
          <p:nvPr>
            <p:ph type="subTitle" idx="1"/>
          </p:nvPr>
        </p:nvSpPr>
        <p:spPr>
          <a:xfrm>
            <a:off x="683537" y="1008875"/>
            <a:ext cx="7790797" cy="307777"/>
          </a:xfrm>
        </p:spPr>
        <p:txBody>
          <a:bodyPr/>
          <a:lstStyle/>
          <a:p>
            <a:r>
              <a:rPr lang="en-US" sz="2000" dirty="0"/>
              <a:t>Two Ways of Measuring Apple Sweetness</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9</a:t>
            </a:fld>
            <a:endParaRPr lang="en-US" dirty="0"/>
          </a:p>
        </p:txBody>
      </p:sp>
      <p:pic>
        <p:nvPicPr>
          <p:cNvPr id="6" name="그림 5">
            <a:extLst>
              <a:ext uri="{FF2B5EF4-FFF2-40B4-BE49-F238E27FC236}">
                <a16:creationId xmlns:a16="http://schemas.microsoft.com/office/drawing/2014/main" id="{BB192659-9C18-0A66-391E-2B858F882355}"/>
              </a:ext>
            </a:extLst>
          </p:cNvPr>
          <p:cNvPicPr>
            <a:picLocks noChangeAspect="1"/>
          </p:cNvPicPr>
          <p:nvPr/>
        </p:nvPicPr>
        <p:blipFill>
          <a:blip r:embed="rId2"/>
          <a:stretch>
            <a:fillRect/>
          </a:stretch>
        </p:blipFill>
        <p:spPr>
          <a:xfrm>
            <a:off x="303906" y="4543479"/>
            <a:ext cx="2532427" cy="440988"/>
          </a:xfrm>
          <a:prstGeom prst="rect">
            <a:avLst/>
          </a:prstGeom>
        </p:spPr>
      </p:pic>
      <p:sp>
        <p:nvSpPr>
          <p:cNvPr id="8" name="직사각형 7">
            <a:extLst>
              <a:ext uri="{FF2B5EF4-FFF2-40B4-BE49-F238E27FC236}">
                <a16:creationId xmlns:a16="http://schemas.microsoft.com/office/drawing/2014/main" id="{060B1450-CC8A-5308-B262-843CE9AEB198}"/>
              </a:ext>
            </a:extLst>
          </p:cNvPr>
          <p:cNvSpPr/>
          <p:nvPr/>
        </p:nvSpPr>
        <p:spPr>
          <a:xfrm>
            <a:off x="496840" y="1359385"/>
            <a:ext cx="4243589" cy="861774"/>
          </a:xfrm>
          <a:prstGeom prst="rect">
            <a:avLst/>
          </a:prstGeom>
          <a:noFill/>
        </p:spPr>
        <p:txBody>
          <a:bodyPr wrap="square" lIns="91440" tIns="45720" rIns="91440" bIns="45720">
            <a:spAutoFit/>
          </a:bodyPr>
          <a:lstStyle/>
          <a:p>
            <a:pPr algn="ctr"/>
            <a:r>
              <a:rPr 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rPr>
              <a:t>Destructive</a:t>
            </a:r>
          </a:p>
          <a:p>
            <a:pPr algn="ctr"/>
            <a:r>
              <a:rPr lang="en-US" sz="25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rPr>
              <a:t>Mehtod</a:t>
            </a:r>
            <a:r>
              <a:rPr 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rPr>
              <a:t> (DM)</a:t>
            </a:r>
            <a:endParaRPr lang="ko-KR"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endParaRPr>
          </a:p>
        </p:txBody>
      </p:sp>
      <p:pic>
        <p:nvPicPr>
          <p:cNvPr id="10" name="그림 9">
            <a:extLst>
              <a:ext uri="{FF2B5EF4-FFF2-40B4-BE49-F238E27FC236}">
                <a16:creationId xmlns:a16="http://schemas.microsoft.com/office/drawing/2014/main" id="{664B019A-E50E-F429-F629-5B7FAAF2D1F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07934" y="1920535"/>
            <a:ext cx="1296762" cy="3173059"/>
          </a:xfrm>
          <a:prstGeom prst="rect">
            <a:avLst/>
          </a:prstGeom>
        </p:spPr>
      </p:pic>
      <p:pic>
        <p:nvPicPr>
          <p:cNvPr id="1028" name="Picture 4" descr="PAL-HIKARi 16 (Cherry) Digital Non-Destructive Brix Meter">
            <a:extLst>
              <a:ext uri="{FF2B5EF4-FFF2-40B4-BE49-F238E27FC236}">
                <a16:creationId xmlns:a16="http://schemas.microsoft.com/office/drawing/2014/main" id="{CB7DE17C-4AD2-DB79-D503-0E3CEC5C1A59}"/>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7310533" y="2065862"/>
            <a:ext cx="1686738" cy="2818460"/>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5774A273-75E2-FA87-4812-5DD3C9CF6A88}"/>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829744" y="2249708"/>
            <a:ext cx="1484721" cy="2512849"/>
          </a:xfrm>
          <a:prstGeom prst="rect">
            <a:avLst/>
          </a:prstGeom>
        </p:spPr>
      </p:pic>
      <p:pic>
        <p:nvPicPr>
          <p:cNvPr id="17" name="그림 16">
            <a:extLst>
              <a:ext uri="{FF2B5EF4-FFF2-40B4-BE49-F238E27FC236}">
                <a16:creationId xmlns:a16="http://schemas.microsoft.com/office/drawing/2014/main" id="{FE450477-D658-256B-A7A0-B096CC0EFEE6}"/>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846824" y="2249707"/>
            <a:ext cx="1543769" cy="2512849"/>
          </a:xfrm>
          <a:prstGeom prst="rect">
            <a:avLst/>
          </a:prstGeom>
        </p:spPr>
      </p:pic>
      <p:pic>
        <p:nvPicPr>
          <p:cNvPr id="18" name="그림 17">
            <a:extLst>
              <a:ext uri="{FF2B5EF4-FFF2-40B4-BE49-F238E27FC236}">
                <a16:creationId xmlns:a16="http://schemas.microsoft.com/office/drawing/2014/main" id="{B3DD6D7E-A457-73C2-BC41-F1E04E505A12}"/>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598382" y="2249708"/>
            <a:ext cx="2023573" cy="2512849"/>
          </a:xfrm>
          <a:prstGeom prst="rect">
            <a:avLst/>
          </a:prstGeom>
        </p:spPr>
      </p:pic>
      <p:sp>
        <p:nvSpPr>
          <p:cNvPr id="9" name="직사각형 8">
            <a:extLst>
              <a:ext uri="{FF2B5EF4-FFF2-40B4-BE49-F238E27FC236}">
                <a16:creationId xmlns:a16="http://schemas.microsoft.com/office/drawing/2014/main" id="{F9657B69-0325-420E-82FA-FED6E6F538AF}"/>
              </a:ext>
            </a:extLst>
          </p:cNvPr>
          <p:cNvSpPr/>
          <p:nvPr/>
        </p:nvSpPr>
        <p:spPr>
          <a:xfrm>
            <a:off x="4326506" y="1361975"/>
            <a:ext cx="4491196" cy="861774"/>
          </a:xfrm>
          <a:prstGeom prst="rect">
            <a:avLst/>
          </a:prstGeom>
          <a:noFill/>
        </p:spPr>
        <p:txBody>
          <a:bodyPr wrap="square" lIns="91440" tIns="45720" rIns="91440" bIns="45720">
            <a:spAutoFit/>
          </a:bodyPr>
          <a:lstStyle/>
          <a:p>
            <a:pPr algn="ctr"/>
            <a:r>
              <a:rPr 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rPr>
              <a:t>Non-Destructive</a:t>
            </a:r>
          </a:p>
          <a:p>
            <a:pPr algn="ctr"/>
            <a:r>
              <a:rPr 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rPr>
              <a:t>Method (NDM)</a:t>
            </a:r>
            <a:endParaRPr lang="ko-KR"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Light Condensed" panose="020B0502040204020203" pitchFamily="34" charset="0"/>
            </a:endParaRPr>
          </a:p>
        </p:txBody>
      </p:sp>
    </p:spTree>
    <p:extLst>
      <p:ext uri="{BB962C8B-B14F-4D97-AF65-F5344CB8AC3E}">
        <p14:creationId xmlns:p14="http://schemas.microsoft.com/office/powerpoint/2010/main" val="2133745600"/>
      </p:ext>
    </p:extLst>
  </p:cSld>
  <p:clrMapOvr>
    <a:masterClrMapping/>
  </p:clrMapOvr>
</p:sld>
</file>

<file path=ppt/theme/theme1.xml><?xml version="1.0" encoding="utf-8"?>
<a:theme xmlns:a="http://schemas.openxmlformats.org/drawingml/2006/main" name="Parcel">
  <a:themeElements>
    <a:clrScheme name="Custom 5">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E6F3D"/>
      </a:hlink>
      <a:folHlink>
        <a:srgbClr val="8D6F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5250</TotalTime>
  <Words>1396</Words>
  <Application>Microsoft Office PowerPoint</Application>
  <PresentationFormat>화면 슬라이드 쇼(16:9)</PresentationFormat>
  <Paragraphs>273</Paragraphs>
  <Slides>26</Slides>
  <Notes>0</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26</vt:i4>
      </vt:variant>
    </vt:vector>
  </HeadingPairs>
  <TitlesOfParts>
    <vt:vector size="41" baseType="lpstr">
      <vt:lpstr>Acumin Pro</vt:lpstr>
      <vt:lpstr>Acumin Pro ExtraCondensed</vt:lpstr>
      <vt:lpstr>noto</vt:lpstr>
      <vt:lpstr>Arial</vt:lpstr>
      <vt:lpstr>Arial Black</vt:lpstr>
      <vt:lpstr>Bahnschrift Light Condensed</vt:lpstr>
      <vt:lpstr>Calibri</vt:lpstr>
      <vt:lpstr>Franklin Gothic Book</vt:lpstr>
      <vt:lpstr>Franklin Gothic Demi</vt:lpstr>
      <vt:lpstr>Franklin Gothic Demi Cond</vt:lpstr>
      <vt:lpstr>Franklin Gothic Medium</vt:lpstr>
      <vt:lpstr>Franklin Gothic Medium Cond</vt:lpstr>
      <vt:lpstr>Impact</vt:lpstr>
      <vt:lpstr>Wingdings</vt:lpstr>
      <vt:lpstr>Parcel</vt:lpstr>
      <vt:lpstr>PowerPoint 프레젠테이션</vt:lpstr>
      <vt:lpstr>Table of  Contents</vt:lpstr>
      <vt:lpstr>Introducing our Team Members</vt:lpstr>
      <vt:lpstr>Introduction of Study</vt:lpstr>
      <vt:lpstr>Introduction of Study</vt:lpstr>
      <vt:lpstr>Introduction of Study</vt:lpstr>
      <vt:lpstr>Problem Statement</vt:lpstr>
      <vt:lpstr>Problem Statement</vt:lpstr>
      <vt:lpstr>Problem Statement</vt:lpstr>
      <vt:lpstr>Objectives</vt:lpstr>
      <vt:lpstr>Definition of Sweetness</vt:lpstr>
      <vt:lpstr>Related study</vt:lpstr>
      <vt:lpstr>Research Method Overview</vt:lpstr>
      <vt:lpstr>Research Method Overview</vt:lpstr>
      <vt:lpstr>Research Method Overview</vt:lpstr>
      <vt:lpstr>Research Method Overview</vt:lpstr>
      <vt:lpstr>Research Method Overview</vt:lpstr>
      <vt:lpstr>Research Method Overview</vt:lpstr>
      <vt:lpstr>Research Method Overview</vt:lpstr>
      <vt:lpstr>Research Method Overview</vt:lpstr>
      <vt:lpstr>Research Method Overview</vt:lpstr>
      <vt:lpstr>Progress of Research and Plans</vt:lpstr>
      <vt:lpstr>Reference</vt:lpstr>
      <vt:lpstr>Reference</vt:lpstr>
      <vt:lpstr>Reference</vt:lpstr>
      <vt:lpstr>Thank You Any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박희준</cp:lastModifiedBy>
  <cp:revision>59</cp:revision>
  <dcterms:created xsi:type="dcterms:W3CDTF">2020-02-06T20:42:06Z</dcterms:created>
  <dcterms:modified xsi:type="dcterms:W3CDTF">2022-10-27T14:45:35Z</dcterms:modified>
  <cp:category/>
</cp:coreProperties>
</file>