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Barlow Medium" panose="00000600000000000000" pitchFamily="2" charset="0"/>
      <p:regular r:id="rId30"/>
      <p:bold r:id="rId31"/>
      <p:italic r:id="rId32"/>
      <p:boldItalic r:id="rId33"/>
    </p:embeddedFont>
    <p:embeddedFont>
      <p:font typeface="Barlow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db03caf8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db03caf8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f176965f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f176965f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db03caf8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db03caf8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2030af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2030af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a2bea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a2bea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fff7383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fff7383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17be00cf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17be00cf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fff7383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fff7383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f176965f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f176965f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53fd81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53fd81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f176965f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f176965f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f176965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f176965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f176965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f176965f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db03caf8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db03caf81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176965f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f176965f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fff7383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fff7383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16ca742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16ca742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16ca742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16ca742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56" name="Google Shape;56;p14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14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-225" y="2008293"/>
              <a:ext cx="301822" cy="1126923"/>
              <a:chOff x="-225" y="1987280"/>
              <a:chExt cx="318950" cy="1190873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-175" y="1987280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4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14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1700" y="4587492"/>
            <a:ext cx="2057475" cy="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</a:defRPr>
            </a:lvl1pPr>
            <a:lvl2pPr lvl="1" algn="r" rtl="0">
              <a:buNone/>
              <a:defRPr>
                <a:solidFill>
                  <a:schemeClr val="dk1"/>
                </a:solidFill>
              </a:defRPr>
            </a:lvl2pPr>
            <a:lvl3pPr lvl="2" algn="r" rtl="0">
              <a:buNone/>
              <a:defRPr>
                <a:solidFill>
                  <a:schemeClr val="dk1"/>
                </a:solidFill>
              </a:defRPr>
            </a:lvl3pPr>
            <a:lvl4pPr lvl="3" algn="r" rtl="0">
              <a:buNone/>
              <a:defRPr>
                <a:solidFill>
                  <a:schemeClr val="dk1"/>
                </a:solidFill>
              </a:defRPr>
            </a:lvl4pPr>
            <a:lvl5pPr lvl="4" algn="r" rtl="0">
              <a:buNone/>
              <a:defRPr>
                <a:solidFill>
                  <a:schemeClr val="dk1"/>
                </a:solidFill>
              </a:defRPr>
            </a:lvl5pPr>
            <a:lvl6pPr lvl="5" algn="r" rtl="0">
              <a:buNone/>
              <a:defRPr>
                <a:solidFill>
                  <a:schemeClr val="dk1"/>
                </a:solidFill>
              </a:defRPr>
            </a:lvl6pPr>
            <a:lvl7pPr lvl="6" algn="r" rtl="0">
              <a:buNone/>
              <a:defRPr>
                <a:solidFill>
                  <a:schemeClr val="dk1"/>
                </a:solidFill>
              </a:defRPr>
            </a:lvl7pPr>
            <a:lvl8pPr lvl="7" algn="r" rtl="0">
              <a:buNone/>
              <a:defRPr>
                <a:solidFill>
                  <a:schemeClr val="dk1"/>
                </a:solidFill>
              </a:defRPr>
            </a:lvl8pPr>
            <a:lvl9pPr lvl="8" algn="r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5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56" name="Google Shape;156;p15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73" name="Google Shape;173;p15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204" name="Google Shape;204;p15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209" name="Google Shape;209;p15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5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214" name="Google Shape;214;p15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219" name="Google Shape;219;p15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</a:defRPr>
            </a:lvl1pPr>
            <a:lvl2pPr lvl="1" algn="r" rtl="0">
              <a:buNone/>
              <a:defRPr>
                <a:solidFill>
                  <a:schemeClr val="dk1"/>
                </a:solidFill>
              </a:defRPr>
            </a:lvl2pPr>
            <a:lvl3pPr lvl="2" algn="r" rtl="0">
              <a:buNone/>
              <a:defRPr>
                <a:solidFill>
                  <a:schemeClr val="dk1"/>
                </a:solidFill>
              </a:defRPr>
            </a:lvl3pPr>
            <a:lvl4pPr lvl="3" algn="r" rtl="0">
              <a:buNone/>
              <a:defRPr>
                <a:solidFill>
                  <a:schemeClr val="dk1"/>
                </a:solidFill>
              </a:defRPr>
            </a:lvl4pPr>
            <a:lvl5pPr lvl="4" algn="r" rtl="0">
              <a:buNone/>
              <a:defRPr>
                <a:solidFill>
                  <a:schemeClr val="dk1"/>
                </a:solidFill>
              </a:defRPr>
            </a:lvl5pPr>
            <a:lvl6pPr lvl="5" algn="r" rtl="0">
              <a:buNone/>
              <a:defRPr>
                <a:solidFill>
                  <a:schemeClr val="dk1"/>
                </a:solidFill>
              </a:defRPr>
            </a:lvl6pPr>
            <a:lvl7pPr lvl="6" algn="r" rtl="0">
              <a:buNone/>
              <a:defRPr>
                <a:solidFill>
                  <a:schemeClr val="dk1"/>
                </a:solidFill>
              </a:defRPr>
            </a:lvl7pPr>
            <a:lvl8pPr lvl="7" algn="r" rtl="0">
              <a:buNone/>
              <a:defRPr>
                <a:solidFill>
                  <a:schemeClr val="dk1"/>
                </a:solidFill>
              </a:defRPr>
            </a:lvl8pPr>
            <a:lvl9pPr lvl="8" algn="r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6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241" name="Google Shape;241;p16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6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16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16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7508545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7710872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7913198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508545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7710872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913198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508545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7710872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7913198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7508545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7710872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7913198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8115524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8115524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8115524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8115549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6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04" name="Google Shape;304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08" name="Google Shape;308;p1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12" name="Google Shape;312;p1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16" name="Google Shape;316;p1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1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33" name="Google Shape;333;p1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345" name="Google Shape;345;p18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349" name="Google Shape;349;p18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8"/>
          <p:cNvGrpSpPr/>
          <p:nvPr/>
        </p:nvGrpSpPr>
        <p:grpSpPr>
          <a:xfrm rot="-5400000">
            <a:off x="8818775" y="-167560"/>
            <a:ext cx="318554" cy="653721"/>
            <a:chOff x="5385375" y="498300"/>
            <a:chExt cx="802200" cy="556500"/>
          </a:xfrm>
        </p:grpSpPr>
        <p:sp>
          <p:nvSpPr>
            <p:cNvPr id="370" name="Google Shape;370;p18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75" name="Google Shape;375;p1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1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79" name="Google Shape;379;p1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83" name="Google Shape;383;p1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1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" name="Google Shape;4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0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10" name="Google Shape;410;p20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20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14" name="Google Shape;414;p20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20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0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35" name="Google Shape;435;p20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8" name="Google Shape;43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0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46" name="Google Shape;446;p2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0" name="Google Shape;450;p2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1" name="Google Shape;471;p2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2" name="Google Shape;482;p2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86" name="Google Shape;486;p2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3" name="Google Shape;503;p2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2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7" name="Google Shape;50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3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511" name="Google Shape;511;p23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3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3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8" name="Google Shape;538;p2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4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544" name="Google Shape;544;p24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4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548" name="Google Shape;548;p24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24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65" name="Google Shape;565;p24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4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200" y="177772"/>
            <a:ext cx="1293051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2" name="Google Shape;57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</a:defRPr>
            </a:lvl1pPr>
            <a:lvl2pPr lvl="1" algn="r" rtl="0">
              <a:buNone/>
              <a:defRPr>
                <a:solidFill>
                  <a:schemeClr val="dk1"/>
                </a:solidFill>
              </a:defRPr>
            </a:lvl2pPr>
            <a:lvl3pPr lvl="2" algn="r" rtl="0">
              <a:buNone/>
              <a:defRPr>
                <a:solidFill>
                  <a:schemeClr val="dk1"/>
                </a:solidFill>
              </a:defRPr>
            </a:lvl3pPr>
            <a:lvl4pPr lvl="3" algn="r" rtl="0">
              <a:buNone/>
              <a:defRPr>
                <a:solidFill>
                  <a:schemeClr val="dk1"/>
                </a:solidFill>
              </a:defRPr>
            </a:lvl4pPr>
            <a:lvl5pPr lvl="4" algn="r" rtl="0">
              <a:buNone/>
              <a:defRPr>
                <a:solidFill>
                  <a:schemeClr val="dk1"/>
                </a:solidFill>
              </a:defRPr>
            </a:lvl5pPr>
            <a:lvl6pPr lvl="5" algn="r" rtl="0">
              <a:buNone/>
              <a:defRPr>
                <a:solidFill>
                  <a:schemeClr val="dk1"/>
                </a:solidFill>
              </a:defRPr>
            </a:lvl6pPr>
            <a:lvl7pPr lvl="6" algn="r" rtl="0">
              <a:buNone/>
              <a:defRPr>
                <a:solidFill>
                  <a:schemeClr val="dk1"/>
                </a:solidFill>
              </a:defRPr>
            </a:lvl7pPr>
            <a:lvl8pPr lvl="7" algn="r" rtl="0">
              <a:buNone/>
              <a:defRPr>
                <a:solidFill>
                  <a:schemeClr val="dk1"/>
                </a:solidFill>
              </a:defRPr>
            </a:lvl8pPr>
            <a:lvl9pPr lvl="8" algn="r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75" y="1069484"/>
            <a:ext cx="7242701" cy="4074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6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6156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Torque Vectoring Overview</a:t>
            </a:r>
            <a:endParaRPr sz="34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0" y="754500"/>
            <a:ext cx="9144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1028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/>
              <a:t>Purdue Electric Racing ‘22 Controls System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Difficulties</a:t>
            </a:r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body" idx="1"/>
          </p:nvPr>
        </p:nvSpPr>
        <p:spPr>
          <a:xfrm>
            <a:off x="1157025" y="1400250"/>
            <a:ext cx="6650700" cy="342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Determining friction limits of tires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Detect if slip does occur, how to react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Tire charactierization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Make system resilient against input error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>
            <a:spLocks noGrp="1"/>
          </p:cNvSpPr>
          <p:nvPr>
            <p:ph type="body" idx="4294967295"/>
          </p:nvPr>
        </p:nvSpPr>
        <p:spPr>
          <a:xfrm>
            <a:off x="1246649" y="322225"/>
            <a:ext cx="7711613" cy="42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Thanks to GM: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Tamim Noor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Ehsan Asadi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Patrick Monsere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Thanks to PER members: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/>
              <a:t>Demetrius Gulewicz    David Farrell          Adam Busch      Wasif Islam        Tao Sun     Zach Ellis    Ruhaan Joshi       Dawson Moore	             Jacob Kosiba         James Hofstadler       Ethan Brown</a:t>
            </a:r>
            <a:endParaRPr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Development: Generating Reference Yaw Rate </a:t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862556" y="1703325"/>
            <a:ext cx="1719600" cy="62940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857500" y="3923904"/>
            <a:ext cx="1719600" cy="549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 b="-9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3760130" y="2396284"/>
            <a:ext cx="1611300" cy="4689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Ideal Yaw Rate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857500" y="2876145"/>
            <a:ext cx="1719600" cy="5490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Radius of Motion, 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3760129" y="3364891"/>
            <a:ext cx="1611300" cy="4689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 Yaw Rate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6549824" y="2847142"/>
            <a:ext cx="1611300" cy="5490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 t="-1719" b="-77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58" name="Google Shape;658;p37"/>
          <p:cNvCxnSpPr>
            <a:stCxn id="652" idx="3"/>
            <a:endCxn id="654" idx="1"/>
          </p:cNvCxnSpPr>
          <p:nvPr/>
        </p:nvCxnSpPr>
        <p:spPr>
          <a:xfrm>
            <a:off x="2582156" y="2018025"/>
            <a:ext cx="1178100" cy="612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37"/>
          <p:cNvCxnSpPr>
            <a:stCxn id="655" idx="3"/>
            <a:endCxn id="654" idx="1"/>
          </p:cNvCxnSpPr>
          <p:nvPr/>
        </p:nvCxnSpPr>
        <p:spPr>
          <a:xfrm rot="10800000" flipH="1">
            <a:off x="2577100" y="2630745"/>
            <a:ext cx="1182900" cy="519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0" name="Google Shape;660;p37"/>
          <p:cNvCxnSpPr>
            <a:stCxn id="653" idx="3"/>
            <a:endCxn id="656" idx="1"/>
          </p:cNvCxnSpPr>
          <p:nvPr/>
        </p:nvCxnSpPr>
        <p:spPr>
          <a:xfrm rot="10800000" flipH="1">
            <a:off x="2577100" y="3599304"/>
            <a:ext cx="1182900" cy="5991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1" name="Google Shape;661;p37"/>
          <p:cNvCxnSpPr>
            <a:stCxn id="654" idx="3"/>
            <a:endCxn id="657" idx="1"/>
          </p:cNvCxnSpPr>
          <p:nvPr/>
        </p:nvCxnSpPr>
        <p:spPr>
          <a:xfrm>
            <a:off x="5371430" y="2630734"/>
            <a:ext cx="1178400" cy="4908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2" name="Google Shape;662;p37"/>
          <p:cNvCxnSpPr>
            <a:stCxn id="656" idx="3"/>
            <a:endCxn id="657" idx="1"/>
          </p:cNvCxnSpPr>
          <p:nvPr/>
        </p:nvCxnSpPr>
        <p:spPr>
          <a:xfrm rot="10800000" flipH="1">
            <a:off x="5371429" y="3121741"/>
            <a:ext cx="1178400" cy="477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3" name="Google Shape;663;p37"/>
          <p:cNvCxnSpPr>
            <a:stCxn id="653" idx="3"/>
            <a:endCxn id="654" idx="1"/>
          </p:cNvCxnSpPr>
          <p:nvPr/>
        </p:nvCxnSpPr>
        <p:spPr>
          <a:xfrm rot="10800000" flipH="1">
            <a:off x="2577100" y="2630604"/>
            <a:ext cx="1182900" cy="15678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4" name="Google Shape;664;p37"/>
          <p:cNvCxnSpPr>
            <a:stCxn id="653" idx="0"/>
            <a:endCxn id="655" idx="2"/>
          </p:cNvCxnSpPr>
          <p:nvPr/>
        </p:nvCxnSpPr>
        <p:spPr>
          <a:xfrm rot="10800000">
            <a:off x="1717300" y="3425004"/>
            <a:ext cx="0" cy="498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5" name="Google Shape;665;p37"/>
          <p:cNvCxnSpPr>
            <a:stCxn id="652" idx="2"/>
            <a:endCxn id="655" idx="0"/>
          </p:cNvCxnSpPr>
          <p:nvPr/>
        </p:nvCxnSpPr>
        <p:spPr>
          <a:xfrm flipH="1">
            <a:off x="1717256" y="2332725"/>
            <a:ext cx="5100" cy="5433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 Reference Yaw</a:t>
            </a:r>
            <a:endParaRPr/>
          </a:p>
        </p:txBody>
      </p:sp>
      <p:sp>
        <p:nvSpPr>
          <p:cNvPr id="671" name="Google Shape;671;p38"/>
          <p:cNvSpPr txBox="1"/>
          <p:nvPr/>
        </p:nvSpPr>
        <p:spPr>
          <a:xfrm>
            <a:off x="5357225" y="1638300"/>
            <a:ext cx="3476400" cy="19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Desired yaw rate is a function of driver input steering angle.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Maximum yaw rate is limited by tire road friction coefficient. Simplified to exclude sideslip angle, a contribution factor is used to account for that simplification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72" name="Google Shape;672;p38"/>
          <p:cNvPicPr preferRelativeResize="0"/>
          <p:nvPr/>
        </p:nvPicPr>
        <p:blipFill rotWithShape="1">
          <a:blip r:embed="rId3">
            <a:alphaModFix/>
          </a:blip>
          <a:srcRect l="-5720" t="-2750" r="5719" b="2750"/>
          <a:stretch/>
        </p:blipFill>
        <p:spPr>
          <a:xfrm>
            <a:off x="537125" y="1541650"/>
            <a:ext cx="4733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Upper &amp; Lower Boundaries</a:t>
            </a:r>
            <a:endParaRPr/>
          </a:p>
        </p:txBody>
      </p:sp>
      <p:sp>
        <p:nvSpPr>
          <p:cNvPr id="678" name="Google Shape;678;p39"/>
          <p:cNvSpPr txBox="1"/>
          <p:nvPr/>
        </p:nvSpPr>
        <p:spPr>
          <a:xfrm>
            <a:off x="5357225" y="1789475"/>
            <a:ext cx="3476400" cy="27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Torque must be less than the corresponding maximum longitudinal force on the current ideal traction circle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Per motor power input  must not exceed power input limit (15kW)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Per motor torque request must not exceed the maximum and minimum torque each motor can achieve in the next time step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79" name="Google Shape;6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00" y="1789475"/>
            <a:ext cx="4625050" cy="2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Motor Boundaries</a:t>
            </a:r>
            <a:endParaRPr/>
          </a:p>
        </p:txBody>
      </p:sp>
      <p:sp>
        <p:nvSpPr>
          <p:cNvPr id="685" name="Google Shape;685;p40"/>
          <p:cNvSpPr txBox="1"/>
          <p:nvPr/>
        </p:nvSpPr>
        <p:spPr>
          <a:xfrm>
            <a:off x="5745013" y="1415850"/>
            <a:ext cx="33024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Per motor torque request must not exceed the maximum and minimum torque each motor can achieve in the next time step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86" name="Google Shape;6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00" y="1382050"/>
            <a:ext cx="4656025" cy="3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025" y="3499800"/>
            <a:ext cx="3302400" cy="5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Torque to Force</a:t>
            </a:r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7463100" cy="13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Moment equation uses force at tires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Controller output is torque request for each wheel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Need to link motor shaft torque to driving force</a:t>
            </a:r>
            <a:endParaRPr dirty="0"/>
          </a:p>
        </p:txBody>
      </p:sp>
      <p:pic>
        <p:nvPicPr>
          <p:cNvPr id="694" name="Google Shape;6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00" y="3343875"/>
            <a:ext cx="38100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2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Optimization Statement</a:t>
            </a:r>
            <a:endParaRPr/>
          </a:p>
        </p:txBody>
      </p:sp>
      <p:sp>
        <p:nvSpPr>
          <p:cNvPr id="700" name="Google Shape;700;p42"/>
          <p:cNvSpPr txBox="1"/>
          <p:nvPr/>
        </p:nvSpPr>
        <p:spPr>
          <a:xfrm>
            <a:off x="5115000" y="2165675"/>
            <a:ext cx="4029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Light"/>
              <a:buChar char="■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Maximize total driving force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Light"/>
              <a:buChar char="■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Total power input  must not exceed total power available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Light"/>
              <a:buChar char="■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Moment about vehicle CG must be equal to PID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Light"/>
              <a:buChar char="■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Torque per motor must stay between an upper and lower bounds, based on slip, power, and motor defined limits.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01" name="Google Shape;7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38" y="1831300"/>
            <a:ext cx="4384472" cy="255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3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Meeting Outcomes</a:t>
            </a:r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body" idx="1"/>
          </p:nvPr>
        </p:nvSpPr>
        <p:spPr>
          <a:xfrm>
            <a:off x="4692700" y="1752100"/>
            <a:ext cx="4272706" cy="15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2400" dirty="0"/>
              <a:t>Mathematical validation of torque vectoring model</a:t>
            </a:r>
            <a:endParaRPr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Reference Yaw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Upper &amp; Lower torque boundaries</a:t>
            </a:r>
            <a:endParaRPr lang="e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/>
              <a:t>Torque to Force conversion</a:t>
            </a:r>
            <a:endParaRPr lang="en-US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33400" lvl="1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587" name="Google Shape;587;p27"/>
          <p:cNvSpPr txBox="1">
            <a:spLocks noGrp="1"/>
          </p:cNvSpPr>
          <p:nvPr>
            <p:ph type="body" idx="1"/>
          </p:nvPr>
        </p:nvSpPr>
        <p:spPr>
          <a:xfrm>
            <a:off x="661100" y="1752100"/>
            <a:ext cx="3626400" cy="15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2400" dirty="0"/>
              <a:t>Conceptual validation of torque vectoring model</a:t>
            </a:r>
            <a:endParaRPr sz="2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Objective statement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Boundary Conditions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Yaw Control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body" idx="1"/>
          </p:nvPr>
        </p:nvSpPr>
        <p:spPr>
          <a:xfrm>
            <a:off x="904700" y="2149733"/>
            <a:ext cx="4213200" cy="178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develop a control scheme for a 4WD hub motor system in Matlab/Simulink to be validated and implemented on PER ‘22.</a:t>
            </a:r>
            <a:endParaRPr/>
          </a:p>
        </p:txBody>
      </p:sp>
      <p:pic>
        <p:nvPicPr>
          <p:cNvPr id="594" name="Google Shape;594;p28"/>
          <p:cNvPicPr preferRelativeResize="0"/>
          <p:nvPr/>
        </p:nvPicPr>
        <p:blipFill rotWithShape="1">
          <a:blip r:embed="rId3">
            <a:alphaModFix/>
          </a:blip>
          <a:srcRect l="29043" t="12301" r="26911" b="14125"/>
          <a:stretch/>
        </p:blipFill>
        <p:spPr>
          <a:xfrm>
            <a:off x="5336775" y="1951215"/>
            <a:ext cx="3602150" cy="21829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600" name="Google Shape;600;p29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Research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Forze Hydrogen Racing 4WD torque vectoring model (Anton Stoop)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Race Car Vehicle Dynamics (Milliken &amp; Milliken)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/>
              <a:t>Matlab + Simulink vehicle body control schemes (Matlab documentation)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Lap Sim Validation</a:t>
            </a:r>
            <a:endParaRPr/>
          </a:p>
        </p:txBody>
      </p:sp>
      <p:pic>
        <p:nvPicPr>
          <p:cNvPr id="606" name="Google Shape;6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313" y="1427650"/>
            <a:ext cx="5017132" cy="35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Block Diagram</a:t>
            </a:r>
            <a:endParaRPr/>
          </a:p>
        </p:txBody>
      </p:sp>
      <p:pic>
        <p:nvPicPr>
          <p:cNvPr id="612" name="Google Shape;6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25" y="1318000"/>
            <a:ext cx="6434150" cy="36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PID</a:t>
            </a:r>
            <a:endParaRPr/>
          </a:p>
        </p:txBody>
      </p:sp>
      <p:sp>
        <p:nvSpPr>
          <p:cNvPr id="618" name="Google Shape;618;p32"/>
          <p:cNvSpPr txBox="1">
            <a:spLocks noGrp="1"/>
          </p:cNvSpPr>
          <p:nvPr>
            <p:ph type="body" idx="1"/>
          </p:nvPr>
        </p:nvSpPr>
        <p:spPr>
          <a:xfrm>
            <a:off x="1172950" y="15930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PI Controller, with fixed proportional and integral gains </a:t>
            </a:r>
            <a:endParaRPr sz="1800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Controls the yaw rate based on reference, </a:t>
            </a:r>
            <a:r>
              <a:rPr lang="e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Error: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000000"/>
                </a:solidFill>
              </a:rPr>
              <a:t>Output: Yaw moment,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/>
          <p:nvPr/>
        </p:nvSpPr>
        <p:spPr>
          <a:xfrm>
            <a:off x="4582700" y="1761300"/>
            <a:ext cx="3110700" cy="150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620" name="Google Shape;620;p32"/>
          <p:cNvSpPr txBox="1"/>
          <p:nvPr/>
        </p:nvSpPr>
        <p:spPr>
          <a:xfrm>
            <a:off x="2309541" y="2424800"/>
            <a:ext cx="2231400" cy="35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621" name="Google Shape;621;p32"/>
          <p:cNvSpPr txBox="1"/>
          <p:nvPr/>
        </p:nvSpPr>
        <p:spPr>
          <a:xfrm>
            <a:off x="3487869" y="2740050"/>
            <a:ext cx="1692000" cy="355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Upper &amp; Lower Boundaries</a:t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>
            <a:off x="1196800" y="1461775"/>
            <a:ext cx="3476400" cy="352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Slip Boundary: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latin typeface="Barlow Light"/>
                <a:ea typeface="Barlow Light"/>
                <a:cs typeface="Barlow Light"/>
                <a:sym typeface="Barlow Light"/>
              </a:rPr>
              <a:t>Torque must be less than the corresponding maximum longitudinal force on the ideal traction circle</a:t>
            </a:r>
            <a:endParaRPr sz="18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Barlow"/>
                <a:ea typeface="Barlow"/>
                <a:cs typeface="Barlow"/>
                <a:sym typeface="Barlow"/>
              </a:rPr>
              <a:t>Power Boundary:</a:t>
            </a:r>
            <a:endParaRPr sz="24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latin typeface="Barlow Light"/>
                <a:ea typeface="Barlow Light"/>
                <a:cs typeface="Barlow Light"/>
                <a:sym typeface="Barlow Light"/>
              </a:rPr>
              <a:t>Per motor power input  must not exceed power input limit (15kW)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8" name="Google Shape;628;p33"/>
          <p:cNvSpPr txBox="1"/>
          <p:nvPr/>
        </p:nvSpPr>
        <p:spPr>
          <a:xfrm>
            <a:off x="5043750" y="1461775"/>
            <a:ext cx="39039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Motor Boundary:</a:t>
            </a:r>
            <a:endParaRPr sz="24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Per motor torque request must not exceed the maximum and minimum torque each motor can achieve by the next time step</a:t>
            </a:r>
            <a:endParaRPr sz="18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/>
        </p:nvSpPr>
        <p:spPr>
          <a:xfrm>
            <a:off x="1154100" y="1318000"/>
            <a:ext cx="4029000" cy="32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Objective: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Maximize total driving force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Subject to: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Total power input  must not exceed total power available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Moment about vehicle CG must be equal to PID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Torque per motor must stay between an upper and lower bounds, based on slip, power, and motor defined limits.		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Optimization Statement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5884375" y="1613875"/>
            <a:ext cx="2764200" cy="27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Pause: 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Driving force as the objective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Lateral Forces influencing yaw acceleration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Constraining torque output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Multiple different optimization statements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Weights matrix for upper and lower boundaries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000000"/>
      </a:dk1>
      <a:lt1>
        <a:srgbClr val="FFFFFF"/>
      </a:lt1>
      <a:dk2>
        <a:srgbClr val="808392"/>
      </a:dk2>
      <a:lt2>
        <a:srgbClr val="E0E0E7"/>
      </a:lt2>
      <a:accent1>
        <a:srgbClr val="C28E0E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573</Words>
  <Application>Microsoft Office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Barlow</vt:lpstr>
      <vt:lpstr>Wingdings</vt:lpstr>
      <vt:lpstr>Barlow Light</vt:lpstr>
      <vt:lpstr>Barlow SemiBold</vt:lpstr>
      <vt:lpstr>Arial</vt:lpstr>
      <vt:lpstr>Barlow Medium</vt:lpstr>
      <vt:lpstr>Simple Light</vt:lpstr>
      <vt:lpstr>Lodovico template</vt:lpstr>
      <vt:lpstr> Torque Vectoring Overview</vt:lpstr>
      <vt:lpstr>Desired Meeting Outcomes</vt:lpstr>
      <vt:lpstr>Motivation</vt:lpstr>
      <vt:lpstr>Development</vt:lpstr>
      <vt:lpstr>Development - Lap Sim Validation</vt:lpstr>
      <vt:lpstr>Development - Block Diagram</vt:lpstr>
      <vt:lpstr>Development - PID</vt:lpstr>
      <vt:lpstr>Development - Upper &amp; Lower Boundaries</vt:lpstr>
      <vt:lpstr>Development - Optimization Statement</vt:lpstr>
      <vt:lpstr>Project Difficulties</vt:lpstr>
      <vt:lpstr>PowerPoint Presentation</vt:lpstr>
      <vt:lpstr>Development: Generating Reference Yaw Rate </vt:lpstr>
      <vt:lpstr>Development - Generate Reference Yaw</vt:lpstr>
      <vt:lpstr>Development - Upper &amp; Lower Boundaries</vt:lpstr>
      <vt:lpstr>Development - Motor Boundaries</vt:lpstr>
      <vt:lpstr>Development - Torque to Force</vt:lpstr>
      <vt:lpstr>Development - Optimization Statement</vt:lpstr>
      <vt:lpstr>Basic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Torque Vectoring Overview</dc:title>
  <cp:lastModifiedBy>Demetrius Gulewicz</cp:lastModifiedBy>
  <cp:revision>3</cp:revision>
  <dcterms:modified xsi:type="dcterms:W3CDTF">2021-10-26T23:56:15Z</dcterms:modified>
</cp:coreProperties>
</file>