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304" r:id="rId3"/>
    <p:sldId id="258" r:id="rId4"/>
    <p:sldId id="259" r:id="rId5"/>
    <p:sldId id="305" r:id="rId6"/>
    <p:sldId id="306" r:id="rId7"/>
    <p:sldId id="260" r:id="rId8"/>
    <p:sldId id="261" r:id="rId9"/>
    <p:sldId id="262" r:id="rId10"/>
    <p:sldId id="263" r:id="rId11"/>
    <p:sldId id="264" r:id="rId12"/>
    <p:sldId id="265" r:id="rId13"/>
    <p:sldId id="266" r:id="rId14"/>
    <p:sldId id="267" r:id="rId15"/>
    <p:sldId id="310" r:id="rId16"/>
    <p:sldId id="268" r:id="rId17"/>
    <p:sldId id="269" r:id="rId18"/>
    <p:sldId id="270" r:id="rId19"/>
    <p:sldId id="307" r:id="rId20"/>
    <p:sldId id="308" r:id="rId21"/>
    <p:sldId id="309"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5" r:id="rId36"/>
    <p:sldId id="284"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B3D1F4-5C06-4015-9524-2593BCFBE206}"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307513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B3D1F4-5C06-4015-9524-2593BCFBE206}"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07232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B3D1F4-5C06-4015-9524-2593BCFBE206}"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351804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B3D1F4-5C06-4015-9524-2593BCFBE206}"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24940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B3D1F4-5C06-4015-9524-2593BCFBE206}"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031311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B3D1F4-5C06-4015-9524-2593BCFBE206}"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90922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B3D1F4-5C06-4015-9524-2593BCFBE206}" type="datetimeFigureOut">
              <a:rPr lang="en-US" smtClean="0"/>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265128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B3D1F4-5C06-4015-9524-2593BCFBE206}" type="datetimeFigureOut">
              <a:rPr lang="en-US" smtClean="0"/>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347064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3D1F4-5C06-4015-9524-2593BCFBE206}" type="datetimeFigureOut">
              <a:rPr lang="en-US" smtClean="0"/>
              <a:t>8/28/2019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71302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B3D1F4-5C06-4015-9524-2593BCFBE206}"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330286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B3D1F4-5C06-4015-9524-2593BCFBE206}"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979394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3D1F4-5C06-4015-9524-2593BCFBE206}" type="datetimeFigureOut">
              <a:rPr lang="en-US" smtClean="0"/>
              <a:t>8/28/2019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95D44A-FF24-4053-BE46-418D3F4F24FE}" type="slidenum">
              <a:rPr lang="en-US" smtClean="0"/>
              <a:t>‹#›</a:t>
            </a:fld>
            <a:endParaRPr lang="en-US"/>
          </a:p>
        </p:txBody>
      </p:sp>
    </p:spTree>
    <p:extLst>
      <p:ext uri="{BB962C8B-B14F-4D97-AF65-F5344CB8AC3E}">
        <p14:creationId xmlns:p14="http://schemas.microsoft.com/office/powerpoint/2010/main" val="25848009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urdueSIGGD/UnityTutori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d.unity.com/account/ne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Create your own Platformer Fighter game</a:t>
            </a:r>
          </a:p>
        </p:txBody>
      </p:sp>
      <p:sp>
        <p:nvSpPr>
          <p:cNvPr id="3" name="Subtitle 2"/>
          <p:cNvSpPr>
            <a:spLocks noGrp="1"/>
          </p:cNvSpPr>
          <p:nvPr>
            <p:ph type="subTitle" idx="1"/>
          </p:nvPr>
        </p:nvSpPr>
        <p:spPr/>
        <p:txBody>
          <a:bodyPr/>
          <a:lstStyle/>
          <a:p>
            <a:r>
              <a:rPr lang="en-US" dirty="0"/>
              <a:t>A SIGGD tutorial</a:t>
            </a:r>
          </a:p>
          <a:p>
            <a:r>
              <a:rPr lang="en-US" dirty="0"/>
              <a:t>By Andrew Lonsway</a:t>
            </a:r>
          </a:p>
          <a:p>
            <a:r>
              <a:rPr lang="en-US" dirty="0"/>
              <a:t>Updated by Clayton Detke</a:t>
            </a:r>
          </a:p>
        </p:txBody>
      </p:sp>
    </p:spTree>
    <p:extLst>
      <p:ext uri="{BB962C8B-B14F-4D97-AF65-F5344CB8AC3E}">
        <p14:creationId xmlns:p14="http://schemas.microsoft.com/office/powerpoint/2010/main" val="331358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Continued </a:t>
            </a:r>
          </a:p>
        </p:txBody>
      </p:sp>
      <p:pic>
        <p:nvPicPr>
          <p:cNvPr id="5" name="Picture 4">
            <a:extLst>
              <a:ext uri="{FF2B5EF4-FFF2-40B4-BE49-F238E27FC236}">
                <a16:creationId xmlns:a16="http://schemas.microsoft.com/office/drawing/2014/main" id="{A0F7DCF1-EE22-456C-933D-0945D75D9A15}"/>
              </a:ext>
            </a:extLst>
          </p:cNvPr>
          <p:cNvPicPr>
            <a:picLocks noChangeAspect="1"/>
          </p:cNvPicPr>
          <p:nvPr/>
        </p:nvPicPr>
        <p:blipFill rotWithShape="1">
          <a:blip r:embed="rId2"/>
          <a:srcRect b="8624"/>
          <a:stretch/>
        </p:blipFill>
        <p:spPr>
          <a:xfrm>
            <a:off x="1201024" y="1615187"/>
            <a:ext cx="9754998" cy="5023321"/>
          </a:xfrm>
          <a:prstGeom prst="rect">
            <a:avLst/>
          </a:prstGeom>
        </p:spPr>
      </p:pic>
    </p:spTree>
    <p:extLst>
      <p:ext uri="{BB962C8B-B14F-4D97-AF65-F5344CB8AC3E}">
        <p14:creationId xmlns:p14="http://schemas.microsoft.com/office/powerpoint/2010/main" val="2141162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5593"/>
            <a:ext cx="10515600" cy="1325563"/>
          </a:xfrm>
        </p:spPr>
        <p:txBody>
          <a:bodyPr/>
          <a:lstStyle/>
          <a:p>
            <a:r>
              <a:rPr lang="en-US" dirty="0"/>
              <a:t>Step 5b: Give the </a:t>
            </a:r>
            <a:r>
              <a:rPr lang="en-US" dirty="0" err="1"/>
              <a:t>gameobject</a:t>
            </a:r>
            <a:r>
              <a:rPr lang="en-US" dirty="0"/>
              <a:t> mass</a:t>
            </a:r>
          </a:p>
        </p:txBody>
      </p:sp>
      <p:sp>
        <p:nvSpPr>
          <p:cNvPr id="3" name="Content Placeholder 2"/>
          <p:cNvSpPr>
            <a:spLocks noGrp="1"/>
          </p:cNvSpPr>
          <p:nvPr>
            <p:ph idx="1"/>
          </p:nvPr>
        </p:nvSpPr>
        <p:spPr>
          <a:xfrm>
            <a:off x="838200" y="1825625"/>
            <a:ext cx="7222958" cy="4351338"/>
          </a:xfrm>
        </p:spPr>
        <p:txBody>
          <a:bodyPr/>
          <a:lstStyle/>
          <a:p>
            <a:r>
              <a:rPr lang="en-US" dirty="0"/>
              <a:t>Add another component, this time being a “</a:t>
            </a:r>
            <a:r>
              <a:rPr lang="en-US" dirty="0" err="1"/>
              <a:t>Rigidbody</a:t>
            </a:r>
            <a:r>
              <a:rPr lang="en-US" dirty="0"/>
              <a:t> 2D”</a:t>
            </a:r>
          </a:p>
          <a:p>
            <a:pPr lvl="1"/>
            <a:r>
              <a:rPr lang="en-US" dirty="0"/>
              <a:t>This enables physics, allowing the object to be affected by gravity and other forces</a:t>
            </a:r>
          </a:p>
          <a:p>
            <a:r>
              <a:rPr lang="en-US" dirty="0"/>
              <a:t>Copy the values to the right, where Linear Drag is 2 and Rotation Z is frozen</a:t>
            </a:r>
          </a:p>
          <a:p>
            <a:endParaRPr lang="en-US" dirty="0"/>
          </a:p>
          <a:p>
            <a:endParaRPr lang="en-US" dirty="0"/>
          </a:p>
        </p:txBody>
      </p:sp>
      <p:pic>
        <p:nvPicPr>
          <p:cNvPr id="5" name="Picture 4">
            <a:extLst>
              <a:ext uri="{FF2B5EF4-FFF2-40B4-BE49-F238E27FC236}">
                <a16:creationId xmlns:a16="http://schemas.microsoft.com/office/drawing/2014/main" id="{42A0F2D6-0A70-4576-92AE-BC6C44DBF530}"/>
              </a:ext>
            </a:extLst>
          </p:cNvPr>
          <p:cNvPicPr>
            <a:picLocks noChangeAspect="1"/>
          </p:cNvPicPr>
          <p:nvPr/>
        </p:nvPicPr>
        <p:blipFill>
          <a:blip r:embed="rId2"/>
          <a:stretch>
            <a:fillRect/>
          </a:stretch>
        </p:blipFill>
        <p:spPr>
          <a:xfrm>
            <a:off x="7987198" y="2472531"/>
            <a:ext cx="4095750" cy="3057525"/>
          </a:xfrm>
          <a:prstGeom prst="rect">
            <a:avLst/>
          </a:prstGeom>
        </p:spPr>
      </p:pic>
    </p:spTree>
    <p:extLst>
      <p:ext uri="{BB962C8B-B14F-4D97-AF65-F5344CB8AC3E}">
        <p14:creationId xmlns:p14="http://schemas.microsoft.com/office/powerpoint/2010/main" val="3564555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5c: Give your box collision</a:t>
            </a:r>
          </a:p>
        </p:txBody>
      </p:sp>
      <p:sp>
        <p:nvSpPr>
          <p:cNvPr id="3" name="Content Placeholder 2"/>
          <p:cNvSpPr>
            <a:spLocks noGrp="1"/>
          </p:cNvSpPr>
          <p:nvPr>
            <p:ph idx="1"/>
          </p:nvPr>
        </p:nvSpPr>
        <p:spPr/>
        <p:txBody>
          <a:bodyPr/>
          <a:lstStyle/>
          <a:p>
            <a:r>
              <a:rPr lang="en-US" dirty="0"/>
              <a:t>Add another component, this named “Box collider 2D”</a:t>
            </a:r>
          </a:p>
          <a:p>
            <a:r>
              <a:rPr lang="en-US" dirty="0"/>
              <a:t>The green lines on your </a:t>
            </a:r>
            <a:r>
              <a:rPr lang="en-US" dirty="0" err="1"/>
              <a:t>GameObject</a:t>
            </a:r>
            <a:r>
              <a:rPr lang="en-US" dirty="0"/>
              <a:t> are the collision boxes. Click “Edit Collider” to click and drag where you want it to go.</a:t>
            </a:r>
          </a:p>
          <a:p>
            <a:endParaRPr lang="en-US" dirty="0"/>
          </a:p>
        </p:txBody>
      </p:sp>
      <p:pic>
        <p:nvPicPr>
          <p:cNvPr id="4" name="Picture 3">
            <a:extLst>
              <a:ext uri="{FF2B5EF4-FFF2-40B4-BE49-F238E27FC236}">
                <a16:creationId xmlns:a16="http://schemas.microsoft.com/office/drawing/2014/main" id="{6E429F28-1163-46D1-B0E3-1B4161F1A38A}"/>
              </a:ext>
            </a:extLst>
          </p:cNvPr>
          <p:cNvPicPr>
            <a:picLocks noChangeAspect="1"/>
          </p:cNvPicPr>
          <p:nvPr/>
        </p:nvPicPr>
        <p:blipFill>
          <a:blip r:embed="rId2"/>
          <a:stretch>
            <a:fillRect/>
          </a:stretch>
        </p:blipFill>
        <p:spPr>
          <a:xfrm>
            <a:off x="2272762" y="3370277"/>
            <a:ext cx="7262200" cy="3375942"/>
          </a:xfrm>
          <a:prstGeom prst="rect">
            <a:avLst/>
          </a:prstGeom>
        </p:spPr>
      </p:pic>
    </p:spTree>
    <p:extLst>
      <p:ext uri="{BB962C8B-B14F-4D97-AF65-F5344CB8AC3E}">
        <p14:creationId xmlns:p14="http://schemas.microsoft.com/office/powerpoint/2010/main" val="3981436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Make a platform</a:t>
            </a:r>
          </a:p>
        </p:txBody>
      </p:sp>
      <p:sp>
        <p:nvSpPr>
          <p:cNvPr id="3" name="Content Placeholder 2"/>
          <p:cNvSpPr>
            <a:spLocks noGrp="1"/>
          </p:cNvSpPr>
          <p:nvPr>
            <p:ph idx="1"/>
          </p:nvPr>
        </p:nvSpPr>
        <p:spPr/>
        <p:txBody>
          <a:bodyPr/>
          <a:lstStyle/>
          <a:p>
            <a:r>
              <a:rPr lang="en-US" dirty="0"/>
              <a:t>Create a new </a:t>
            </a:r>
            <a:r>
              <a:rPr lang="en-US" dirty="0" err="1"/>
              <a:t>gameobject</a:t>
            </a:r>
            <a:r>
              <a:rPr lang="en-US" dirty="0"/>
              <a:t>, add any sprite, and add a box collider.</a:t>
            </a:r>
          </a:p>
          <a:p>
            <a:r>
              <a:rPr lang="en-US" dirty="0"/>
              <a:t>Press “r” and scale the </a:t>
            </a:r>
            <a:r>
              <a:rPr lang="en-US" dirty="0" err="1"/>
              <a:t>gameobject</a:t>
            </a:r>
            <a:r>
              <a:rPr lang="en-US" dirty="0"/>
              <a:t> to be very wide</a:t>
            </a:r>
          </a:p>
          <a:p>
            <a:r>
              <a:rPr lang="en-US" b="1" dirty="0"/>
              <a:t>Do not give it a </a:t>
            </a:r>
            <a:r>
              <a:rPr lang="en-US" b="1" dirty="0" err="1"/>
              <a:t>rigidbody</a:t>
            </a:r>
            <a:r>
              <a:rPr lang="en-US" b="1" dirty="0"/>
              <a:t> 2D component</a:t>
            </a:r>
            <a:r>
              <a:rPr lang="en-US" dirty="0"/>
              <a:t>, as the platform will fall. Platforms should not fall.</a:t>
            </a:r>
          </a:p>
          <a:p>
            <a:r>
              <a:rPr lang="en-US" dirty="0"/>
              <a:t>Pres “w” and drag the arrows to move the platform around, and put it wherever you want.</a:t>
            </a:r>
          </a:p>
        </p:txBody>
      </p:sp>
    </p:spTree>
    <p:extLst>
      <p:ext uri="{BB962C8B-B14F-4D97-AF65-F5344CB8AC3E}">
        <p14:creationId xmlns:p14="http://schemas.microsoft.com/office/powerpoint/2010/main" val="355251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Continued</a:t>
            </a:r>
          </a:p>
        </p:txBody>
      </p:sp>
      <p:pic>
        <p:nvPicPr>
          <p:cNvPr id="3" name="Picture 2">
            <a:extLst>
              <a:ext uri="{FF2B5EF4-FFF2-40B4-BE49-F238E27FC236}">
                <a16:creationId xmlns:a16="http://schemas.microsoft.com/office/drawing/2014/main" id="{4A0AC09F-F3C7-4E94-9330-90B525B890D8}"/>
              </a:ext>
            </a:extLst>
          </p:cNvPr>
          <p:cNvPicPr>
            <a:picLocks noChangeAspect="1"/>
          </p:cNvPicPr>
          <p:nvPr/>
        </p:nvPicPr>
        <p:blipFill>
          <a:blip r:embed="rId2"/>
          <a:stretch>
            <a:fillRect/>
          </a:stretch>
        </p:blipFill>
        <p:spPr>
          <a:xfrm>
            <a:off x="973822" y="1954767"/>
            <a:ext cx="10379978" cy="3876924"/>
          </a:xfrm>
          <a:prstGeom prst="rect">
            <a:avLst/>
          </a:prstGeom>
        </p:spPr>
      </p:pic>
    </p:spTree>
    <p:extLst>
      <p:ext uri="{BB962C8B-B14F-4D97-AF65-F5344CB8AC3E}">
        <p14:creationId xmlns:p14="http://schemas.microsoft.com/office/powerpoint/2010/main" val="3132621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54E94-CFAA-4862-AF96-C9BA978A4C21}"/>
              </a:ext>
            </a:extLst>
          </p:cNvPr>
          <p:cNvSpPr>
            <a:spLocks noGrp="1"/>
          </p:cNvSpPr>
          <p:nvPr>
            <p:ph type="title"/>
          </p:nvPr>
        </p:nvSpPr>
        <p:spPr/>
        <p:txBody>
          <a:bodyPr/>
          <a:lstStyle/>
          <a:p>
            <a:r>
              <a:rPr lang="en-US" dirty="0"/>
              <a:t>Step 7a: Make your camera view the player</a:t>
            </a:r>
          </a:p>
        </p:txBody>
      </p:sp>
      <p:sp>
        <p:nvSpPr>
          <p:cNvPr id="3" name="Content Placeholder 2">
            <a:extLst>
              <a:ext uri="{FF2B5EF4-FFF2-40B4-BE49-F238E27FC236}">
                <a16:creationId xmlns:a16="http://schemas.microsoft.com/office/drawing/2014/main" id="{56C0E101-0E38-4DDC-BB76-BABA6A68BAF5}"/>
              </a:ext>
            </a:extLst>
          </p:cNvPr>
          <p:cNvSpPr>
            <a:spLocks noGrp="1"/>
          </p:cNvSpPr>
          <p:nvPr>
            <p:ph idx="1"/>
          </p:nvPr>
        </p:nvSpPr>
        <p:spPr>
          <a:xfrm>
            <a:off x="838200" y="1825625"/>
            <a:ext cx="4720389" cy="4351338"/>
          </a:xfrm>
        </p:spPr>
        <p:txBody>
          <a:bodyPr>
            <a:normAutofit lnSpcReduction="10000"/>
          </a:bodyPr>
          <a:lstStyle/>
          <a:p>
            <a:r>
              <a:rPr lang="en-US" dirty="0"/>
              <a:t>Your scene should have been created with a game object named “Main Camera”. If not, right click on the hierarchy and click “Camera”.</a:t>
            </a:r>
          </a:p>
          <a:p>
            <a:r>
              <a:rPr lang="en-US" dirty="0"/>
              <a:t>Click on the camera object, change the “Projection” value to “Orthographic”. This allows our sprites to be seen easily, and shows a box of the camera view</a:t>
            </a:r>
          </a:p>
        </p:txBody>
      </p:sp>
      <p:pic>
        <p:nvPicPr>
          <p:cNvPr id="3074" name="Picture 2" descr="https://puu.sh/xub3S/43433525d7.png">
            <a:extLst>
              <a:ext uri="{FF2B5EF4-FFF2-40B4-BE49-F238E27FC236}">
                <a16:creationId xmlns:a16="http://schemas.microsoft.com/office/drawing/2014/main" id="{FBAE1420-FE10-4D48-BAF3-C7567FC2C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6737" y="1351172"/>
            <a:ext cx="4575323" cy="26501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puu.sh/xub4X/0e45d99752.png">
            <a:extLst>
              <a:ext uri="{FF2B5EF4-FFF2-40B4-BE49-F238E27FC236}">
                <a16:creationId xmlns:a16="http://schemas.microsoft.com/office/drawing/2014/main" id="{FEEB46E9-EBB3-4CE6-AF31-6852B230A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9167" y="4086793"/>
            <a:ext cx="3890462" cy="2685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099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7b: Press the play button at the top and see what happens!</a:t>
            </a:r>
          </a:p>
        </p:txBody>
      </p:sp>
      <p:pic>
        <p:nvPicPr>
          <p:cNvPr id="3" name="2017-09-07 20-43-32">
            <a:hlinkClick r:id="" action="ppaction://media"/>
            <a:extLst>
              <a:ext uri="{FF2B5EF4-FFF2-40B4-BE49-F238E27FC236}">
                <a16:creationId xmlns:a16="http://schemas.microsoft.com/office/drawing/2014/main" id="{2889624B-BC9B-455C-9FCD-675EF73FFF7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753937" y="1852863"/>
            <a:ext cx="8684126" cy="4884821"/>
          </a:xfrm>
          <a:prstGeom prst="rect">
            <a:avLst/>
          </a:prstGeom>
        </p:spPr>
      </p:pic>
    </p:spTree>
    <p:extLst>
      <p:ext uri="{BB962C8B-B14F-4D97-AF65-F5344CB8AC3E}">
        <p14:creationId xmlns:p14="http://schemas.microsoft.com/office/powerpoint/2010/main" val="79207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3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at this point</a:t>
            </a:r>
          </a:p>
        </p:txBody>
      </p:sp>
      <p:sp>
        <p:nvSpPr>
          <p:cNvPr id="3" name="Content Placeholder 2"/>
          <p:cNvSpPr>
            <a:spLocks noGrp="1"/>
          </p:cNvSpPr>
          <p:nvPr>
            <p:ph idx="1"/>
          </p:nvPr>
        </p:nvSpPr>
        <p:spPr/>
        <p:txBody>
          <a:bodyPr/>
          <a:lstStyle/>
          <a:p>
            <a:r>
              <a:rPr lang="en-US" dirty="0"/>
              <a:t>If you don’t see anything, move around the camera. It gives you a preview, so make sure your items are in view of the camera!</a:t>
            </a:r>
          </a:p>
          <a:p>
            <a:r>
              <a:rPr lang="en-US" dirty="0"/>
              <a:t>If you still don’t see anything, make sure your sprites are selected and are big enough. Use the scale tool (r) to make the sprites larger than normal, or import your own sprites.</a:t>
            </a:r>
          </a:p>
        </p:txBody>
      </p:sp>
    </p:spTree>
    <p:extLst>
      <p:ext uri="{BB962C8B-B14F-4D97-AF65-F5344CB8AC3E}">
        <p14:creationId xmlns:p14="http://schemas.microsoft.com/office/powerpoint/2010/main" val="733772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8: Creating your first script</a:t>
            </a:r>
          </a:p>
        </p:txBody>
      </p:sp>
      <p:sp>
        <p:nvSpPr>
          <p:cNvPr id="3" name="Content Placeholder 2"/>
          <p:cNvSpPr>
            <a:spLocks noGrp="1"/>
          </p:cNvSpPr>
          <p:nvPr>
            <p:ph idx="1"/>
          </p:nvPr>
        </p:nvSpPr>
        <p:spPr>
          <a:xfrm>
            <a:off x="838200" y="1825625"/>
            <a:ext cx="7150768" cy="4351338"/>
          </a:xfrm>
        </p:spPr>
        <p:txBody>
          <a:bodyPr>
            <a:normAutofit lnSpcReduction="10000"/>
          </a:bodyPr>
          <a:lstStyle/>
          <a:p>
            <a:r>
              <a:rPr lang="en-US" dirty="0"/>
              <a:t>Now that you have your scene, you may want to have your object move around however you want. So let’s make a script!</a:t>
            </a:r>
          </a:p>
          <a:p>
            <a:r>
              <a:rPr lang="en-US" dirty="0"/>
              <a:t>With your Player, add a new component.</a:t>
            </a:r>
          </a:p>
          <a:p>
            <a:r>
              <a:rPr lang="en-US" dirty="0"/>
              <a:t>Instead of finding an existing component, click new script.</a:t>
            </a:r>
          </a:p>
          <a:p>
            <a:r>
              <a:rPr lang="en-US" dirty="0"/>
              <a:t>Name it whatever you want, and click “Create and Add”</a:t>
            </a:r>
          </a:p>
          <a:p>
            <a:r>
              <a:rPr lang="en-US" dirty="0"/>
              <a:t>Find your .</a:t>
            </a:r>
            <a:r>
              <a:rPr lang="en-US" dirty="0" err="1"/>
              <a:t>cs</a:t>
            </a:r>
            <a:r>
              <a:rPr lang="en-US" dirty="0"/>
              <a:t> script in the project browser, and double click on it</a:t>
            </a:r>
          </a:p>
        </p:txBody>
      </p:sp>
      <p:pic>
        <p:nvPicPr>
          <p:cNvPr id="6" name="Picture 5">
            <a:extLst>
              <a:ext uri="{FF2B5EF4-FFF2-40B4-BE49-F238E27FC236}">
                <a16:creationId xmlns:a16="http://schemas.microsoft.com/office/drawing/2014/main" id="{4932463A-B074-44B8-B872-7580251B560F}"/>
              </a:ext>
            </a:extLst>
          </p:cNvPr>
          <p:cNvPicPr>
            <a:picLocks noChangeAspect="1"/>
          </p:cNvPicPr>
          <p:nvPr/>
        </p:nvPicPr>
        <p:blipFill rotWithShape="1">
          <a:blip r:embed="rId2"/>
          <a:srcRect l="80091" t="36550" b="16820"/>
          <a:stretch/>
        </p:blipFill>
        <p:spPr>
          <a:xfrm>
            <a:off x="9097795" y="67447"/>
            <a:ext cx="3013854" cy="3970752"/>
          </a:xfrm>
          <a:prstGeom prst="rect">
            <a:avLst/>
          </a:prstGeom>
        </p:spPr>
      </p:pic>
      <p:pic>
        <p:nvPicPr>
          <p:cNvPr id="7" name="Picture 6">
            <a:extLst>
              <a:ext uri="{FF2B5EF4-FFF2-40B4-BE49-F238E27FC236}">
                <a16:creationId xmlns:a16="http://schemas.microsoft.com/office/drawing/2014/main" id="{96460390-606A-4D62-86BB-0B5E130F0A3F}"/>
              </a:ext>
            </a:extLst>
          </p:cNvPr>
          <p:cNvPicPr>
            <a:picLocks noChangeAspect="1"/>
          </p:cNvPicPr>
          <p:nvPr/>
        </p:nvPicPr>
        <p:blipFill>
          <a:blip r:embed="rId3"/>
          <a:stretch>
            <a:fillRect/>
          </a:stretch>
        </p:blipFill>
        <p:spPr>
          <a:xfrm>
            <a:off x="7834924" y="4304528"/>
            <a:ext cx="4276725" cy="2362200"/>
          </a:xfrm>
          <a:prstGeom prst="rect">
            <a:avLst/>
          </a:prstGeom>
        </p:spPr>
      </p:pic>
    </p:spTree>
    <p:extLst>
      <p:ext uri="{BB962C8B-B14F-4D97-AF65-F5344CB8AC3E}">
        <p14:creationId xmlns:p14="http://schemas.microsoft.com/office/powerpoint/2010/main" val="340813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9F9C-D9ED-4066-B661-014172BB06D4}"/>
              </a:ext>
            </a:extLst>
          </p:cNvPr>
          <p:cNvSpPr>
            <a:spLocks noGrp="1"/>
          </p:cNvSpPr>
          <p:nvPr>
            <p:ph type="title"/>
          </p:nvPr>
        </p:nvSpPr>
        <p:spPr/>
        <p:txBody>
          <a:bodyPr/>
          <a:lstStyle/>
          <a:p>
            <a:r>
              <a:rPr lang="en-US" dirty="0"/>
              <a:t>Step 8a: Hello game world!</a:t>
            </a:r>
          </a:p>
        </p:txBody>
      </p:sp>
      <p:sp>
        <p:nvSpPr>
          <p:cNvPr id="3" name="Content Placeholder 2">
            <a:extLst>
              <a:ext uri="{FF2B5EF4-FFF2-40B4-BE49-F238E27FC236}">
                <a16:creationId xmlns:a16="http://schemas.microsoft.com/office/drawing/2014/main" id="{C186287D-979E-4312-B134-968F9A856AC7}"/>
              </a:ext>
            </a:extLst>
          </p:cNvPr>
          <p:cNvSpPr>
            <a:spLocks noGrp="1"/>
          </p:cNvSpPr>
          <p:nvPr>
            <p:ph idx="1"/>
          </p:nvPr>
        </p:nvSpPr>
        <p:spPr/>
        <p:txBody>
          <a:bodyPr/>
          <a:lstStyle/>
          <a:p>
            <a:r>
              <a:rPr lang="en-US" dirty="0"/>
              <a:t>Unity, by default, gives you two different methods: Start() and Update(). </a:t>
            </a:r>
          </a:p>
          <a:p>
            <a:pPr lvl="1"/>
            <a:r>
              <a:rPr lang="en-US" dirty="0"/>
              <a:t>Start(): Called once whenever the script is initialized</a:t>
            </a:r>
          </a:p>
          <a:p>
            <a:pPr lvl="1"/>
            <a:r>
              <a:rPr lang="en-US" dirty="0"/>
              <a:t>Update(): Called once every frame, can be costly if used too much</a:t>
            </a:r>
          </a:p>
          <a:p>
            <a:r>
              <a:rPr lang="en-US" dirty="0"/>
              <a:t>Copy the following code into the Update() method:</a:t>
            </a:r>
          </a:p>
          <a:p>
            <a:endParaRPr lang="en-US" dirty="0"/>
          </a:p>
          <a:p>
            <a:endParaRPr lang="en-US" dirty="0"/>
          </a:p>
        </p:txBody>
      </p:sp>
      <p:pic>
        <p:nvPicPr>
          <p:cNvPr id="4" name="Picture 3">
            <a:extLst>
              <a:ext uri="{FF2B5EF4-FFF2-40B4-BE49-F238E27FC236}">
                <a16:creationId xmlns:a16="http://schemas.microsoft.com/office/drawing/2014/main" id="{466C83BE-1E7D-4908-BDEB-19BB53A860BF}"/>
              </a:ext>
            </a:extLst>
          </p:cNvPr>
          <p:cNvPicPr>
            <a:picLocks noChangeAspect="1"/>
          </p:cNvPicPr>
          <p:nvPr/>
        </p:nvPicPr>
        <p:blipFill>
          <a:blip r:embed="rId2"/>
          <a:stretch>
            <a:fillRect/>
          </a:stretch>
        </p:blipFill>
        <p:spPr>
          <a:xfrm>
            <a:off x="3187905" y="3989609"/>
            <a:ext cx="4552012" cy="2868391"/>
          </a:xfrm>
          <a:prstGeom prst="rect">
            <a:avLst/>
          </a:prstGeom>
        </p:spPr>
      </p:pic>
    </p:spTree>
    <p:extLst>
      <p:ext uri="{BB962C8B-B14F-4D97-AF65-F5344CB8AC3E}">
        <p14:creationId xmlns:p14="http://schemas.microsoft.com/office/powerpoint/2010/main" val="150680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Download this </a:t>
            </a:r>
            <a:r>
              <a:rPr lang="en-US" dirty="0" err="1"/>
              <a:t>powerpoint</a:t>
            </a:r>
            <a:endParaRPr lang="en-US" dirty="0"/>
          </a:p>
        </p:txBody>
      </p:sp>
      <p:sp>
        <p:nvSpPr>
          <p:cNvPr id="3" name="Content Placeholder 2"/>
          <p:cNvSpPr>
            <a:spLocks noGrp="1"/>
          </p:cNvSpPr>
          <p:nvPr>
            <p:ph idx="1"/>
          </p:nvPr>
        </p:nvSpPr>
        <p:spPr/>
        <p:txBody>
          <a:bodyPr/>
          <a:lstStyle/>
          <a:p>
            <a:r>
              <a:rPr lang="en-US" dirty="0"/>
              <a:t>If you aren’t reading this on someone else’s screen, you got it.</a:t>
            </a:r>
          </a:p>
          <a:p>
            <a:r>
              <a:rPr lang="en-US" dirty="0"/>
              <a:t>Otherwise go to</a:t>
            </a:r>
            <a:r>
              <a:rPr lang="en-US" dirty="0">
                <a:hlinkClick r:id="rId2"/>
              </a:rPr>
              <a:t>https://github.com/PurdueSIGGD/UnityTutorial</a:t>
            </a:r>
            <a:r>
              <a:rPr lang="en-US" dirty="0"/>
              <a:t>, and find the file “</a:t>
            </a:r>
            <a:r>
              <a:rPr lang="en-US" b="1" dirty="0"/>
              <a:t>PlatformerFighterInstructions.pptx</a:t>
            </a:r>
            <a:r>
              <a:rPr lang="en-US" dirty="0"/>
              <a:t>”</a:t>
            </a:r>
          </a:p>
        </p:txBody>
      </p:sp>
    </p:spTree>
    <p:extLst>
      <p:ext uri="{BB962C8B-B14F-4D97-AF65-F5344CB8AC3E}">
        <p14:creationId xmlns:p14="http://schemas.microsoft.com/office/powerpoint/2010/main" val="1346599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5116-7714-405F-8C6D-AF990A397ADC}"/>
              </a:ext>
            </a:extLst>
          </p:cNvPr>
          <p:cNvSpPr>
            <a:spLocks noGrp="1"/>
          </p:cNvSpPr>
          <p:nvPr>
            <p:ph type="title"/>
          </p:nvPr>
        </p:nvSpPr>
        <p:spPr/>
        <p:txBody>
          <a:bodyPr/>
          <a:lstStyle/>
          <a:p>
            <a:r>
              <a:rPr lang="en-US" dirty="0"/>
              <a:t>Step 8a: Continued</a:t>
            </a:r>
          </a:p>
        </p:txBody>
      </p:sp>
      <p:sp>
        <p:nvSpPr>
          <p:cNvPr id="3" name="Content Placeholder 2">
            <a:extLst>
              <a:ext uri="{FF2B5EF4-FFF2-40B4-BE49-F238E27FC236}">
                <a16:creationId xmlns:a16="http://schemas.microsoft.com/office/drawing/2014/main" id="{CB8D09FE-5FF8-4779-B67A-C9F85D60E178}"/>
              </a:ext>
            </a:extLst>
          </p:cNvPr>
          <p:cNvSpPr>
            <a:spLocks noGrp="1"/>
          </p:cNvSpPr>
          <p:nvPr>
            <p:ph idx="1"/>
          </p:nvPr>
        </p:nvSpPr>
        <p:spPr>
          <a:xfrm>
            <a:off x="838200" y="1825625"/>
            <a:ext cx="10515600" cy="999462"/>
          </a:xfrm>
        </p:spPr>
        <p:txBody>
          <a:bodyPr/>
          <a:lstStyle/>
          <a:p>
            <a:r>
              <a:rPr lang="en-US" dirty="0"/>
              <a:t>Press “Play” again and see what happens.</a:t>
            </a:r>
          </a:p>
          <a:p>
            <a:r>
              <a:rPr lang="en-US" dirty="0"/>
              <a:t>Click on the “console” tab on the bottom to view the game console.</a:t>
            </a:r>
          </a:p>
        </p:txBody>
      </p:sp>
      <p:pic>
        <p:nvPicPr>
          <p:cNvPr id="2050" name="Picture 2" descr="https://puu.sh/xuav2/91efbc3d36.png">
            <a:extLst>
              <a:ext uri="{FF2B5EF4-FFF2-40B4-BE49-F238E27FC236}">
                <a16:creationId xmlns:a16="http://schemas.microsoft.com/office/drawing/2014/main" id="{7C3E6938-F15D-46A3-AA1C-9C9CAC5106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31" b="2631"/>
          <a:stretch/>
        </p:blipFill>
        <p:spPr bwMode="auto">
          <a:xfrm>
            <a:off x="286601" y="3441368"/>
            <a:ext cx="5153309" cy="19383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puu.sh/xuaw4/58157ca7b6.png">
            <a:extLst>
              <a:ext uri="{FF2B5EF4-FFF2-40B4-BE49-F238E27FC236}">
                <a16:creationId xmlns:a16="http://schemas.microsoft.com/office/drawing/2014/main" id="{F90187BE-5AED-4BD5-A5BB-FE98C20E7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3710" y="3441368"/>
            <a:ext cx="5162550" cy="1885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A3D0CF-BFFB-4F4B-B442-AA16A86812C8}"/>
              </a:ext>
            </a:extLst>
          </p:cNvPr>
          <p:cNvSpPr txBox="1"/>
          <p:nvPr/>
        </p:nvSpPr>
        <p:spPr>
          <a:xfrm>
            <a:off x="3370997" y="4225870"/>
            <a:ext cx="5377218" cy="2031325"/>
          </a:xfrm>
          <a:prstGeom prst="rect">
            <a:avLst/>
          </a:prstGeom>
          <a:noFill/>
        </p:spPr>
        <p:txBody>
          <a:bodyPr wrap="square" rtlCol="0">
            <a:spAutoFit/>
          </a:bodyPr>
          <a:lstStyle/>
          <a:p>
            <a:pPr algn="ctr"/>
            <a:r>
              <a:rPr lang="en-US" dirty="0"/>
              <a:t>OR</a:t>
            </a:r>
          </a:p>
          <a:p>
            <a:pPr algn="ctr"/>
            <a:endParaRPr lang="en-US" dirty="0"/>
          </a:p>
          <a:p>
            <a:pPr algn="ctr"/>
            <a:endParaRPr lang="en-US" dirty="0"/>
          </a:p>
          <a:p>
            <a:pPr algn="ctr"/>
            <a:endParaRPr lang="en-US" dirty="0"/>
          </a:p>
          <a:p>
            <a:pPr algn="ctr"/>
            <a:endParaRPr lang="en-US" dirty="0"/>
          </a:p>
          <a:p>
            <a:pPr algn="ctr"/>
            <a:r>
              <a:rPr lang="en-US" dirty="0"/>
              <a:t>Depending on if you have the “collapse” button selected</a:t>
            </a:r>
          </a:p>
        </p:txBody>
      </p:sp>
    </p:spTree>
    <p:extLst>
      <p:ext uri="{BB962C8B-B14F-4D97-AF65-F5344CB8AC3E}">
        <p14:creationId xmlns:p14="http://schemas.microsoft.com/office/powerpoint/2010/main" val="354874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6C0C-241D-4AF5-A296-B866483E8A96}"/>
              </a:ext>
            </a:extLst>
          </p:cNvPr>
          <p:cNvSpPr>
            <a:spLocks noGrp="1"/>
          </p:cNvSpPr>
          <p:nvPr>
            <p:ph type="title"/>
          </p:nvPr>
        </p:nvSpPr>
        <p:spPr/>
        <p:txBody>
          <a:bodyPr/>
          <a:lstStyle/>
          <a:p>
            <a:r>
              <a:rPr lang="en-US" dirty="0"/>
              <a:t>Troubleshooting</a:t>
            </a:r>
          </a:p>
        </p:txBody>
      </p:sp>
      <p:sp>
        <p:nvSpPr>
          <p:cNvPr id="3" name="Content Placeholder 2">
            <a:extLst>
              <a:ext uri="{FF2B5EF4-FFF2-40B4-BE49-F238E27FC236}">
                <a16:creationId xmlns:a16="http://schemas.microsoft.com/office/drawing/2014/main" id="{2D2FEE91-7519-422C-B0A5-326BDF34A78C}"/>
              </a:ext>
            </a:extLst>
          </p:cNvPr>
          <p:cNvSpPr>
            <a:spLocks noGrp="1"/>
          </p:cNvSpPr>
          <p:nvPr>
            <p:ph idx="1"/>
          </p:nvPr>
        </p:nvSpPr>
        <p:spPr>
          <a:xfrm>
            <a:off x="838200" y="1690688"/>
            <a:ext cx="10515600" cy="4351338"/>
          </a:xfrm>
        </p:spPr>
        <p:txBody>
          <a:bodyPr/>
          <a:lstStyle/>
          <a:p>
            <a:r>
              <a:rPr lang="en-US" dirty="0"/>
              <a:t>Is your script compiling? Check the console.</a:t>
            </a:r>
          </a:p>
          <a:p>
            <a:pPr lvl="1"/>
            <a:r>
              <a:rPr lang="en-US" dirty="0"/>
              <a:t>If you didn’t rename your script after creating it, it may have the name as “</a:t>
            </a:r>
            <a:r>
              <a:rPr lang="en-US" dirty="0" err="1"/>
              <a:t>NewBehaviourScript</a:t>
            </a:r>
            <a:r>
              <a:rPr lang="en-US" dirty="0"/>
              <a:t>” still</a:t>
            </a:r>
          </a:p>
          <a:p>
            <a:pPr lvl="1"/>
            <a:r>
              <a:rPr lang="en-US" dirty="0"/>
              <a:t>The editor should highlight any other syntax errors</a:t>
            </a:r>
          </a:p>
          <a:p>
            <a:r>
              <a:rPr lang="en-US" dirty="0"/>
              <a:t>Did you accidentally not save your file?</a:t>
            </a:r>
          </a:p>
          <a:p>
            <a:pPr lvl="1"/>
            <a:r>
              <a:rPr lang="en-US" dirty="0"/>
              <a:t>Normally a * or a ° shows up by the filename if so</a:t>
            </a:r>
          </a:p>
          <a:p>
            <a:pPr lvl="1"/>
            <a:r>
              <a:rPr lang="en-US" dirty="0"/>
              <a:t>Press </a:t>
            </a:r>
            <a:r>
              <a:rPr lang="en-US" dirty="0" err="1"/>
              <a:t>control+s</a:t>
            </a:r>
            <a:r>
              <a:rPr lang="en-US" dirty="0"/>
              <a:t> to save in most editors</a:t>
            </a:r>
          </a:p>
        </p:txBody>
      </p:sp>
    </p:spTree>
    <p:extLst>
      <p:ext uri="{BB962C8B-B14F-4D97-AF65-F5344CB8AC3E}">
        <p14:creationId xmlns:p14="http://schemas.microsoft.com/office/powerpoint/2010/main" val="1414667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8b: Giving your player movement</a:t>
            </a:r>
          </a:p>
        </p:txBody>
      </p:sp>
      <p:sp>
        <p:nvSpPr>
          <p:cNvPr id="3" name="Content Placeholder 2"/>
          <p:cNvSpPr>
            <a:spLocks noGrp="1"/>
          </p:cNvSpPr>
          <p:nvPr>
            <p:ph idx="1"/>
          </p:nvPr>
        </p:nvSpPr>
        <p:spPr/>
        <p:txBody>
          <a:bodyPr>
            <a:normAutofit/>
          </a:bodyPr>
          <a:lstStyle/>
          <a:p>
            <a:r>
              <a:rPr lang="en-US" dirty="0"/>
              <a:t>Now we want the player to move, based off of the keyboard inputs.</a:t>
            </a:r>
          </a:p>
          <a:p>
            <a:r>
              <a:rPr lang="en-US" dirty="0"/>
              <a:t>We are going to add forces to the Rigidbody2D component, based off of player input for each frame.</a:t>
            </a:r>
          </a:p>
          <a:p>
            <a:r>
              <a:rPr lang="en-US" dirty="0"/>
              <a:t>The two inputs are Horizontal and Vertical, which can be from a game controller, keyboard (</a:t>
            </a:r>
            <a:r>
              <a:rPr lang="en-US" dirty="0" err="1"/>
              <a:t>wasd</a:t>
            </a:r>
            <a:r>
              <a:rPr lang="en-US" dirty="0"/>
              <a:t>), or joystick. This can be configured in the drop down menu Edit-&gt;Project Settings-&gt;Input</a:t>
            </a:r>
          </a:p>
          <a:p>
            <a:r>
              <a:rPr lang="en-US" dirty="0"/>
              <a:t>In order to jump again, we force the player to release the vertical input, or else you would find yourself flying upwards.</a:t>
            </a:r>
          </a:p>
        </p:txBody>
      </p:sp>
    </p:spTree>
    <p:extLst>
      <p:ext uri="{BB962C8B-B14F-4D97-AF65-F5344CB8AC3E}">
        <p14:creationId xmlns:p14="http://schemas.microsoft.com/office/powerpoint/2010/main" val="700306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8b: Code</a:t>
            </a:r>
          </a:p>
        </p:txBody>
      </p:sp>
      <p:pic>
        <p:nvPicPr>
          <p:cNvPr id="3" name="Picture 2">
            <a:extLst>
              <a:ext uri="{FF2B5EF4-FFF2-40B4-BE49-F238E27FC236}">
                <a16:creationId xmlns:a16="http://schemas.microsoft.com/office/drawing/2014/main" id="{F9F33E3B-CC60-4A61-8A6A-7B6B414BA3BF}"/>
              </a:ext>
            </a:extLst>
          </p:cNvPr>
          <p:cNvPicPr>
            <a:picLocks noChangeAspect="1"/>
          </p:cNvPicPr>
          <p:nvPr/>
        </p:nvPicPr>
        <p:blipFill>
          <a:blip r:embed="rId2"/>
          <a:stretch>
            <a:fillRect/>
          </a:stretch>
        </p:blipFill>
        <p:spPr>
          <a:xfrm>
            <a:off x="1083171" y="1492296"/>
            <a:ext cx="9611576" cy="5061027"/>
          </a:xfrm>
          <a:prstGeom prst="rect">
            <a:avLst/>
          </a:prstGeom>
        </p:spPr>
      </p:pic>
    </p:spTree>
    <p:extLst>
      <p:ext uri="{BB962C8B-B14F-4D97-AF65-F5344CB8AC3E}">
        <p14:creationId xmlns:p14="http://schemas.microsoft.com/office/powerpoint/2010/main" val="87286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9: Limiting jumping</a:t>
            </a:r>
          </a:p>
        </p:txBody>
      </p:sp>
      <p:sp>
        <p:nvSpPr>
          <p:cNvPr id="3" name="Content Placeholder 2"/>
          <p:cNvSpPr>
            <a:spLocks noGrp="1"/>
          </p:cNvSpPr>
          <p:nvPr>
            <p:ph idx="1"/>
          </p:nvPr>
        </p:nvSpPr>
        <p:spPr/>
        <p:txBody>
          <a:bodyPr/>
          <a:lstStyle/>
          <a:p>
            <a:r>
              <a:rPr lang="en-US" dirty="0"/>
              <a:t>So you can jump, but infinitely. So to limit this, let’s try to tell the player to not jump again until they touch the ground.</a:t>
            </a:r>
          </a:p>
          <a:p>
            <a:r>
              <a:rPr lang="en-US" dirty="0"/>
              <a:t>When we come in contact with the floor, we can trigger a collision event. </a:t>
            </a:r>
          </a:p>
          <a:p>
            <a:pPr lvl="1"/>
            <a:r>
              <a:rPr lang="en-US" dirty="0"/>
              <a:t>OnCollisionEnter2D: Set the jump counter to zero, we just landed</a:t>
            </a:r>
          </a:p>
          <a:p>
            <a:pPr lvl="1"/>
            <a:r>
              <a:rPr lang="en-US" dirty="0"/>
              <a:t>OnCollisionExit2D: Increment the jump counter, as we just jumped away from it</a:t>
            </a:r>
          </a:p>
          <a:p>
            <a:r>
              <a:rPr lang="en-US" dirty="0"/>
              <a:t>Add the following lines to your code, as well as two private integers, “</a:t>
            </a:r>
            <a:r>
              <a:rPr lang="en-US" dirty="0" err="1"/>
              <a:t>jumpCounter</a:t>
            </a:r>
            <a:r>
              <a:rPr lang="en-US" dirty="0"/>
              <a:t>” and “</a:t>
            </a:r>
            <a:r>
              <a:rPr lang="en-US" dirty="0" err="1"/>
              <a:t>maxJumps</a:t>
            </a:r>
            <a:r>
              <a:rPr lang="en-US" dirty="0"/>
              <a:t>”</a:t>
            </a:r>
          </a:p>
          <a:p>
            <a:pPr lvl="1"/>
            <a:endParaRPr lang="en-US" dirty="0"/>
          </a:p>
        </p:txBody>
      </p:sp>
    </p:spTree>
    <p:extLst>
      <p:ext uri="{BB962C8B-B14F-4D97-AF65-F5344CB8AC3E}">
        <p14:creationId xmlns:p14="http://schemas.microsoft.com/office/powerpoint/2010/main" val="3479005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9: Code</a:t>
            </a:r>
          </a:p>
        </p:txBody>
      </p:sp>
      <p:pic>
        <p:nvPicPr>
          <p:cNvPr id="4" name="Picture 3"/>
          <p:cNvPicPr>
            <a:picLocks noChangeAspect="1"/>
          </p:cNvPicPr>
          <p:nvPr/>
        </p:nvPicPr>
        <p:blipFill>
          <a:blip r:embed="rId2"/>
          <a:stretch>
            <a:fillRect/>
          </a:stretch>
        </p:blipFill>
        <p:spPr>
          <a:xfrm>
            <a:off x="1720516" y="1556342"/>
            <a:ext cx="8118057" cy="4686794"/>
          </a:xfrm>
          <a:prstGeom prst="rect">
            <a:avLst/>
          </a:prstGeom>
        </p:spPr>
      </p:pic>
    </p:spTree>
    <p:extLst>
      <p:ext uri="{BB962C8B-B14F-4D97-AF65-F5344CB8AC3E}">
        <p14:creationId xmlns:p14="http://schemas.microsoft.com/office/powerpoint/2010/main" val="1768996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10: Adding another player</a:t>
            </a:r>
          </a:p>
        </p:txBody>
      </p:sp>
      <p:sp>
        <p:nvSpPr>
          <p:cNvPr id="3" name="Content Placeholder 2"/>
          <p:cNvSpPr>
            <a:spLocks noGrp="1"/>
          </p:cNvSpPr>
          <p:nvPr>
            <p:ph idx="1"/>
          </p:nvPr>
        </p:nvSpPr>
        <p:spPr>
          <a:xfrm>
            <a:off x="838200" y="1825625"/>
            <a:ext cx="4975371" cy="4351338"/>
          </a:xfrm>
        </p:spPr>
        <p:txBody>
          <a:bodyPr/>
          <a:lstStyle/>
          <a:p>
            <a:r>
              <a:rPr lang="en-US" dirty="0"/>
              <a:t>Right now you have only one set of horizontal and vertical inputs. Now we want two.</a:t>
            </a:r>
          </a:p>
          <a:p>
            <a:r>
              <a:rPr lang="en-US" dirty="0"/>
              <a:t>Go to edit-&gt;project settings, then Input to open up the inputs menu.</a:t>
            </a:r>
          </a:p>
          <a:p>
            <a:r>
              <a:rPr lang="en-US" dirty="0"/>
              <a:t>The menu will open on the inspector tab.</a:t>
            </a:r>
          </a:p>
        </p:txBody>
      </p:sp>
      <p:pic>
        <p:nvPicPr>
          <p:cNvPr id="5" name="Picture 4">
            <a:extLst>
              <a:ext uri="{FF2B5EF4-FFF2-40B4-BE49-F238E27FC236}">
                <a16:creationId xmlns:a16="http://schemas.microsoft.com/office/drawing/2014/main" id="{D3308A23-B4E9-420C-82B2-6EB00FF4AFAB}"/>
              </a:ext>
            </a:extLst>
          </p:cNvPr>
          <p:cNvPicPr>
            <a:picLocks noChangeAspect="1"/>
          </p:cNvPicPr>
          <p:nvPr/>
        </p:nvPicPr>
        <p:blipFill rotWithShape="1">
          <a:blip r:embed="rId2"/>
          <a:srcRect r="74817" b="33700"/>
          <a:stretch/>
        </p:blipFill>
        <p:spPr>
          <a:xfrm>
            <a:off x="8189878" y="1381678"/>
            <a:ext cx="3537931" cy="5239231"/>
          </a:xfrm>
          <a:prstGeom prst="rect">
            <a:avLst/>
          </a:prstGeom>
        </p:spPr>
      </p:pic>
    </p:spTree>
    <p:extLst>
      <p:ext uri="{BB962C8B-B14F-4D97-AF65-F5344CB8AC3E}">
        <p14:creationId xmlns:p14="http://schemas.microsoft.com/office/powerpoint/2010/main" val="3192044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10a: Continued</a:t>
            </a:r>
          </a:p>
        </p:txBody>
      </p:sp>
      <p:sp>
        <p:nvSpPr>
          <p:cNvPr id="3" name="Content Placeholder 2"/>
          <p:cNvSpPr>
            <a:spLocks noGrp="1"/>
          </p:cNvSpPr>
          <p:nvPr>
            <p:ph idx="1"/>
          </p:nvPr>
        </p:nvSpPr>
        <p:spPr>
          <a:xfrm>
            <a:off x="838201" y="1690688"/>
            <a:ext cx="6393109" cy="5003727"/>
          </a:xfrm>
        </p:spPr>
        <p:txBody>
          <a:bodyPr>
            <a:normAutofit fontScale="85000" lnSpcReduction="20000"/>
          </a:bodyPr>
          <a:lstStyle/>
          <a:p>
            <a:r>
              <a:rPr lang="en-US" dirty="0"/>
              <a:t>Click on “Axes” to open all input axes.</a:t>
            </a:r>
          </a:p>
          <a:p>
            <a:r>
              <a:rPr lang="en-US" dirty="0"/>
              <a:t>Click on each axis to open the menu, describing all the values you can change for them.</a:t>
            </a:r>
          </a:p>
          <a:p>
            <a:r>
              <a:rPr lang="en-US" dirty="0"/>
              <a:t>Rename Horizontal and Vertical to Horizontal1 and Vertical1</a:t>
            </a:r>
          </a:p>
          <a:p>
            <a:r>
              <a:rPr lang="en-US" dirty="0"/>
              <a:t>Right click on each and select “Duplicate Array Element” and rename those two new axes to Horizontal2 and Vertical2</a:t>
            </a:r>
          </a:p>
          <a:p>
            <a:r>
              <a:rPr lang="en-US" dirty="0"/>
              <a:t>Either remove the alt positive/negative buttons</a:t>
            </a:r>
          </a:p>
          <a:p>
            <a:r>
              <a:rPr lang="en-US" dirty="0"/>
              <a:t>Or change the horizontal alt buttons from A and D to J and L, respectively</a:t>
            </a:r>
          </a:p>
          <a:p>
            <a:r>
              <a:rPr lang="en-US" dirty="0"/>
              <a:t>Do the same for Vertical2, but from S and W to K and I.</a:t>
            </a:r>
          </a:p>
        </p:txBody>
      </p:sp>
      <p:pic>
        <p:nvPicPr>
          <p:cNvPr id="6" name="Picture 5">
            <a:extLst>
              <a:ext uri="{FF2B5EF4-FFF2-40B4-BE49-F238E27FC236}">
                <a16:creationId xmlns:a16="http://schemas.microsoft.com/office/drawing/2014/main" id="{404AFBAB-59F7-41D9-96E6-3A3F27640C4C}"/>
              </a:ext>
            </a:extLst>
          </p:cNvPr>
          <p:cNvPicPr>
            <a:picLocks noChangeAspect="1"/>
          </p:cNvPicPr>
          <p:nvPr/>
        </p:nvPicPr>
        <p:blipFill>
          <a:blip r:embed="rId2"/>
          <a:stretch>
            <a:fillRect/>
          </a:stretch>
        </p:blipFill>
        <p:spPr>
          <a:xfrm>
            <a:off x="7315200" y="1825624"/>
            <a:ext cx="4876800" cy="3495192"/>
          </a:xfrm>
          <a:prstGeom prst="rect">
            <a:avLst/>
          </a:prstGeom>
        </p:spPr>
      </p:pic>
    </p:spTree>
    <p:extLst>
      <p:ext uri="{BB962C8B-B14F-4D97-AF65-F5344CB8AC3E}">
        <p14:creationId xmlns:p14="http://schemas.microsoft.com/office/powerpoint/2010/main" val="2027910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10a: Continued</a:t>
            </a:r>
          </a:p>
        </p:txBody>
      </p:sp>
      <p:sp>
        <p:nvSpPr>
          <p:cNvPr id="3" name="Content Placeholder 2"/>
          <p:cNvSpPr>
            <a:spLocks noGrp="1"/>
          </p:cNvSpPr>
          <p:nvPr>
            <p:ph idx="1"/>
          </p:nvPr>
        </p:nvSpPr>
        <p:spPr/>
        <p:txBody>
          <a:bodyPr/>
          <a:lstStyle/>
          <a:p>
            <a:r>
              <a:rPr lang="en-US" dirty="0"/>
              <a:t>Go back to your player script, and assign another global value, but make it public. Label it “</a:t>
            </a:r>
            <a:r>
              <a:rPr lang="en-US" dirty="0" err="1"/>
              <a:t>playerID</a:t>
            </a:r>
            <a:r>
              <a:rPr lang="en-US" dirty="0"/>
              <a:t>”</a:t>
            </a:r>
          </a:p>
          <a:p>
            <a:r>
              <a:rPr lang="en-US" dirty="0"/>
              <a:t>Go to each reference of </a:t>
            </a:r>
            <a:r>
              <a:rPr lang="en-US" dirty="0" err="1"/>
              <a:t>Input.getAxis</a:t>
            </a:r>
            <a:r>
              <a:rPr lang="en-US" dirty="0"/>
              <a:t>, and include the </a:t>
            </a:r>
            <a:r>
              <a:rPr lang="en-US" dirty="0" err="1"/>
              <a:t>playerid</a:t>
            </a:r>
            <a:r>
              <a:rPr lang="en-US" dirty="0"/>
              <a:t>. Compare it to the following code.</a:t>
            </a:r>
          </a:p>
        </p:txBody>
      </p:sp>
    </p:spTree>
    <p:extLst>
      <p:ext uri="{BB962C8B-B14F-4D97-AF65-F5344CB8AC3E}">
        <p14:creationId xmlns:p14="http://schemas.microsoft.com/office/powerpoint/2010/main" val="838215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10a: Code</a:t>
            </a:r>
          </a:p>
        </p:txBody>
      </p:sp>
      <p:pic>
        <p:nvPicPr>
          <p:cNvPr id="4" name="Picture 3"/>
          <p:cNvPicPr>
            <a:picLocks noChangeAspect="1"/>
          </p:cNvPicPr>
          <p:nvPr/>
        </p:nvPicPr>
        <p:blipFill>
          <a:blip r:embed="rId2"/>
          <a:stretch>
            <a:fillRect/>
          </a:stretch>
        </p:blipFill>
        <p:spPr>
          <a:xfrm>
            <a:off x="1687053" y="1690688"/>
            <a:ext cx="8817894" cy="4841856"/>
          </a:xfrm>
          <a:prstGeom prst="rect">
            <a:avLst/>
          </a:prstGeom>
        </p:spPr>
      </p:pic>
    </p:spTree>
    <p:extLst>
      <p:ext uri="{BB962C8B-B14F-4D97-AF65-F5344CB8AC3E}">
        <p14:creationId xmlns:p14="http://schemas.microsoft.com/office/powerpoint/2010/main" val="396788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Install Unity</a:t>
            </a:r>
          </a:p>
        </p:txBody>
      </p:sp>
      <p:sp>
        <p:nvSpPr>
          <p:cNvPr id="3" name="Content Placeholder 2"/>
          <p:cNvSpPr>
            <a:spLocks noGrp="1"/>
          </p:cNvSpPr>
          <p:nvPr>
            <p:ph idx="1"/>
          </p:nvPr>
        </p:nvSpPr>
        <p:spPr/>
        <p:txBody>
          <a:bodyPr/>
          <a:lstStyle/>
          <a:p>
            <a:r>
              <a:rPr lang="en-US" dirty="0"/>
              <a:t>If you are using a personal computer</a:t>
            </a:r>
          </a:p>
          <a:p>
            <a:pPr lvl="1"/>
            <a:r>
              <a:rPr lang="en-US" dirty="0"/>
              <a:t>Install Unity Personal Edition [http://unity3d.com/get-unity/download]</a:t>
            </a:r>
          </a:p>
          <a:p>
            <a:pPr lvl="1"/>
            <a:r>
              <a:rPr lang="en-US" dirty="0"/>
              <a:t>When installing, uncheck “install visual studio”, it takes less time to install this way</a:t>
            </a:r>
          </a:p>
          <a:p>
            <a:r>
              <a:rPr lang="en-US" dirty="0"/>
              <a:t>Otherwise, Unity is installed on the lab computers.</a:t>
            </a:r>
          </a:p>
          <a:p>
            <a:r>
              <a:rPr lang="en-US" dirty="0"/>
              <a:t>Create a </a:t>
            </a:r>
            <a:r>
              <a:rPr lang="en-US" i="1" dirty="0"/>
              <a:t>Unity Account</a:t>
            </a:r>
            <a:r>
              <a:rPr lang="en-US" dirty="0"/>
              <a:t>, follow instructions on the launcher or go to </a:t>
            </a:r>
            <a:r>
              <a:rPr lang="en-US" dirty="0">
                <a:hlinkClick r:id="rId2"/>
              </a:rPr>
              <a:t>https://id.unity.com/account/new</a:t>
            </a:r>
            <a:r>
              <a:rPr lang="en-US" dirty="0"/>
              <a:t> </a:t>
            </a:r>
          </a:p>
          <a:p>
            <a:r>
              <a:rPr lang="en-US" dirty="0"/>
              <a:t>You may need to activate a new license to use Unity, if so just use Unity Personal, and we will not be using it in any professional capacity.</a:t>
            </a:r>
          </a:p>
        </p:txBody>
      </p:sp>
    </p:spTree>
    <p:extLst>
      <p:ext uri="{BB962C8B-B14F-4D97-AF65-F5344CB8AC3E}">
        <p14:creationId xmlns:p14="http://schemas.microsoft.com/office/powerpoint/2010/main" val="2245649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10b: Prefabs</a:t>
            </a:r>
          </a:p>
        </p:txBody>
      </p:sp>
      <p:sp>
        <p:nvSpPr>
          <p:cNvPr id="3" name="Content Placeholder 2"/>
          <p:cNvSpPr>
            <a:spLocks noGrp="1"/>
          </p:cNvSpPr>
          <p:nvPr>
            <p:ph idx="1"/>
          </p:nvPr>
        </p:nvSpPr>
        <p:spPr/>
        <p:txBody>
          <a:bodyPr>
            <a:normAutofit lnSpcReduction="10000"/>
          </a:bodyPr>
          <a:lstStyle/>
          <a:p>
            <a:r>
              <a:rPr lang="en-US" dirty="0"/>
              <a:t>You can create clones of </a:t>
            </a:r>
            <a:r>
              <a:rPr lang="en-US" dirty="0" err="1"/>
              <a:t>gameobjects</a:t>
            </a:r>
            <a:r>
              <a:rPr lang="en-US" dirty="0"/>
              <a:t>, called “Prefabs”. This saves the components and default values you want to have for any item.</a:t>
            </a:r>
          </a:p>
          <a:p>
            <a:r>
              <a:rPr lang="en-US" dirty="0"/>
              <a:t>Drag the player </a:t>
            </a:r>
            <a:r>
              <a:rPr lang="en-US" dirty="0" err="1"/>
              <a:t>gameobject</a:t>
            </a:r>
            <a:r>
              <a:rPr lang="en-US" dirty="0"/>
              <a:t> into the explorer in the bottom, this saves a prefab. Click and drag on the prefab object back into the scene, which will make a duplicate. </a:t>
            </a:r>
          </a:p>
          <a:p>
            <a:r>
              <a:rPr lang="en-US" dirty="0"/>
              <a:t>Move the copy away from the other player, and consider changing the color slider on the </a:t>
            </a:r>
            <a:r>
              <a:rPr lang="en-US" dirty="0" err="1"/>
              <a:t>SpriteRenderer</a:t>
            </a:r>
            <a:r>
              <a:rPr lang="en-US" dirty="0"/>
              <a:t> component to distinguish the two.</a:t>
            </a:r>
          </a:p>
          <a:p>
            <a:r>
              <a:rPr lang="en-US" dirty="0"/>
              <a:t>Scroll to the “</a:t>
            </a:r>
            <a:r>
              <a:rPr lang="en-US" dirty="0" err="1"/>
              <a:t>PlayerController</a:t>
            </a:r>
            <a:r>
              <a:rPr lang="en-US" dirty="0"/>
              <a:t>” component on the inspector, and change the </a:t>
            </a:r>
            <a:r>
              <a:rPr lang="en-US" dirty="0" err="1"/>
              <a:t>PlayerID</a:t>
            </a:r>
            <a:r>
              <a:rPr lang="en-US" dirty="0"/>
              <a:t> from 0 to 1 and 2 on the first and second players, respectively. </a:t>
            </a:r>
          </a:p>
        </p:txBody>
      </p:sp>
    </p:spTree>
    <p:extLst>
      <p:ext uri="{BB962C8B-B14F-4D97-AF65-F5344CB8AC3E}">
        <p14:creationId xmlns:p14="http://schemas.microsoft.com/office/powerpoint/2010/main" val="303803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079"/>
            <a:ext cx="10515600" cy="1325563"/>
          </a:xfrm>
        </p:spPr>
        <p:txBody>
          <a:bodyPr/>
          <a:lstStyle/>
          <a:p>
            <a:r>
              <a:rPr lang="en-US" dirty="0"/>
              <a:t>Step 10: Result</a:t>
            </a:r>
          </a:p>
        </p:txBody>
      </p:sp>
      <p:pic>
        <p:nvPicPr>
          <p:cNvPr id="4" name="Picture 3">
            <a:extLst>
              <a:ext uri="{FF2B5EF4-FFF2-40B4-BE49-F238E27FC236}">
                <a16:creationId xmlns:a16="http://schemas.microsoft.com/office/drawing/2014/main" id="{5EBC9504-1EBF-45A4-942E-4577E0DB355D}"/>
              </a:ext>
            </a:extLst>
          </p:cNvPr>
          <p:cNvPicPr>
            <a:picLocks noChangeAspect="1"/>
          </p:cNvPicPr>
          <p:nvPr/>
        </p:nvPicPr>
        <p:blipFill rotWithShape="1">
          <a:blip r:embed="rId2"/>
          <a:srcRect b="4155"/>
          <a:stretch/>
        </p:blipFill>
        <p:spPr>
          <a:xfrm>
            <a:off x="1283516" y="1296890"/>
            <a:ext cx="9502681" cy="5123149"/>
          </a:xfrm>
          <a:prstGeom prst="rect">
            <a:avLst/>
          </a:prstGeom>
        </p:spPr>
      </p:pic>
    </p:spTree>
    <p:extLst>
      <p:ext uri="{BB962C8B-B14F-4D97-AF65-F5344CB8AC3E}">
        <p14:creationId xmlns:p14="http://schemas.microsoft.com/office/powerpoint/2010/main" val="2758765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11: Damage and Fighting</a:t>
            </a:r>
          </a:p>
        </p:txBody>
      </p:sp>
      <p:sp>
        <p:nvSpPr>
          <p:cNvPr id="3" name="Content Placeholder 2"/>
          <p:cNvSpPr>
            <a:spLocks noGrp="1"/>
          </p:cNvSpPr>
          <p:nvPr>
            <p:ph idx="1"/>
          </p:nvPr>
        </p:nvSpPr>
        <p:spPr>
          <a:xfrm>
            <a:off x="838200" y="1825625"/>
            <a:ext cx="8669055" cy="4351338"/>
          </a:xfrm>
        </p:spPr>
        <p:txBody>
          <a:bodyPr/>
          <a:lstStyle/>
          <a:p>
            <a:r>
              <a:rPr lang="en-US" dirty="0"/>
              <a:t>Click on “Tag” on the inspector, and select player, this helps us distinguish what kind of </a:t>
            </a:r>
            <a:r>
              <a:rPr lang="en-US" dirty="0" err="1"/>
              <a:t>gameobject</a:t>
            </a:r>
            <a:r>
              <a:rPr lang="en-US" dirty="0"/>
              <a:t> we are interacting with quickly</a:t>
            </a:r>
          </a:p>
          <a:p>
            <a:r>
              <a:rPr lang="en-US" dirty="0"/>
              <a:t>Changing the tag of Player prefab will update all other references of the Player prefab to have the same tag.</a:t>
            </a:r>
          </a:p>
          <a:p>
            <a:r>
              <a:rPr lang="en-US" dirty="0"/>
              <a:t>Click on Add Component and select “Circle Collider”, this will be our range for attacking other players.</a:t>
            </a:r>
          </a:p>
        </p:txBody>
      </p:sp>
      <p:pic>
        <p:nvPicPr>
          <p:cNvPr id="4" name="Picture 3"/>
          <p:cNvPicPr>
            <a:picLocks noChangeAspect="1"/>
          </p:cNvPicPr>
          <p:nvPr/>
        </p:nvPicPr>
        <p:blipFill rotWithShape="1">
          <a:blip r:embed="rId2"/>
          <a:srcRect l="77566" t="5521" b="40540"/>
          <a:stretch/>
        </p:blipFill>
        <p:spPr>
          <a:xfrm>
            <a:off x="9777674" y="365125"/>
            <a:ext cx="2247704" cy="3038334"/>
          </a:xfrm>
          <a:prstGeom prst="rect">
            <a:avLst/>
          </a:prstGeom>
        </p:spPr>
      </p:pic>
    </p:spTree>
    <p:extLst>
      <p:ext uri="{BB962C8B-B14F-4D97-AF65-F5344CB8AC3E}">
        <p14:creationId xmlns:p14="http://schemas.microsoft.com/office/powerpoint/2010/main" val="3463327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11a: Melee Range</a:t>
            </a:r>
          </a:p>
        </p:txBody>
      </p:sp>
      <p:sp>
        <p:nvSpPr>
          <p:cNvPr id="3" name="Content Placeholder 2"/>
          <p:cNvSpPr>
            <a:spLocks noGrp="1"/>
          </p:cNvSpPr>
          <p:nvPr>
            <p:ph idx="1"/>
          </p:nvPr>
        </p:nvSpPr>
        <p:spPr/>
        <p:txBody>
          <a:bodyPr/>
          <a:lstStyle/>
          <a:p>
            <a:r>
              <a:rPr lang="en-US" dirty="0"/>
              <a:t>Check the box “Is Trigger”. If a game object is a trigger, it sends collision messages to the script, but does not cause any physical collision. This helps if you want to see if an object is in an area, such as for opening doors or initiating any map events.</a:t>
            </a:r>
          </a:p>
          <a:p>
            <a:r>
              <a:rPr lang="en-US" dirty="0"/>
              <a:t>Click on “Edit Collider” and make it in a reasonable shape, depending on how far you want to have the player reach.</a:t>
            </a:r>
          </a:p>
          <a:p>
            <a:r>
              <a:rPr lang="en-US" dirty="0"/>
              <a:t>With the prefab, both the players get updated.</a:t>
            </a:r>
          </a:p>
        </p:txBody>
      </p:sp>
    </p:spTree>
    <p:extLst>
      <p:ext uri="{BB962C8B-B14F-4D97-AF65-F5344CB8AC3E}">
        <p14:creationId xmlns:p14="http://schemas.microsoft.com/office/powerpoint/2010/main" val="2375520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11a: Continued</a:t>
            </a:r>
          </a:p>
        </p:txBody>
      </p:sp>
      <p:pic>
        <p:nvPicPr>
          <p:cNvPr id="3" name="Picture 2">
            <a:extLst>
              <a:ext uri="{FF2B5EF4-FFF2-40B4-BE49-F238E27FC236}">
                <a16:creationId xmlns:a16="http://schemas.microsoft.com/office/drawing/2014/main" id="{7079CFFC-F752-4386-92E3-83234671699A}"/>
              </a:ext>
            </a:extLst>
          </p:cNvPr>
          <p:cNvPicPr>
            <a:picLocks noChangeAspect="1"/>
          </p:cNvPicPr>
          <p:nvPr/>
        </p:nvPicPr>
        <p:blipFill>
          <a:blip r:embed="rId2"/>
          <a:stretch>
            <a:fillRect/>
          </a:stretch>
        </p:blipFill>
        <p:spPr>
          <a:xfrm>
            <a:off x="1526569" y="2113273"/>
            <a:ext cx="9533039" cy="3430680"/>
          </a:xfrm>
          <a:prstGeom prst="rect">
            <a:avLst/>
          </a:prstGeom>
        </p:spPr>
      </p:pic>
    </p:spTree>
    <p:extLst>
      <p:ext uri="{BB962C8B-B14F-4D97-AF65-F5344CB8AC3E}">
        <p14:creationId xmlns:p14="http://schemas.microsoft.com/office/powerpoint/2010/main" val="3618043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11b: Adding inputs</a:t>
            </a:r>
          </a:p>
        </p:txBody>
      </p:sp>
      <p:sp>
        <p:nvSpPr>
          <p:cNvPr id="3" name="Content Placeholder 2"/>
          <p:cNvSpPr>
            <a:spLocks noGrp="1"/>
          </p:cNvSpPr>
          <p:nvPr>
            <p:ph idx="1"/>
          </p:nvPr>
        </p:nvSpPr>
        <p:spPr>
          <a:xfrm>
            <a:off x="838200" y="1825625"/>
            <a:ext cx="7078579" cy="4351338"/>
          </a:xfrm>
        </p:spPr>
        <p:txBody>
          <a:bodyPr/>
          <a:lstStyle/>
          <a:p>
            <a:r>
              <a:rPr lang="en-US" dirty="0"/>
              <a:t>We already have default input methods such as Fire1 and Fire2, but let’s make those conform to our other inputs.</a:t>
            </a:r>
          </a:p>
          <a:p>
            <a:r>
              <a:rPr lang="en-US" dirty="0"/>
              <a:t>Go back to edit-&gt;Project Settings-&gt;input and find the Fire methods</a:t>
            </a:r>
          </a:p>
          <a:p>
            <a:r>
              <a:rPr lang="en-US" dirty="0"/>
              <a:t>Set Fire1 to use “e” as the positive button, and Fire2 to use “o” as the positive button, with no other alternate buttons</a:t>
            </a:r>
          </a:p>
        </p:txBody>
      </p:sp>
      <p:pic>
        <p:nvPicPr>
          <p:cNvPr id="4" name="Picture 3"/>
          <p:cNvPicPr>
            <a:picLocks noChangeAspect="1"/>
          </p:cNvPicPr>
          <p:nvPr/>
        </p:nvPicPr>
        <p:blipFill rotWithShape="1">
          <a:blip r:embed="rId2"/>
          <a:srcRect l="76410" t="17509" r="-385" b="37457"/>
          <a:stretch/>
        </p:blipFill>
        <p:spPr>
          <a:xfrm>
            <a:off x="8234428" y="1825625"/>
            <a:ext cx="3119372" cy="3294346"/>
          </a:xfrm>
          <a:prstGeom prst="rect">
            <a:avLst/>
          </a:prstGeom>
        </p:spPr>
      </p:pic>
    </p:spTree>
    <p:extLst>
      <p:ext uri="{BB962C8B-B14F-4D97-AF65-F5344CB8AC3E}">
        <p14:creationId xmlns:p14="http://schemas.microsoft.com/office/powerpoint/2010/main" val="2914083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11c: Scripting</a:t>
            </a:r>
          </a:p>
        </p:txBody>
      </p:sp>
      <p:sp>
        <p:nvSpPr>
          <p:cNvPr id="3" name="Content Placeholder 2"/>
          <p:cNvSpPr>
            <a:spLocks noGrp="1"/>
          </p:cNvSpPr>
          <p:nvPr>
            <p:ph idx="1"/>
          </p:nvPr>
        </p:nvSpPr>
        <p:spPr>
          <a:xfrm>
            <a:off x="601250" y="1825625"/>
            <a:ext cx="8066762" cy="4351338"/>
          </a:xfrm>
        </p:spPr>
        <p:txBody>
          <a:bodyPr>
            <a:normAutofit fontScale="85000" lnSpcReduction="10000"/>
          </a:bodyPr>
          <a:lstStyle/>
          <a:p>
            <a:r>
              <a:rPr lang="en-US" dirty="0"/>
              <a:t>Add another public value “damage”. Make it an integer. This will be in a Super Smash bros-</a:t>
            </a:r>
            <a:r>
              <a:rPr lang="en-US" dirty="0" err="1"/>
              <a:t>esque</a:t>
            </a:r>
            <a:r>
              <a:rPr lang="en-US" dirty="0"/>
              <a:t> damage indicator, making your player fly farther with more damage they have taken.</a:t>
            </a:r>
          </a:p>
          <a:p>
            <a:r>
              <a:rPr lang="en-US" dirty="0"/>
              <a:t>Add a private bool named “</a:t>
            </a:r>
            <a:r>
              <a:rPr lang="en-US" dirty="0" err="1"/>
              <a:t>canAttack</a:t>
            </a:r>
            <a:r>
              <a:rPr lang="en-US" dirty="0"/>
              <a:t>”, and have it follow the same pattern for jumping, as seen on the next page</a:t>
            </a:r>
          </a:p>
          <a:p>
            <a:r>
              <a:rPr lang="en-US" dirty="0"/>
              <a:t>Add a private </a:t>
            </a:r>
            <a:r>
              <a:rPr lang="en-US" dirty="0" err="1"/>
              <a:t>PlayerController</a:t>
            </a:r>
            <a:r>
              <a:rPr lang="en-US" dirty="0"/>
              <a:t> (or whatever you named your script). This will be the player that you are able to attack, and you will be able to attack them as long as they are within your reach.</a:t>
            </a:r>
          </a:p>
          <a:p>
            <a:r>
              <a:rPr lang="en-US" dirty="0"/>
              <a:t>Add in 4 new methods. OnTriggerEnter2D, OnTriggerExit2D, Attack, and </a:t>
            </a:r>
            <a:r>
              <a:rPr lang="en-US" dirty="0" err="1"/>
              <a:t>TakeDamage</a:t>
            </a:r>
            <a:r>
              <a:rPr lang="en-US" dirty="0"/>
              <a:t>(</a:t>
            </a:r>
            <a:r>
              <a:rPr lang="en-US" dirty="0" err="1"/>
              <a:t>int</a:t>
            </a:r>
            <a:r>
              <a:rPr lang="en-US" dirty="0"/>
              <a:t>, Vector3), as seen on the slide after the next.</a:t>
            </a:r>
          </a:p>
        </p:txBody>
      </p:sp>
      <p:pic>
        <p:nvPicPr>
          <p:cNvPr id="7" name="Picture 6"/>
          <p:cNvPicPr>
            <a:picLocks noChangeAspect="1"/>
          </p:cNvPicPr>
          <p:nvPr/>
        </p:nvPicPr>
        <p:blipFill>
          <a:blip r:embed="rId2"/>
          <a:stretch>
            <a:fillRect/>
          </a:stretch>
        </p:blipFill>
        <p:spPr>
          <a:xfrm>
            <a:off x="8413082" y="3011655"/>
            <a:ext cx="3541912" cy="811212"/>
          </a:xfrm>
          <a:prstGeom prst="rect">
            <a:avLst/>
          </a:prstGeom>
        </p:spPr>
      </p:pic>
    </p:spTree>
    <p:extLst>
      <p:ext uri="{BB962C8B-B14F-4D97-AF65-F5344CB8AC3E}">
        <p14:creationId xmlns:p14="http://schemas.microsoft.com/office/powerpoint/2010/main" val="87863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11c: Code, update the update function</a:t>
            </a:r>
          </a:p>
        </p:txBody>
      </p:sp>
      <p:pic>
        <p:nvPicPr>
          <p:cNvPr id="4" name="Picture 3"/>
          <p:cNvPicPr>
            <a:picLocks noChangeAspect="1"/>
          </p:cNvPicPr>
          <p:nvPr/>
        </p:nvPicPr>
        <p:blipFill>
          <a:blip r:embed="rId2"/>
          <a:stretch>
            <a:fillRect/>
          </a:stretch>
        </p:blipFill>
        <p:spPr>
          <a:xfrm>
            <a:off x="729714" y="1936295"/>
            <a:ext cx="10732571" cy="3199377"/>
          </a:xfrm>
          <a:prstGeom prst="rect">
            <a:avLst/>
          </a:prstGeom>
        </p:spPr>
      </p:pic>
    </p:spTree>
    <p:extLst>
      <p:ext uri="{BB962C8B-B14F-4D97-AF65-F5344CB8AC3E}">
        <p14:creationId xmlns:p14="http://schemas.microsoft.com/office/powerpoint/2010/main" val="4002321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11c: Continued</a:t>
            </a:r>
          </a:p>
        </p:txBody>
      </p:sp>
      <p:pic>
        <p:nvPicPr>
          <p:cNvPr id="4" name="Picture 3"/>
          <p:cNvPicPr>
            <a:picLocks noChangeAspect="1"/>
          </p:cNvPicPr>
          <p:nvPr/>
        </p:nvPicPr>
        <p:blipFill>
          <a:blip r:embed="rId2"/>
          <a:stretch>
            <a:fillRect/>
          </a:stretch>
        </p:blipFill>
        <p:spPr>
          <a:xfrm>
            <a:off x="1339013" y="1422232"/>
            <a:ext cx="8490419" cy="4978567"/>
          </a:xfrm>
          <a:prstGeom prst="rect">
            <a:avLst/>
          </a:prstGeom>
        </p:spPr>
      </p:pic>
    </p:spTree>
    <p:extLst>
      <p:ext uri="{BB962C8B-B14F-4D97-AF65-F5344CB8AC3E}">
        <p14:creationId xmlns:p14="http://schemas.microsoft.com/office/powerpoint/2010/main" val="4126048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11d: Try it out!</a:t>
            </a:r>
          </a:p>
        </p:txBody>
      </p:sp>
      <p:sp>
        <p:nvSpPr>
          <p:cNvPr id="3" name="Content Placeholder 2"/>
          <p:cNvSpPr>
            <a:spLocks noGrp="1"/>
          </p:cNvSpPr>
          <p:nvPr>
            <p:ph idx="1"/>
          </p:nvPr>
        </p:nvSpPr>
        <p:spPr/>
        <p:txBody>
          <a:bodyPr>
            <a:normAutofit/>
          </a:bodyPr>
          <a:lstStyle/>
          <a:p>
            <a:r>
              <a:rPr lang="en-US" dirty="0"/>
              <a:t>Click the play button and try out the fighting. You can finally punch around and try to knock the other player off the edge!</a:t>
            </a:r>
          </a:p>
          <a:p>
            <a:r>
              <a:rPr lang="en-US" dirty="0"/>
              <a:t>Troubleshooting:</a:t>
            </a:r>
          </a:p>
          <a:p>
            <a:pPr lvl="1"/>
            <a:r>
              <a:rPr lang="en-US" dirty="0"/>
              <a:t>If you are not getting any responses, make sure you have the Input axes configured to be correct. Remember, the string that you pass when getting an axis has to be correctly spelled and capitalized.</a:t>
            </a:r>
          </a:p>
          <a:p>
            <a:pPr lvl="1"/>
            <a:r>
              <a:rPr lang="en-US" dirty="0"/>
              <a:t>If you are still not getting punches, make sure your collision circles are big enough, and ensure “Is Trigger” is selected</a:t>
            </a:r>
          </a:p>
          <a:p>
            <a:pPr lvl="1"/>
            <a:r>
              <a:rPr lang="en-US" dirty="0"/>
              <a:t>If all else fails, try to add print() calls to figure out what functions are being called and what functions are not being called. They will be outputted on the console on the bottom tab.</a:t>
            </a:r>
          </a:p>
        </p:txBody>
      </p:sp>
    </p:spTree>
    <p:extLst>
      <p:ext uri="{BB962C8B-B14F-4D97-AF65-F5344CB8AC3E}">
        <p14:creationId xmlns:p14="http://schemas.microsoft.com/office/powerpoint/2010/main" val="2516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New Project</a:t>
            </a:r>
          </a:p>
        </p:txBody>
      </p:sp>
      <p:sp>
        <p:nvSpPr>
          <p:cNvPr id="3" name="Content Placeholder 2"/>
          <p:cNvSpPr>
            <a:spLocks noGrp="1"/>
          </p:cNvSpPr>
          <p:nvPr>
            <p:ph idx="1"/>
          </p:nvPr>
        </p:nvSpPr>
        <p:spPr/>
        <p:txBody>
          <a:bodyPr/>
          <a:lstStyle/>
          <a:p>
            <a:r>
              <a:rPr lang="en-US" dirty="0"/>
              <a:t>Click the                button</a:t>
            </a:r>
          </a:p>
          <a:p>
            <a:r>
              <a:rPr lang="en-US" dirty="0"/>
              <a:t>Name the project whatever you want, select 2D, and confirm where you want to store it</a:t>
            </a:r>
          </a:p>
          <a:p>
            <a:r>
              <a:rPr lang="en-US" dirty="0"/>
              <a:t>If you are on a lab computer, save it to your network drive (either H or W drive). Saving it on a desktop computer will wipe it once you log out </a:t>
            </a:r>
          </a:p>
        </p:txBody>
      </p:sp>
      <p:pic>
        <p:nvPicPr>
          <p:cNvPr id="7" name="Picture 6">
            <a:extLst>
              <a:ext uri="{FF2B5EF4-FFF2-40B4-BE49-F238E27FC236}">
                <a16:creationId xmlns:a16="http://schemas.microsoft.com/office/drawing/2014/main" id="{0FC07EBD-7CF2-4BD1-A55C-7CC52AD2E351}"/>
              </a:ext>
            </a:extLst>
          </p:cNvPr>
          <p:cNvPicPr>
            <a:picLocks noChangeAspect="1"/>
          </p:cNvPicPr>
          <p:nvPr/>
        </p:nvPicPr>
        <p:blipFill>
          <a:blip r:embed="rId2"/>
          <a:stretch>
            <a:fillRect/>
          </a:stretch>
        </p:blipFill>
        <p:spPr>
          <a:xfrm>
            <a:off x="2553487" y="1859181"/>
            <a:ext cx="1048500" cy="416712"/>
          </a:xfrm>
          <a:prstGeom prst="rect">
            <a:avLst/>
          </a:prstGeom>
        </p:spPr>
      </p:pic>
      <p:pic>
        <p:nvPicPr>
          <p:cNvPr id="4" name="Picture 3">
            <a:extLst>
              <a:ext uri="{FF2B5EF4-FFF2-40B4-BE49-F238E27FC236}">
                <a16:creationId xmlns:a16="http://schemas.microsoft.com/office/drawing/2014/main" id="{32D0A0CB-7991-44D9-83B1-315C8A38B9FA}"/>
              </a:ext>
            </a:extLst>
          </p:cNvPr>
          <p:cNvPicPr>
            <a:picLocks noChangeAspect="1"/>
          </p:cNvPicPr>
          <p:nvPr/>
        </p:nvPicPr>
        <p:blipFill>
          <a:blip r:embed="rId3"/>
          <a:stretch>
            <a:fillRect/>
          </a:stretch>
        </p:blipFill>
        <p:spPr>
          <a:xfrm>
            <a:off x="3059119" y="4361220"/>
            <a:ext cx="6073761" cy="2228288"/>
          </a:xfrm>
          <a:prstGeom prst="rect">
            <a:avLst/>
          </a:prstGeom>
        </p:spPr>
      </p:pic>
    </p:spTree>
    <p:extLst>
      <p:ext uri="{BB962C8B-B14F-4D97-AF65-F5344CB8AC3E}">
        <p14:creationId xmlns:p14="http://schemas.microsoft.com/office/powerpoint/2010/main" val="3738006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12a: Falling off and respawn</a:t>
            </a:r>
          </a:p>
        </p:txBody>
      </p:sp>
      <p:sp>
        <p:nvSpPr>
          <p:cNvPr id="3" name="Content Placeholder 2"/>
          <p:cNvSpPr>
            <a:spLocks noGrp="1"/>
          </p:cNvSpPr>
          <p:nvPr>
            <p:ph idx="1"/>
          </p:nvPr>
        </p:nvSpPr>
        <p:spPr>
          <a:xfrm>
            <a:off x="838201" y="1825624"/>
            <a:ext cx="7860632" cy="4791744"/>
          </a:xfrm>
        </p:spPr>
        <p:txBody>
          <a:bodyPr>
            <a:normAutofit/>
          </a:bodyPr>
          <a:lstStyle/>
          <a:p>
            <a:r>
              <a:rPr lang="en-US" dirty="0"/>
              <a:t>So now we want to actually have some kind of death and respawn, so the best way would be to create a boundary class.</a:t>
            </a:r>
          </a:p>
          <a:p>
            <a:r>
              <a:rPr lang="en-US" dirty="0"/>
              <a:t>Create a new </a:t>
            </a:r>
            <a:r>
              <a:rPr lang="en-US" dirty="0" err="1"/>
              <a:t>gameobject</a:t>
            </a:r>
            <a:r>
              <a:rPr lang="en-US" dirty="0"/>
              <a:t>, then add the component EdgeCollider2D. This is a single edge that comes in handy when making boundaries or what not. </a:t>
            </a:r>
            <a:r>
              <a:rPr lang="en-US" b="1" dirty="0"/>
              <a:t>Make sure that the edgecollider2D is a trigger.</a:t>
            </a:r>
          </a:p>
          <a:p>
            <a:r>
              <a:rPr lang="en-US" dirty="0"/>
              <a:t>Place it where you want your boundary to go by selecting “Edit Collider”, and change “Points” “Size” to 5 for there to be 4 lines.</a:t>
            </a:r>
          </a:p>
        </p:txBody>
      </p:sp>
    </p:spTree>
    <p:extLst>
      <p:ext uri="{BB962C8B-B14F-4D97-AF65-F5344CB8AC3E}">
        <p14:creationId xmlns:p14="http://schemas.microsoft.com/office/powerpoint/2010/main" val="674561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12a: Continued</a:t>
            </a:r>
          </a:p>
        </p:txBody>
      </p:sp>
      <p:pic>
        <p:nvPicPr>
          <p:cNvPr id="3" name="Picture 2">
            <a:extLst>
              <a:ext uri="{FF2B5EF4-FFF2-40B4-BE49-F238E27FC236}">
                <a16:creationId xmlns:a16="http://schemas.microsoft.com/office/drawing/2014/main" id="{6D0825CC-E3BE-4E0D-A941-238034CF310B}"/>
              </a:ext>
            </a:extLst>
          </p:cNvPr>
          <p:cNvPicPr>
            <a:picLocks noChangeAspect="1"/>
          </p:cNvPicPr>
          <p:nvPr/>
        </p:nvPicPr>
        <p:blipFill rotWithShape="1">
          <a:blip r:embed="rId2"/>
          <a:srcRect l="21606" t="6606" r="-1" b="31376"/>
          <a:stretch/>
        </p:blipFill>
        <p:spPr>
          <a:xfrm>
            <a:off x="726178" y="1690688"/>
            <a:ext cx="10739644" cy="4779110"/>
          </a:xfrm>
          <a:prstGeom prst="rect">
            <a:avLst/>
          </a:prstGeom>
        </p:spPr>
      </p:pic>
    </p:spTree>
    <p:extLst>
      <p:ext uri="{BB962C8B-B14F-4D97-AF65-F5344CB8AC3E}">
        <p14:creationId xmlns:p14="http://schemas.microsoft.com/office/powerpoint/2010/main" val="1802695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12b: Boundary scripting</a:t>
            </a:r>
          </a:p>
        </p:txBody>
      </p:sp>
      <p:sp>
        <p:nvSpPr>
          <p:cNvPr id="3" name="Content Placeholder 2"/>
          <p:cNvSpPr>
            <a:spLocks noGrp="1"/>
          </p:cNvSpPr>
          <p:nvPr>
            <p:ph idx="1"/>
          </p:nvPr>
        </p:nvSpPr>
        <p:spPr>
          <a:xfrm>
            <a:off x="838201" y="1825625"/>
            <a:ext cx="7486934" cy="4351338"/>
          </a:xfrm>
        </p:spPr>
        <p:txBody>
          <a:bodyPr>
            <a:normAutofit fontScale="92500" lnSpcReduction="10000"/>
          </a:bodyPr>
          <a:lstStyle/>
          <a:p>
            <a:r>
              <a:rPr lang="en-US" dirty="0"/>
              <a:t>So now we want to have this script control where it puts the players when they “fall out of the map”. </a:t>
            </a:r>
          </a:p>
          <a:p>
            <a:r>
              <a:rPr lang="en-US" dirty="0"/>
              <a:t>First of all, we need to edit the player to respond to deaths. So add another public integer variable named “deaths”, and add a function named </a:t>
            </a:r>
            <a:r>
              <a:rPr lang="en-US" dirty="0" err="1"/>
              <a:t>IncrementDeaths</a:t>
            </a:r>
            <a:r>
              <a:rPr lang="en-US" dirty="0"/>
              <a:t>(). This will allow us to single out any other resets that may be needed when the player dies.</a:t>
            </a:r>
          </a:p>
          <a:p>
            <a:r>
              <a:rPr lang="en-US" dirty="0"/>
              <a:t>Create a new script on the boundary game object by clicking “Add Component”, and name it “Boundary”.</a:t>
            </a:r>
          </a:p>
          <a:p>
            <a:r>
              <a:rPr lang="en-US" dirty="0"/>
              <a:t>Open it up, and add the following code:</a:t>
            </a:r>
          </a:p>
        </p:txBody>
      </p:sp>
      <p:pic>
        <p:nvPicPr>
          <p:cNvPr id="6" name="Picture 5"/>
          <p:cNvPicPr>
            <a:picLocks noChangeAspect="1"/>
          </p:cNvPicPr>
          <p:nvPr/>
        </p:nvPicPr>
        <p:blipFill>
          <a:blip r:embed="rId2"/>
          <a:stretch>
            <a:fillRect/>
          </a:stretch>
        </p:blipFill>
        <p:spPr>
          <a:xfrm>
            <a:off x="8325135" y="2782650"/>
            <a:ext cx="3741748" cy="1134258"/>
          </a:xfrm>
          <a:prstGeom prst="rect">
            <a:avLst/>
          </a:prstGeom>
        </p:spPr>
      </p:pic>
    </p:spTree>
    <p:extLst>
      <p:ext uri="{BB962C8B-B14F-4D97-AF65-F5344CB8AC3E}">
        <p14:creationId xmlns:p14="http://schemas.microsoft.com/office/powerpoint/2010/main" val="778705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12b: Boundary Scripting</a:t>
            </a:r>
          </a:p>
        </p:txBody>
      </p:sp>
      <p:pic>
        <p:nvPicPr>
          <p:cNvPr id="4" name="Picture 3"/>
          <p:cNvPicPr>
            <a:picLocks noChangeAspect="1"/>
          </p:cNvPicPr>
          <p:nvPr/>
        </p:nvPicPr>
        <p:blipFill>
          <a:blip r:embed="rId2"/>
          <a:stretch>
            <a:fillRect/>
          </a:stretch>
        </p:blipFill>
        <p:spPr>
          <a:xfrm>
            <a:off x="1104020" y="2018234"/>
            <a:ext cx="10249780" cy="3399927"/>
          </a:xfrm>
          <a:prstGeom prst="rect">
            <a:avLst/>
          </a:prstGeom>
        </p:spPr>
      </p:pic>
    </p:spTree>
    <p:extLst>
      <p:ext uri="{BB962C8B-B14F-4D97-AF65-F5344CB8AC3E}">
        <p14:creationId xmlns:p14="http://schemas.microsoft.com/office/powerpoint/2010/main" val="2505824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12: Troubleshooting</a:t>
            </a:r>
          </a:p>
        </p:txBody>
      </p:sp>
      <p:sp>
        <p:nvSpPr>
          <p:cNvPr id="3" name="Content Placeholder 2"/>
          <p:cNvSpPr>
            <a:spLocks noGrp="1"/>
          </p:cNvSpPr>
          <p:nvPr>
            <p:ph idx="1"/>
          </p:nvPr>
        </p:nvSpPr>
        <p:spPr/>
        <p:txBody>
          <a:bodyPr/>
          <a:lstStyle/>
          <a:p>
            <a:r>
              <a:rPr lang="en-US" dirty="0"/>
              <a:t>Is your boundary a trigger?</a:t>
            </a:r>
          </a:p>
          <a:p>
            <a:r>
              <a:rPr lang="en-US" dirty="0"/>
              <a:t>Is your boundary in the right place?</a:t>
            </a:r>
          </a:p>
          <a:p>
            <a:r>
              <a:rPr lang="en-US" dirty="0"/>
              <a:t>Is the boundary’s </a:t>
            </a:r>
            <a:r>
              <a:rPr lang="en-US" dirty="0" err="1"/>
              <a:t>respawnPoint</a:t>
            </a:r>
            <a:r>
              <a:rPr lang="en-US" dirty="0"/>
              <a:t> set to a correct spot? (if not, you can edit it through the inspector as long as you set it to be ‘public’)</a:t>
            </a:r>
          </a:p>
        </p:txBody>
      </p:sp>
    </p:spTree>
    <p:extLst>
      <p:ext uri="{BB962C8B-B14F-4D97-AF65-F5344CB8AC3E}">
        <p14:creationId xmlns:p14="http://schemas.microsoft.com/office/powerpoint/2010/main" val="2274661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13a: Adding a GUI text</a:t>
            </a:r>
          </a:p>
        </p:txBody>
      </p:sp>
      <p:sp>
        <p:nvSpPr>
          <p:cNvPr id="3" name="Content Placeholder 2"/>
          <p:cNvSpPr>
            <a:spLocks noGrp="1"/>
          </p:cNvSpPr>
          <p:nvPr>
            <p:ph idx="1"/>
          </p:nvPr>
        </p:nvSpPr>
        <p:spPr/>
        <p:txBody>
          <a:bodyPr>
            <a:normAutofit lnSpcReduction="10000"/>
          </a:bodyPr>
          <a:lstStyle/>
          <a:p>
            <a:r>
              <a:rPr lang="en-US" dirty="0"/>
              <a:t>So now we have damage and deaths. How can we see them?</a:t>
            </a:r>
          </a:p>
          <a:p>
            <a:r>
              <a:rPr lang="en-US" dirty="0"/>
              <a:t>Easy! Let’s add some text on the GUI</a:t>
            </a:r>
          </a:p>
          <a:p>
            <a:r>
              <a:rPr lang="en-US" dirty="0"/>
              <a:t>Right click on the Hierarchy tab, and create an empty </a:t>
            </a:r>
            <a:r>
              <a:rPr lang="en-US" dirty="0" err="1"/>
              <a:t>gameobject</a:t>
            </a:r>
            <a:r>
              <a:rPr lang="en-US" dirty="0"/>
              <a:t>.</a:t>
            </a:r>
          </a:p>
          <a:p>
            <a:r>
              <a:rPr lang="en-US" dirty="0"/>
              <a:t>Search for the </a:t>
            </a:r>
            <a:r>
              <a:rPr lang="en-US" dirty="0" err="1"/>
              <a:t>GUIText</a:t>
            </a:r>
            <a:r>
              <a:rPr lang="en-US" dirty="0"/>
              <a:t> component, and add that component.</a:t>
            </a:r>
          </a:p>
          <a:p>
            <a:r>
              <a:rPr lang="en-US" dirty="0"/>
              <a:t>Set the position to be x=0.5, y=0.5, z=1. This centers it to the middle of the screen.</a:t>
            </a:r>
          </a:p>
          <a:p>
            <a:r>
              <a:rPr lang="en-US" dirty="0"/>
              <a:t> Add any text to the text field and ensure that the text shows up when you start the game. You can move it around, but make sure x and y stay from 0 to 1, as they correspond to the placement on the screen.</a:t>
            </a:r>
          </a:p>
        </p:txBody>
      </p:sp>
    </p:spTree>
    <p:extLst>
      <p:ext uri="{BB962C8B-B14F-4D97-AF65-F5344CB8AC3E}">
        <p14:creationId xmlns:p14="http://schemas.microsoft.com/office/powerpoint/2010/main" val="937067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13a: Continued</a:t>
            </a:r>
          </a:p>
        </p:txBody>
      </p:sp>
      <p:pic>
        <p:nvPicPr>
          <p:cNvPr id="4" name="Picture 3"/>
          <p:cNvPicPr>
            <a:picLocks noChangeAspect="1"/>
          </p:cNvPicPr>
          <p:nvPr/>
        </p:nvPicPr>
        <p:blipFill rotWithShape="1">
          <a:blip r:embed="rId2"/>
          <a:srcRect l="5246"/>
          <a:stretch/>
        </p:blipFill>
        <p:spPr>
          <a:xfrm>
            <a:off x="1589893" y="1387761"/>
            <a:ext cx="9012214" cy="5347407"/>
          </a:xfrm>
          <a:prstGeom prst="rect">
            <a:avLst/>
          </a:prstGeom>
        </p:spPr>
      </p:pic>
    </p:spTree>
    <p:extLst>
      <p:ext uri="{BB962C8B-B14F-4D97-AF65-F5344CB8AC3E}">
        <p14:creationId xmlns:p14="http://schemas.microsoft.com/office/powerpoint/2010/main" val="741780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13b: Updating the GUI text</a:t>
            </a:r>
          </a:p>
        </p:txBody>
      </p:sp>
      <p:sp>
        <p:nvSpPr>
          <p:cNvPr id="3" name="Content Placeholder 2"/>
          <p:cNvSpPr>
            <a:spLocks noGrp="1"/>
          </p:cNvSpPr>
          <p:nvPr>
            <p:ph idx="1"/>
          </p:nvPr>
        </p:nvSpPr>
        <p:spPr>
          <a:xfrm>
            <a:off x="838200" y="1825624"/>
            <a:ext cx="5610726" cy="4298449"/>
          </a:xfrm>
        </p:spPr>
        <p:txBody>
          <a:bodyPr/>
          <a:lstStyle/>
          <a:p>
            <a:r>
              <a:rPr lang="en-US" dirty="0"/>
              <a:t>So add another script to that </a:t>
            </a:r>
            <a:r>
              <a:rPr lang="en-US" dirty="0" err="1"/>
              <a:t>GUIText</a:t>
            </a:r>
            <a:r>
              <a:rPr lang="en-US" dirty="0"/>
              <a:t> game object, so it can read what is going on in the scene. Add the following code:</a:t>
            </a:r>
          </a:p>
          <a:p>
            <a:r>
              <a:rPr lang="en-US" dirty="0"/>
              <a:t>Go ahead and center the text, playing around with where you think it belongs.</a:t>
            </a:r>
          </a:p>
          <a:p>
            <a:pPr marL="0" indent="0">
              <a:buNone/>
            </a:pPr>
            <a:endParaRPr lang="en-US" dirty="0"/>
          </a:p>
        </p:txBody>
      </p:sp>
      <p:pic>
        <p:nvPicPr>
          <p:cNvPr id="4" name="Picture 3"/>
          <p:cNvPicPr>
            <a:picLocks noChangeAspect="1"/>
          </p:cNvPicPr>
          <p:nvPr/>
        </p:nvPicPr>
        <p:blipFill rotWithShape="1">
          <a:blip r:embed="rId2"/>
          <a:srcRect t="15252"/>
          <a:stretch/>
        </p:blipFill>
        <p:spPr>
          <a:xfrm>
            <a:off x="6539078" y="2038927"/>
            <a:ext cx="5652922" cy="3871841"/>
          </a:xfrm>
          <a:prstGeom prst="rect">
            <a:avLst/>
          </a:prstGeom>
        </p:spPr>
      </p:pic>
    </p:spTree>
    <p:extLst>
      <p:ext uri="{BB962C8B-B14F-4D97-AF65-F5344CB8AC3E}">
        <p14:creationId xmlns:p14="http://schemas.microsoft.com/office/powerpoint/2010/main" val="3631616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13: Result</a:t>
            </a:r>
          </a:p>
        </p:txBody>
      </p:sp>
      <p:pic>
        <p:nvPicPr>
          <p:cNvPr id="4" name="Picture 3"/>
          <p:cNvPicPr>
            <a:picLocks noChangeAspect="1"/>
          </p:cNvPicPr>
          <p:nvPr/>
        </p:nvPicPr>
        <p:blipFill rotWithShape="1">
          <a:blip r:embed="rId2"/>
          <a:srcRect l="4302"/>
          <a:stretch/>
        </p:blipFill>
        <p:spPr>
          <a:xfrm>
            <a:off x="1597838" y="1449612"/>
            <a:ext cx="8971271" cy="5270602"/>
          </a:xfrm>
          <a:prstGeom prst="rect">
            <a:avLst/>
          </a:prstGeom>
        </p:spPr>
      </p:pic>
    </p:spTree>
    <p:extLst>
      <p:ext uri="{BB962C8B-B14F-4D97-AF65-F5344CB8AC3E}">
        <p14:creationId xmlns:p14="http://schemas.microsoft.com/office/powerpoint/2010/main" val="1538647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14: Making a moving camera</a:t>
            </a:r>
          </a:p>
        </p:txBody>
      </p:sp>
      <p:sp>
        <p:nvSpPr>
          <p:cNvPr id="3" name="Content Placeholder 2"/>
          <p:cNvSpPr>
            <a:spLocks noGrp="1"/>
          </p:cNvSpPr>
          <p:nvPr>
            <p:ph idx="1"/>
          </p:nvPr>
        </p:nvSpPr>
        <p:spPr/>
        <p:txBody>
          <a:bodyPr/>
          <a:lstStyle/>
          <a:p>
            <a:r>
              <a:rPr lang="en-US" dirty="0"/>
              <a:t>Since we want all players to be visible, we should consider having a camera that tracks all players.</a:t>
            </a:r>
          </a:p>
          <a:p>
            <a:r>
              <a:rPr lang="en-US" dirty="0"/>
              <a:t>Select the “Main Camera” game object in the Hierarchy, and add a new component to it, this being a new script.</a:t>
            </a:r>
          </a:p>
          <a:p>
            <a:r>
              <a:rPr lang="en-US" dirty="0"/>
              <a:t>Name the script “Smooth Camera 2D” </a:t>
            </a:r>
          </a:p>
          <a:p>
            <a:r>
              <a:rPr lang="en-US" dirty="0"/>
              <a:t>Add the following code:</a:t>
            </a:r>
          </a:p>
        </p:txBody>
      </p:sp>
    </p:spTree>
    <p:extLst>
      <p:ext uri="{BB962C8B-B14F-4D97-AF65-F5344CB8AC3E}">
        <p14:creationId xmlns:p14="http://schemas.microsoft.com/office/powerpoint/2010/main" val="318380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EF09-4F21-4902-B10E-7F5B8DADE466}"/>
              </a:ext>
            </a:extLst>
          </p:cNvPr>
          <p:cNvSpPr>
            <a:spLocks noGrp="1"/>
          </p:cNvSpPr>
          <p:nvPr>
            <p:ph type="title"/>
          </p:nvPr>
        </p:nvSpPr>
        <p:spPr/>
        <p:txBody>
          <a:bodyPr/>
          <a:lstStyle/>
          <a:p>
            <a:r>
              <a:rPr lang="en-US" dirty="0"/>
              <a:t>Step 3: Create a new scene</a:t>
            </a:r>
          </a:p>
        </p:txBody>
      </p:sp>
      <p:sp>
        <p:nvSpPr>
          <p:cNvPr id="3" name="Content Placeholder 2">
            <a:extLst>
              <a:ext uri="{FF2B5EF4-FFF2-40B4-BE49-F238E27FC236}">
                <a16:creationId xmlns:a16="http://schemas.microsoft.com/office/drawing/2014/main" id="{1B6B4459-126D-48FE-A5E0-AC96E624C83C}"/>
              </a:ext>
            </a:extLst>
          </p:cNvPr>
          <p:cNvSpPr>
            <a:spLocks noGrp="1"/>
          </p:cNvSpPr>
          <p:nvPr>
            <p:ph idx="1"/>
          </p:nvPr>
        </p:nvSpPr>
        <p:spPr>
          <a:xfrm>
            <a:off x="838200" y="1825625"/>
            <a:ext cx="5460156" cy="4351338"/>
          </a:xfrm>
        </p:spPr>
        <p:txBody>
          <a:bodyPr/>
          <a:lstStyle/>
          <a:p>
            <a:r>
              <a:rPr lang="en-US" dirty="0"/>
              <a:t>Right click Project menu</a:t>
            </a:r>
          </a:p>
          <a:p>
            <a:r>
              <a:rPr lang="en-US" dirty="0"/>
              <a:t>Create -&gt; Scene</a:t>
            </a:r>
          </a:p>
          <a:p>
            <a:endParaRPr lang="en-US" dirty="0"/>
          </a:p>
        </p:txBody>
      </p:sp>
      <p:pic>
        <p:nvPicPr>
          <p:cNvPr id="6" name="Picture 5">
            <a:extLst>
              <a:ext uri="{FF2B5EF4-FFF2-40B4-BE49-F238E27FC236}">
                <a16:creationId xmlns:a16="http://schemas.microsoft.com/office/drawing/2014/main" id="{1F52F92A-E644-493C-A616-3EFE7A36B568}"/>
              </a:ext>
            </a:extLst>
          </p:cNvPr>
          <p:cNvPicPr>
            <a:picLocks noChangeAspect="1"/>
          </p:cNvPicPr>
          <p:nvPr/>
        </p:nvPicPr>
        <p:blipFill rotWithShape="1">
          <a:blip r:embed="rId2"/>
          <a:srcRect t="22263" r="62225" b="12220"/>
          <a:stretch/>
        </p:blipFill>
        <p:spPr>
          <a:xfrm>
            <a:off x="6230198" y="1543277"/>
            <a:ext cx="4605556" cy="4493147"/>
          </a:xfrm>
          <a:prstGeom prst="rect">
            <a:avLst/>
          </a:prstGeom>
        </p:spPr>
      </p:pic>
    </p:spTree>
    <p:extLst>
      <p:ext uri="{BB962C8B-B14F-4D97-AF65-F5344CB8AC3E}">
        <p14:creationId xmlns:p14="http://schemas.microsoft.com/office/powerpoint/2010/main" val="12190661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94" y="-152232"/>
            <a:ext cx="10515600" cy="1325563"/>
          </a:xfrm>
        </p:spPr>
        <p:txBody>
          <a:bodyPr/>
          <a:lstStyle/>
          <a:p>
            <a:r>
              <a:rPr lang="en-US" dirty="0"/>
              <a:t>Section 14: Continued</a:t>
            </a:r>
          </a:p>
        </p:txBody>
      </p:sp>
      <p:pic>
        <p:nvPicPr>
          <p:cNvPr id="5" name="Picture 4">
            <a:extLst>
              <a:ext uri="{FF2B5EF4-FFF2-40B4-BE49-F238E27FC236}">
                <a16:creationId xmlns:a16="http://schemas.microsoft.com/office/drawing/2014/main" id="{58E2D86B-1C6E-43E3-B13D-7628ADD79238}"/>
              </a:ext>
            </a:extLst>
          </p:cNvPr>
          <p:cNvPicPr>
            <a:picLocks noChangeAspect="1"/>
          </p:cNvPicPr>
          <p:nvPr/>
        </p:nvPicPr>
        <p:blipFill>
          <a:blip r:embed="rId2"/>
          <a:stretch>
            <a:fillRect/>
          </a:stretch>
        </p:blipFill>
        <p:spPr>
          <a:xfrm>
            <a:off x="828360" y="878306"/>
            <a:ext cx="8886638" cy="5507956"/>
          </a:xfrm>
          <a:prstGeom prst="rect">
            <a:avLst/>
          </a:prstGeom>
        </p:spPr>
      </p:pic>
    </p:spTree>
    <p:extLst>
      <p:ext uri="{BB962C8B-B14F-4D97-AF65-F5344CB8AC3E}">
        <p14:creationId xmlns:p14="http://schemas.microsoft.com/office/powerpoint/2010/main" val="8466406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15: Your own personal tweaks</a:t>
            </a:r>
          </a:p>
        </p:txBody>
      </p:sp>
      <p:sp>
        <p:nvSpPr>
          <p:cNvPr id="3" name="Content Placeholder 2"/>
          <p:cNvSpPr>
            <a:spLocks noGrp="1"/>
          </p:cNvSpPr>
          <p:nvPr>
            <p:ph idx="1"/>
          </p:nvPr>
        </p:nvSpPr>
        <p:spPr/>
        <p:txBody>
          <a:bodyPr/>
          <a:lstStyle/>
          <a:p>
            <a:r>
              <a:rPr lang="en-US" dirty="0"/>
              <a:t>Consider changing different values to fit the needs and desires that you want for your game.</a:t>
            </a:r>
          </a:p>
          <a:p>
            <a:r>
              <a:rPr lang="en-US" dirty="0"/>
              <a:t>Options for simple tweaks are</a:t>
            </a:r>
          </a:p>
          <a:p>
            <a:pPr lvl="1"/>
            <a:r>
              <a:rPr lang="en-US" dirty="0"/>
              <a:t>Movement (vertical and horizontal)</a:t>
            </a:r>
          </a:p>
          <a:p>
            <a:pPr lvl="1"/>
            <a:r>
              <a:rPr lang="en-US" dirty="0"/>
              <a:t>Friction and drag for players and platforms</a:t>
            </a:r>
          </a:p>
          <a:p>
            <a:pPr lvl="1"/>
            <a:r>
              <a:rPr lang="en-US" dirty="0"/>
              <a:t>Punching power and speed</a:t>
            </a:r>
          </a:p>
          <a:p>
            <a:pPr lvl="1"/>
            <a:r>
              <a:rPr lang="en-US" dirty="0"/>
              <a:t>Respawn times</a:t>
            </a:r>
          </a:p>
          <a:p>
            <a:pPr lvl="1"/>
            <a:r>
              <a:rPr lang="en-US" dirty="0"/>
              <a:t>Camera speed</a:t>
            </a:r>
          </a:p>
        </p:txBody>
      </p:sp>
    </p:spTree>
    <p:extLst>
      <p:ext uri="{BB962C8B-B14F-4D97-AF65-F5344CB8AC3E}">
        <p14:creationId xmlns:p14="http://schemas.microsoft.com/office/powerpoint/2010/main" val="3978327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15: Continued</a:t>
            </a:r>
          </a:p>
        </p:txBody>
      </p:sp>
      <p:sp>
        <p:nvSpPr>
          <p:cNvPr id="3" name="Content Placeholder 2"/>
          <p:cNvSpPr>
            <a:spLocks noGrp="1"/>
          </p:cNvSpPr>
          <p:nvPr>
            <p:ph idx="1"/>
          </p:nvPr>
        </p:nvSpPr>
        <p:spPr/>
        <p:txBody>
          <a:bodyPr>
            <a:normAutofit lnSpcReduction="10000"/>
          </a:bodyPr>
          <a:lstStyle/>
          <a:p>
            <a:r>
              <a:rPr lang="en-US" dirty="0"/>
              <a:t>There are some more advanced possibilities for your game, such as</a:t>
            </a:r>
          </a:p>
          <a:p>
            <a:pPr lvl="1"/>
            <a:r>
              <a:rPr lang="en-US" dirty="0"/>
              <a:t>Right now your jumps are reset after touching a wall, not just landing vertically. How can you change that?</a:t>
            </a:r>
          </a:p>
          <a:p>
            <a:pPr lvl="1"/>
            <a:r>
              <a:rPr lang="en-US" dirty="0"/>
              <a:t>Jumping is only reset when the input axis goes back to 0. How can you change the values in the input manager to make it as soon as you want?</a:t>
            </a:r>
          </a:p>
          <a:p>
            <a:pPr lvl="1"/>
            <a:r>
              <a:rPr lang="en-US" dirty="0"/>
              <a:t>Punching is fast as you can mash the buttons. Can you find a way to make a cooldown?</a:t>
            </a:r>
          </a:p>
          <a:p>
            <a:pPr lvl="1"/>
            <a:r>
              <a:rPr lang="en-US" dirty="0"/>
              <a:t>Consider other alternate fire options, </a:t>
            </a:r>
            <a:r>
              <a:rPr lang="en-US" dirty="0" err="1"/>
              <a:t>powerups</a:t>
            </a:r>
            <a:r>
              <a:rPr lang="en-US" dirty="0"/>
              <a:t>, or special items. How can you make different game objects spawn and affect the player?</a:t>
            </a:r>
          </a:p>
          <a:p>
            <a:pPr lvl="1"/>
            <a:r>
              <a:rPr lang="en-US" dirty="0"/>
              <a:t>Special map elements such as trampolines, death pits, or physics items. Unity is a powerful tool for physics items, how can you use this for your advantage?</a:t>
            </a:r>
          </a:p>
        </p:txBody>
      </p:sp>
    </p:spTree>
    <p:extLst>
      <p:ext uri="{BB962C8B-B14F-4D97-AF65-F5344CB8AC3E}">
        <p14:creationId xmlns:p14="http://schemas.microsoft.com/office/powerpoint/2010/main" val="16550044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634067"/>
            <a:ext cx="10515600" cy="2852737"/>
          </a:xfrm>
        </p:spPr>
        <p:txBody>
          <a:bodyPr>
            <a:normAutofit fontScale="90000"/>
          </a:bodyPr>
          <a:lstStyle/>
          <a:p>
            <a:r>
              <a:rPr lang="en-US" dirty="0"/>
              <a:t>This is your first (or one of your first) games. Do what you want and make your own game, as our next project will be doing that, but starting from scratch. </a:t>
            </a:r>
            <a:br>
              <a:rPr lang="en-US" dirty="0"/>
            </a:br>
            <a:r>
              <a:rPr lang="en-US" dirty="0"/>
              <a:t>You will be assigned teams to create your own new game. Brainstorm some ideas!</a:t>
            </a:r>
          </a:p>
        </p:txBody>
      </p:sp>
    </p:spTree>
    <p:extLst>
      <p:ext uri="{BB962C8B-B14F-4D97-AF65-F5344CB8AC3E}">
        <p14:creationId xmlns:p14="http://schemas.microsoft.com/office/powerpoint/2010/main" val="373801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7074-0A36-4419-8928-01EF33F02C0B}"/>
              </a:ext>
            </a:extLst>
          </p:cNvPr>
          <p:cNvSpPr>
            <a:spLocks noGrp="1"/>
          </p:cNvSpPr>
          <p:nvPr>
            <p:ph type="title"/>
          </p:nvPr>
        </p:nvSpPr>
        <p:spPr/>
        <p:txBody>
          <a:bodyPr/>
          <a:lstStyle/>
          <a:p>
            <a:r>
              <a:rPr lang="en-US" dirty="0"/>
              <a:t>Step 3: Continued</a:t>
            </a:r>
          </a:p>
        </p:txBody>
      </p:sp>
      <p:sp>
        <p:nvSpPr>
          <p:cNvPr id="3" name="Content Placeholder 2">
            <a:extLst>
              <a:ext uri="{FF2B5EF4-FFF2-40B4-BE49-F238E27FC236}">
                <a16:creationId xmlns:a16="http://schemas.microsoft.com/office/drawing/2014/main" id="{7AB45F13-3C5C-4143-8DAC-AB8959707D92}"/>
              </a:ext>
            </a:extLst>
          </p:cNvPr>
          <p:cNvSpPr>
            <a:spLocks noGrp="1"/>
          </p:cNvSpPr>
          <p:nvPr>
            <p:ph idx="1"/>
          </p:nvPr>
        </p:nvSpPr>
        <p:spPr>
          <a:xfrm>
            <a:off x="838200" y="1825625"/>
            <a:ext cx="5670884" cy="4351338"/>
          </a:xfrm>
        </p:spPr>
        <p:txBody>
          <a:bodyPr/>
          <a:lstStyle/>
          <a:p>
            <a:r>
              <a:rPr lang="en-US" dirty="0"/>
              <a:t>Rename it to “My Platformer Demo”</a:t>
            </a:r>
          </a:p>
          <a:p>
            <a:r>
              <a:rPr lang="en-US" dirty="0"/>
              <a:t>Double click to enter the empty scene (should see no changes)</a:t>
            </a:r>
          </a:p>
          <a:p>
            <a:r>
              <a:rPr lang="en-US" dirty="0"/>
              <a:t>If you see a “Directional Light” in the left hierarchy pane, right click and delete it</a:t>
            </a:r>
          </a:p>
          <a:p>
            <a:endParaRPr lang="en-US" dirty="0"/>
          </a:p>
        </p:txBody>
      </p:sp>
      <p:pic>
        <p:nvPicPr>
          <p:cNvPr id="4" name="Picture 3">
            <a:extLst>
              <a:ext uri="{FF2B5EF4-FFF2-40B4-BE49-F238E27FC236}">
                <a16:creationId xmlns:a16="http://schemas.microsoft.com/office/drawing/2014/main" id="{C0F06BE8-3ED6-41F7-9593-9F989E24E826}"/>
              </a:ext>
            </a:extLst>
          </p:cNvPr>
          <p:cNvPicPr>
            <a:picLocks noChangeAspect="1"/>
          </p:cNvPicPr>
          <p:nvPr/>
        </p:nvPicPr>
        <p:blipFill>
          <a:blip r:embed="rId2"/>
          <a:stretch>
            <a:fillRect/>
          </a:stretch>
        </p:blipFill>
        <p:spPr>
          <a:xfrm>
            <a:off x="6976844" y="1895955"/>
            <a:ext cx="4676775" cy="2847975"/>
          </a:xfrm>
          <a:prstGeom prst="rect">
            <a:avLst/>
          </a:prstGeom>
        </p:spPr>
      </p:pic>
    </p:spTree>
    <p:extLst>
      <p:ext uri="{BB962C8B-B14F-4D97-AF65-F5344CB8AC3E}">
        <p14:creationId xmlns:p14="http://schemas.microsoft.com/office/powerpoint/2010/main" val="269657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Create your fighter</a:t>
            </a:r>
          </a:p>
        </p:txBody>
      </p:sp>
      <p:sp>
        <p:nvSpPr>
          <p:cNvPr id="3" name="Content Placeholder 2"/>
          <p:cNvSpPr>
            <a:spLocks noGrp="1"/>
          </p:cNvSpPr>
          <p:nvPr>
            <p:ph idx="1"/>
          </p:nvPr>
        </p:nvSpPr>
        <p:spPr>
          <a:xfrm>
            <a:off x="513347" y="1777498"/>
            <a:ext cx="6729663" cy="4351338"/>
          </a:xfrm>
        </p:spPr>
        <p:txBody>
          <a:bodyPr>
            <a:normAutofit fontScale="92500" lnSpcReduction="10000"/>
          </a:bodyPr>
          <a:lstStyle/>
          <a:p>
            <a:r>
              <a:rPr lang="en-US" dirty="0"/>
              <a:t>Once generated, ensure you are on the “Scene” tab, and right click on the tab labeled “Hierarchy” </a:t>
            </a:r>
          </a:p>
          <a:p>
            <a:r>
              <a:rPr lang="en-US" dirty="0"/>
              <a:t>Select “Create empty” (do not right click on the main camera </a:t>
            </a:r>
            <a:r>
              <a:rPr lang="en-US" dirty="0" err="1"/>
              <a:t>gameobject</a:t>
            </a:r>
            <a:r>
              <a:rPr lang="en-US" dirty="0"/>
              <a:t>)</a:t>
            </a:r>
          </a:p>
          <a:p>
            <a:r>
              <a:rPr lang="en-US" dirty="0"/>
              <a:t>You just created a new </a:t>
            </a:r>
            <a:r>
              <a:rPr lang="en-US" dirty="0" err="1"/>
              <a:t>GameObject</a:t>
            </a:r>
            <a:r>
              <a:rPr lang="en-US" dirty="0"/>
              <a:t>, the base structure of Unity. Rename it to anything you want!</a:t>
            </a:r>
          </a:p>
          <a:p>
            <a:r>
              <a:rPr lang="en-US" dirty="0"/>
              <a:t>If you see an arrow next to your new </a:t>
            </a:r>
            <a:r>
              <a:rPr lang="en-US" dirty="0" err="1"/>
              <a:t>gameobject</a:t>
            </a:r>
            <a:r>
              <a:rPr lang="en-US" dirty="0"/>
              <a:t>, click and drag it outside of the “Main Camera” object. This would cause problems later on.</a:t>
            </a:r>
          </a:p>
        </p:txBody>
      </p:sp>
      <p:pic>
        <p:nvPicPr>
          <p:cNvPr id="6" name="Picture 5">
            <a:extLst>
              <a:ext uri="{FF2B5EF4-FFF2-40B4-BE49-F238E27FC236}">
                <a16:creationId xmlns:a16="http://schemas.microsoft.com/office/drawing/2014/main" id="{F7F3F1BB-8E06-451F-ACA3-8D7F8CB9C9D7}"/>
              </a:ext>
            </a:extLst>
          </p:cNvPr>
          <p:cNvPicPr>
            <a:picLocks noChangeAspect="1"/>
          </p:cNvPicPr>
          <p:nvPr/>
        </p:nvPicPr>
        <p:blipFill rotWithShape="1">
          <a:blip r:embed="rId2"/>
          <a:srcRect l="1100" t="3670" r="73233" b="32881"/>
          <a:stretch/>
        </p:blipFill>
        <p:spPr>
          <a:xfrm>
            <a:off x="7919206" y="944338"/>
            <a:ext cx="3699546" cy="5144614"/>
          </a:xfrm>
          <a:prstGeom prst="rect">
            <a:avLst/>
          </a:prstGeom>
        </p:spPr>
      </p:pic>
    </p:spTree>
    <p:extLst>
      <p:ext uri="{BB962C8B-B14F-4D97-AF65-F5344CB8AC3E}">
        <p14:creationId xmlns:p14="http://schemas.microsoft.com/office/powerpoint/2010/main" val="106452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5a: Give the </a:t>
            </a:r>
            <a:r>
              <a:rPr lang="en-US" dirty="0" err="1"/>
              <a:t>GameObject</a:t>
            </a:r>
            <a:r>
              <a:rPr lang="en-US" dirty="0"/>
              <a:t> some substance</a:t>
            </a:r>
          </a:p>
        </p:txBody>
      </p:sp>
      <p:sp>
        <p:nvSpPr>
          <p:cNvPr id="3" name="Content Placeholder 2"/>
          <p:cNvSpPr>
            <a:spLocks noGrp="1"/>
          </p:cNvSpPr>
          <p:nvPr>
            <p:ph idx="1"/>
          </p:nvPr>
        </p:nvSpPr>
        <p:spPr>
          <a:xfrm>
            <a:off x="838200" y="1825625"/>
            <a:ext cx="6320589" cy="4351338"/>
          </a:xfrm>
        </p:spPr>
        <p:txBody>
          <a:bodyPr>
            <a:normAutofit fontScale="92500" lnSpcReduction="10000"/>
          </a:bodyPr>
          <a:lstStyle/>
          <a:p>
            <a:r>
              <a:rPr lang="en-US" dirty="0"/>
              <a:t>Click “Add Component” on the right side, the inspector, and type “Sprite Renderer”, and select the first option that comes up.</a:t>
            </a:r>
          </a:p>
          <a:p>
            <a:pPr lvl="1"/>
            <a:r>
              <a:rPr lang="en-US" dirty="0"/>
              <a:t>This gives an icon to designate where your player is!</a:t>
            </a:r>
          </a:p>
          <a:p>
            <a:r>
              <a:rPr lang="en-US" dirty="0"/>
              <a:t>Select one of the default sprites in the “Sprite” selector by clicking the small circle</a:t>
            </a:r>
          </a:p>
          <a:p>
            <a:r>
              <a:rPr lang="en-US" dirty="0"/>
              <a:t>Since the sprite is very small, so press “r” to enable the scale tool. Click on the square in the middle and drag to scale it to the desired size.</a:t>
            </a:r>
          </a:p>
          <a:p>
            <a:endParaRPr lang="en-US" dirty="0"/>
          </a:p>
        </p:txBody>
      </p:sp>
      <p:pic>
        <p:nvPicPr>
          <p:cNvPr id="4" name="Picture 3">
            <a:extLst>
              <a:ext uri="{FF2B5EF4-FFF2-40B4-BE49-F238E27FC236}">
                <a16:creationId xmlns:a16="http://schemas.microsoft.com/office/drawing/2014/main" id="{6D33383A-36DB-4C48-B329-26CCB3061AA3}"/>
              </a:ext>
            </a:extLst>
          </p:cNvPr>
          <p:cNvPicPr>
            <a:picLocks noChangeAspect="1"/>
          </p:cNvPicPr>
          <p:nvPr/>
        </p:nvPicPr>
        <p:blipFill rotWithShape="1">
          <a:blip r:embed="rId2"/>
          <a:srcRect l="73211" t="-980" b="33456"/>
          <a:stretch/>
        </p:blipFill>
        <p:spPr>
          <a:xfrm>
            <a:off x="7158789" y="1149291"/>
            <a:ext cx="2811856" cy="3986673"/>
          </a:xfrm>
          <a:prstGeom prst="rect">
            <a:avLst/>
          </a:prstGeom>
        </p:spPr>
      </p:pic>
      <p:pic>
        <p:nvPicPr>
          <p:cNvPr id="6" name="Picture 5">
            <a:extLst>
              <a:ext uri="{FF2B5EF4-FFF2-40B4-BE49-F238E27FC236}">
                <a16:creationId xmlns:a16="http://schemas.microsoft.com/office/drawing/2014/main" id="{1BE3A5A2-4FB7-4A2A-9EF3-C9F604979651}"/>
              </a:ext>
            </a:extLst>
          </p:cNvPr>
          <p:cNvPicPr>
            <a:picLocks noChangeAspect="1"/>
          </p:cNvPicPr>
          <p:nvPr/>
        </p:nvPicPr>
        <p:blipFill rotWithShape="1">
          <a:blip r:embed="rId3"/>
          <a:srcRect l="75756" b="36881"/>
          <a:stretch/>
        </p:blipFill>
        <p:spPr>
          <a:xfrm>
            <a:off x="9428172" y="2810312"/>
            <a:ext cx="2763828" cy="4047688"/>
          </a:xfrm>
          <a:prstGeom prst="rect">
            <a:avLst/>
          </a:prstGeom>
        </p:spPr>
      </p:pic>
    </p:spTree>
    <p:extLst>
      <p:ext uri="{BB962C8B-B14F-4D97-AF65-F5344CB8AC3E}">
        <p14:creationId xmlns:p14="http://schemas.microsoft.com/office/powerpoint/2010/main" val="321417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Step 5: Continued</a:t>
            </a:r>
          </a:p>
        </p:txBody>
      </p:sp>
      <p:pic>
        <p:nvPicPr>
          <p:cNvPr id="3" name="Picture 2">
            <a:extLst>
              <a:ext uri="{FF2B5EF4-FFF2-40B4-BE49-F238E27FC236}">
                <a16:creationId xmlns:a16="http://schemas.microsoft.com/office/drawing/2014/main" id="{91CD9435-CB5A-4AF7-B080-F71AF27076F2}"/>
              </a:ext>
            </a:extLst>
          </p:cNvPr>
          <p:cNvPicPr>
            <a:picLocks noChangeAspect="1"/>
          </p:cNvPicPr>
          <p:nvPr/>
        </p:nvPicPr>
        <p:blipFill rotWithShape="1">
          <a:blip r:embed="rId2"/>
          <a:srcRect b="8257"/>
          <a:stretch/>
        </p:blipFill>
        <p:spPr>
          <a:xfrm>
            <a:off x="1199626" y="1617633"/>
            <a:ext cx="9756396" cy="5034838"/>
          </a:xfrm>
          <a:prstGeom prst="rect">
            <a:avLst/>
          </a:prstGeom>
        </p:spPr>
      </p:pic>
    </p:spTree>
    <p:extLst>
      <p:ext uri="{BB962C8B-B14F-4D97-AF65-F5344CB8AC3E}">
        <p14:creationId xmlns:p14="http://schemas.microsoft.com/office/powerpoint/2010/main" val="1255526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TotalTime>
  <Words>2892</Words>
  <Application>Microsoft Office PowerPoint</Application>
  <PresentationFormat>Widescreen</PresentationFormat>
  <Paragraphs>194</Paragraphs>
  <Slides>53</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Cambria</vt:lpstr>
      <vt:lpstr>Office Theme</vt:lpstr>
      <vt:lpstr>Create your own Platformer Fighter game</vt:lpstr>
      <vt:lpstr>Step 1: Download this powerpoint</vt:lpstr>
      <vt:lpstr>Step 2: Install Unity</vt:lpstr>
      <vt:lpstr>Step 2: New Project</vt:lpstr>
      <vt:lpstr>Step 3: Create a new scene</vt:lpstr>
      <vt:lpstr>Step 3: Continued</vt:lpstr>
      <vt:lpstr>Step 4: Create your fighter</vt:lpstr>
      <vt:lpstr>Step 5a: Give the GameObject some substance</vt:lpstr>
      <vt:lpstr>Step 5: Continued</vt:lpstr>
      <vt:lpstr>Step 5: Continued </vt:lpstr>
      <vt:lpstr>Step 5b: Give the gameobject mass</vt:lpstr>
      <vt:lpstr>Step 5c: Give your box collision</vt:lpstr>
      <vt:lpstr>Step 6: Make a platform</vt:lpstr>
      <vt:lpstr>Step 6: Continued</vt:lpstr>
      <vt:lpstr>Step 7a: Make your camera view the player</vt:lpstr>
      <vt:lpstr>Step 7b: Press the play button at the top and see what happens!</vt:lpstr>
      <vt:lpstr>Troubleshooting at this point</vt:lpstr>
      <vt:lpstr>Step 8: Creating your first script</vt:lpstr>
      <vt:lpstr>Step 8a: Hello game world!</vt:lpstr>
      <vt:lpstr>Step 8a: Continued</vt:lpstr>
      <vt:lpstr>Troubleshooting</vt:lpstr>
      <vt:lpstr>Step 8b: Giving your player movement</vt:lpstr>
      <vt:lpstr>Step 8b: Code</vt:lpstr>
      <vt:lpstr>Step 9: Limiting jumping</vt:lpstr>
      <vt:lpstr>Step 9: Code</vt:lpstr>
      <vt:lpstr>Step 10: Adding another player</vt:lpstr>
      <vt:lpstr>Step 10a: Continued</vt:lpstr>
      <vt:lpstr>Step 10a: Continued</vt:lpstr>
      <vt:lpstr>Step 10a: Code</vt:lpstr>
      <vt:lpstr>Step 10b: Prefabs</vt:lpstr>
      <vt:lpstr>Step 10: Result</vt:lpstr>
      <vt:lpstr>Step 11: Damage and Fighting</vt:lpstr>
      <vt:lpstr>Step 11a: Melee Range</vt:lpstr>
      <vt:lpstr>Step 11a: Continued</vt:lpstr>
      <vt:lpstr>Step 11b: Adding inputs</vt:lpstr>
      <vt:lpstr>Step 11c: Scripting</vt:lpstr>
      <vt:lpstr>Step 11c: Code, update the update function</vt:lpstr>
      <vt:lpstr>Step 11c: Continued</vt:lpstr>
      <vt:lpstr>Step 11d: Try it out!</vt:lpstr>
      <vt:lpstr>Step 12a: Falling off and respawn</vt:lpstr>
      <vt:lpstr>Section 12a: Continued</vt:lpstr>
      <vt:lpstr>Section 12b: Boundary scripting</vt:lpstr>
      <vt:lpstr>Section 12b: Boundary Scripting</vt:lpstr>
      <vt:lpstr>Section 12: Troubleshooting</vt:lpstr>
      <vt:lpstr>Section 13a: Adding a GUI text</vt:lpstr>
      <vt:lpstr>Section 13a: Continued</vt:lpstr>
      <vt:lpstr>Section 13b: Updating the GUI text</vt:lpstr>
      <vt:lpstr>Section 13: Result</vt:lpstr>
      <vt:lpstr>Section 14: Making a moving camera</vt:lpstr>
      <vt:lpstr>Section 14: Continued</vt:lpstr>
      <vt:lpstr>Section 15: Your own personal tweaks</vt:lpstr>
      <vt:lpstr>Section 15: Continued</vt:lpstr>
      <vt:lpstr>This is your first (or one of your first) games. Do what you want and make your own game, as our next project will be doing that, but starting from scratch.  You will be assigned teams to create your own new game. Brainstorm some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Platformer Fighter game</dc:title>
  <dc:creator>Lonswaya</dc:creator>
  <cp:lastModifiedBy>Clayton Joseph Detke</cp:lastModifiedBy>
  <cp:revision>53</cp:revision>
  <dcterms:created xsi:type="dcterms:W3CDTF">2016-06-19T20:04:59Z</dcterms:created>
  <dcterms:modified xsi:type="dcterms:W3CDTF">2019-08-28T23:40:50Z</dcterms:modified>
</cp:coreProperties>
</file>