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8" r:id="rId1"/>
  </p:sldMasterIdLst>
  <p:notesMasterIdLst>
    <p:notesMasterId r:id="rId16"/>
  </p:notesMasterIdLst>
  <p:sldIdLst>
    <p:sldId id="256" r:id="rId2"/>
    <p:sldId id="273" r:id="rId3"/>
    <p:sldId id="262" r:id="rId4"/>
    <p:sldId id="266" r:id="rId5"/>
    <p:sldId id="269" r:id="rId6"/>
    <p:sldId id="276" r:id="rId7"/>
    <p:sldId id="258" r:id="rId8"/>
    <p:sldId id="272" r:id="rId9"/>
    <p:sldId id="260" r:id="rId10"/>
    <p:sldId id="270" r:id="rId11"/>
    <p:sldId id="274" r:id="rId12"/>
    <p:sldId id="268" r:id="rId13"/>
    <p:sldId id="271" r:id="rId14"/>
    <p:sldId id="26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FBD2BB-C938-4B2F-AEFC-A8470FAAE4D4}" type="datetimeFigureOut">
              <a:rPr lang="en-GB" smtClean="0"/>
              <a:t>01/05/2018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0D555F-DE26-4ACE-BBA8-15DDA51313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222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* This is not mentioned in the report because it was not known at the time.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0D555F-DE26-4ACE-BBA8-15DDA513136B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2456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3BC9A-4EBD-418F-9131-3AD27218D0EC}" type="datetimeFigureOut">
              <a:rPr lang="en-GB" smtClean="0"/>
              <a:t>01/05/2018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D2354-9228-4C1B-927E-0D58D5F089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07807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3BC9A-4EBD-418F-9131-3AD27218D0EC}" type="datetimeFigureOut">
              <a:rPr lang="en-GB" smtClean="0"/>
              <a:t>01/05/2018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D2354-9228-4C1B-927E-0D58D5F089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4626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3BC9A-4EBD-418F-9131-3AD27218D0EC}" type="datetimeFigureOut">
              <a:rPr lang="en-GB" smtClean="0"/>
              <a:t>01/05/2018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D2354-9228-4C1B-927E-0D58D5F089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57591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3BC9A-4EBD-418F-9131-3AD27218D0EC}" type="datetimeFigureOut">
              <a:rPr lang="en-GB" smtClean="0"/>
              <a:t>01/05/2018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D2354-9228-4C1B-927E-0D58D5F089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32400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3BC9A-4EBD-418F-9131-3AD27218D0EC}" type="datetimeFigureOut">
              <a:rPr lang="en-GB" smtClean="0"/>
              <a:t>01/05/2018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D2354-9228-4C1B-927E-0D58D5F089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37585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3BC9A-4EBD-418F-9131-3AD27218D0EC}" type="datetimeFigureOut">
              <a:rPr lang="en-GB" smtClean="0"/>
              <a:t>01/05/2018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D2354-9228-4C1B-927E-0D58D5F089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46780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3BC9A-4EBD-418F-9131-3AD27218D0EC}" type="datetimeFigureOut">
              <a:rPr lang="en-GB" smtClean="0"/>
              <a:t>01/05/2018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D2354-9228-4C1B-927E-0D58D5F089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4360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3BC9A-4EBD-418F-9131-3AD27218D0EC}" type="datetimeFigureOut">
              <a:rPr lang="en-GB" smtClean="0"/>
              <a:t>01/05/2018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D2354-9228-4C1B-927E-0D58D5F089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15553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3BC9A-4EBD-418F-9131-3AD27218D0EC}" type="datetimeFigureOut">
              <a:rPr lang="en-GB" smtClean="0"/>
              <a:t>01/05/2018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D2354-9228-4C1B-927E-0D58D5F089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4496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3BC9A-4EBD-418F-9131-3AD27218D0EC}" type="datetimeFigureOut">
              <a:rPr lang="en-GB" smtClean="0"/>
              <a:t>01/05/2018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D2354-9228-4C1B-927E-0D58D5F089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4831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3BC9A-4EBD-418F-9131-3AD27218D0EC}" type="datetimeFigureOut">
              <a:rPr lang="en-GB" smtClean="0"/>
              <a:t>01/05/2018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D2354-9228-4C1B-927E-0D58D5F089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7337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3BC9A-4EBD-418F-9131-3AD27218D0EC}" type="datetimeFigureOut">
              <a:rPr lang="en-GB" smtClean="0"/>
              <a:t>01/05/2018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D2354-9228-4C1B-927E-0D58D5F089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3066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3BC9A-4EBD-418F-9131-3AD27218D0EC}" type="datetimeFigureOut">
              <a:rPr lang="en-GB" smtClean="0"/>
              <a:t>01/05/2018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D2354-9228-4C1B-927E-0D58D5F089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034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8743BC9A-4EBD-418F-9131-3AD27218D0EC}" type="datetimeFigureOut">
              <a:rPr lang="en-GB" smtClean="0"/>
              <a:t>01/05/2018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49AD2354-9228-4C1B-927E-0D58D5F089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6593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8743BC9A-4EBD-418F-9131-3AD27218D0EC}" type="datetimeFigureOut">
              <a:rPr lang="en-GB" smtClean="0"/>
              <a:t>01/05/2018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49AD2354-9228-4C1B-927E-0D58D5F089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78316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  <p:sldLayoutId id="2147483810" r:id="rId12"/>
    <p:sldLayoutId id="2147483811" r:id="rId13"/>
    <p:sldLayoutId id="2147483812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beust/jcommander/" TargetMode="External"/><Relationship Id="rId2" Type="http://schemas.openxmlformats.org/officeDocument/2006/relationships/hyperlink" Target="https://github.com/antlr/grammars-v4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7/docs/api/java/lang/System.html" TargetMode="External"/><Relationship Id="rId2" Type="http://schemas.openxmlformats.org/officeDocument/2006/relationships/hyperlink" Target="https://rhodecode.com/insights/version-control-systems-2016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 smtClean="0"/>
              <a:t>csar</a:t>
            </a:r>
            <a:r>
              <a:rPr lang="en-GB" dirty="0" smtClean="0"/>
              <a:t>: </a:t>
            </a:r>
            <a:r>
              <a:rPr lang="en-GB" dirty="0"/>
              <a:t>Query-driven Code Search and Refactoring </a:t>
            </a:r>
            <a:r>
              <a:rPr lang="en-GB" dirty="0" smtClean="0"/>
              <a:t>Framework</a:t>
            </a:r>
            <a:br>
              <a:rPr lang="en-GB" dirty="0" smtClean="0"/>
            </a:b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910944" cy="546375"/>
          </a:xfrm>
        </p:spPr>
        <p:txBody>
          <a:bodyPr>
            <a:normAutofit/>
          </a:bodyPr>
          <a:lstStyle/>
          <a:p>
            <a:r>
              <a:rPr lang="en-GB" dirty="0" err="1" smtClean="0"/>
              <a:t>Deniz</a:t>
            </a:r>
            <a:r>
              <a:rPr lang="en-GB" dirty="0" smtClean="0"/>
              <a:t> </a:t>
            </a:r>
            <a:r>
              <a:rPr lang="en-GB" dirty="0" err="1" smtClean="0"/>
              <a:t>Ozmus</a:t>
            </a:r>
            <a:r>
              <a:rPr lang="en-GB" dirty="0"/>
              <a:t>	</a:t>
            </a:r>
            <a:r>
              <a:rPr lang="en-GB" dirty="0" smtClean="0"/>
              <a:t>											 Supervised by Michael </a:t>
            </a:r>
            <a:r>
              <a:rPr lang="en-GB" dirty="0" err="1" smtClean="0"/>
              <a:t>Tautschnig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6574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GB" sz="4000" b="1" dirty="0" smtClean="0">
                <a:solidFill>
                  <a:schemeClr val="tx1"/>
                </a:solidFill>
                <a:latin typeface="+mj-lt"/>
              </a:rPr>
              <a:t>Map method usages to method definitions</a:t>
            </a:r>
            <a:endParaRPr lang="en-GB" sz="4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Suppose you have the following expression, can you predict in what class the method c might be in?</a:t>
            </a:r>
            <a:endParaRPr lang="en-GB" dirty="0"/>
          </a:p>
          <a:p>
            <a:pPr marL="0" indent="0" algn="ctr">
              <a:buNone/>
            </a:pPr>
            <a:r>
              <a:rPr lang="en-GB" dirty="0" err="1" smtClean="0">
                <a:solidFill>
                  <a:srgbClr val="00B0F0"/>
                </a:solidFill>
                <a:latin typeface="Consolas" panose="020B0609020204030204" pitchFamily="49" charset="0"/>
              </a:rPr>
              <a:t>super</a:t>
            </a:r>
            <a:r>
              <a:rPr lang="en-GB" dirty="0" err="1" smtClean="0">
                <a:latin typeface="Consolas" panose="020B0609020204030204" pitchFamily="49" charset="0"/>
              </a:rPr>
              <a:t>.a.getB</a:t>
            </a:r>
            <a:r>
              <a:rPr lang="en-GB" dirty="0" smtClean="0">
                <a:latin typeface="Consolas" panose="020B0609020204030204" pitchFamily="49" charset="0"/>
              </a:rPr>
              <a:t>(</a:t>
            </a:r>
            <a:r>
              <a:rPr lang="en-GB" dirty="0" err="1" smtClean="0">
                <a:latin typeface="Consolas" panose="020B0609020204030204" pitchFamily="49" charset="0"/>
              </a:rPr>
              <a:t>i</a:t>
            </a:r>
            <a:r>
              <a:rPr lang="en-GB" dirty="0" smtClean="0">
                <a:latin typeface="Consolas" panose="020B0609020204030204" pitchFamily="49" charset="0"/>
              </a:rPr>
              <a:t>, </a:t>
            </a:r>
            <a:r>
              <a:rPr lang="en-GB" dirty="0" err="1" smtClean="0">
                <a:latin typeface="Consolas" panose="020B0609020204030204" pitchFamily="49" charset="0"/>
              </a:rPr>
              <a:t>Factory.</a:t>
            </a:r>
            <a:r>
              <a:rPr lang="en-GB" dirty="0" err="1" smtClean="0">
                <a:solidFill>
                  <a:srgbClr val="00B0F0"/>
                </a:solidFill>
                <a:latin typeface="Consolas" panose="020B0609020204030204" pitchFamily="49" charset="0"/>
              </a:rPr>
              <a:t>class</a:t>
            </a:r>
            <a:r>
              <a:rPr lang="en-GB" dirty="0" smtClean="0">
                <a:latin typeface="Consolas" panose="020B0609020204030204" pitchFamily="49" charset="0"/>
              </a:rPr>
              <a:t>).c((Cooler) hot, </a:t>
            </a:r>
            <a:r>
              <a:rPr lang="en-GB" dirty="0" smtClean="0">
                <a:solidFill>
                  <a:srgbClr val="FFC000"/>
                </a:solidFill>
                <a:latin typeface="Consolas" panose="020B0609020204030204" pitchFamily="49" charset="0"/>
              </a:rPr>
              <a:t>3</a:t>
            </a:r>
            <a:r>
              <a:rPr lang="en-GB" dirty="0" smtClean="0">
                <a:latin typeface="Consolas" panose="020B0609020204030204" pitchFamily="49" charset="0"/>
              </a:rPr>
              <a:t>, </a:t>
            </a:r>
            <a:r>
              <a:rPr lang="en-GB" dirty="0" smtClean="0">
                <a:solidFill>
                  <a:srgbClr val="FFC000"/>
                </a:solidFill>
                <a:latin typeface="Consolas" panose="020B0609020204030204" pitchFamily="49" charset="0"/>
              </a:rPr>
              <a:t>100.0d</a:t>
            </a:r>
            <a:r>
              <a:rPr lang="en-GB" dirty="0" smtClean="0">
                <a:latin typeface="Consolas" panose="020B0609020204030204" pitchFamily="49" charset="0"/>
              </a:rPr>
              <a:t>, </a:t>
            </a:r>
            <a:r>
              <a:rPr lang="en-GB" dirty="0" smtClean="0">
                <a:solidFill>
                  <a:srgbClr val="FFC000"/>
                </a:solidFill>
                <a:latin typeface="Consolas" panose="020B0609020204030204" pitchFamily="49" charset="0"/>
              </a:rPr>
              <a:t>0x30</a:t>
            </a:r>
            <a:r>
              <a:rPr lang="en-GB" dirty="0" smtClean="0">
                <a:latin typeface="Consolas" panose="020B0609020204030204" pitchFamily="49" charset="0"/>
              </a:rPr>
              <a:t>)</a:t>
            </a:r>
          </a:p>
          <a:p>
            <a:r>
              <a:rPr lang="en-GB" dirty="0" smtClean="0"/>
              <a:t>Resolving the LHS of these expressions is necessary, hence the expression type resolver</a:t>
            </a:r>
          </a:p>
        </p:txBody>
      </p:sp>
    </p:spTree>
    <p:extLst>
      <p:ext uri="{BB962C8B-B14F-4D97-AF65-F5344CB8AC3E}">
        <p14:creationId xmlns:p14="http://schemas.microsoft.com/office/powerpoint/2010/main" val="3400547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Achievements – Selected External Contributions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antlr</a:t>
            </a:r>
            <a:r>
              <a:rPr lang="en-GB" dirty="0"/>
              <a:t>/grammars-v4 (</a:t>
            </a:r>
            <a:r>
              <a:rPr lang="en-GB" dirty="0">
                <a:hlinkClick r:id="rId2"/>
              </a:rPr>
              <a:t>https://github.com/antlr/grammars-v4</a:t>
            </a:r>
            <a:r>
              <a:rPr lang="en-GB" dirty="0" smtClean="0">
                <a:hlinkClick r:id="rId2"/>
              </a:rPr>
              <a:t>/</a:t>
            </a:r>
            <a:r>
              <a:rPr lang="en-GB" dirty="0" smtClean="0"/>
              <a:t>): 2,500+</a:t>
            </a:r>
          </a:p>
          <a:p>
            <a:pPr lvl="1"/>
            <a:r>
              <a:rPr lang="en-GB" dirty="0"/>
              <a:t>Disallow local </a:t>
            </a:r>
            <a:r>
              <a:rPr lang="en-GB" dirty="0" err="1"/>
              <a:t>enums</a:t>
            </a:r>
            <a:r>
              <a:rPr lang="en-GB" dirty="0"/>
              <a:t>/annotations in </a:t>
            </a:r>
            <a:r>
              <a:rPr lang="en-GB" dirty="0" smtClean="0"/>
              <a:t>Java 8 grammar</a:t>
            </a:r>
          </a:p>
          <a:p>
            <a:pPr lvl="1"/>
            <a:r>
              <a:rPr lang="en-GB" dirty="0" smtClean="0"/>
              <a:t>Improve </a:t>
            </a:r>
            <a:r>
              <a:rPr lang="en-GB" dirty="0" err="1" smtClean="0"/>
              <a:t>methodReference</a:t>
            </a:r>
            <a:r>
              <a:rPr lang="en-GB" dirty="0"/>
              <a:t> rule in Java 8 </a:t>
            </a:r>
            <a:r>
              <a:rPr lang="en-GB" dirty="0" smtClean="0"/>
              <a:t>grammar</a:t>
            </a:r>
          </a:p>
          <a:p>
            <a:r>
              <a:rPr lang="en-GB" dirty="0" err="1" smtClean="0"/>
              <a:t>JCommander</a:t>
            </a:r>
            <a:r>
              <a:rPr lang="en-GB" dirty="0" smtClean="0"/>
              <a:t> </a:t>
            </a:r>
            <a:r>
              <a:rPr lang="en-GB" dirty="0"/>
              <a:t>(</a:t>
            </a:r>
            <a:r>
              <a:rPr lang="en-GB" dirty="0">
                <a:hlinkClick r:id="rId3"/>
              </a:rPr>
              <a:t>https://</a:t>
            </a:r>
            <a:r>
              <a:rPr lang="en-GB" dirty="0" smtClean="0">
                <a:hlinkClick r:id="rId3"/>
              </a:rPr>
              <a:t>github.com/cbeust/jcommander/</a:t>
            </a:r>
            <a:r>
              <a:rPr lang="en-GB" dirty="0" smtClean="0"/>
              <a:t>): 1,000+</a:t>
            </a:r>
          </a:p>
          <a:p>
            <a:pPr lvl="1"/>
            <a:r>
              <a:rPr lang="en-GB" dirty="0" smtClean="0"/>
              <a:t>Flexible </a:t>
            </a:r>
            <a:r>
              <a:rPr lang="en-GB" dirty="0"/>
              <a:t>usage </a:t>
            </a:r>
            <a:r>
              <a:rPr lang="en-GB" dirty="0" smtClean="0"/>
              <a:t>formatting</a:t>
            </a:r>
          </a:p>
          <a:p>
            <a:pPr lvl="1"/>
            <a:r>
              <a:rPr lang="en-GB" dirty="0" smtClean="0"/>
              <a:t>Fix </a:t>
            </a:r>
            <a:r>
              <a:rPr lang="en-GB" dirty="0"/>
              <a:t>locale-related issues in usage formatter </a:t>
            </a:r>
            <a:r>
              <a:rPr lang="en-GB" dirty="0" smtClean="0"/>
              <a:t>tests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6803" y="2992582"/>
            <a:ext cx="236004" cy="2256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0800" y="4126431"/>
            <a:ext cx="244316" cy="233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160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Issues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Does not support method references in Java 8 – they are hard to statically analyse!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  e.g. this::</a:t>
            </a:r>
            <a:r>
              <a:rPr lang="en-GB" dirty="0" err="1" smtClean="0"/>
              <a:t>methodName</a:t>
            </a:r>
            <a:endParaRPr lang="en-GB" dirty="0"/>
          </a:p>
          <a:p>
            <a:r>
              <a:rPr lang="en-GB" dirty="0" smtClean="0"/>
              <a:t>Does not support the searching by `CONTAINS` clause in the query language</a:t>
            </a:r>
          </a:p>
          <a:p>
            <a:r>
              <a:rPr lang="en-GB" dirty="0" smtClean="0"/>
              <a:t>If two refactoring changes are on the same line, in rare cases, </a:t>
            </a:r>
            <a:r>
              <a:rPr lang="en-GB" dirty="0" err="1" smtClean="0"/>
              <a:t>csar</a:t>
            </a:r>
            <a:r>
              <a:rPr lang="en-GB" dirty="0" smtClean="0"/>
              <a:t> will make incorrect changes </a:t>
            </a:r>
            <a:r>
              <a:rPr lang="en-GB" dirty="0" smtClean="0"/>
              <a:t>*</a:t>
            </a:r>
          </a:p>
          <a:p>
            <a:r>
              <a:rPr lang="en-GB" dirty="0" smtClean="0"/>
              <a:t>.</a:t>
            </a:r>
            <a:r>
              <a:rPr lang="en-GB" dirty="0" err="1" smtClean="0"/>
              <a:t>csarignore</a:t>
            </a:r>
            <a:r>
              <a:rPr lang="en-GB" dirty="0" smtClean="0"/>
              <a:t> has </a:t>
            </a:r>
            <a:r>
              <a:rPr lang="en-GB" smtClean="0"/>
              <a:t>an operational bug </a:t>
            </a:r>
            <a:r>
              <a:rPr lang="en-GB" dirty="0" smtClean="0"/>
              <a:t>*</a:t>
            </a:r>
            <a:endParaRPr lang="en-GB" dirty="0" smtClean="0"/>
          </a:p>
          <a:p>
            <a:r>
              <a:rPr lang="en-GB" dirty="0" smtClean="0"/>
              <a:t>Unfulfilled secondary requirements: index project code and integrate into IntelliJ IDEA.</a:t>
            </a:r>
          </a:p>
          <a:p>
            <a:r>
              <a:rPr lang="en-GB" dirty="0"/>
              <a:t>Does not support external libraries, including the Java </a:t>
            </a:r>
            <a:r>
              <a:rPr lang="en-GB" dirty="0" smtClean="0"/>
              <a:t>API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0829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Future work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Better plugins</a:t>
            </a:r>
          </a:p>
          <a:p>
            <a:pPr lvl="1"/>
            <a:r>
              <a:rPr lang="en-GB" dirty="0" smtClean="0"/>
              <a:t>Better interfacing</a:t>
            </a:r>
          </a:p>
          <a:p>
            <a:pPr lvl="1"/>
            <a:r>
              <a:rPr lang="en-GB" dirty="0" smtClean="0"/>
              <a:t>Sandboxing (e.g. cannot access files outside of the current project or access the internet)</a:t>
            </a:r>
          </a:p>
          <a:p>
            <a:r>
              <a:rPr lang="en-GB" dirty="0"/>
              <a:t>Secondary requirements: index project code and integrate into IntelliJ IDEA.</a:t>
            </a:r>
          </a:p>
          <a:p>
            <a:r>
              <a:rPr lang="en-GB" dirty="0" smtClean="0"/>
              <a:t>More searching and refactoring functionality</a:t>
            </a:r>
          </a:p>
          <a:p>
            <a:r>
              <a:rPr lang="en-GB" dirty="0" smtClean="0"/>
              <a:t>Implement another language to test language-</a:t>
            </a:r>
            <a:r>
              <a:rPr lang="en-GB" dirty="0" err="1" smtClean="0"/>
              <a:t>agnositicism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4216775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References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Selected External Contributions: </a:t>
            </a:r>
            <a:r>
              <a:rPr lang="en-GB" dirty="0" err="1" smtClean="0"/>
              <a:t>csar</a:t>
            </a:r>
            <a:r>
              <a:rPr lang="en-GB" dirty="0" smtClean="0"/>
              <a:t>/design-docs/External Contributions.md</a:t>
            </a:r>
          </a:p>
          <a:p>
            <a:r>
              <a:rPr lang="en-GB" dirty="0" smtClean="0"/>
              <a:t>Popularity of Version Control Software: </a:t>
            </a:r>
            <a:r>
              <a:rPr lang="en-GB" dirty="0" smtClean="0">
                <a:hlinkClick r:id="rId2"/>
              </a:rPr>
              <a:t>https</a:t>
            </a:r>
            <a:r>
              <a:rPr lang="en-GB" dirty="0">
                <a:hlinkClick r:id="rId2"/>
              </a:rPr>
              <a:t>://</a:t>
            </a:r>
            <a:r>
              <a:rPr lang="en-GB" dirty="0" smtClean="0">
                <a:hlinkClick r:id="rId2"/>
              </a:rPr>
              <a:t>rhodecode.com/insights/version-control-systems-2016</a:t>
            </a:r>
            <a:endParaRPr lang="en-GB" dirty="0"/>
          </a:p>
          <a:p>
            <a:r>
              <a:rPr lang="en-GB" dirty="0" smtClean="0"/>
              <a:t>Standard </a:t>
            </a:r>
            <a:r>
              <a:rPr lang="en-GB" dirty="0"/>
              <a:t>output stream: </a:t>
            </a:r>
            <a:r>
              <a:rPr lang="en-GB" dirty="0">
                <a:hlinkClick r:id="rId3"/>
              </a:rPr>
              <a:t>https://</a:t>
            </a:r>
            <a:r>
              <a:rPr lang="en-GB" dirty="0" smtClean="0">
                <a:hlinkClick r:id="rId3"/>
              </a:rPr>
              <a:t>docs.oracle.com/javase/7/docs/api/java/lang/System.html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924298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the problem?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Suppose that you are a software developer working on a big project</a:t>
            </a:r>
          </a:p>
          <a:p>
            <a:r>
              <a:rPr lang="en-GB" dirty="0" smtClean="0"/>
              <a:t>You might be looking (i.e. searching) for some code</a:t>
            </a:r>
          </a:p>
          <a:p>
            <a:r>
              <a:rPr lang="en-GB" dirty="0" smtClean="0"/>
              <a:t>You might want to refactor some code</a:t>
            </a:r>
          </a:p>
          <a:p>
            <a:r>
              <a:rPr lang="en-GB" dirty="0" smtClean="0"/>
              <a:t>You definitely want these to be efficient and reliable</a:t>
            </a:r>
          </a:p>
        </p:txBody>
      </p:sp>
    </p:spTree>
    <p:extLst>
      <p:ext uri="{BB962C8B-B14F-4D97-AF65-F5344CB8AC3E}">
        <p14:creationId xmlns:p14="http://schemas.microsoft.com/office/powerpoint/2010/main" val="2865527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it?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code searching and refactoring framework</a:t>
            </a:r>
          </a:p>
          <a:p>
            <a:r>
              <a:rPr lang="en-GB" dirty="0"/>
              <a:t>A</a:t>
            </a:r>
            <a:r>
              <a:rPr lang="en-GB" dirty="0" smtClean="0"/>
              <a:t> tool for the software development process</a:t>
            </a:r>
          </a:p>
        </p:txBody>
      </p:sp>
    </p:spTree>
    <p:extLst>
      <p:ext uri="{BB962C8B-B14F-4D97-AF65-F5344CB8AC3E}">
        <p14:creationId xmlns:p14="http://schemas.microsoft.com/office/powerpoint/2010/main" val="93404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Unifies searching and refactoring</a:t>
            </a:r>
          </a:p>
          <a:p>
            <a:r>
              <a:rPr lang="en-GB" dirty="0" smtClean="0"/>
              <a:t>Scalable </a:t>
            </a:r>
            <a:r>
              <a:rPr lang="en-GB" dirty="0"/>
              <a:t>(multi-threaded and efficient</a:t>
            </a:r>
            <a:r>
              <a:rPr lang="en-GB" dirty="0" smtClean="0"/>
              <a:t>)</a:t>
            </a:r>
          </a:p>
          <a:p>
            <a:r>
              <a:rPr lang="en-GB" dirty="0" smtClean="0"/>
              <a:t>Primary Requirements</a:t>
            </a:r>
          </a:p>
          <a:p>
            <a:pPr lvl="1">
              <a:buFont typeface="+mj-lt"/>
              <a:buAutoNum type="arabicPeriod"/>
            </a:pPr>
            <a:r>
              <a:rPr lang="en-GB" dirty="0"/>
              <a:t>Query-driven </a:t>
            </a:r>
            <a:r>
              <a:rPr lang="en-GB" dirty="0" smtClean="0"/>
              <a:t>(SQL-</a:t>
            </a:r>
            <a:r>
              <a:rPr lang="en-GB" dirty="0" err="1" smtClean="0"/>
              <a:t>esque</a:t>
            </a:r>
            <a:r>
              <a:rPr lang="en-GB" dirty="0" smtClean="0"/>
              <a:t>)</a:t>
            </a:r>
          </a:p>
          <a:p>
            <a:pPr lvl="1">
              <a:buFont typeface="+mj-lt"/>
              <a:buAutoNum type="arabicPeriod"/>
            </a:pPr>
            <a:r>
              <a:rPr lang="en-GB" dirty="0" smtClean="0"/>
              <a:t>Semantics-based code searching</a:t>
            </a:r>
            <a:endParaRPr lang="en-GB" dirty="0"/>
          </a:p>
          <a:p>
            <a:pPr lvl="1">
              <a:buFont typeface="+mj-lt"/>
              <a:buAutoNum type="arabicPeriod"/>
            </a:pPr>
            <a:r>
              <a:rPr lang="en-GB" dirty="0" smtClean="0"/>
              <a:t>Custom </a:t>
            </a:r>
            <a:r>
              <a:rPr lang="en-GB" dirty="0"/>
              <a:t>search </a:t>
            </a:r>
            <a:r>
              <a:rPr lang="en-GB" dirty="0" smtClean="0"/>
              <a:t>domains</a:t>
            </a:r>
          </a:p>
          <a:p>
            <a:pPr lvl="1">
              <a:buFont typeface="+mj-lt"/>
              <a:buAutoNum type="arabicPeriod"/>
            </a:pPr>
            <a:r>
              <a:rPr lang="en-GB" dirty="0" smtClean="0"/>
              <a:t>Supporting </a:t>
            </a:r>
            <a:r>
              <a:rPr lang="en-GB" dirty="0"/>
              <a:t>git </a:t>
            </a:r>
            <a:r>
              <a:rPr lang="en-GB" dirty="0" smtClean="0"/>
              <a:t>repositories</a:t>
            </a:r>
            <a:endParaRPr lang="en-GB" dirty="0"/>
          </a:p>
          <a:p>
            <a:pPr lvl="1">
              <a:buFont typeface="+mj-lt"/>
              <a:buAutoNum type="arabicPeriod"/>
            </a:pPr>
            <a:r>
              <a:rPr lang="en-GB" dirty="0" smtClean="0"/>
              <a:t>Refactoring code</a:t>
            </a:r>
          </a:p>
          <a:p>
            <a:pPr lvl="1">
              <a:buFont typeface="+mj-lt"/>
              <a:buAutoNum type="arabicPeriod"/>
            </a:pPr>
            <a:r>
              <a:rPr lang="en-GB" dirty="0" smtClean="0"/>
              <a:t>Language-agnosticism</a:t>
            </a:r>
            <a:endParaRPr lang="en-GB" dirty="0"/>
          </a:p>
          <a:p>
            <a:pPr lvl="1">
              <a:buFont typeface="+mj-lt"/>
              <a:buAutoNum type="arabicPeriod"/>
            </a:pPr>
            <a:r>
              <a:rPr lang="en-GB" dirty="0" smtClean="0"/>
              <a:t>Support </a:t>
            </a:r>
            <a:r>
              <a:rPr lang="en-GB" dirty="0"/>
              <a:t>for Java </a:t>
            </a:r>
            <a:r>
              <a:rPr lang="en-GB" dirty="0" smtClean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986550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Secondary Requirements</a:t>
            </a:r>
          </a:p>
          <a:p>
            <a:pPr lvl="1"/>
            <a:r>
              <a:rPr lang="en-GB" dirty="0" smtClean="0"/>
              <a:t>Support mercurial (hg) and subversion (</a:t>
            </a:r>
            <a:r>
              <a:rPr lang="en-GB" dirty="0" err="1" smtClean="0"/>
              <a:t>svn</a:t>
            </a:r>
            <a:r>
              <a:rPr lang="en-GB" dirty="0" smtClean="0"/>
              <a:t>) as well as git</a:t>
            </a:r>
          </a:p>
          <a:p>
            <a:pPr lvl="1"/>
            <a:r>
              <a:rPr lang="en-GB" dirty="0" smtClean="0"/>
              <a:t>Ignore file to narrow search domain</a:t>
            </a:r>
          </a:p>
          <a:p>
            <a:pPr lvl="1"/>
            <a:r>
              <a:rPr lang="en-GB" dirty="0" smtClean="0"/>
              <a:t>Index project code</a:t>
            </a:r>
          </a:p>
          <a:p>
            <a:pPr lvl="1"/>
            <a:r>
              <a:rPr lang="en-GB" dirty="0" smtClean="0"/>
              <a:t>Integrate into an IDE (e.g. IntelliJ IDEA)</a:t>
            </a:r>
          </a:p>
        </p:txBody>
      </p:sp>
    </p:spTree>
    <p:extLst>
      <p:ext uri="{BB962C8B-B14F-4D97-AF65-F5344CB8AC3E}">
        <p14:creationId xmlns:p14="http://schemas.microsoft.com/office/powerpoint/2010/main" val="1259354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 Cases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I am going to modify a method and but first want to see how it is used to prevent unintended side effects</a:t>
            </a:r>
          </a:p>
          <a:p>
            <a:pPr marL="0" indent="0">
              <a:buNone/>
            </a:pPr>
            <a:r>
              <a:rPr lang="en-GB" dirty="0" smtClean="0"/>
              <a:t>     </a:t>
            </a:r>
            <a:r>
              <a:rPr lang="en-GB" dirty="0" err="1"/>
              <a:t>csar</a:t>
            </a:r>
            <a:r>
              <a:rPr lang="en-GB" dirty="0"/>
              <a:t>: </a:t>
            </a:r>
            <a:r>
              <a:rPr lang="en-GB" dirty="0">
                <a:latin typeface="Consolas" panose="020B0609020204030204" pitchFamily="49" charset="0"/>
              </a:rPr>
              <a:t>SELECT </a:t>
            </a:r>
            <a:r>
              <a:rPr lang="en-GB" dirty="0" err="1" smtClean="0">
                <a:latin typeface="Consolas" panose="020B0609020204030204" pitchFamily="49" charset="0"/>
              </a:rPr>
              <a:t>method:use:final</a:t>
            </a:r>
            <a:r>
              <a:rPr lang="en-GB" dirty="0" smtClean="0">
                <a:latin typeface="Consolas" panose="020B0609020204030204" pitchFamily="49" charset="0"/>
              </a:rPr>
              <a:t> String </a:t>
            </a:r>
            <a:r>
              <a:rPr lang="en-GB" dirty="0" err="1" smtClean="0">
                <a:latin typeface="Consolas" panose="020B0609020204030204" pitchFamily="49" charset="0"/>
              </a:rPr>
              <a:t>appender</a:t>
            </a:r>
            <a:r>
              <a:rPr lang="en-GB" dirty="0" smtClean="0">
                <a:latin typeface="Consolas" panose="020B0609020204030204" pitchFamily="49" charset="0"/>
              </a:rPr>
              <a:t>(</a:t>
            </a:r>
            <a:r>
              <a:rPr lang="en-GB" dirty="0" err="1" smtClean="0">
                <a:latin typeface="Consolas" panose="020B0609020204030204" pitchFamily="49" charset="0"/>
              </a:rPr>
              <a:t>int</a:t>
            </a:r>
            <a:r>
              <a:rPr lang="en-GB" dirty="0" smtClean="0">
                <a:latin typeface="Consolas" panose="020B0609020204030204" pitchFamily="49" charset="0"/>
              </a:rPr>
              <a:t>, String)</a:t>
            </a:r>
            <a:endParaRPr lang="en-GB" dirty="0" smtClean="0"/>
          </a:p>
          <a:p>
            <a:r>
              <a:rPr lang="en-GB" dirty="0" smtClean="0"/>
              <a:t>I am going to rename a method and </a:t>
            </a:r>
            <a:r>
              <a:rPr lang="en-GB" dirty="0"/>
              <a:t>want to automate </a:t>
            </a:r>
            <a:r>
              <a:rPr lang="en-GB" dirty="0" smtClean="0"/>
              <a:t>it</a:t>
            </a:r>
          </a:p>
          <a:p>
            <a:pPr marL="0" indent="0">
              <a:buNone/>
            </a:pPr>
            <a:r>
              <a:rPr lang="en-GB" dirty="0" smtClean="0"/>
              <a:t>     e.g. </a:t>
            </a:r>
            <a:r>
              <a:rPr lang="en-GB" dirty="0" smtClean="0">
                <a:solidFill>
                  <a:srgbClr val="00B0F0"/>
                </a:solidFill>
                <a:latin typeface="Consolas" panose="020B0609020204030204" pitchFamily="49" charset="0"/>
              </a:rPr>
              <a:t>public</a:t>
            </a:r>
            <a:r>
              <a:rPr lang="en-GB" dirty="0" smtClean="0">
                <a:latin typeface="Consolas" panose="020B0609020204030204" pitchFamily="49" charset="0"/>
              </a:rPr>
              <a:t> </a:t>
            </a:r>
            <a:r>
              <a:rPr lang="en-GB" dirty="0" err="1" smtClean="0">
                <a:solidFill>
                  <a:srgbClr val="00B0F0"/>
                </a:solidFill>
                <a:latin typeface="Consolas" panose="020B0609020204030204" pitchFamily="49" charset="0"/>
              </a:rPr>
              <a:t>int</a:t>
            </a:r>
            <a:r>
              <a:rPr lang="en-GB" dirty="0" smtClean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en-GB" dirty="0" smtClean="0">
                <a:latin typeface="Consolas" panose="020B0609020204030204" pitchFamily="49" charset="0"/>
              </a:rPr>
              <a:t>add(</a:t>
            </a:r>
            <a:r>
              <a:rPr lang="en-GB" dirty="0" err="1" smtClean="0">
                <a:solidFill>
                  <a:srgbClr val="00B0F0"/>
                </a:solidFill>
                <a:latin typeface="Consolas" panose="020B0609020204030204" pitchFamily="49" charset="0"/>
              </a:rPr>
              <a:t>int</a:t>
            </a:r>
            <a:r>
              <a:rPr lang="en-GB" dirty="0" smtClean="0">
                <a:latin typeface="Consolas" panose="020B0609020204030204" pitchFamily="49" charset="0"/>
              </a:rPr>
              <a:t> a, </a:t>
            </a:r>
            <a:r>
              <a:rPr lang="en-GB" dirty="0" err="1" smtClean="0">
                <a:solidFill>
                  <a:srgbClr val="00B0F0"/>
                </a:solidFill>
                <a:latin typeface="Consolas" panose="020B0609020204030204" pitchFamily="49" charset="0"/>
              </a:rPr>
              <a:t>int</a:t>
            </a:r>
            <a:r>
              <a:rPr lang="en-GB" dirty="0" smtClean="0">
                <a:latin typeface="Consolas" panose="020B0609020204030204" pitchFamily="49" charset="0"/>
              </a:rPr>
              <a:t> b, </a:t>
            </a:r>
            <a:r>
              <a:rPr lang="en-GB" dirty="0" err="1" smtClean="0">
                <a:solidFill>
                  <a:srgbClr val="00B0F0"/>
                </a:solidFill>
                <a:latin typeface="Consolas" panose="020B0609020204030204" pitchFamily="49" charset="0"/>
              </a:rPr>
              <a:t>int</a:t>
            </a:r>
            <a:r>
              <a:rPr lang="en-GB" dirty="0" smtClean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en-GB" dirty="0" smtClean="0">
                <a:latin typeface="Consolas" panose="020B0609020204030204" pitchFamily="49" charset="0"/>
              </a:rPr>
              <a:t>c, </a:t>
            </a:r>
            <a:r>
              <a:rPr lang="en-GB" dirty="0" err="1" smtClean="0">
                <a:solidFill>
                  <a:srgbClr val="00B0F0"/>
                </a:solidFill>
                <a:latin typeface="Consolas" panose="020B0609020204030204" pitchFamily="49" charset="0"/>
              </a:rPr>
              <a:t>int</a:t>
            </a:r>
            <a:r>
              <a:rPr lang="en-GB" dirty="0" smtClean="0">
                <a:latin typeface="Consolas" panose="020B0609020204030204" pitchFamily="49" charset="0"/>
              </a:rPr>
              <a:t> d) { </a:t>
            </a:r>
            <a:r>
              <a:rPr lang="en-GB" dirty="0" smtClean="0">
                <a:solidFill>
                  <a:srgbClr val="00B0F0"/>
                </a:solidFill>
                <a:latin typeface="Consolas" panose="020B0609020204030204" pitchFamily="49" charset="0"/>
              </a:rPr>
              <a:t>return</a:t>
            </a:r>
            <a:r>
              <a:rPr lang="en-GB" dirty="0" smtClean="0">
                <a:latin typeface="Consolas" panose="020B0609020204030204" pitchFamily="49" charset="0"/>
              </a:rPr>
              <a:t> a + … + d; }</a:t>
            </a:r>
          </a:p>
          <a:p>
            <a:pPr marL="0" indent="0">
              <a:buNone/>
            </a:pPr>
            <a:r>
              <a:rPr lang="en-GB" dirty="0" smtClean="0"/>
              <a:t>     </a:t>
            </a:r>
            <a:r>
              <a:rPr lang="en-GB" dirty="0" err="1" smtClean="0"/>
              <a:t>csar</a:t>
            </a:r>
            <a:r>
              <a:rPr lang="en-GB" dirty="0" smtClean="0"/>
              <a:t>: </a:t>
            </a:r>
            <a:r>
              <a:rPr lang="en-GB" dirty="0" smtClean="0">
                <a:latin typeface="Consolas" panose="020B0609020204030204" pitchFamily="49" charset="0"/>
              </a:rPr>
              <a:t>SELECT </a:t>
            </a:r>
            <a:r>
              <a:rPr lang="en-GB" dirty="0" err="1" smtClean="0">
                <a:latin typeface="Consolas" panose="020B0609020204030204" pitchFamily="49" charset="0"/>
              </a:rPr>
              <a:t>method:def:public</a:t>
            </a:r>
            <a:r>
              <a:rPr lang="en-GB" dirty="0" smtClean="0">
                <a:latin typeface="Consolas" panose="020B0609020204030204" pitchFamily="49" charset="0"/>
              </a:rPr>
              <a:t> </a:t>
            </a:r>
            <a:r>
              <a:rPr lang="en-GB" dirty="0" err="1" smtClean="0">
                <a:latin typeface="Consolas" panose="020B0609020204030204" pitchFamily="49" charset="0"/>
              </a:rPr>
              <a:t>int</a:t>
            </a:r>
            <a:r>
              <a:rPr lang="en-GB" dirty="0" smtClean="0">
                <a:latin typeface="Consolas" panose="020B0609020204030204" pitchFamily="49" charset="0"/>
              </a:rPr>
              <a:t> add(4) REFACTOR </a:t>
            </a:r>
            <a:r>
              <a:rPr lang="en-GB" dirty="0" err="1" smtClean="0">
                <a:latin typeface="Consolas" panose="020B0609020204030204" pitchFamily="49" charset="0"/>
              </a:rPr>
              <a:t>rename:sum</a:t>
            </a:r>
            <a:endParaRPr lang="en-GB" dirty="0" smtClean="0">
              <a:latin typeface="Consolas" panose="020B0609020204030204" pitchFamily="49" charset="0"/>
            </a:endParaRPr>
          </a:p>
          <a:p>
            <a:r>
              <a:rPr lang="en-GB" dirty="0" smtClean="0"/>
              <a:t>I am going to modify a method signature to reduce redundancies and want to automate it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  e.g. </a:t>
            </a:r>
            <a:r>
              <a:rPr lang="en-GB" dirty="0" smtClean="0">
                <a:solidFill>
                  <a:srgbClr val="00B0F0"/>
                </a:solidFill>
                <a:latin typeface="Consolas" panose="020B0609020204030204" pitchFamily="49" charset="0"/>
              </a:rPr>
              <a:t>public</a:t>
            </a:r>
            <a:r>
              <a:rPr lang="en-GB" dirty="0" smtClean="0">
                <a:latin typeface="Consolas" panose="020B0609020204030204" pitchFamily="49" charset="0"/>
              </a:rPr>
              <a:t> </a:t>
            </a:r>
            <a:r>
              <a:rPr lang="en-GB" dirty="0" err="1" smtClean="0">
                <a:solidFill>
                  <a:srgbClr val="00B0F0"/>
                </a:solidFill>
                <a:latin typeface="Consolas" panose="020B0609020204030204" pitchFamily="49" charset="0"/>
              </a:rPr>
              <a:t>int</a:t>
            </a:r>
            <a:r>
              <a:rPr lang="en-GB" dirty="0" smtClean="0">
                <a:latin typeface="Consolas" panose="020B0609020204030204" pitchFamily="49" charset="0"/>
              </a:rPr>
              <a:t> double(</a:t>
            </a:r>
            <a:r>
              <a:rPr lang="en-GB" dirty="0" err="1" smtClean="0">
                <a:solidFill>
                  <a:srgbClr val="00B0F0"/>
                </a:solidFill>
                <a:latin typeface="Consolas" panose="020B0609020204030204" pitchFamily="49" charset="0"/>
              </a:rPr>
              <a:t>int</a:t>
            </a:r>
            <a:r>
              <a:rPr lang="en-GB" dirty="0" smtClean="0">
                <a:latin typeface="Consolas" panose="020B0609020204030204" pitchFamily="49" charset="0"/>
              </a:rPr>
              <a:t> a, </a:t>
            </a:r>
            <a:r>
              <a:rPr lang="en-GB" dirty="0" err="1" smtClean="0">
                <a:solidFill>
                  <a:srgbClr val="00B0F0"/>
                </a:solidFill>
                <a:latin typeface="Consolas" panose="020B0609020204030204" pitchFamily="49" charset="0"/>
              </a:rPr>
              <a:t>int</a:t>
            </a:r>
            <a:r>
              <a:rPr lang="en-GB" dirty="0" smtClean="0">
                <a:latin typeface="Consolas" panose="020B0609020204030204" pitchFamily="49" charset="0"/>
              </a:rPr>
              <a:t> b) { </a:t>
            </a:r>
            <a:r>
              <a:rPr lang="en-GB" dirty="0" smtClean="0">
                <a:solidFill>
                  <a:srgbClr val="00B0F0"/>
                </a:solidFill>
                <a:latin typeface="Consolas" panose="020B0609020204030204" pitchFamily="49" charset="0"/>
              </a:rPr>
              <a:t>return</a:t>
            </a:r>
            <a:r>
              <a:rPr lang="en-GB" dirty="0" smtClean="0">
                <a:latin typeface="Consolas" panose="020B0609020204030204" pitchFamily="49" charset="0"/>
              </a:rPr>
              <a:t> </a:t>
            </a:r>
            <a:r>
              <a:rPr lang="en-GB" dirty="0" smtClean="0">
                <a:solidFill>
                  <a:srgbClr val="FFC000"/>
                </a:solidFill>
                <a:latin typeface="Consolas" panose="020B0609020204030204" pitchFamily="49" charset="0"/>
              </a:rPr>
              <a:t>2</a:t>
            </a:r>
            <a:r>
              <a:rPr lang="en-GB" dirty="0" smtClean="0">
                <a:latin typeface="Consolas" panose="020B0609020204030204" pitchFamily="49" charset="0"/>
              </a:rPr>
              <a:t> * a; }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  </a:t>
            </a:r>
            <a:r>
              <a:rPr lang="en-GB" dirty="0" err="1" smtClean="0"/>
              <a:t>csar</a:t>
            </a:r>
            <a:r>
              <a:rPr lang="en-GB" dirty="0" smtClean="0"/>
              <a:t>: </a:t>
            </a:r>
            <a:r>
              <a:rPr lang="en-GB" dirty="0" smtClean="0">
                <a:latin typeface="Consolas" panose="020B0609020204030204" pitchFamily="49" charset="0"/>
              </a:rPr>
              <a:t>SELECT </a:t>
            </a:r>
            <a:r>
              <a:rPr lang="en-GB" dirty="0" err="1" smtClean="0">
                <a:latin typeface="Consolas" panose="020B0609020204030204" pitchFamily="49" charset="0"/>
              </a:rPr>
              <a:t>method:def:public</a:t>
            </a:r>
            <a:r>
              <a:rPr lang="en-GB" dirty="0" smtClean="0">
                <a:latin typeface="Consolas" panose="020B0609020204030204" pitchFamily="49" charset="0"/>
              </a:rPr>
              <a:t> </a:t>
            </a:r>
            <a:r>
              <a:rPr lang="en-GB" dirty="0" err="1" smtClean="0">
                <a:latin typeface="Consolas" panose="020B0609020204030204" pitchFamily="49" charset="0"/>
              </a:rPr>
              <a:t>int</a:t>
            </a:r>
            <a:r>
              <a:rPr lang="en-GB" dirty="0" smtClean="0">
                <a:latin typeface="Consolas" panose="020B0609020204030204" pitchFamily="49" charset="0"/>
              </a:rPr>
              <a:t> double(2) REFACTOR </a:t>
            </a:r>
            <a:r>
              <a:rPr lang="en-GB" dirty="0" err="1" smtClean="0">
                <a:latin typeface="Consolas" panose="020B0609020204030204" pitchFamily="49" charset="0"/>
              </a:rPr>
              <a:t>changeparam:int</a:t>
            </a:r>
            <a:r>
              <a:rPr lang="en-GB" dirty="0" smtClean="0">
                <a:latin typeface="Consolas" panose="020B0609020204030204" pitchFamily="49" charset="0"/>
              </a:rPr>
              <a:t> a</a:t>
            </a:r>
          </a:p>
        </p:txBody>
      </p:sp>
    </p:spTree>
    <p:extLst>
      <p:ext uri="{BB962C8B-B14F-4D97-AF65-F5344CB8AC3E}">
        <p14:creationId xmlns:p14="http://schemas.microsoft.com/office/powerpoint/2010/main" val="920492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High-level Structure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csar</a:t>
            </a:r>
            <a:r>
              <a:rPr lang="en-GB" dirty="0" smtClean="0"/>
              <a:t> is designed in a modular way</a:t>
            </a:r>
          </a:p>
          <a:p>
            <a:r>
              <a:rPr lang="en-GB" dirty="0" smtClean="0"/>
              <a:t>These modules can be described as:</a:t>
            </a:r>
          </a:p>
          <a:p>
            <a:pPr lvl="1"/>
            <a:r>
              <a:rPr lang="en-GB" dirty="0" smtClean="0"/>
              <a:t>Frontend</a:t>
            </a:r>
          </a:p>
          <a:p>
            <a:pPr lvl="1"/>
            <a:r>
              <a:rPr lang="en-GB" dirty="0" smtClean="0"/>
              <a:t>API</a:t>
            </a:r>
          </a:p>
          <a:p>
            <a:pPr lvl="1"/>
            <a:r>
              <a:rPr lang="en-GB" dirty="0" smtClean="0"/>
              <a:t>Plugins (multiple modules)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0584" y="534804"/>
            <a:ext cx="4146579" cy="585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307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it works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err="1" smtClean="0"/>
              <a:t>csar</a:t>
            </a:r>
            <a:r>
              <a:rPr lang="en-GB" dirty="0" smtClean="0"/>
              <a:t>-frontend invoked with user input</a:t>
            </a:r>
          </a:p>
          <a:p>
            <a:r>
              <a:rPr lang="en-GB" dirty="0" err="1"/>
              <a:t>csar</a:t>
            </a:r>
            <a:r>
              <a:rPr lang="en-GB" dirty="0"/>
              <a:t>-frontend </a:t>
            </a:r>
            <a:r>
              <a:rPr lang="en-GB" dirty="0" smtClean="0"/>
              <a:t>invokes </a:t>
            </a:r>
            <a:r>
              <a:rPr lang="en-GB" dirty="0" err="1" smtClean="0"/>
              <a:t>csar-api</a:t>
            </a:r>
            <a:endParaRPr lang="en-GB" dirty="0" smtClean="0"/>
          </a:p>
          <a:p>
            <a:r>
              <a:rPr lang="en-GB" dirty="0" err="1" smtClean="0"/>
              <a:t>csar-api</a:t>
            </a:r>
            <a:r>
              <a:rPr lang="en-GB" dirty="0" smtClean="0"/>
              <a:t> carries out the following tasks:</a:t>
            </a:r>
          </a:p>
          <a:p>
            <a:pPr lvl="1"/>
            <a:r>
              <a:rPr lang="en-GB" dirty="0" smtClean="0"/>
              <a:t>Load plugins</a:t>
            </a:r>
          </a:p>
          <a:p>
            <a:pPr lvl="1"/>
            <a:r>
              <a:rPr lang="en-GB" dirty="0" smtClean="0"/>
              <a:t>Parse </a:t>
            </a:r>
            <a:r>
              <a:rPr lang="en-GB" dirty="0" err="1" smtClean="0"/>
              <a:t>csar</a:t>
            </a:r>
            <a:r>
              <a:rPr lang="en-GB" dirty="0" smtClean="0"/>
              <a:t> query</a:t>
            </a:r>
          </a:p>
          <a:p>
            <a:pPr lvl="1"/>
            <a:r>
              <a:rPr lang="en-GB" dirty="0" smtClean="0"/>
              <a:t>Parse project code</a:t>
            </a:r>
          </a:p>
          <a:p>
            <a:pPr lvl="1"/>
            <a:r>
              <a:rPr lang="en-GB" dirty="0" smtClean="0"/>
              <a:t>Post-process project code</a:t>
            </a:r>
          </a:p>
          <a:p>
            <a:pPr lvl="1"/>
            <a:r>
              <a:rPr lang="en-GB" dirty="0" smtClean="0"/>
              <a:t>Search project code</a:t>
            </a:r>
          </a:p>
          <a:p>
            <a:pPr lvl="1"/>
            <a:r>
              <a:rPr lang="en-GB" dirty="0" smtClean="0"/>
              <a:t>Refactor project code (if applicable)</a:t>
            </a:r>
          </a:p>
          <a:p>
            <a:r>
              <a:rPr lang="en-GB" dirty="0" err="1" smtClean="0"/>
              <a:t>csar</a:t>
            </a:r>
            <a:r>
              <a:rPr lang="en-GB" dirty="0" smtClean="0"/>
              <a:t>-frontend prints search and then refactor results</a:t>
            </a:r>
          </a:p>
        </p:txBody>
      </p:sp>
    </p:spTree>
    <p:extLst>
      <p:ext uri="{BB962C8B-B14F-4D97-AF65-F5344CB8AC3E}">
        <p14:creationId xmlns:p14="http://schemas.microsoft.com/office/powerpoint/2010/main" val="1384608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Achievements – Successes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045509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Support </a:t>
            </a:r>
            <a:r>
              <a:rPr lang="en-GB" dirty="0"/>
              <a:t>for git, </a:t>
            </a:r>
            <a:r>
              <a:rPr lang="en-GB" dirty="0" smtClean="0"/>
              <a:t>mercurial (hg), </a:t>
            </a:r>
            <a:r>
              <a:rPr lang="en-GB" dirty="0"/>
              <a:t>and </a:t>
            </a:r>
            <a:r>
              <a:rPr lang="en-GB" dirty="0" smtClean="0"/>
              <a:t>subversion (</a:t>
            </a:r>
            <a:r>
              <a:rPr lang="en-GB" dirty="0" err="1" smtClean="0"/>
              <a:t>svn</a:t>
            </a:r>
            <a:r>
              <a:rPr lang="en-GB" dirty="0" smtClean="0"/>
              <a:t>) repositories</a:t>
            </a:r>
          </a:p>
          <a:p>
            <a:r>
              <a:rPr lang="en-GB" dirty="0" smtClean="0"/>
              <a:t>Implemented query language</a:t>
            </a:r>
          </a:p>
          <a:p>
            <a:r>
              <a:rPr lang="en-GB" dirty="0" smtClean="0"/>
              <a:t>Implemented support for Java 8</a:t>
            </a:r>
          </a:p>
          <a:p>
            <a:pPr lvl="1"/>
            <a:r>
              <a:rPr lang="en-GB" dirty="0"/>
              <a:t>Searching for methods (definitions and usages)</a:t>
            </a:r>
          </a:p>
          <a:p>
            <a:pPr lvl="1"/>
            <a:r>
              <a:rPr lang="en-GB" dirty="0" smtClean="0"/>
              <a:t>Post-processing:</a:t>
            </a:r>
          </a:p>
          <a:p>
            <a:pPr lvl="2"/>
            <a:r>
              <a:rPr lang="en-GB" dirty="0" smtClean="0"/>
              <a:t>Map method usages to method definitions</a:t>
            </a:r>
          </a:p>
          <a:p>
            <a:pPr lvl="2"/>
            <a:r>
              <a:rPr lang="en-GB" dirty="0" smtClean="0"/>
              <a:t>Type hierarchy resolver</a:t>
            </a:r>
          </a:p>
          <a:p>
            <a:pPr lvl="2"/>
            <a:r>
              <a:rPr lang="en-GB" dirty="0" smtClean="0"/>
              <a:t>Overridden methods resolver</a:t>
            </a:r>
          </a:p>
          <a:p>
            <a:pPr lvl="2"/>
            <a:r>
              <a:rPr lang="en-GB" dirty="0" smtClean="0"/>
              <a:t>Qualified name resolver</a:t>
            </a:r>
          </a:p>
          <a:p>
            <a:pPr lvl="2"/>
            <a:r>
              <a:rPr lang="en-GB" dirty="0" smtClean="0"/>
              <a:t>Expression type resolver</a:t>
            </a:r>
          </a:p>
          <a:p>
            <a:pPr lvl="1"/>
            <a:r>
              <a:rPr lang="en-GB" dirty="0"/>
              <a:t>Refactoring for methods (renaming and changing parameters</a:t>
            </a:r>
            <a:r>
              <a:rPr lang="en-GB" dirty="0" smtClean="0"/>
              <a:t>)</a:t>
            </a:r>
          </a:p>
          <a:p>
            <a:r>
              <a:rPr lang="en-GB" dirty="0" smtClean="0"/>
              <a:t>Scalability (multi-threading)</a:t>
            </a:r>
            <a:endParaRPr lang="en-GB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4894" y="2035665"/>
            <a:ext cx="4019550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752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166</TotalTime>
  <Words>680</Words>
  <Application>Microsoft Office PowerPoint</Application>
  <PresentationFormat>Widescreen</PresentationFormat>
  <Paragraphs>98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Calibri</vt:lpstr>
      <vt:lpstr>Century Gothic</vt:lpstr>
      <vt:lpstr>Consolas</vt:lpstr>
      <vt:lpstr>Wingdings 2</vt:lpstr>
      <vt:lpstr>Quotable</vt:lpstr>
      <vt:lpstr>csar: Query-driven Code Search and Refactoring Framework </vt:lpstr>
      <vt:lpstr>What is the problem?</vt:lpstr>
      <vt:lpstr>What is it?</vt:lpstr>
      <vt:lpstr>Why?</vt:lpstr>
      <vt:lpstr>Why?</vt:lpstr>
      <vt:lpstr>Use Cases</vt:lpstr>
      <vt:lpstr>High-level Structure</vt:lpstr>
      <vt:lpstr>How it works</vt:lpstr>
      <vt:lpstr>Achievements – Successes</vt:lpstr>
      <vt:lpstr>Map method usages to method definitions</vt:lpstr>
      <vt:lpstr>Achievements – Selected External Contributions</vt:lpstr>
      <vt:lpstr>Issues</vt:lpstr>
      <vt:lpstr>Future work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csar: Query-driven Code Search and Refactoring Framework</dc:title>
  <dc:creator>pure</dc:creator>
  <cp:lastModifiedBy>pure</cp:lastModifiedBy>
  <cp:revision>89</cp:revision>
  <dcterms:created xsi:type="dcterms:W3CDTF">2018-04-09T14:38:31Z</dcterms:created>
  <dcterms:modified xsi:type="dcterms:W3CDTF">2018-05-01T14:17:30Z</dcterms:modified>
</cp:coreProperties>
</file>