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6"/>
  </p:notesMasterIdLst>
  <p:sldIdLst>
    <p:sldId id="256" r:id="rId2"/>
    <p:sldId id="273" r:id="rId3"/>
    <p:sldId id="262" r:id="rId4"/>
    <p:sldId id="266" r:id="rId5"/>
    <p:sldId id="269" r:id="rId6"/>
    <p:sldId id="276" r:id="rId7"/>
    <p:sldId id="258" r:id="rId8"/>
    <p:sldId id="272" r:id="rId9"/>
    <p:sldId id="260" r:id="rId10"/>
    <p:sldId id="270" r:id="rId11"/>
    <p:sldId id="274" r:id="rId12"/>
    <p:sldId id="268" r:id="rId13"/>
    <p:sldId id="271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BD2BB-C938-4B2F-AEFC-A8470FAAE4D4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D555F-DE26-4ACE-BBA8-15DDA5131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2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This (issue *) is </a:t>
            </a:r>
            <a:r>
              <a:rPr lang="en-GB" dirty="0" smtClean="0"/>
              <a:t>not mentioned in the report because it was not known at the </a:t>
            </a:r>
            <a:r>
              <a:rPr lang="en-GB" dirty="0" smtClean="0"/>
              <a:t>time,</a:t>
            </a:r>
            <a:r>
              <a:rPr lang="en-GB" baseline="0" dirty="0" smtClean="0"/>
              <a:t> furthermore it is an unlikely occurrence.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This</a:t>
            </a:r>
            <a:r>
              <a:rPr lang="en-GB" baseline="0" dirty="0" smtClean="0"/>
              <a:t> will occur when a change parameters change is made on a line containing two such changes, where one change deletes the other, so then when the second change is applied it will break the consistency of the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D555F-DE26-4ACE-BBA8-15DDA513136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5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80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5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24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5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78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5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9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8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3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6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43BC9A-4EBD-418F-9131-3AD27218D0EC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9AD2354-9228-4C1B-927E-0D58D5F08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31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eust/jcommander/" TargetMode="External"/><Relationship Id="rId2" Type="http://schemas.openxmlformats.org/officeDocument/2006/relationships/hyperlink" Target="https://github.com/antlr/grammars-v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ystem.html" TargetMode="External"/><Relationship Id="rId2" Type="http://schemas.openxmlformats.org/officeDocument/2006/relationships/hyperlink" Target="https://rhodecode.com/insights/version-control-systems-20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csar</a:t>
            </a:r>
            <a:r>
              <a:rPr lang="en-GB" dirty="0" smtClean="0"/>
              <a:t>: </a:t>
            </a:r>
            <a:r>
              <a:rPr lang="en-GB" dirty="0"/>
              <a:t>Query-driven Code Search and Refactoring </a:t>
            </a:r>
            <a:r>
              <a:rPr lang="en-GB" dirty="0" smtClean="0"/>
              <a:t>Framework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910944" cy="546375"/>
          </a:xfrm>
        </p:spPr>
        <p:txBody>
          <a:bodyPr>
            <a:normAutofit/>
          </a:bodyPr>
          <a:lstStyle/>
          <a:p>
            <a:r>
              <a:rPr lang="en-GB" dirty="0" err="1" smtClean="0"/>
              <a:t>Deniz</a:t>
            </a:r>
            <a:r>
              <a:rPr lang="en-GB" dirty="0" smtClean="0"/>
              <a:t> </a:t>
            </a:r>
            <a:r>
              <a:rPr lang="en-GB" dirty="0" err="1" smtClean="0"/>
              <a:t>Ozmus</a:t>
            </a:r>
            <a:r>
              <a:rPr lang="en-GB" dirty="0"/>
              <a:t>	</a:t>
            </a:r>
            <a:r>
              <a:rPr lang="en-GB" dirty="0" smtClean="0"/>
              <a:t>											 Supervised by Michael </a:t>
            </a:r>
            <a:r>
              <a:rPr lang="en-GB" dirty="0" err="1" smtClean="0"/>
              <a:t>Tautschnig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5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2569" y="3965331"/>
            <a:ext cx="3815862" cy="43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GB" sz="4000" b="1" dirty="0" smtClean="0">
                <a:solidFill>
                  <a:schemeClr val="tx1"/>
                </a:solidFill>
                <a:latin typeface="+mj-lt"/>
              </a:rPr>
              <a:t>Map method usages to method definitions</a:t>
            </a:r>
            <a:endParaRPr lang="en-GB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Suppose you have the following expression, can you </a:t>
            </a:r>
            <a:r>
              <a:rPr lang="en-GB" dirty="0" smtClean="0"/>
              <a:t>tell </a:t>
            </a:r>
            <a:r>
              <a:rPr lang="en-GB" dirty="0" smtClean="0"/>
              <a:t>in </a:t>
            </a:r>
            <a:r>
              <a:rPr lang="en-GB" dirty="0" smtClean="0"/>
              <a:t>which class </a:t>
            </a:r>
            <a:r>
              <a:rPr lang="en-GB" dirty="0" smtClean="0"/>
              <a:t>the method c </a:t>
            </a:r>
            <a:r>
              <a:rPr lang="en-GB" dirty="0" smtClean="0"/>
              <a:t>might be </a:t>
            </a:r>
            <a:r>
              <a:rPr lang="en-GB" dirty="0" smtClean="0"/>
              <a:t>in?</a:t>
            </a:r>
            <a:endParaRPr lang="en-GB" dirty="0"/>
          </a:p>
          <a:p>
            <a:pPr marL="0" indent="0" algn="ctr">
              <a:buNone/>
            </a:pP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super</a:t>
            </a:r>
            <a:r>
              <a:rPr lang="en-GB" dirty="0" err="1" smtClean="0">
                <a:latin typeface="Consolas" panose="020B0609020204030204" pitchFamily="49" charset="0"/>
              </a:rPr>
              <a:t>.a.getB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latin typeface="Consolas" panose="020B0609020204030204" pitchFamily="49" charset="0"/>
              </a:rPr>
              <a:t>Factory.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GB" dirty="0" smtClean="0">
                <a:latin typeface="Consolas" panose="020B0609020204030204" pitchFamily="49" charset="0"/>
              </a:rPr>
              <a:t>).c((Cooler) hot, </a:t>
            </a:r>
            <a:r>
              <a:rPr lang="en-GB" dirty="0" smtClean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en-GB" dirty="0" smtClean="0"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FFC000"/>
                </a:solidFill>
                <a:latin typeface="Consolas" panose="020B0609020204030204" pitchFamily="49" charset="0"/>
              </a:rPr>
              <a:t>100.0d</a:t>
            </a:r>
            <a:r>
              <a:rPr lang="en-GB" dirty="0" smtClean="0"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FFC000"/>
                </a:solidFill>
                <a:latin typeface="Consolas" panose="020B0609020204030204" pitchFamily="49" charset="0"/>
              </a:rPr>
              <a:t>0x30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/>
              <a:t>The type of its LHS is where the method c should be, hence the expression type resolver</a:t>
            </a:r>
          </a:p>
        </p:txBody>
      </p:sp>
    </p:spTree>
    <p:extLst>
      <p:ext uri="{BB962C8B-B14F-4D97-AF65-F5344CB8AC3E}">
        <p14:creationId xmlns:p14="http://schemas.microsoft.com/office/powerpoint/2010/main" val="34005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Achievements – Selected External Contributions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antlr</a:t>
            </a:r>
            <a:r>
              <a:rPr lang="en-GB" dirty="0"/>
              <a:t>/grammars-v4 (</a:t>
            </a:r>
            <a:r>
              <a:rPr lang="en-GB" dirty="0">
                <a:hlinkClick r:id="rId2"/>
              </a:rPr>
              <a:t>https://github.com/antlr/grammars-v4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): 2,500+</a:t>
            </a:r>
          </a:p>
          <a:p>
            <a:pPr lvl="1"/>
            <a:r>
              <a:rPr lang="en-GB" dirty="0" smtClean="0"/>
              <a:t>Disallow local </a:t>
            </a:r>
            <a:r>
              <a:rPr lang="en-GB" dirty="0" err="1" smtClean="0"/>
              <a:t>enums</a:t>
            </a:r>
            <a:r>
              <a:rPr lang="en-GB" dirty="0" smtClean="0"/>
              <a:t>/annotations in Java 8 grammar</a:t>
            </a:r>
          </a:p>
          <a:p>
            <a:pPr lvl="1"/>
            <a:r>
              <a:rPr lang="en-GB" dirty="0" smtClean="0"/>
              <a:t>Improve </a:t>
            </a:r>
            <a:r>
              <a:rPr lang="en-GB" dirty="0" err="1" smtClean="0"/>
              <a:t>methodReference</a:t>
            </a:r>
            <a:r>
              <a:rPr lang="en-GB" dirty="0" smtClean="0"/>
              <a:t> rule in Java 8 grammar</a:t>
            </a:r>
          </a:p>
          <a:p>
            <a:r>
              <a:rPr lang="en-GB" dirty="0" err="1" smtClean="0"/>
              <a:t>JCommander</a:t>
            </a:r>
            <a:r>
              <a:rPr lang="en-GB" dirty="0" smtClean="0"/>
              <a:t> (</a:t>
            </a:r>
            <a:r>
              <a:rPr lang="en-GB" dirty="0" smtClean="0">
                <a:hlinkClick r:id="rId3"/>
              </a:rPr>
              <a:t>https://github.com/cbeust/jcommander/</a:t>
            </a:r>
            <a:r>
              <a:rPr lang="en-GB" dirty="0" smtClean="0"/>
              <a:t>): 1,000+</a:t>
            </a:r>
          </a:p>
          <a:p>
            <a:pPr lvl="1"/>
            <a:r>
              <a:rPr lang="en-GB" dirty="0" smtClean="0"/>
              <a:t>Flexible </a:t>
            </a:r>
            <a:r>
              <a:rPr lang="en-GB" dirty="0"/>
              <a:t>usage </a:t>
            </a:r>
            <a:r>
              <a:rPr lang="en-GB" dirty="0" smtClean="0"/>
              <a:t>formatting</a:t>
            </a:r>
          </a:p>
          <a:p>
            <a:pPr lvl="1"/>
            <a:r>
              <a:rPr lang="en-GB" dirty="0" smtClean="0"/>
              <a:t>Fix </a:t>
            </a:r>
            <a:r>
              <a:rPr lang="en-GB" dirty="0"/>
              <a:t>locale-related issues in usage formatter </a:t>
            </a:r>
            <a:r>
              <a:rPr lang="en-GB" dirty="0" smtClean="0"/>
              <a:t>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803" y="2992582"/>
            <a:ext cx="236004" cy="225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00" y="4126431"/>
            <a:ext cx="244316" cy="2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not support method references in Java 8 – they are hard to statically analyse!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e.g. this::</a:t>
            </a:r>
            <a:r>
              <a:rPr lang="en-GB" dirty="0" err="1" smtClean="0"/>
              <a:t>methodName</a:t>
            </a:r>
            <a:endParaRPr lang="en-GB" dirty="0"/>
          </a:p>
          <a:p>
            <a:r>
              <a:rPr lang="en-GB" dirty="0" smtClean="0"/>
              <a:t>Does not support the searching by `CONTAINS` clause in the query language</a:t>
            </a:r>
          </a:p>
          <a:p>
            <a:r>
              <a:rPr lang="en-GB" dirty="0" smtClean="0"/>
              <a:t>If </a:t>
            </a:r>
            <a:r>
              <a:rPr lang="en-GB" dirty="0" smtClean="0"/>
              <a:t>two change parameters-related code changes </a:t>
            </a:r>
            <a:r>
              <a:rPr lang="en-GB" dirty="0" smtClean="0"/>
              <a:t>are on the same line, in rare cases, </a:t>
            </a:r>
            <a:r>
              <a:rPr lang="en-GB" dirty="0" err="1" smtClean="0"/>
              <a:t>csar</a:t>
            </a:r>
            <a:r>
              <a:rPr lang="en-GB" dirty="0" smtClean="0"/>
              <a:t> will make incorrect changes *</a:t>
            </a:r>
          </a:p>
          <a:p>
            <a:r>
              <a:rPr lang="en-GB" dirty="0" smtClean="0"/>
              <a:t>Unfulfilled secondary requirements: index project code and integrate into IntelliJ IDEA.</a:t>
            </a:r>
          </a:p>
          <a:p>
            <a:r>
              <a:rPr lang="en-GB" dirty="0"/>
              <a:t>Does not support external libraries, including the Java </a:t>
            </a:r>
            <a:r>
              <a:rPr lang="en-GB" dirty="0" smtClean="0"/>
              <a:t>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8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more complete </a:t>
            </a:r>
            <a:r>
              <a:rPr lang="en-GB" dirty="0" err="1" smtClean="0"/>
              <a:t>csar</a:t>
            </a:r>
            <a:r>
              <a:rPr lang="en-GB" dirty="0" smtClean="0"/>
              <a:t> query language</a:t>
            </a:r>
          </a:p>
          <a:p>
            <a:r>
              <a:rPr lang="en-GB" dirty="0" smtClean="0"/>
              <a:t>Better </a:t>
            </a:r>
            <a:r>
              <a:rPr lang="en-GB" dirty="0" smtClean="0"/>
              <a:t>plugins</a:t>
            </a:r>
          </a:p>
          <a:p>
            <a:pPr lvl="1"/>
            <a:r>
              <a:rPr lang="en-GB" dirty="0" smtClean="0"/>
              <a:t>Better interfacing</a:t>
            </a:r>
          </a:p>
          <a:p>
            <a:pPr lvl="1"/>
            <a:r>
              <a:rPr lang="en-GB" dirty="0" smtClean="0"/>
              <a:t>Sandboxing (e.g. cannot access files outside of the current project or access the internet)</a:t>
            </a:r>
          </a:p>
          <a:p>
            <a:r>
              <a:rPr lang="en-GB" dirty="0"/>
              <a:t>Secondary requirements: index project code and integrate into IntelliJ IDEA.</a:t>
            </a:r>
          </a:p>
          <a:p>
            <a:r>
              <a:rPr lang="en-GB" dirty="0" smtClean="0"/>
              <a:t>More searching and refactoring </a:t>
            </a:r>
            <a:r>
              <a:rPr lang="en-GB" dirty="0" smtClean="0"/>
              <a:t>functionality</a:t>
            </a:r>
          </a:p>
          <a:p>
            <a:r>
              <a:rPr lang="en-GB" dirty="0" smtClean="0"/>
              <a:t>Maintain coding conventions when refactoring</a:t>
            </a:r>
            <a:endParaRPr lang="en-GB" dirty="0" smtClean="0"/>
          </a:p>
          <a:p>
            <a:r>
              <a:rPr lang="en-GB" dirty="0" smtClean="0"/>
              <a:t>Implement another language to test </a:t>
            </a:r>
            <a:r>
              <a:rPr lang="en-GB" dirty="0" smtClean="0"/>
              <a:t>language-</a:t>
            </a:r>
            <a:r>
              <a:rPr lang="en-GB" dirty="0" err="1" smtClean="0"/>
              <a:t>agnositicism</a:t>
            </a:r>
            <a:r>
              <a:rPr lang="en-GB" dirty="0" smtClean="0"/>
              <a:t> (preferably a dynamic programming language)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67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Selected External Contributions: </a:t>
            </a:r>
            <a:r>
              <a:rPr lang="en-GB" dirty="0" err="1" smtClean="0"/>
              <a:t>csar</a:t>
            </a:r>
            <a:r>
              <a:rPr lang="en-GB" dirty="0" smtClean="0"/>
              <a:t>/design-docs/External Contributions.md</a:t>
            </a:r>
          </a:p>
          <a:p>
            <a:r>
              <a:rPr lang="en-GB" dirty="0" smtClean="0"/>
              <a:t>Popularity of Version Control Software: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rhodecode.com/insights/version-control-systems-2016</a:t>
            </a:r>
            <a:endParaRPr lang="en-GB" dirty="0"/>
          </a:p>
          <a:p>
            <a:r>
              <a:rPr lang="en-GB" dirty="0" smtClean="0"/>
              <a:t>Standard </a:t>
            </a:r>
            <a:r>
              <a:rPr lang="en-GB" dirty="0"/>
              <a:t>output stream: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docs.oracle.com/javase/7/docs/api/java/lang/System.html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42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Suppose that you are a software developer working on a </a:t>
            </a:r>
            <a:r>
              <a:rPr lang="en-GB" dirty="0" smtClean="0"/>
              <a:t>project</a:t>
            </a:r>
          </a:p>
          <a:p>
            <a:r>
              <a:rPr lang="en-GB" dirty="0" smtClean="0"/>
              <a:t>It is very common for developers to search for code</a:t>
            </a:r>
          </a:p>
          <a:p>
            <a:r>
              <a:rPr lang="en-GB" dirty="0" smtClean="0"/>
              <a:t>And sometimes, to then refactor it</a:t>
            </a:r>
            <a:endParaRPr lang="en-GB" dirty="0" smtClean="0"/>
          </a:p>
          <a:p>
            <a:r>
              <a:rPr lang="en-GB" dirty="0" smtClean="0"/>
              <a:t>Furthermore, these operations should be: simple, efficient, </a:t>
            </a:r>
            <a:r>
              <a:rPr lang="en-GB" dirty="0" smtClean="0"/>
              <a:t>and reliable</a:t>
            </a:r>
          </a:p>
        </p:txBody>
      </p:sp>
    </p:spTree>
    <p:extLst>
      <p:ext uri="{BB962C8B-B14F-4D97-AF65-F5344CB8AC3E}">
        <p14:creationId xmlns:p14="http://schemas.microsoft.com/office/powerpoint/2010/main" val="28655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code searching and refactoring framework</a:t>
            </a:r>
          </a:p>
          <a:p>
            <a:r>
              <a:rPr lang="en-GB" dirty="0" smtClean="0"/>
              <a:t>A tool for the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9340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should it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Primary Requirements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Query-driven </a:t>
            </a:r>
            <a:r>
              <a:rPr lang="en-GB" dirty="0" smtClean="0"/>
              <a:t>(SQL-</a:t>
            </a:r>
            <a:r>
              <a:rPr lang="en-GB" dirty="0" err="1" smtClean="0"/>
              <a:t>esque</a:t>
            </a:r>
            <a:r>
              <a:rPr lang="en-GB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en-GB" dirty="0" smtClean="0"/>
              <a:t>Semantics-based code </a:t>
            </a:r>
            <a:r>
              <a:rPr lang="en-GB" dirty="0" smtClean="0"/>
              <a:t>search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dirty="0" smtClean="0"/>
              <a:t>Custom </a:t>
            </a:r>
            <a:r>
              <a:rPr lang="en-GB" dirty="0"/>
              <a:t>search </a:t>
            </a:r>
            <a:r>
              <a:rPr lang="en-GB" dirty="0" smtClean="0"/>
              <a:t>domains</a:t>
            </a:r>
          </a:p>
          <a:p>
            <a:pPr lvl="1">
              <a:buFont typeface="+mj-lt"/>
              <a:buAutoNum type="arabicPeriod"/>
            </a:pPr>
            <a:r>
              <a:rPr lang="en-GB" dirty="0" smtClean="0"/>
              <a:t>Support </a:t>
            </a:r>
            <a:r>
              <a:rPr lang="en-GB" dirty="0"/>
              <a:t>git </a:t>
            </a:r>
            <a:r>
              <a:rPr lang="en-GB" dirty="0" smtClean="0"/>
              <a:t>repositories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dirty="0" smtClean="0"/>
              <a:t>Refactor </a:t>
            </a:r>
            <a:r>
              <a:rPr lang="en-GB" dirty="0" smtClean="0"/>
              <a:t>code</a:t>
            </a:r>
          </a:p>
          <a:p>
            <a:pPr lvl="1">
              <a:buFont typeface="+mj-lt"/>
              <a:buAutoNum type="arabicPeriod"/>
            </a:pPr>
            <a:r>
              <a:rPr lang="en-GB" dirty="0" smtClean="0"/>
              <a:t>Language-agnosticism</a:t>
            </a: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dirty="0" smtClean="0"/>
              <a:t>Support </a:t>
            </a:r>
            <a:r>
              <a:rPr lang="en-GB" dirty="0"/>
              <a:t>for Java </a:t>
            </a:r>
            <a:r>
              <a:rPr lang="en-GB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865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should it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Secondary Requirements</a:t>
            </a:r>
          </a:p>
          <a:p>
            <a:pPr lvl="1"/>
            <a:r>
              <a:rPr lang="en-GB" dirty="0" smtClean="0"/>
              <a:t>Support mercurial (hg) and subversion (</a:t>
            </a:r>
            <a:r>
              <a:rPr lang="en-GB" dirty="0" err="1" smtClean="0"/>
              <a:t>svn</a:t>
            </a:r>
            <a:r>
              <a:rPr lang="en-GB" dirty="0" smtClean="0"/>
              <a:t>) as well as git</a:t>
            </a:r>
          </a:p>
          <a:p>
            <a:pPr lvl="1"/>
            <a:r>
              <a:rPr lang="en-GB" dirty="0" smtClean="0"/>
              <a:t>Use ignore files to narrow search domain</a:t>
            </a:r>
          </a:p>
          <a:p>
            <a:pPr lvl="1"/>
            <a:r>
              <a:rPr lang="en-GB" dirty="0" smtClean="0"/>
              <a:t>Index project code</a:t>
            </a:r>
          </a:p>
          <a:p>
            <a:pPr lvl="1"/>
            <a:r>
              <a:rPr lang="en-GB" dirty="0" smtClean="0"/>
              <a:t>Integrate into an IDE (e.g. IntelliJ IDEA)</a:t>
            </a:r>
          </a:p>
          <a:p>
            <a:r>
              <a:rPr lang="en-GB" dirty="0" smtClean="0"/>
              <a:t>Non-functional Requirements</a:t>
            </a:r>
          </a:p>
          <a:p>
            <a:pPr lvl="1"/>
            <a:r>
              <a:rPr lang="en-GB" dirty="0"/>
              <a:t>Unifies searching and refactoring</a:t>
            </a:r>
          </a:p>
          <a:p>
            <a:pPr lvl="1"/>
            <a:r>
              <a:rPr lang="en-GB" dirty="0"/>
              <a:t>Scalable (multi-threaded and efficient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3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 want to automate the following:</a:t>
            </a:r>
          </a:p>
          <a:p>
            <a:r>
              <a:rPr lang="en-GB" dirty="0" smtClean="0"/>
              <a:t>I am going to modify a method and but first want to see how it is used to prevent unintended side effects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dirty="0" err="1"/>
              <a:t>csar</a:t>
            </a:r>
            <a:r>
              <a:rPr lang="en-GB" dirty="0"/>
              <a:t>: </a:t>
            </a:r>
            <a:r>
              <a:rPr lang="en-GB" dirty="0">
                <a:latin typeface="Consolas" panose="020B0609020204030204" pitchFamily="49" charset="0"/>
              </a:rPr>
              <a:t>SELECT </a:t>
            </a:r>
            <a:r>
              <a:rPr lang="en-GB" dirty="0" err="1" smtClean="0">
                <a:latin typeface="Consolas" panose="020B0609020204030204" pitchFamily="49" charset="0"/>
              </a:rPr>
              <a:t>method:use:final</a:t>
            </a:r>
            <a:r>
              <a:rPr lang="en-GB" dirty="0" smtClean="0">
                <a:latin typeface="Consolas" panose="020B0609020204030204" pitchFamily="49" charset="0"/>
              </a:rPr>
              <a:t> String </a:t>
            </a:r>
            <a:r>
              <a:rPr lang="en-GB" dirty="0" err="1" smtClean="0">
                <a:latin typeface="Consolas" panose="020B0609020204030204" pitchFamily="49" charset="0"/>
              </a:rPr>
              <a:t>appender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, String)</a:t>
            </a:r>
            <a:endParaRPr lang="en-GB" dirty="0" smtClean="0"/>
          </a:p>
          <a:p>
            <a:r>
              <a:rPr lang="en-GB" dirty="0" smtClean="0"/>
              <a:t>I am going to rename a method</a:t>
            </a:r>
          </a:p>
          <a:p>
            <a:pPr marL="0" indent="0">
              <a:buNone/>
            </a:pPr>
            <a:r>
              <a:rPr lang="en-GB" dirty="0" smtClean="0"/>
              <a:t>     e.g. 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add(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a,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b,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c,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d) { 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GB" dirty="0" smtClean="0">
                <a:latin typeface="Consolas" panose="020B0609020204030204" pitchFamily="49" charset="0"/>
              </a:rPr>
              <a:t> a + b + c + d; }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csar</a:t>
            </a:r>
            <a:r>
              <a:rPr lang="en-GB" dirty="0" smtClean="0"/>
              <a:t>: </a:t>
            </a:r>
            <a:r>
              <a:rPr lang="en-GB" dirty="0" smtClean="0">
                <a:latin typeface="Consolas" panose="020B0609020204030204" pitchFamily="49" charset="0"/>
              </a:rPr>
              <a:t>SELECT </a:t>
            </a:r>
            <a:r>
              <a:rPr lang="en-GB" dirty="0" err="1" smtClean="0">
                <a:latin typeface="Consolas" panose="020B0609020204030204" pitchFamily="49" charset="0"/>
              </a:rPr>
              <a:t>method:def:public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add(4) REFACTOR </a:t>
            </a:r>
            <a:r>
              <a:rPr lang="en-GB" dirty="0" err="1" smtClean="0">
                <a:latin typeface="Consolas" panose="020B0609020204030204" pitchFamily="49" charset="0"/>
              </a:rPr>
              <a:t>rename:sum</a:t>
            </a:r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/>
              <a:t>I am going to modify a method signature to reduce redundancies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e.g. 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double(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a, </a:t>
            </a:r>
            <a:r>
              <a:rPr lang="en-GB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b) { </a:t>
            </a:r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GB" dirty="0" smtClean="0">
                <a:latin typeface="Consolas" panose="020B0609020204030204" pitchFamily="49" charset="0"/>
              </a:rPr>
              <a:t> * a; 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csar</a:t>
            </a:r>
            <a:r>
              <a:rPr lang="en-GB" dirty="0" smtClean="0"/>
              <a:t>: </a:t>
            </a:r>
            <a:r>
              <a:rPr lang="en-GB" dirty="0" smtClean="0">
                <a:latin typeface="Consolas" panose="020B0609020204030204" pitchFamily="49" charset="0"/>
              </a:rPr>
              <a:t>SELECT </a:t>
            </a:r>
            <a:r>
              <a:rPr lang="en-GB" dirty="0" err="1" smtClean="0">
                <a:latin typeface="Consolas" panose="020B0609020204030204" pitchFamily="49" charset="0"/>
              </a:rPr>
              <a:t>method:def:public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int</a:t>
            </a:r>
            <a:r>
              <a:rPr lang="en-GB" dirty="0" smtClean="0">
                <a:latin typeface="Consolas" panose="020B0609020204030204" pitchFamily="49" charset="0"/>
              </a:rPr>
              <a:t> double(2) REFACTOR </a:t>
            </a:r>
            <a:r>
              <a:rPr lang="en-GB" dirty="0" err="1" smtClean="0">
                <a:latin typeface="Consolas" panose="020B0609020204030204" pitchFamily="49" charset="0"/>
              </a:rPr>
              <a:t>changeparam:int</a:t>
            </a:r>
            <a:r>
              <a:rPr lang="en-GB" dirty="0" smtClean="0">
                <a:latin typeface="Consolas" panose="020B06090202040302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9204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csar</a:t>
            </a:r>
            <a:r>
              <a:rPr lang="en-GB" dirty="0" smtClean="0"/>
              <a:t> is comprised of modules</a:t>
            </a:r>
          </a:p>
          <a:p>
            <a:r>
              <a:rPr lang="en-GB" dirty="0" smtClean="0"/>
              <a:t>These modules can be described as:</a:t>
            </a:r>
          </a:p>
          <a:p>
            <a:pPr lvl="1"/>
            <a:r>
              <a:rPr lang="en-GB" dirty="0" smtClean="0"/>
              <a:t>Frontend</a:t>
            </a:r>
          </a:p>
          <a:p>
            <a:pPr lvl="1"/>
            <a:r>
              <a:rPr lang="en-GB" dirty="0" smtClean="0"/>
              <a:t>API</a:t>
            </a:r>
          </a:p>
          <a:p>
            <a:pPr lvl="1"/>
            <a:r>
              <a:rPr lang="en-GB" dirty="0" smtClean="0"/>
              <a:t>Plugins (multiple modules)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84" y="534804"/>
            <a:ext cx="4146579" cy="58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csar</a:t>
            </a:r>
            <a:r>
              <a:rPr lang="en-GB" dirty="0" smtClean="0"/>
              <a:t>-frontend invoked with user </a:t>
            </a:r>
            <a:r>
              <a:rPr lang="en-GB" dirty="0" smtClean="0"/>
              <a:t>input (a </a:t>
            </a:r>
            <a:r>
              <a:rPr lang="en-GB" dirty="0" err="1" smtClean="0"/>
              <a:t>csar</a:t>
            </a:r>
            <a:r>
              <a:rPr lang="en-GB" dirty="0" smtClean="0"/>
              <a:t> query and some command-line arguments)</a:t>
            </a:r>
            <a:endParaRPr lang="en-GB" dirty="0" smtClean="0"/>
          </a:p>
          <a:p>
            <a:r>
              <a:rPr lang="en-GB" dirty="0" err="1" smtClean="0"/>
              <a:t>csar</a:t>
            </a:r>
            <a:r>
              <a:rPr lang="en-GB" dirty="0" smtClean="0"/>
              <a:t>-frontend invokes </a:t>
            </a:r>
            <a:r>
              <a:rPr lang="en-GB" dirty="0" err="1" smtClean="0"/>
              <a:t>csar-api</a:t>
            </a:r>
            <a:endParaRPr lang="en-GB" dirty="0" smtClean="0"/>
          </a:p>
          <a:p>
            <a:r>
              <a:rPr lang="en-GB" dirty="0" err="1" smtClean="0"/>
              <a:t>csar-api</a:t>
            </a:r>
            <a:r>
              <a:rPr lang="en-GB" dirty="0" smtClean="0"/>
              <a:t> carries out the following tasks:</a:t>
            </a:r>
          </a:p>
          <a:p>
            <a:pPr lvl="1"/>
            <a:r>
              <a:rPr lang="en-GB" dirty="0" smtClean="0"/>
              <a:t>Load plugins</a:t>
            </a:r>
          </a:p>
          <a:p>
            <a:pPr lvl="1"/>
            <a:r>
              <a:rPr lang="en-GB" dirty="0" smtClean="0"/>
              <a:t>Parse </a:t>
            </a:r>
            <a:r>
              <a:rPr lang="en-GB" dirty="0" err="1" smtClean="0"/>
              <a:t>csar</a:t>
            </a:r>
            <a:r>
              <a:rPr lang="en-GB" dirty="0" smtClean="0"/>
              <a:t> query</a:t>
            </a:r>
          </a:p>
          <a:p>
            <a:pPr lvl="1"/>
            <a:r>
              <a:rPr lang="en-GB" dirty="0" smtClean="0"/>
              <a:t>Parse project code</a:t>
            </a:r>
          </a:p>
          <a:p>
            <a:pPr lvl="1"/>
            <a:r>
              <a:rPr lang="en-GB" dirty="0" smtClean="0"/>
              <a:t>Post-process project code</a:t>
            </a:r>
          </a:p>
          <a:p>
            <a:pPr lvl="1"/>
            <a:r>
              <a:rPr lang="en-GB" dirty="0" smtClean="0"/>
              <a:t>Search project code</a:t>
            </a:r>
          </a:p>
          <a:p>
            <a:pPr lvl="1"/>
            <a:r>
              <a:rPr lang="en-GB" dirty="0" smtClean="0"/>
              <a:t>Refactor project code (if applicable)</a:t>
            </a:r>
          </a:p>
          <a:p>
            <a:r>
              <a:rPr lang="en-GB" dirty="0" err="1" smtClean="0"/>
              <a:t>csar</a:t>
            </a:r>
            <a:r>
              <a:rPr lang="en-GB" dirty="0" smtClean="0"/>
              <a:t>-frontend </a:t>
            </a:r>
            <a:r>
              <a:rPr lang="en-GB" dirty="0" smtClean="0"/>
              <a:t>formats and prints </a:t>
            </a:r>
            <a:r>
              <a:rPr lang="en-GB" dirty="0" smtClean="0"/>
              <a:t>search and then refactor results</a:t>
            </a:r>
          </a:p>
        </p:txBody>
      </p:sp>
    </p:spTree>
    <p:extLst>
      <p:ext uri="{BB962C8B-B14F-4D97-AF65-F5344CB8AC3E}">
        <p14:creationId xmlns:p14="http://schemas.microsoft.com/office/powerpoint/2010/main" val="138460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Achievements – Successes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4550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Cross-platform</a:t>
            </a:r>
            <a:endParaRPr lang="en-GB" dirty="0" smtClean="0"/>
          </a:p>
          <a:p>
            <a:r>
              <a:rPr lang="en-GB" dirty="0" smtClean="0"/>
              <a:t>Implemented </a:t>
            </a:r>
            <a:r>
              <a:rPr lang="en-GB" dirty="0" err="1" smtClean="0"/>
              <a:t>csar</a:t>
            </a:r>
            <a:r>
              <a:rPr lang="en-GB" dirty="0" smtClean="0"/>
              <a:t> query language</a:t>
            </a:r>
          </a:p>
          <a:p>
            <a:r>
              <a:rPr lang="en-GB" dirty="0" smtClean="0"/>
              <a:t>Implemented a plugin for Java </a:t>
            </a:r>
            <a:r>
              <a:rPr lang="en-GB" dirty="0" smtClean="0"/>
              <a:t>8</a:t>
            </a:r>
          </a:p>
          <a:p>
            <a:pPr lvl="1"/>
            <a:r>
              <a:rPr lang="en-GB" dirty="0"/>
              <a:t>Searching for methods (definitions and usages)</a:t>
            </a:r>
          </a:p>
          <a:p>
            <a:pPr lvl="1"/>
            <a:r>
              <a:rPr lang="en-GB" dirty="0" smtClean="0"/>
              <a:t>Post-processing:</a:t>
            </a:r>
          </a:p>
          <a:p>
            <a:pPr lvl="2"/>
            <a:r>
              <a:rPr lang="en-GB" dirty="0" smtClean="0"/>
              <a:t>Map method usages to method definitions</a:t>
            </a:r>
          </a:p>
          <a:p>
            <a:pPr lvl="2"/>
            <a:r>
              <a:rPr lang="en-GB" dirty="0" smtClean="0"/>
              <a:t>Type hierarchy resolver</a:t>
            </a:r>
          </a:p>
          <a:p>
            <a:pPr lvl="2"/>
            <a:r>
              <a:rPr lang="en-GB" dirty="0" smtClean="0"/>
              <a:t>Overridden methods resolver</a:t>
            </a:r>
          </a:p>
          <a:p>
            <a:pPr lvl="2"/>
            <a:r>
              <a:rPr lang="en-GB" dirty="0" smtClean="0"/>
              <a:t>Qualified name resolver</a:t>
            </a:r>
          </a:p>
          <a:p>
            <a:pPr lvl="2"/>
            <a:r>
              <a:rPr lang="en-GB" dirty="0" smtClean="0"/>
              <a:t>Expression type resolver</a:t>
            </a:r>
          </a:p>
          <a:p>
            <a:pPr lvl="1"/>
            <a:r>
              <a:rPr lang="en-GB" dirty="0"/>
              <a:t>Refactoring for methods (renaming and changing parameters</a:t>
            </a:r>
            <a:r>
              <a:rPr lang="en-GB" dirty="0" smtClean="0"/>
              <a:t>)</a:t>
            </a:r>
          </a:p>
          <a:p>
            <a:r>
              <a:rPr lang="en-GB" dirty="0"/>
              <a:t>Support for git, hg, and </a:t>
            </a:r>
            <a:r>
              <a:rPr lang="en-GB" dirty="0" err="1"/>
              <a:t>svn</a:t>
            </a:r>
            <a:r>
              <a:rPr lang="en-GB" dirty="0"/>
              <a:t> </a:t>
            </a:r>
            <a:r>
              <a:rPr lang="en-GB" dirty="0" smtClean="0"/>
              <a:t>repositories</a:t>
            </a:r>
            <a:endParaRPr lang="en-GB" dirty="0" smtClean="0"/>
          </a:p>
          <a:p>
            <a:r>
              <a:rPr lang="en-GB" dirty="0" smtClean="0"/>
              <a:t>Scalability </a:t>
            </a:r>
            <a:r>
              <a:rPr lang="en-GB" dirty="0" smtClean="0"/>
              <a:t>(</a:t>
            </a:r>
            <a:r>
              <a:rPr lang="en-GB" dirty="0" smtClean="0"/>
              <a:t>multi-threaded)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94" y="2035665"/>
            <a:ext cx="40195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195</TotalTime>
  <Words>764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 2</vt:lpstr>
      <vt:lpstr>Quotable</vt:lpstr>
      <vt:lpstr>csar: Query-driven Code Search and Refactoring Framework </vt:lpstr>
      <vt:lpstr>What is the problem?</vt:lpstr>
      <vt:lpstr>What is it?</vt:lpstr>
      <vt:lpstr>What should it do?</vt:lpstr>
      <vt:lpstr>What should it do?</vt:lpstr>
      <vt:lpstr>Use Cases</vt:lpstr>
      <vt:lpstr>High-level Structure</vt:lpstr>
      <vt:lpstr>How it works</vt:lpstr>
      <vt:lpstr>Achievements – Successes</vt:lpstr>
      <vt:lpstr>Map method usages to method definitions</vt:lpstr>
      <vt:lpstr>Achievements – Selected External Contributions</vt:lpstr>
      <vt:lpstr>Issues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csar: Query-driven Code Search and Refactoring Framework</dc:title>
  <dc:creator>pure</dc:creator>
  <cp:lastModifiedBy>Deniz Ozmus</cp:lastModifiedBy>
  <cp:revision>97</cp:revision>
  <dcterms:created xsi:type="dcterms:W3CDTF">2018-04-09T14:38:31Z</dcterms:created>
  <dcterms:modified xsi:type="dcterms:W3CDTF">2018-05-02T12:25:52Z</dcterms:modified>
</cp:coreProperties>
</file>