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6" r:id="rId5"/>
    <p:sldId id="267" r:id="rId6"/>
    <p:sldId id="284" r:id="rId7"/>
    <p:sldId id="280" r:id="rId8"/>
    <p:sldId id="275" r:id="rId9"/>
    <p:sldId id="289" r:id="rId10"/>
    <p:sldId id="270" r:id="rId11"/>
    <p:sldId id="272" r:id="rId12"/>
    <p:sldId id="288" r:id="rId13"/>
    <p:sldId id="290" r:id="rId14"/>
    <p:sldId id="276" r:id="rId15"/>
    <p:sldId id="286" r:id="rId16"/>
    <p:sldId id="283" r:id="rId17"/>
    <p:sldId id="292" r:id="rId18"/>
    <p:sldId id="273" r:id="rId19"/>
    <p:sldId id="277" r:id="rId20"/>
    <p:sldId id="274" r:id="rId21"/>
    <p:sldId id="282" r:id="rId22"/>
    <p:sldId id="281" r:id="rId23"/>
    <p:sldId id="293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E547-BAAC-49C9-96C1-2EF24C86C21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74B-B3B4-40AD-865A-C188604074B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3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76F99-0C14-4B99-ADE0-2BC535F488F4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504378-F5EA-4C6D-9F20-5DD5275D5E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98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877E-34F0-45DA-BFF3-A4026ED68CD9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61A1D-D471-4C4E-BABB-70F18917C56B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580-E037-4962-9B10-0B01A4F4CFE2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6CD15-43D8-453C-99B3-FEAE68C9A9C1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0132F-2908-4A2D-93BA-AEA9598A4ECB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E1D73-660B-4641-A7AC-D75DB48EF001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DBB44-20BA-4AB1-B3C1-17ED77FEFAEC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05695C5-85A1-44DB-9C6D-2F3D6204D345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DC7DA49-1BD8-44BE-9FA5-E6F240A00120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B8250-8FD5-46A4-80E4-FF06E3DD67D1}" type="datetime1">
              <a:rPr lang="zh-CN" altLang="en-US" noProof="0" smtClean="0"/>
              <a:t>2022/10/3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077" y="1844442"/>
            <a:ext cx="5447072" cy="3494791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altLang="zh-CN" sz="6700" dirty="0">
                <a:latin typeface="Microsoft YaHei UI" panose="020B0503020204020204" pitchFamily="34" charset="-122"/>
              </a:rPr>
              <a:t>Organs-Q1</a:t>
            </a:r>
            <a:br>
              <a:rPr lang="en-US" altLang="zh-CN" sz="6700" dirty="0">
                <a:latin typeface="Microsoft YaHei UI" panose="020B0503020204020204" pitchFamily="34" charset="-122"/>
              </a:rPr>
            </a:br>
            <a:br>
              <a:rPr lang="en-US" altLang="zh-CN" sz="6700" dirty="0">
                <a:latin typeface="Microsoft YaHei UI" panose="020B0503020204020204" pitchFamily="34" charset="-122"/>
              </a:rPr>
            </a:br>
            <a:r>
              <a:rPr lang="en-US" altLang="zh-CN" sz="6700" dirty="0">
                <a:latin typeface="Microsoft YaHei UI" panose="020B0503020204020204" pitchFamily="34" charset="-122"/>
              </a:rPr>
              <a:t>Presentation</a:t>
            </a:r>
            <a:br>
              <a:rPr lang="en-US" altLang="zh-CN" dirty="0">
                <a:latin typeface="Microsoft YaHei UI" panose="020B0503020204020204" pitchFamily="34" charset="-122"/>
              </a:rPr>
            </a:br>
            <a:endParaRPr lang="en-US" alt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Wong </a:t>
            </a:r>
            <a:r>
              <a:rPr lang="en-US" altLang="zh-CN" dirty="0" err="1">
                <a:latin typeface="Microsoft YaHei UI" panose="020B0503020204020204" pitchFamily="34" charset="-122"/>
              </a:rPr>
              <a:t>kwok</a:t>
            </a:r>
            <a:r>
              <a:rPr lang="en-US" altLang="zh-CN" dirty="0">
                <a:latin typeface="Microsoft YaHei UI" panose="020B0503020204020204" pitchFamily="34" charset="-122"/>
              </a:rPr>
              <a:t> yin, </a:t>
            </a:r>
            <a:r>
              <a:rPr lang="en-US" altLang="zh-CN" dirty="0" err="1">
                <a:latin typeface="Microsoft YaHei UI" panose="020B0503020204020204" pitchFamily="34" charset="-122"/>
              </a:rPr>
              <a:t>kenny</a:t>
            </a:r>
            <a:endParaRPr lang="en-US" altLang="zh-CN" dirty="0">
              <a:latin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FD98-12FB-5B01-6316-BAD5CA2A3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6360" y="3009525"/>
            <a:ext cx="9479280" cy="838950"/>
          </a:xfrm>
        </p:spPr>
        <p:txBody>
          <a:bodyPr/>
          <a:lstStyle/>
          <a:p>
            <a:r>
              <a:rPr lang="en-US" altLang="zh-CN" dirty="0"/>
              <a:t>They Just </a:t>
            </a:r>
            <a:r>
              <a:rPr lang="en-US" altLang="zh-CN" dirty="0" err="1"/>
              <a:t>Wanna</a:t>
            </a:r>
            <a:r>
              <a:rPr lang="en-US" altLang="zh-CN" dirty="0"/>
              <a:t> Die Peacefully…..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2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lose up of pin and stethoscope, pinned on doctor's appointment">
            <a:extLst>
              <a:ext uri="{FF2B5EF4-FFF2-40B4-BE49-F238E27FC236}">
                <a16:creationId xmlns:a16="http://schemas.microsoft.com/office/drawing/2014/main" id="{AA75D516-FFB0-5A8D-3DC5-EB3C0458B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99" b="494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CF6A7-4521-CF73-01EB-41E1C286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Negative Right to Property</a:t>
            </a:r>
            <a:endParaRPr lang="zh-CN" alt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DC666A-31CF-DC62-8E0F-63A88E91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E70F-D9ED-EDB2-5264-C58262E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/>
              <a:t>‘Justice and the Compulsory Taking of Live Body parts’</a:t>
            </a:r>
            <a:br>
              <a:rPr lang="en-US" altLang="zh-CN" sz="2800" i="1" dirty="0"/>
            </a:br>
            <a:endParaRPr lang="zh-CN" altLang="en-US" sz="28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DEF3-9F66-87E1-A396-1CBF3022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3621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b="1" dirty="0"/>
              <a:t>“</a:t>
            </a:r>
            <a:r>
              <a:rPr lang="en-US" altLang="zh-CN" b="1" dirty="0"/>
              <a:t>… apart from the brain, the heart, the lungs, and the liver as a whole, all body parts are the </a:t>
            </a:r>
            <a:r>
              <a:rPr lang="en-US" altLang="zh-CN" b="1" u="sng" dirty="0">
                <a:highlight>
                  <a:srgbClr val="FFFF00"/>
                </a:highlight>
              </a:rPr>
              <a:t>kind of goods</a:t>
            </a:r>
            <a:r>
              <a:rPr lang="en-US" altLang="zh-CN" b="1" dirty="0"/>
              <a:t> of which it makes sense to say that the sick can have a right to them.</a:t>
            </a:r>
            <a:r>
              <a:rPr lang="zh-CN" altLang="en-US" b="1" dirty="0"/>
              <a:t>”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0C79611-92B9-01DA-24BA-354EA36A28B7}"/>
              </a:ext>
            </a:extLst>
          </p:cNvPr>
          <p:cNvSpPr txBox="1">
            <a:spLocks/>
          </p:cNvSpPr>
          <p:nvPr/>
        </p:nvSpPr>
        <p:spPr>
          <a:xfrm>
            <a:off x="1036320" y="28660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/>
              <a:t>Fabre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224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39073-2867-9133-73FC-3B9BD7BBDE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3862" y="3071870"/>
            <a:ext cx="8584276" cy="714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Will and testament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7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 Mural Fat boy with burger and hot dog - PIXERS.NET.AU">
            <a:extLst>
              <a:ext uri="{FF2B5EF4-FFF2-40B4-BE49-F238E27FC236}">
                <a16:creationId xmlns:a16="http://schemas.microsoft.com/office/drawing/2014/main" id="{B7415C77-03FE-FD40-B39F-CEC48B5A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" y="1463906"/>
            <a:ext cx="4743330" cy="39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na steps in to regulate brutal '996' work culture - BBC News">
            <a:extLst>
              <a:ext uri="{FF2B5EF4-FFF2-40B4-BE49-F238E27FC236}">
                <a16:creationId xmlns:a16="http://schemas.microsoft.com/office/drawing/2014/main" id="{2BCA2828-AC4E-CCE0-2BF5-ABA2122B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71" y="1839580"/>
            <a:ext cx="5651269" cy="31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3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571A0-80F2-0B41-FEE7-51B01F6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Non-Consequentialism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3F0E3-3A3E-003B-5703-69C47E07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15409"/>
            <a:ext cx="10058400" cy="427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b="1" u="sng" dirty="0"/>
              <a:t>It is wrong to violate a right</a:t>
            </a:r>
            <a:r>
              <a:rPr lang="en-US" altLang="zh-CN" b="1" dirty="0"/>
              <a:t>, even if you could do more good, by doing so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029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clasping its hands">
            <a:extLst>
              <a:ext uri="{FF2B5EF4-FFF2-40B4-BE49-F238E27FC236}">
                <a16:creationId xmlns:a16="http://schemas.microsoft.com/office/drawing/2014/main" id="{1914828C-F63B-ED89-9D9D-273C9CBA0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5" b="3089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797E2F-B4C8-3A4D-530F-09FCA340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Would more lives be saved?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0EBCF26-F1FD-2E65-157D-8CC25A80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Moral Obligation</a:t>
            </a:r>
          </a:p>
        </p:txBody>
      </p:sp>
    </p:spTree>
    <p:extLst>
      <p:ext uri="{BB962C8B-B14F-4D97-AF65-F5344CB8AC3E}">
        <p14:creationId xmlns:p14="http://schemas.microsoft.com/office/powerpoint/2010/main" val="8311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F4AA-940E-FDFF-38AC-DEEFA9CA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Save More Lives Argument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F9C30-1432-0726-FA49-0F40F11B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98784"/>
            <a:ext cx="10058400" cy="4604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It would increase the number of lives saved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9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157C-52D3-F244-08D8-54FB8A15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Sweat Factory &amp; Nike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D2257-EC0B-BA7B-8ED3-37E401BE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3FBD8-CA19-CB65-04C2-1736E0FC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05" y="2108201"/>
            <a:ext cx="5829749" cy="3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17CE52-0F82-AB9C-A0DB-2096280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Moral Obligation</a:t>
            </a:r>
            <a:endParaRPr lang="zh-CN" altLang="en-US" dirty="0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81EFDC16-F7CF-6D0C-36CE-B5C07EF3B29B}"/>
              </a:ext>
            </a:extLst>
          </p:cNvPr>
          <p:cNvSpPr/>
          <p:nvPr/>
        </p:nvSpPr>
        <p:spPr>
          <a:xfrm>
            <a:off x="1521230" y="2651759"/>
            <a:ext cx="1800000" cy="1800000"/>
          </a:xfrm>
          <a:prstGeom prst="smileyFace">
            <a:avLst>
              <a:gd name="adj" fmla="val -46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388A8928-9284-E13C-4D13-57A70DC83F97}"/>
              </a:ext>
            </a:extLst>
          </p:cNvPr>
          <p:cNvSpPr/>
          <p:nvPr/>
        </p:nvSpPr>
        <p:spPr>
          <a:xfrm>
            <a:off x="7970771" y="2651759"/>
            <a:ext cx="1800000" cy="1800000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03E67-4254-2559-AFFC-159006BD89A9}"/>
              </a:ext>
            </a:extLst>
          </p:cNvPr>
          <p:cNvSpPr txBox="1"/>
          <p:nvPr/>
        </p:nvSpPr>
        <p:spPr>
          <a:xfrm>
            <a:off x="1336419" y="4638502"/>
            <a:ext cx="21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Gonna</a:t>
            </a:r>
            <a:r>
              <a:rPr lang="en-US" altLang="zh-CN" dirty="0"/>
              <a:t> Die)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F38E69-7F7F-C54D-68CB-5B3001F5FE06}"/>
              </a:ext>
            </a:extLst>
          </p:cNvPr>
          <p:cNvSpPr txBox="1"/>
          <p:nvPr/>
        </p:nvSpPr>
        <p:spPr>
          <a:xfrm>
            <a:off x="8160578" y="4621877"/>
            <a:ext cx="142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(Need Organ)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25D1-1302-4973-A57E-BD847BFE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5449" y="1651000"/>
            <a:ext cx="10113962" cy="3556000"/>
          </a:xfrm>
        </p:spPr>
        <p:txBody>
          <a:bodyPr>
            <a:noAutofit/>
          </a:bodyPr>
          <a:lstStyle/>
          <a:p>
            <a:pPr algn="just"/>
            <a:r>
              <a:rPr lang="en-US" altLang="zh-CN" sz="4800" dirty="0"/>
              <a:t>‘We ought not take organs from the dead if they have requested not to donate their organs, or if their family does not want their organs to be donated.’ Discuss.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9395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DBD0-E0B6-5912-E01D-1749913CCA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96283" y="3079383"/>
            <a:ext cx="7199434" cy="6992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ans-HK" dirty="0"/>
              <a:t>Thank you for your attention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5223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66BD9-5365-5AF2-BC98-8F62D932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they aren’t person……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F7D68-AC53-B028-02B4-288255C7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169"/>
            <a:ext cx="10058400" cy="1981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 They don’t have rational agency </a:t>
            </a:r>
            <a:r>
              <a:rPr lang="en-US" altLang="zh-CN" dirty="0">
                <a:sym typeface="Wingdings" panose="05000000000000000000" pitchFamily="2" charset="2"/>
              </a:rPr>
              <a:t>(No Rational Thinking/No Action)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 Take the decision from their family who has rational agency.</a:t>
            </a:r>
            <a:br>
              <a:rPr lang="en-US" altLang="zh-CN" dirty="0">
                <a:sym typeface="Wingdings" panose="05000000000000000000" pitchFamily="2" charset="2"/>
              </a:rPr>
            </a:b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ym typeface="Wingdings" panose="05000000000000000000" pitchFamily="2" charset="2"/>
              </a:rPr>
              <a:t> Example: Children, Human Beings with cognitive disorders.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06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32C7-0A61-5E90-E080-7622132A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03" y="411294"/>
            <a:ext cx="10615353" cy="1450757"/>
          </a:xfrm>
        </p:spPr>
        <p:txBody>
          <a:bodyPr/>
          <a:lstStyle/>
          <a:p>
            <a:r>
              <a:rPr lang="en-US" altLang="zh-CN" dirty="0"/>
              <a:t>They have requested not to donate…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1F7F-62E0-F717-B594-DC84DF19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48529"/>
            <a:ext cx="10058400" cy="25386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Respect Autonomy Principle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Negative Right to Property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Moral Obligation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51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sh pins laying down with one standing up">
            <a:extLst>
              <a:ext uri="{FF2B5EF4-FFF2-40B4-BE49-F238E27FC236}">
                <a16:creationId xmlns:a16="http://schemas.microsoft.com/office/drawing/2014/main" id="{816FC64D-CFA7-B784-2F3C-A786F1836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12" b="4202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E2FD07-1C1E-072D-F21E-4C5A6BD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Respect Autonomy Principle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1478647-0903-2699-83D9-C2ACF97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ltural heritage - Wikipedia">
            <a:extLst>
              <a:ext uri="{FF2B5EF4-FFF2-40B4-BE49-F238E27FC236}">
                <a16:creationId xmlns:a16="http://schemas.microsoft.com/office/drawing/2014/main" id="{0860C6D8-F01F-55BD-C550-4CB221C2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6262"/>
            <a:ext cx="78105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E70F-D9ED-EDB2-5264-C58262E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/>
              <a:t>‘Justice and the Compulsory Taking of Live Body parts’</a:t>
            </a:r>
            <a:br>
              <a:rPr lang="en-US" altLang="zh-CN" sz="2800" i="1" dirty="0"/>
            </a:br>
            <a:endParaRPr lang="zh-CN" altLang="en-US" sz="28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DEF3-9F66-87E1-A396-1CBF3022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6513"/>
            <a:ext cx="10058400" cy="103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b="1" dirty="0"/>
              <a:t>“ It is unjust to deny one's organs to those who need them, even if one does not consent to be considered as a supplier”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0C79611-92B9-01DA-24BA-354EA36A28B7}"/>
              </a:ext>
            </a:extLst>
          </p:cNvPr>
          <p:cNvSpPr txBox="1">
            <a:spLocks/>
          </p:cNvSpPr>
          <p:nvPr/>
        </p:nvSpPr>
        <p:spPr>
          <a:xfrm>
            <a:off x="1036320" y="28660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/>
              <a:t>Fabre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8632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C2FF-7AB3-4F89-2379-94FC024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 P. Flaherty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54A16-FF65-CE64-DCCE-9754C290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8581"/>
            <a:ext cx="10058400" cy="1640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 'Forcible extraction of living body tissue causes revulsion in </a:t>
            </a:r>
            <a:r>
              <a:rPr lang="en-US" altLang="zh-CN" b="1"/>
              <a:t>the judicial </a:t>
            </a:r>
            <a:r>
              <a:rPr lang="en-US" altLang="zh-CN" b="1" dirty="0"/>
              <a:t>mind ... You can picture the man being strapped to the table and then the extraction.'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509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734E7-47AA-D229-1468-02D0607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01D1D-ACA5-7F47-948E-176BD65E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D77C4C-EBF1-46BA-0060-BB052098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4" y="65415"/>
            <a:ext cx="11533333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1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42_TF11437505" id="{721DCC7D-6B01-40AC-8498-F7F27AD0E568}" vid="{B0FC5828-A193-4939-A2C9-FDD6CF7903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{09A77D14-9F04-4056-AB79-D512B4C5CDA3}tf11437505_win32</Template>
  <TotalTime>627</TotalTime>
  <Words>323</Words>
  <Application>Microsoft Office PowerPoint</Application>
  <PresentationFormat>宽屏</PresentationFormat>
  <Paragraphs>38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Calibri</vt:lpstr>
      <vt:lpstr>Speak Pro</vt:lpstr>
      <vt:lpstr>Wingdings</vt:lpstr>
      <vt:lpstr>RetrospectVTI</vt:lpstr>
      <vt:lpstr>Organs-Q1  Presentation </vt:lpstr>
      <vt:lpstr>‘We ought not take organs from the dead if they have requested not to donate their organs, or if their family does not want their organs to be donated.’ Discuss.</vt:lpstr>
      <vt:lpstr>If they aren’t person……</vt:lpstr>
      <vt:lpstr>They have requested not to donate…</vt:lpstr>
      <vt:lpstr>Respect Autonomy Principle</vt:lpstr>
      <vt:lpstr>PowerPoint 演示文稿</vt:lpstr>
      <vt:lpstr>‘Justice and the Compulsory Taking of Live Body parts’ </vt:lpstr>
      <vt:lpstr>John P. Flaherty</vt:lpstr>
      <vt:lpstr>PowerPoint 演示文稿</vt:lpstr>
      <vt:lpstr>They Just Wanna Die Peacefully…..</vt:lpstr>
      <vt:lpstr>Negative Right to Property</vt:lpstr>
      <vt:lpstr>‘Justice and the Compulsory Taking of Live Body parts’ </vt:lpstr>
      <vt:lpstr>Will and testament</vt:lpstr>
      <vt:lpstr>PowerPoint 演示文稿</vt:lpstr>
      <vt:lpstr>Non-Consequentialism</vt:lpstr>
      <vt:lpstr>Would more lives be saved?</vt:lpstr>
      <vt:lpstr>The Save More Lives Argument</vt:lpstr>
      <vt:lpstr>Sweat Factory &amp; Nike</vt:lpstr>
      <vt:lpstr>Moral Obligation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Organs-Q1  Presentation </dc:title>
  <dc:creator>Kwok Yin Wong</dc:creator>
  <cp:lastModifiedBy>Kwok Yin Wong</cp:lastModifiedBy>
  <cp:revision>39</cp:revision>
  <dcterms:created xsi:type="dcterms:W3CDTF">2022-10-01T05:44:30Z</dcterms:created>
  <dcterms:modified xsi:type="dcterms:W3CDTF">2022-10-03T07:17:54Z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