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82" r:id="rId2"/>
    <p:sldId id="329" r:id="rId3"/>
    <p:sldId id="331" r:id="rId4"/>
    <p:sldId id="332" r:id="rId5"/>
    <p:sldId id="333" r:id="rId6"/>
    <p:sldId id="341" r:id="rId7"/>
    <p:sldId id="342" r:id="rId8"/>
    <p:sldId id="343" r:id="rId9"/>
    <p:sldId id="344" r:id="rId10"/>
    <p:sldId id="337" r:id="rId11"/>
    <p:sldId id="346" r:id="rId12"/>
    <p:sldId id="345" r:id="rId13"/>
    <p:sldId id="338" r:id="rId14"/>
    <p:sldId id="31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74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8F565-A337-4B8C-9D18-6D98F0ADB368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CFF2E-BE26-4313-B8A7-8213A47140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5358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E5120-E06D-4DAC-916E-191FA8D0ACB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3A26-DC22-4AE7-8C9E-2F64F8AF0314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8024-14C2-4FBB-B0D1-5C6CBE3B0F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3A26-DC22-4AE7-8C9E-2F64F8AF0314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8024-14C2-4FBB-B0D1-5C6CBE3B0F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3A26-DC22-4AE7-8C9E-2F64F8AF0314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8024-14C2-4FBB-B0D1-5C6CBE3B0F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3A26-DC22-4AE7-8C9E-2F64F8AF0314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8024-14C2-4FBB-B0D1-5C6CBE3B0F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3A26-DC22-4AE7-8C9E-2F64F8AF0314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8024-14C2-4FBB-B0D1-5C6CBE3B0F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3A26-DC22-4AE7-8C9E-2F64F8AF0314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8024-14C2-4FBB-B0D1-5C6CBE3B0F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3A26-DC22-4AE7-8C9E-2F64F8AF0314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8024-14C2-4FBB-B0D1-5C6CBE3B0F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3A26-DC22-4AE7-8C9E-2F64F8AF0314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8024-14C2-4FBB-B0D1-5C6CBE3B0F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3A26-DC22-4AE7-8C9E-2F64F8AF0314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8024-14C2-4FBB-B0D1-5C6CBE3B0F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3A26-DC22-4AE7-8C9E-2F64F8AF0314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8024-14C2-4FBB-B0D1-5C6CBE3B0F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3A26-DC22-4AE7-8C9E-2F64F8AF0314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8024-14C2-4FBB-B0D1-5C6CBE3B0F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C3A26-DC22-4AE7-8C9E-2F64F8AF0314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48024-14C2-4FBB-B0D1-5C6CBE3B0F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97922" y="1685026"/>
            <a:ext cx="790075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latin typeface="PMingLiU" pitchFamily="18" charset="-120"/>
                <a:ea typeface="PMingLiU" pitchFamily="18" charset="-120"/>
              </a:rPr>
              <a:t>广东能态科技投资有限公司</a:t>
            </a:r>
            <a:endParaRPr lang="en-US" altLang="zh-CN" sz="4000" b="1" dirty="0" smtClean="0">
              <a:latin typeface="PMingLiU" pitchFamily="18" charset="-120"/>
              <a:ea typeface="PMingLiU" pitchFamily="18" charset="-120"/>
            </a:endParaRPr>
          </a:p>
          <a:p>
            <a:pPr algn="ctr"/>
            <a:r>
              <a:rPr lang="en-US" altLang="zh-CN" sz="2400" b="1" dirty="0" smtClean="0">
                <a:latin typeface="PMingLiU" pitchFamily="18" charset="-120"/>
                <a:ea typeface="PMingLiU" pitchFamily="18" charset="-120"/>
              </a:rPr>
              <a:t>Guangdong ENECO POWER Science and Technology Co., Ltd</a:t>
            </a:r>
          </a:p>
          <a:p>
            <a:pPr algn="ctr"/>
            <a:endParaRPr lang="en-US" altLang="zh-CN" sz="2400" b="1" dirty="0" smtClean="0">
              <a:latin typeface="PMingLiU" pitchFamily="18" charset="-120"/>
              <a:ea typeface="PMingLiU" pitchFamily="18" charset="-120"/>
            </a:endParaRPr>
          </a:p>
          <a:p>
            <a:pPr algn="ctr"/>
            <a:r>
              <a:rPr lang="zh-CN" altLang="en-US" sz="2400" b="1" dirty="0" smtClean="0">
                <a:latin typeface="PMingLiU" pitchFamily="18" charset="-120"/>
                <a:ea typeface="PMingLiU" pitchFamily="18" charset="-120"/>
              </a:rPr>
              <a:t>扩</a:t>
            </a:r>
            <a:r>
              <a:rPr lang="zh-CN" altLang="en-US" sz="2400" b="1" dirty="0" smtClean="0">
                <a:latin typeface="PMingLiU" pitchFamily="18" charset="-120"/>
                <a:ea typeface="PMingLiU" pitchFamily="18" charset="-120"/>
              </a:rPr>
              <a:t>产盘古计划</a:t>
            </a:r>
            <a:endParaRPr lang="en-US" altLang="zh-CN" sz="2400" b="1" dirty="0" smtClean="0">
              <a:latin typeface="PMingLiU" pitchFamily="18" charset="-120"/>
              <a:ea typeface="PMingLiU" pitchFamily="18" charset="-120"/>
            </a:endParaRPr>
          </a:p>
          <a:p>
            <a:pPr algn="r"/>
            <a:r>
              <a:rPr lang="en-US" altLang="zh-CN" sz="2400" b="1" dirty="0" smtClean="0">
                <a:latin typeface="PMingLiU" pitchFamily="18" charset="-120"/>
                <a:ea typeface="PMingLiU" pitchFamily="18" charset="-120"/>
              </a:rPr>
              <a:t>2017</a:t>
            </a:r>
            <a:r>
              <a:rPr lang="zh-CN" altLang="en-US" sz="2400" b="1" dirty="0" smtClean="0">
                <a:latin typeface="PMingLiU" pitchFamily="18" charset="-120"/>
                <a:ea typeface="PMingLiU" pitchFamily="18" charset="-120"/>
              </a:rPr>
              <a:t>年</a:t>
            </a:r>
            <a:r>
              <a:rPr lang="en-US" altLang="zh-CN" sz="2400" b="1" dirty="0" smtClean="0">
                <a:latin typeface="PMingLiU" pitchFamily="18" charset="-120"/>
                <a:ea typeface="PMingLiU" pitchFamily="18" charset="-120"/>
              </a:rPr>
              <a:t>5</a:t>
            </a:r>
            <a:r>
              <a:rPr lang="zh-CN" altLang="en-US" sz="2400" b="1" dirty="0" smtClean="0">
                <a:latin typeface="PMingLiU" pitchFamily="18" charset="-120"/>
                <a:ea typeface="PMingLiU" pitchFamily="18" charset="-120"/>
              </a:rPr>
              <a:t>月</a:t>
            </a:r>
            <a:r>
              <a:rPr lang="en-US" altLang="zh-CN" sz="2400" b="1" dirty="0" smtClean="0">
                <a:latin typeface="PMingLiU" pitchFamily="18" charset="-120"/>
                <a:ea typeface="PMingLiU" pitchFamily="18" charset="-120"/>
              </a:rPr>
              <a:t>28</a:t>
            </a:r>
            <a:r>
              <a:rPr lang="zh-CN" altLang="en-US" sz="2400" b="1" dirty="0" smtClean="0">
                <a:latin typeface="PMingLiU" pitchFamily="18" charset="-120"/>
                <a:ea typeface="PMingLiU" pitchFamily="18" charset="-120"/>
              </a:rPr>
              <a:t>日</a:t>
            </a:r>
            <a:endParaRPr lang="en-US" altLang="zh-CN" sz="2400" b="1" dirty="0" smtClean="0">
              <a:latin typeface="PMingLiU" pitchFamily="18" charset="-120"/>
              <a:ea typeface="PMingLiU" pitchFamily="18" charset="-120"/>
            </a:endParaRPr>
          </a:p>
          <a:p>
            <a:pPr algn="r"/>
            <a:r>
              <a:rPr lang="zh-CN" altLang="en-US" sz="2400" b="1" dirty="0" smtClean="0">
                <a:latin typeface="PMingLiU" pitchFamily="18" charset="-120"/>
                <a:ea typeface="PMingLiU" pitchFamily="18" charset="-120"/>
              </a:rPr>
              <a:t>报告人：陈凯</a:t>
            </a:r>
            <a:endParaRPr lang="en-US" altLang="zh-CN" sz="2400" b="1" dirty="0" smtClean="0">
              <a:latin typeface="PMingLiU" pitchFamily="18" charset="-120"/>
              <a:ea typeface="PMingLiU" pitchFamily="18" charset="-120"/>
            </a:endParaRPr>
          </a:p>
        </p:txBody>
      </p:sp>
      <p:pic>
        <p:nvPicPr>
          <p:cNvPr id="3" name="图片 2" descr="能态科技logo"/>
          <p:cNvPicPr>
            <a:picLocks noChangeAspect="1"/>
          </p:cNvPicPr>
          <p:nvPr/>
        </p:nvPicPr>
        <p:blipFill>
          <a:blip r:embed="rId3" cstate="print"/>
          <a:srcRect t="22261" b="21686"/>
          <a:stretch>
            <a:fillRect/>
          </a:stretch>
        </p:blipFill>
        <p:spPr>
          <a:xfrm>
            <a:off x="248063" y="0"/>
            <a:ext cx="4178935" cy="1170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904" y="2"/>
            <a:ext cx="12192904" cy="8470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 smtClean="0">
                <a:latin typeface="华文中宋" pitchFamily="2" charset="-122"/>
                <a:ea typeface="华文中宋" pitchFamily="2" charset="-122"/>
              </a:rPr>
              <a:t>3</a:t>
            </a:r>
            <a:r>
              <a:rPr lang="en-US" altLang="zh-CN" sz="4000" b="1" dirty="0" smtClean="0">
                <a:latin typeface="华文中宋" pitchFamily="2" charset="-122"/>
                <a:ea typeface="华文中宋" pitchFamily="2" charset="-122"/>
              </a:rPr>
              <a:t>.</a:t>
            </a:r>
            <a:r>
              <a:rPr lang="zh-CN" altLang="en-US" sz="4000" b="1" dirty="0" smtClean="0">
                <a:latin typeface="华文中宋" pitchFamily="2" charset="-122"/>
                <a:ea typeface="华文中宋" pitchFamily="2" charset="-122"/>
              </a:rPr>
              <a:t>流水线设</a:t>
            </a:r>
            <a:r>
              <a:rPr lang="zh-CN" altLang="en-US" sz="4000" b="1" dirty="0" smtClean="0">
                <a:latin typeface="华文中宋" pitchFamily="2" charset="-122"/>
                <a:ea typeface="华文中宋" pitchFamily="2" charset="-122"/>
              </a:rPr>
              <a:t>计</a:t>
            </a:r>
            <a:r>
              <a:rPr lang="en-US" altLang="zh-CN" sz="4000" b="1" dirty="0" smtClean="0">
                <a:latin typeface="华文中宋" pitchFamily="2" charset="-122"/>
                <a:ea typeface="华文中宋" pitchFamily="2" charset="-122"/>
              </a:rPr>
              <a:t>-</a:t>
            </a:r>
            <a:r>
              <a:rPr lang="zh-CN" altLang="en-US" sz="4000" b="1" dirty="0" smtClean="0">
                <a:latin typeface="华文中宋" pitchFamily="2" charset="-122"/>
                <a:ea typeface="华文中宋" pitchFamily="2" charset="-122"/>
              </a:rPr>
              <a:t>系统管理</a:t>
            </a:r>
            <a:endParaRPr lang="zh-CN" altLang="en-US" sz="4000" b="1" dirty="0" smtClean="0"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0986" y="972079"/>
            <a:ext cx="8524875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6444659" y="5490913"/>
            <a:ext cx="54777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1.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系统管理模式串联各个部门，如图所示。</a:t>
            </a:r>
            <a:endParaRPr lang="en-US" altLang="zh-CN" dirty="0" smtClean="0">
              <a:latin typeface="PMingLiU" pitchFamily="18" charset="-120"/>
              <a:ea typeface="PMingLiU" pitchFamily="18" charset="-120"/>
            </a:endParaRPr>
          </a:p>
          <a:p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2.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使用二维码方式将过程各个阶段反馈到系统中，可清晰发现异常</a:t>
            </a:r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/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滞后点。</a:t>
            </a:r>
            <a:endParaRPr lang="zh-CN" altLang="en-US" dirty="0">
              <a:latin typeface="PMingLiU" pitchFamily="18" charset="-120"/>
              <a:ea typeface="PMingLiU" pitchFamily="18" charset="-12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904" y="2"/>
            <a:ext cx="12192904" cy="8470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 smtClean="0">
                <a:latin typeface="华文中宋" pitchFamily="2" charset="-122"/>
                <a:ea typeface="华文中宋" pitchFamily="2" charset="-122"/>
              </a:rPr>
              <a:t>3</a:t>
            </a:r>
            <a:r>
              <a:rPr lang="en-US" altLang="zh-CN" sz="4000" b="1" dirty="0" smtClean="0">
                <a:latin typeface="华文中宋" pitchFamily="2" charset="-122"/>
                <a:ea typeface="华文中宋" pitchFamily="2" charset="-122"/>
              </a:rPr>
              <a:t>.</a:t>
            </a:r>
            <a:r>
              <a:rPr lang="zh-CN" altLang="en-US" sz="4000" b="1" dirty="0" smtClean="0">
                <a:latin typeface="华文中宋" pitchFamily="2" charset="-122"/>
                <a:ea typeface="华文中宋" pitchFamily="2" charset="-122"/>
              </a:rPr>
              <a:t>流水线设</a:t>
            </a:r>
            <a:r>
              <a:rPr lang="zh-CN" altLang="en-US" sz="4000" b="1" dirty="0" smtClean="0">
                <a:latin typeface="华文中宋" pitchFamily="2" charset="-122"/>
                <a:ea typeface="华文中宋" pitchFamily="2" charset="-122"/>
              </a:rPr>
              <a:t>计</a:t>
            </a:r>
            <a:r>
              <a:rPr lang="en-US" altLang="zh-CN" sz="4000" b="1" dirty="0" smtClean="0">
                <a:latin typeface="华文中宋" pitchFamily="2" charset="-122"/>
                <a:ea typeface="华文中宋" pitchFamily="2" charset="-122"/>
              </a:rPr>
              <a:t>-</a:t>
            </a:r>
            <a:r>
              <a:rPr lang="zh-CN" altLang="en-US" sz="4000" b="1" dirty="0" smtClean="0">
                <a:latin typeface="华文中宋" pitchFamily="2" charset="-122"/>
                <a:ea typeface="华文中宋" pitchFamily="2" charset="-122"/>
              </a:rPr>
              <a:t>报价</a:t>
            </a:r>
            <a:endParaRPr lang="zh-CN" altLang="en-US" sz="4000" b="1" dirty="0" smtClean="0"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279" y="928633"/>
            <a:ext cx="5042253" cy="5872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6698" y="1478844"/>
            <a:ext cx="5595178" cy="452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835053" y="6077941"/>
            <a:ext cx="54777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1.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整体方案报价在</a:t>
            </a:r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30.6KK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左右。</a:t>
            </a:r>
            <a:endParaRPr lang="en-US" altLang="zh-CN" dirty="0" smtClean="0">
              <a:latin typeface="PMingLiU" pitchFamily="18" charset="-120"/>
              <a:ea typeface="PMingLiU" pitchFamily="18" charset="-120"/>
            </a:endParaRPr>
          </a:p>
          <a:p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2.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建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成后可按照上述系统统一管理，串联各部门。</a:t>
            </a:r>
            <a:endParaRPr lang="zh-CN" altLang="en-US" dirty="0">
              <a:latin typeface="PMingLiU" pitchFamily="18" charset="-120"/>
              <a:ea typeface="PMingLiU" pitchFamily="18" charset="-12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904" y="2"/>
            <a:ext cx="12192904" cy="8470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 smtClean="0">
                <a:latin typeface="华文中宋" pitchFamily="2" charset="-122"/>
                <a:ea typeface="华文中宋" pitchFamily="2" charset="-122"/>
              </a:rPr>
              <a:t>4</a:t>
            </a:r>
            <a:r>
              <a:rPr lang="en-US" altLang="zh-CN" sz="4000" b="1" dirty="0" smtClean="0">
                <a:latin typeface="华文中宋" pitchFamily="2" charset="-122"/>
                <a:ea typeface="华文中宋" pitchFamily="2" charset="-122"/>
              </a:rPr>
              <a:t>.</a:t>
            </a:r>
            <a:r>
              <a:rPr lang="zh-CN" altLang="en-US" sz="4000" b="1" dirty="0" smtClean="0">
                <a:latin typeface="华文中宋" pitchFamily="2" charset="-122"/>
                <a:ea typeface="华文中宋" pitchFamily="2" charset="-122"/>
              </a:rPr>
              <a:t>厂房示意图</a:t>
            </a:r>
            <a:endParaRPr lang="zh-CN" altLang="en-US" sz="4000" b="1" dirty="0" smtClean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78578" y="6051268"/>
            <a:ext cx="3160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PMingLiU" pitchFamily="18" charset="-120"/>
                <a:ea typeface="PMingLiU" pitchFamily="18" charset="-120"/>
              </a:rPr>
              <a:t>车间长</a:t>
            </a:r>
            <a:r>
              <a:rPr lang="en-US" altLang="zh-CN" sz="2400" dirty="0" smtClean="0">
                <a:latin typeface="PMingLiU" pitchFamily="18" charset="-120"/>
                <a:ea typeface="PMingLiU" pitchFamily="18" charset="-120"/>
              </a:rPr>
              <a:t>80</a:t>
            </a:r>
            <a:r>
              <a:rPr lang="zh-CN" altLang="en-US" sz="2400" dirty="0" smtClean="0">
                <a:latin typeface="PMingLiU" pitchFamily="18" charset="-120"/>
                <a:ea typeface="PMingLiU" pitchFamily="18" charset="-120"/>
              </a:rPr>
              <a:t>米，宽</a:t>
            </a:r>
            <a:r>
              <a:rPr lang="en-US" altLang="zh-CN" sz="2400" dirty="0" smtClean="0">
                <a:latin typeface="PMingLiU" pitchFamily="18" charset="-120"/>
                <a:ea typeface="PMingLiU" pitchFamily="18" charset="-120"/>
              </a:rPr>
              <a:t>32</a:t>
            </a:r>
            <a:r>
              <a:rPr lang="zh-CN" altLang="en-US" sz="2400" dirty="0" smtClean="0">
                <a:latin typeface="PMingLiU" pitchFamily="18" charset="-120"/>
                <a:ea typeface="PMingLiU" pitchFamily="18" charset="-120"/>
              </a:rPr>
              <a:t>米</a:t>
            </a:r>
            <a:endParaRPr lang="en-US" altLang="zh-CN" sz="2400" dirty="0" smtClean="0">
              <a:latin typeface="PMingLiU" pitchFamily="18" charset="-120"/>
              <a:ea typeface="PMingLiU" pitchFamily="18" charset="-12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791" y="885296"/>
            <a:ext cx="11823876" cy="520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904" y="2"/>
            <a:ext cx="12192904" cy="8470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 smtClean="0">
                <a:latin typeface="华文中宋" pitchFamily="2" charset="-122"/>
                <a:ea typeface="华文中宋" pitchFamily="2" charset="-122"/>
              </a:rPr>
              <a:t>5.</a:t>
            </a:r>
            <a:r>
              <a:rPr lang="zh-CN" altLang="en-US" sz="4000" b="1" dirty="0" smtClean="0">
                <a:latin typeface="华文中宋" pitchFamily="2" charset="-122"/>
                <a:ea typeface="华文中宋" pitchFamily="2" charset="-122"/>
              </a:rPr>
              <a:t>人力配置及投资回报</a:t>
            </a:r>
            <a:endParaRPr lang="zh-CN" altLang="en-US" sz="4000" b="1" dirty="0" smtClean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92615" y="1038461"/>
            <a:ext cx="64086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PMingLiU" pitchFamily="18" charset="-120"/>
                <a:ea typeface="PMingLiU" pitchFamily="18" charset="-120"/>
              </a:rPr>
              <a:t>1.</a:t>
            </a:r>
            <a:r>
              <a:rPr lang="zh-CN" altLang="en-US" sz="2400" dirty="0" smtClean="0">
                <a:latin typeface="PMingLiU" pitchFamily="18" charset="-120"/>
                <a:ea typeface="PMingLiU" pitchFamily="18" charset="-120"/>
              </a:rPr>
              <a:t>总人力如右所示，总计</a:t>
            </a:r>
            <a:r>
              <a:rPr lang="en-US" altLang="zh-CN" sz="2400" dirty="0" smtClean="0">
                <a:latin typeface="PMingLiU" pitchFamily="18" charset="-120"/>
                <a:ea typeface="PMingLiU" pitchFamily="18" charset="-120"/>
              </a:rPr>
              <a:t>35</a:t>
            </a:r>
            <a:r>
              <a:rPr lang="zh-CN" altLang="en-US" sz="2400" dirty="0" smtClean="0">
                <a:latin typeface="PMingLiU" pitchFamily="18" charset="-120"/>
                <a:ea typeface="PMingLiU" pitchFamily="18" charset="-120"/>
              </a:rPr>
              <a:t>人次。</a:t>
            </a:r>
            <a:endParaRPr lang="en-US" altLang="zh-CN" sz="2400" dirty="0" smtClean="0">
              <a:latin typeface="PMingLiU" pitchFamily="18" charset="-120"/>
              <a:ea typeface="PMingLiU" pitchFamily="18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PMingLiU" pitchFamily="18" charset="-120"/>
                <a:ea typeface="PMingLiU" pitchFamily="18" charset="-120"/>
              </a:rPr>
              <a:t>2.</a:t>
            </a:r>
            <a:r>
              <a:rPr lang="zh-CN" altLang="en-US" sz="2400" dirty="0" smtClean="0">
                <a:latin typeface="PMingLiU" pitchFamily="18" charset="-120"/>
                <a:ea typeface="PMingLiU" pitchFamily="18" charset="-120"/>
              </a:rPr>
              <a:t>扩产后一线人员的节省比较大，但人力回报可在</a:t>
            </a:r>
            <a:r>
              <a:rPr lang="en-US" altLang="zh-CN" sz="2400" dirty="0" smtClean="0">
                <a:latin typeface="PMingLiU" pitchFamily="18" charset="-120"/>
                <a:ea typeface="PMingLiU" pitchFamily="18" charset="-120"/>
              </a:rPr>
              <a:t>3</a:t>
            </a:r>
            <a:r>
              <a:rPr lang="zh-CN" altLang="en-US" sz="2400" dirty="0" smtClean="0">
                <a:latin typeface="PMingLiU" pitchFamily="18" charset="-120"/>
                <a:ea typeface="PMingLiU" pitchFamily="18" charset="-120"/>
              </a:rPr>
              <a:t>年左右将投资回报收回。</a:t>
            </a:r>
            <a:endParaRPr lang="en-US" altLang="zh-CN" sz="2400" dirty="0" smtClean="0">
              <a:latin typeface="PMingLiU" pitchFamily="18" charset="-120"/>
              <a:ea typeface="PMingLiU" pitchFamily="18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PMingLiU" pitchFamily="18" charset="-120"/>
                <a:ea typeface="PMingLiU" pitchFamily="18" charset="-120"/>
              </a:rPr>
              <a:t>3.</a:t>
            </a:r>
            <a:r>
              <a:rPr lang="zh-CN" altLang="en-US" sz="2400" dirty="0" smtClean="0">
                <a:latin typeface="PMingLiU" pitchFamily="18" charset="-120"/>
                <a:ea typeface="PMingLiU" pitchFamily="18" charset="-120"/>
              </a:rPr>
              <a:t>同</a:t>
            </a:r>
            <a:r>
              <a:rPr lang="zh-CN" altLang="en-US" sz="2400" dirty="0" smtClean="0">
                <a:latin typeface="PMingLiU" pitchFamily="18" charset="-120"/>
                <a:ea typeface="PMingLiU" pitchFamily="18" charset="-120"/>
              </a:rPr>
              <a:t>时自动化产线会避免一些</a:t>
            </a:r>
            <a:r>
              <a:rPr lang="zh-CN" altLang="en-US" sz="2400" dirty="0" smtClean="0">
                <a:latin typeface="PMingLiU" pitchFamily="18" charset="-120"/>
                <a:ea typeface="PMingLiU" pitchFamily="18" charset="-120"/>
              </a:rPr>
              <a:t>质</a:t>
            </a:r>
            <a:r>
              <a:rPr lang="zh-CN" altLang="en-US" sz="2400" dirty="0" smtClean="0">
                <a:latin typeface="PMingLiU" pitchFamily="18" charset="-120"/>
                <a:ea typeface="PMingLiU" pitchFamily="18" charset="-120"/>
              </a:rPr>
              <a:t>量上的状态。</a:t>
            </a:r>
            <a:endParaRPr lang="en-US" altLang="zh-CN" sz="2400" dirty="0" smtClean="0">
              <a:latin typeface="PMingLiU" pitchFamily="18" charset="-120"/>
              <a:ea typeface="PMingLiU" pitchFamily="18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88574" y="968445"/>
          <a:ext cx="4746272" cy="2897505"/>
        </p:xfrm>
        <a:graphic>
          <a:graphicData uri="http://schemas.openxmlformats.org/drawingml/2006/table">
            <a:tbl>
              <a:tblPr/>
              <a:tblGrid>
                <a:gridCol w="514393"/>
                <a:gridCol w="1911642"/>
                <a:gridCol w="1269564"/>
                <a:gridCol w="1050673"/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序号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人力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单班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两班制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组装工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10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PMingLiU" pitchFamily="18" charset="-120"/>
                        <a:ea typeface="PMingLiU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20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PMingLiU" pitchFamily="18" charset="-120"/>
                        <a:ea typeface="PMingLiU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替补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PMingLiU" pitchFamily="18" charset="-120"/>
                        <a:ea typeface="PMingLiU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PMingLiU" pitchFamily="18" charset="-120"/>
                        <a:ea typeface="PMingLiU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班长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文员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现场工程师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PMingLiU" pitchFamily="18" charset="-120"/>
                        <a:ea typeface="PMingLiU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PMingLiU" pitchFamily="18" charset="-120"/>
                        <a:ea typeface="PMingLiU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品质工程师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PMingLiU" pitchFamily="18" charset="-120"/>
                        <a:ea typeface="PMingLiU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PMingLiU" pitchFamily="18" charset="-120"/>
                        <a:ea typeface="PMingLiU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主管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经理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汇总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18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latin typeface="PMingLiU" pitchFamily="18" charset="-120"/>
                        <a:ea typeface="PMingLiU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35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latin typeface="PMingLiU" pitchFamily="18" charset="-120"/>
                        <a:ea typeface="PMingLiU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42194" y="4116206"/>
          <a:ext cx="9366251" cy="2374904"/>
        </p:xfrm>
        <a:graphic>
          <a:graphicData uri="http://schemas.openxmlformats.org/drawingml/2006/table">
            <a:tbl>
              <a:tblPr/>
              <a:tblGrid>
                <a:gridCol w="1162707"/>
                <a:gridCol w="1162707"/>
                <a:gridCol w="1162707"/>
                <a:gridCol w="1162707"/>
                <a:gridCol w="1162707"/>
                <a:gridCol w="1162707"/>
                <a:gridCol w="1227302"/>
                <a:gridCol w="1162707"/>
              </a:tblGrid>
              <a:tr h="29686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序号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类别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人数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周期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产量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工资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人力成本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备注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人工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5000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40000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现状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人工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1000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5000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1600000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折算情况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人工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12000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60000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19200000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折算情况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人工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12000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60000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1200000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人力需求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人工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180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12000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60000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10800000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人力节省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投资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一次性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12000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30586024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96863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FF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结论：投资回报周期约</a:t>
                      </a:r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3</a:t>
                      </a:r>
                      <a:r>
                        <a:rPr lang="zh-CN" altLang="en-US" sz="1800" b="0" i="0" u="none" strike="noStrike" dirty="0">
                          <a:solidFill>
                            <a:srgbClr val="FF0000"/>
                          </a:solidFill>
                          <a:latin typeface="PMingLiU" pitchFamily="18" charset="-120"/>
                          <a:ea typeface="PMingLiU" pitchFamily="18" charset="-120"/>
                        </a:rPr>
                        <a:t>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能态科技集体照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41935"/>
            <a:ext cx="12192000" cy="637413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13378" y="1997256"/>
            <a:ext cx="12192000" cy="122745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让绿色动力无处</a:t>
            </a:r>
            <a:r>
              <a:rPr lang="zh-CN" altLang="en-US" sz="3600" b="1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不在</a:t>
            </a:r>
          </a:p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Making the Green </a:t>
            </a:r>
            <a:r>
              <a:rPr lang="en-US" altLang="zh-CN" sz="36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Power </a:t>
            </a:r>
            <a:r>
              <a:rPr lang="en-US" altLang="zh-CN" sz="3600" b="1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Everywhere</a:t>
            </a:r>
          </a:p>
        </p:txBody>
      </p:sp>
      <p:pic>
        <p:nvPicPr>
          <p:cNvPr id="19" name="图片 18" descr="暂定-0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19995" y="6055995"/>
            <a:ext cx="2256790" cy="1127760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904" y="2"/>
            <a:ext cx="12192904" cy="8470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 smtClean="0">
                <a:latin typeface="华文中宋" pitchFamily="2" charset="-122"/>
                <a:ea typeface="华文中宋" pitchFamily="2" charset="-122"/>
              </a:rPr>
              <a:t>2017</a:t>
            </a:r>
            <a:r>
              <a:rPr lang="zh-CN" altLang="en-US" sz="4000" b="1" dirty="0" smtClean="0">
                <a:latin typeface="华文中宋" pitchFamily="2" charset="-122"/>
                <a:ea typeface="华文中宋" pitchFamily="2" charset="-122"/>
              </a:rPr>
              <a:t>年</a:t>
            </a:r>
            <a:r>
              <a:rPr lang="en-US" altLang="zh-CN" sz="4000" b="1" dirty="0" smtClean="0">
                <a:latin typeface="华文中宋" pitchFamily="2" charset="-122"/>
                <a:ea typeface="华文中宋" pitchFamily="2" charset="-122"/>
              </a:rPr>
              <a:t>4</a:t>
            </a:r>
            <a:r>
              <a:rPr lang="zh-CN" altLang="en-US" sz="4000" b="1" dirty="0" smtClean="0">
                <a:latin typeface="华文中宋" pitchFamily="2" charset="-122"/>
                <a:ea typeface="华文中宋" pitchFamily="2" charset="-122"/>
              </a:rPr>
              <a:t>月品质月报目录</a:t>
            </a:r>
            <a:endParaRPr lang="zh-CN" altLang="en-US" sz="40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17867" y="1108376"/>
            <a:ext cx="49474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PMingLiU" pitchFamily="18" charset="-120"/>
                <a:ea typeface="PMingLiU" pitchFamily="18" charset="-120"/>
              </a:rPr>
              <a:t>1</a:t>
            </a:r>
            <a:r>
              <a:rPr lang="en-US" altLang="zh-CN" sz="2800" dirty="0" smtClean="0">
                <a:latin typeface="PMingLiU" pitchFamily="18" charset="-120"/>
                <a:ea typeface="PMingLiU" pitchFamily="18" charset="-120"/>
              </a:rPr>
              <a:t>.</a:t>
            </a:r>
            <a:r>
              <a:rPr lang="zh-CN" altLang="en-US" sz="2800" dirty="0" smtClean="0">
                <a:latin typeface="PMingLiU" pitchFamily="18" charset="-120"/>
                <a:ea typeface="PMingLiU" pitchFamily="18" charset="-120"/>
              </a:rPr>
              <a:t>盘古计划概述</a:t>
            </a:r>
            <a:endParaRPr lang="en-US" altLang="zh-CN" sz="2800" dirty="0" smtClean="0">
              <a:latin typeface="PMingLiU" pitchFamily="18" charset="-120"/>
              <a:ea typeface="PMingLiU" pitchFamily="18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PMingLiU" pitchFamily="18" charset="-120"/>
                <a:ea typeface="PMingLiU" pitchFamily="18" charset="-120"/>
              </a:rPr>
              <a:t>2</a:t>
            </a:r>
            <a:r>
              <a:rPr lang="en-US" altLang="zh-CN" sz="2800" dirty="0" smtClean="0">
                <a:latin typeface="PMingLiU" pitchFamily="18" charset="-120"/>
                <a:ea typeface="PMingLiU" pitchFamily="18" charset="-120"/>
              </a:rPr>
              <a:t>.</a:t>
            </a:r>
            <a:r>
              <a:rPr lang="zh-CN" altLang="en-US" sz="2800" dirty="0" smtClean="0">
                <a:latin typeface="PMingLiU" pitchFamily="18" charset="-120"/>
                <a:ea typeface="PMingLiU" pitchFamily="18" charset="-120"/>
              </a:rPr>
              <a:t>厂内现状分析</a:t>
            </a:r>
            <a:endParaRPr lang="en-US" altLang="zh-CN" sz="2800" dirty="0" smtClean="0">
              <a:latin typeface="PMingLiU" pitchFamily="18" charset="-120"/>
              <a:ea typeface="PMingLiU" pitchFamily="18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PMingLiU" pitchFamily="18" charset="-120"/>
                <a:ea typeface="PMingLiU" pitchFamily="18" charset="-120"/>
              </a:rPr>
              <a:t>3.</a:t>
            </a:r>
            <a:r>
              <a:rPr lang="zh-CN" altLang="en-US" sz="2800" dirty="0" smtClean="0">
                <a:latin typeface="PMingLiU" pitchFamily="18" charset="-120"/>
                <a:ea typeface="PMingLiU" pitchFamily="18" charset="-120"/>
              </a:rPr>
              <a:t>流水线设计</a:t>
            </a:r>
            <a:endParaRPr lang="en-US" altLang="zh-CN" sz="2800" dirty="0" smtClean="0">
              <a:latin typeface="PMingLiU" pitchFamily="18" charset="-120"/>
              <a:ea typeface="PMingLiU" pitchFamily="18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PMingLiU" pitchFamily="18" charset="-120"/>
                <a:ea typeface="PMingLiU" pitchFamily="18" charset="-120"/>
              </a:rPr>
              <a:t>4.</a:t>
            </a:r>
            <a:r>
              <a:rPr lang="zh-CN" altLang="en-US" sz="2800" dirty="0" smtClean="0">
                <a:latin typeface="PMingLiU" pitchFamily="18" charset="-120"/>
                <a:ea typeface="PMingLiU" pitchFamily="18" charset="-120"/>
              </a:rPr>
              <a:t>场地规划</a:t>
            </a:r>
            <a:endParaRPr lang="en-US" altLang="zh-CN" sz="2800" dirty="0" smtClean="0">
              <a:latin typeface="PMingLiU" pitchFamily="18" charset="-120"/>
              <a:ea typeface="PMingLiU" pitchFamily="18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PMingLiU" pitchFamily="18" charset="-120"/>
                <a:ea typeface="PMingLiU" pitchFamily="18" charset="-120"/>
              </a:rPr>
              <a:t>5.</a:t>
            </a:r>
            <a:r>
              <a:rPr lang="zh-CN" altLang="en-US" sz="2800" dirty="0" smtClean="0">
                <a:latin typeface="PMingLiU" pitchFamily="18" charset="-120"/>
                <a:ea typeface="PMingLiU" pitchFamily="18" charset="-120"/>
              </a:rPr>
              <a:t>人力配置及投资回报</a:t>
            </a:r>
            <a:endParaRPr lang="en-US" altLang="zh-CN" sz="2800" dirty="0" smtClean="0">
              <a:latin typeface="PMingLiU" pitchFamily="18" charset="-120"/>
              <a:ea typeface="PMingLiU" pitchFamily="18" charset="-120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latin typeface="PMingLiU" pitchFamily="18" charset="-120"/>
              <a:ea typeface="PMingLiU" pitchFamily="18" charset="-120"/>
            </a:endParaRPr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4966" y="3645782"/>
            <a:ext cx="2278062" cy="270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904" y="2"/>
            <a:ext cx="12192904" cy="8470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 smtClean="0">
                <a:latin typeface="华文中宋" pitchFamily="2" charset="-122"/>
                <a:ea typeface="华文中宋" pitchFamily="2" charset="-122"/>
              </a:rPr>
              <a:t>1</a:t>
            </a:r>
            <a:r>
              <a:rPr lang="en-US" altLang="zh-CN" sz="4000" b="1" dirty="0" smtClean="0">
                <a:latin typeface="华文中宋" pitchFamily="2" charset="-122"/>
                <a:ea typeface="华文中宋" pitchFamily="2" charset="-122"/>
              </a:rPr>
              <a:t>.</a:t>
            </a:r>
            <a:r>
              <a:rPr lang="zh-CN" altLang="en-US" sz="4000" b="1" dirty="0" smtClean="0">
                <a:latin typeface="华文中宋" pitchFamily="2" charset="-122"/>
                <a:ea typeface="华文中宋" pitchFamily="2" charset="-122"/>
              </a:rPr>
              <a:t>盘</a:t>
            </a:r>
            <a:r>
              <a:rPr lang="zh-CN" altLang="en-US" sz="4000" b="1" dirty="0" smtClean="0">
                <a:latin typeface="华文中宋" pitchFamily="2" charset="-122"/>
                <a:ea typeface="华文中宋" pitchFamily="2" charset="-122"/>
              </a:rPr>
              <a:t>古计划概述</a:t>
            </a:r>
            <a:endParaRPr lang="zh-CN" altLang="en-US" sz="4000" b="1" dirty="0" smtClean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0173" y="948690"/>
            <a:ext cx="1049031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PMingLiU" pitchFamily="18" charset="-120"/>
                <a:ea typeface="PMingLiU" pitchFamily="18" charset="-120"/>
              </a:rPr>
              <a:t>1.</a:t>
            </a:r>
            <a:r>
              <a:rPr lang="zh-CN" altLang="en-US" sz="2800" dirty="0" smtClean="0">
                <a:latin typeface="PMingLiU" pitchFamily="18" charset="-120"/>
                <a:ea typeface="PMingLiU" pitchFamily="18" charset="-120"/>
              </a:rPr>
              <a:t>目标：</a:t>
            </a:r>
            <a:r>
              <a:rPr lang="en-US" altLang="zh-CN" sz="2800" dirty="0" smtClean="0">
                <a:latin typeface="PMingLiU" pitchFamily="18" charset="-120"/>
                <a:ea typeface="PMingLiU" pitchFamily="18" charset="-120"/>
              </a:rPr>
              <a:t>1000</a:t>
            </a:r>
            <a:r>
              <a:rPr lang="zh-CN" altLang="en-US" sz="2800" dirty="0" smtClean="0">
                <a:latin typeface="PMingLiU" pitchFamily="18" charset="-120"/>
                <a:ea typeface="PMingLiU" pitchFamily="18" charset="-120"/>
              </a:rPr>
              <a:t>台</a:t>
            </a:r>
            <a:r>
              <a:rPr lang="en-US" altLang="zh-CN" sz="2800" dirty="0" smtClean="0">
                <a:latin typeface="PMingLiU" pitchFamily="18" charset="-120"/>
                <a:ea typeface="PMingLiU" pitchFamily="18" charset="-120"/>
              </a:rPr>
              <a:t>/</a:t>
            </a:r>
            <a:r>
              <a:rPr lang="zh-CN" altLang="en-US" sz="2800" dirty="0" smtClean="0">
                <a:latin typeface="PMingLiU" pitchFamily="18" charset="-120"/>
                <a:ea typeface="PMingLiU" pitchFamily="18" charset="-120"/>
              </a:rPr>
              <a:t>月</a:t>
            </a:r>
            <a:endParaRPr lang="en-US" altLang="zh-CN" sz="2800" dirty="0" smtClean="0">
              <a:latin typeface="PMingLiU" pitchFamily="18" charset="-120"/>
              <a:ea typeface="PMingLiU" pitchFamily="18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PMingLiU" pitchFamily="18" charset="-120"/>
                <a:ea typeface="PMingLiU" pitchFamily="18" charset="-120"/>
              </a:rPr>
              <a:t>2.</a:t>
            </a:r>
            <a:r>
              <a:rPr lang="zh-CN" altLang="en-US" sz="2800" dirty="0" smtClean="0">
                <a:latin typeface="PMingLiU" pitchFamily="18" charset="-120"/>
                <a:ea typeface="PMingLiU" pitchFamily="18" charset="-120"/>
              </a:rPr>
              <a:t>机型：</a:t>
            </a:r>
            <a:r>
              <a:rPr lang="en-US" altLang="zh-CN" sz="2800" dirty="0" smtClean="0">
                <a:latin typeface="PMingLiU" pitchFamily="18" charset="-120"/>
                <a:ea typeface="PMingLiU" pitchFamily="18" charset="-120"/>
              </a:rPr>
              <a:t>MRFC-2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PMingLiU" pitchFamily="18" charset="-120"/>
                <a:ea typeface="PMingLiU" pitchFamily="18" charset="-120"/>
              </a:rPr>
              <a:t>3.</a:t>
            </a:r>
            <a:r>
              <a:rPr lang="zh-CN" altLang="en-US" sz="2800" dirty="0" smtClean="0">
                <a:latin typeface="PMingLiU" pitchFamily="18" charset="-120"/>
                <a:ea typeface="PMingLiU" pitchFamily="18" charset="-120"/>
              </a:rPr>
              <a:t>客户群：需要使用电但由于地理位置</a:t>
            </a:r>
            <a:r>
              <a:rPr lang="en-US" altLang="zh-CN" sz="2800" dirty="0" smtClean="0">
                <a:latin typeface="PMingLiU" pitchFamily="18" charset="-120"/>
                <a:ea typeface="PMingLiU" pitchFamily="18" charset="-120"/>
              </a:rPr>
              <a:t>/</a:t>
            </a:r>
            <a:r>
              <a:rPr lang="zh-CN" altLang="en-US" sz="2800" dirty="0" smtClean="0">
                <a:latin typeface="PMingLiU" pitchFamily="18" charset="-120"/>
                <a:ea typeface="PMingLiU" pitchFamily="18" charset="-120"/>
              </a:rPr>
              <a:t>气候因素不适合拉电网的单位，如中国铁塔，岛屿等。</a:t>
            </a:r>
            <a:endParaRPr lang="en-US" altLang="zh-CN" sz="2800" dirty="0" smtClean="0">
              <a:latin typeface="PMingLiU" pitchFamily="18" charset="-120"/>
              <a:ea typeface="PMingLiU" pitchFamily="18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PMingLiU" pitchFamily="18" charset="-120"/>
                <a:ea typeface="PMingLiU" pitchFamily="18" charset="-120"/>
              </a:rPr>
              <a:t>4.</a:t>
            </a:r>
            <a:r>
              <a:rPr lang="zh-CN" altLang="en-US" sz="2800" dirty="0" smtClean="0">
                <a:latin typeface="PMingLiU" pitchFamily="18" charset="-120"/>
                <a:ea typeface="PMingLiU" pitchFamily="18" charset="-120"/>
              </a:rPr>
              <a:t>市场前景：</a:t>
            </a:r>
            <a:r>
              <a:rPr lang="zh-CN" altLang="en-US" sz="2800" dirty="0">
                <a:latin typeface="PMingLiU" pitchFamily="18" charset="-120"/>
                <a:ea typeface="PMingLiU" pitchFamily="18" charset="-120"/>
              </a:rPr>
              <a:t>目</a:t>
            </a:r>
            <a:r>
              <a:rPr lang="zh-CN" altLang="en-US" sz="2800" dirty="0" smtClean="0">
                <a:latin typeface="PMingLiU" pitchFamily="18" charset="-120"/>
                <a:ea typeface="PMingLiU" pitchFamily="18" charset="-120"/>
              </a:rPr>
              <a:t>前很多客户群需要使用此类设备供电，优点明显，灵活性高，可有效弥补电网的一些先天缺陷。成本远低于电网拉电缆的成本，达到安全，可靠，环保，便捷。</a:t>
            </a:r>
            <a:endParaRPr lang="en-US" altLang="zh-CN" sz="2800" dirty="0" smtClean="0">
              <a:latin typeface="PMingLiU" pitchFamily="18" charset="-120"/>
              <a:ea typeface="PMingLiU" pitchFamily="18" charset="-12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904" y="2"/>
            <a:ext cx="12192904" cy="8470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 smtClean="0">
                <a:latin typeface="华文中宋" pitchFamily="2" charset="-122"/>
                <a:ea typeface="华文中宋" pitchFamily="2" charset="-122"/>
              </a:rPr>
              <a:t>2.</a:t>
            </a:r>
            <a:r>
              <a:rPr lang="zh-CN" altLang="en-US" sz="4000" b="1" dirty="0" smtClean="0">
                <a:latin typeface="华文中宋" pitchFamily="2" charset="-122"/>
                <a:ea typeface="华文中宋" pitchFamily="2" charset="-122"/>
              </a:rPr>
              <a:t>厂内现状分析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900173" y="948690"/>
            <a:ext cx="104903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PMingLiU" pitchFamily="18" charset="-120"/>
                <a:ea typeface="PMingLiU" pitchFamily="18" charset="-120"/>
              </a:rPr>
              <a:t>1.</a:t>
            </a:r>
            <a:r>
              <a:rPr lang="zh-CN" altLang="en-US" sz="2800" dirty="0" smtClean="0">
                <a:latin typeface="PMingLiU" pitchFamily="18" charset="-120"/>
                <a:ea typeface="PMingLiU" pitchFamily="18" charset="-120"/>
              </a:rPr>
              <a:t>目前厂内产能月</a:t>
            </a:r>
            <a:r>
              <a:rPr lang="en-US" altLang="zh-CN" sz="2800" dirty="0" smtClean="0">
                <a:latin typeface="PMingLiU" pitchFamily="18" charset="-120"/>
                <a:ea typeface="PMingLiU" pitchFamily="18" charset="-120"/>
              </a:rPr>
              <a:t>30</a:t>
            </a:r>
            <a:r>
              <a:rPr lang="zh-CN" altLang="en-US" sz="2800" dirty="0" smtClean="0">
                <a:latin typeface="PMingLiU" pitchFamily="18" charset="-120"/>
                <a:ea typeface="PMingLiU" pitchFamily="18" charset="-120"/>
              </a:rPr>
              <a:t>台</a:t>
            </a:r>
            <a:r>
              <a:rPr lang="en-US" altLang="zh-CN" sz="2800" dirty="0" smtClean="0">
                <a:latin typeface="PMingLiU" pitchFamily="18" charset="-120"/>
                <a:ea typeface="PMingLiU" pitchFamily="18" charset="-120"/>
              </a:rPr>
              <a:t>/</a:t>
            </a:r>
            <a:r>
              <a:rPr lang="zh-CN" altLang="en-US" sz="2800" dirty="0" smtClean="0">
                <a:latin typeface="PMingLiU" pitchFamily="18" charset="-120"/>
                <a:ea typeface="PMingLiU" pitchFamily="18" charset="-120"/>
              </a:rPr>
              <a:t>班，人员</a:t>
            </a:r>
            <a:r>
              <a:rPr lang="en-US" altLang="zh-CN" sz="2800" dirty="0" smtClean="0">
                <a:latin typeface="PMingLiU" pitchFamily="18" charset="-120"/>
                <a:ea typeface="PMingLiU" pitchFamily="18" charset="-120"/>
              </a:rPr>
              <a:t>6</a:t>
            </a:r>
            <a:r>
              <a:rPr lang="zh-CN" altLang="en-US" sz="2800" dirty="0" smtClean="0">
                <a:latin typeface="PMingLiU" pitchFamily="18" charset="-120"/>
                <a:ea typeface="PMingLiU" pitchFamily="18" charset="-120"/>
              </a:rPr>
              <a:t>人。</a:t>
            </a:r>
            <a:endParaRPr lang="en-US" altLang="zh-CN" sz="2800" dirty="0" smtClean="0">
              <a:latin typeface="PMingLiU" pitchFamily="18" charset="-120"/>
              <a:ea typeface="PMingLiU" pitchFamily="18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PMingLiU" pitchFamily="18" charset="-120"/>
                <a:ea typeface="PMingLiU" pitchFamily="18" charset="-120"/>
              </a:rPr>
              <a:t>2.</a:t>
            </a:r>
            <a:r>
              <a:rPr lang="zh-CN" altLang="en-US" sz="2800" dirty="0" smtClean="0">
                <a:latin typeface="PMingLiU" pitchFamily="18" charset="-120"/>
                <a:ea typeface="PMingLiU" pitchFamily="18" charset="-120"/>
              </a:rPr>
              <a:t>全程全手工打造，对人员要求，材料公差等等要求比较高。</a:t>
            </a:r>
            <a:endParaRPr lang="en-US" altLang="zh-CN" sz="2800" dirty="0" smtClean="0">
              <a:latin typeface="PMingLiU" pitchFamily="18" charset="-120"/>
              <a:ea typeface="PMingLiU" pitchFamily="18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PMingLiU" pitchFamily="18" charset="-120"/>
                <a:ea typeface="PMingLiU" pitchFamily="18" charset="-120"/>
              </a:rPr>
              <a:t>3.</a:t>
            </a:r>
            <a:r>
              <a:rPr lang="zh-CN" altLang="en-US" sz="2800" dirty="0" smtClean="0">
                <a:latin typeface="PMingLiU" pitchFamily="18" charset="-120"/>
                <a:ea typeface="PMingLiU" pitchFamily="18" charset="-120"/>
              </a:rPr>
              <a:t>效率低下，出错率比较高，如下</a:t>
            </a:r>
            <a:r>
              <a:rPr lang="en-US" altLang="zh-CN" sz="2800" dirty="0" smtClean="0">
                <a:latin typeface="PMingLiU" pitchFamily="18" charset="-120"/>
                <a:ea typeface="PMingLiU" pitchFamily="18" charset="-120"/>
              </a:rPr>
              <a:t>4</a:t>
            </a:r>
            <a:r>
              <a:rPr lang="zh-CN" altLang="en-US" sz="2800" dirty="0" smtClean="0">
                <a:latin typeface="PMingLiU" pitchFamily="18" charset="-120"/>
                <a:ea typeface="PMingLiU" pitchFamily="18" charset="-120"/>
              </a:rPr>
              <a:t>月份统计所示。</a:t>
            </a:r>
            <a:endParaRPr lang="en-US" altLang="zh-CN" sz="2800" dirty="0" smtClean="0">
              <a:latin typeface="PMingLiU" pitchFamily="18" charset="-120"/>
              <a:ea typeface="PMingLiU" pitchFamily="18" charset="-12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2667" y="2980267"/>
            <a:ext cx="5034846" cy="368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877596" y="2935532"/>
            <a:ext cx="600862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PMingLiU" pitchFamily="18" charset="-120"/>
                <a:ea typeface="PMingLiU" pitchFamily="18" charset="-120"/>
              </a:rPr>
              <a:t>4.</a:t>
            </a:r>
            <a:r>
              <a:rPr lang="zh-CN" altLang="en-US" sz="2800" dirty="0" smtClean="0">
                <a:latin typeface="PMingLiU" pitchFamily="18" charset="-120"/>
                <a:ea typeface="PMingLiU" pitchFamily="18" charset="-120"/>
              </a:rPr>
              <a:t>要改变此现象并提升产能以达到盘古计划的量，必须引入自动化或半自动化设备。</a:t>
            </a:r>
            <a:endParaRPr lang="en-US" altLang="zh-CN" sz="2800" dirty="0" smtClean="0">
              <a:latin typeface="PMingLiU" pitchFamily="18" charset="-120"/>
              <a:ea typeface="PMingLiU" pitchFamily="18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PMingLiU" pitchFamily="18" charset="-120"/>
                <a:ea typeface="PMingLiU" pitchFamily="18" charset="-120"/>
              </a:rPr>
              <a:t>5.</a:t>
            </a:r>
            <a:r>
              <a:rPr lang="zh-CN" altLang="en-US" sz="2800" dirty="0" smtClean="0">
                <a:latin typeface="PMingLiU" pitchFamily="18" charset="-120"/>
                <a:ea typeface="PMingLiU" pitchFamily="18" charset="-120"/>
              </a:rPr>
              <a:t>一些非关键零部件可委外加工，如线材等。</a:t>
            </a:r>
            <a:endParaRPr lang="en-US" altLang="zh-CN" sz="2800" dirty="0" smtClean="0">
              <a:latin typeface="PMingLiU" pitchFamily="18" charset="-120"/>
              <a:ea typeface="PMingLiU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87733" y="4210756"/>
            <a:ext cx="903111" cy="2359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904" y="2"/>
            <a:ext cx="12192904" cy="8470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 smtClean="0">
                <a:latin typeface="华文中宋" pitchFamily="2" charset="-122"/>
                <a:ea typeface="华文中宋" pitchFamily="2" charset="-122"/>
              </a:rPr>
              <a:t>3</a:t>
            </a:r>
            <a:r>
              <a:rPr lang="en-US" altLang="zh-CN" sz="4000" b="1" dirty="0" smtClean="0">
                <a:latin typeface="华文中宋" pitchFamily="2" charset="-122"/>
                <a:ea typeface="华文中宋" pitchFamily="2" charset="-122"/>
              </a:rPr>
              <a:t>.</a:t>
            </a:r>
            <a:r>
              <a:rPr lang="zh-CN" altLang="en-US" sz="4000" b="1" dirty="0" smtClean="0">
                <a:latin typeface="华文中宋" pitchFamily="2" charset="-122"/>
                <a:ea typeface="华文中宋" pitchFamily="2" charset="-122"/>
              </a:rPr>
              <a:t>流水线设</a:t>
            </a:r>
            <a:r>
              <a:rPr lang="zh-CN" altLang="en-US" sz="4000" b="1" dirty="0" smtClean="0">
                <a:latin typeface="华文中宋" pitchFamily="2" charset="-122"/>
                <a:ea typeface="华文中宋" pitchFamily="2" charset="-122"/>
              </a:rPr>
              <a:t>计</a:t>
            </a:r>
            <a:r>
              <a:rPr lang="en-US" altLang="zh-CN" sz="4000" b="1" dirty="0" smtClean="0">
                <a:latin typeface="华文中宋" pitchFamily="2" charset="-122"/>
                <a:ea typeface="华文中宋" pitchFamily="2" charset="-122"/>
              </a:rPr>
              <a:t>-</a:t>
            </a:r>
            <a:r>
              <a:rPr lang="zh-CN" altLang="en-US" sz="4000" b="1" dirty="0" smtClean="0">
                <a:latin typeface="华文中宋" pitchFamily="2" charset="-122"/>
                <a:ea typeface="华文中宋" pitchFamily="2" charset="-122"/>
              </a:rPr>
              <a:t>半成品加工</a:t>
            </a:r>
            <a:endParaRPr lang="zh-CN" altLang="en-US" sz="4000" b="1" dirty="0" smtClean="0"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623" y="887590"/>
            <a:ext cx="9747956" cy="5787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904" y="2"/>
            <a:ext cx="12192904" cy="8470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 smtClean="0">
                <a:latin typeface="华文中宋" pitchFamily="2" charset="-122"/>
                <a:ea typeface="华文中宋" pitchFamily="2" charset="-122"/>
              </a:rPr>
              <a:t>3</a:t>
            </a:r>
            <a:r>
              <a:rPr lang="en-US" altLang="zh-CN" sz="4000" b="1" dirty="0" smtClean="0">
                <a:latin typeface="华文中宋" pitchFamily="2" charset="-122"/>
                <a:ea typeface="华文中宋" pitchFamily="2" charset="-122"/>
              </a:rPr>
              <a:t>.</a:t>
            </a:r>
            <a:r>
              <a:rPr lang="zh-CN" altLang="en-US" sz="4000" b="1" dirty="0" smtClean="0">
                <a:latin typeface="华文中宋" pitchFamily="2" charset="-122"/>
                <a:ea typeface="华文中宋" pitchFamily="2" charset="-122"/>
              </a:rPr>
              <a:t>流水线设</a:t>
            </a:r>
            <a:r>
              <a:rPr lang="zh-CN" altLang="en-US" sz="4000" b="1" dirty="0" smtClean="0">
                <a:latin typeface="华文中宋" pitchFamily="2" charset="-122"/>
                <a:ea typeface="华文中宋" pitchFamily="2" charset="-122"/>
              </a:rPr>
              <a:t>计</a:t>
            </a:r>
            <a:r>
              <a:rPr lang="en-US" altLang="zh-CN" sz="4000" b="1" dirty="0" smtClean="0">
                <a:latin typeface="华文中宋" pitchFamily="2" charset="-122"/>
                <a:ea typeface="华文中宋" pitchFamily="2" charset="-122"/>
              </a:rPr>
              <a:t>-</a:t>
            </a:r>
            <a:r>
              <a:rPr lang="zh-CN" altLang="en-US" sz="4000" b="1" dirty="0" smtClean="0">
                <a:latin typeface="华文中宋" pitchFamily="2" charset="-122"/>
                <a:ea typeface="华文中宋" pitchFamily="2" charset="-122"/>
              </a:rPr>
              <a:t>半成品加工</a:t>
            </a:r>
          </a:p>
        </p:txBody>
      </p:sp>
      <p:sp>
        <p:nvSpPr>
          <p:cNvPr id="4" name="矩形 3"/>
          <p:cNvSpPr/>
          <p:nvPr/>
        </p:nvSpPr>
        <p:spPr>
          <a:xfrm>
            <a:off x="383821" y="831207"/>
            <a:ext cx="1139048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1.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生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产线规划</a:t>
            </a:r>
          </a:p>
          <a:p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1.1 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重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整室内胆生产、外壳生产在同一条生产线上（线体长度初步设计为</a:t>
            </a:r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20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米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），半成品经由</a:t>
            </a:r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AGV 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输送往半成品组装区。</a:t>
            </a:r>
          </a:p>
          <a:p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1.2 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预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留其他半成品加工生产线</a:t>
            </a:r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1 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条。</a:t>
            </a:r>
          </a:p>
          <a:p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2.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车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间布局规划</a:t>
            </a:r>
          </a:p>
          <a:p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2.1 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上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半部分：生产线预留区（可预留一条生产线的位置）</a:t>
            </a:r>
          </a:p>
          <a:p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2.2 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中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间过道：为人行通道，可预留为</a:t>
            </a:r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AGV 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通道，供来料自动化使用。</a:t>
            </a:r>
          </a:p>
          <a:p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2.3 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下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半部分：</a:t>
            </a:r>
          </a:p>
          <a:p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（</a:t>
            </a:r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1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）重整室内胆以及外壳生产线，左上角设置来料存放区。</a:t>
            </a:r>
          </a:p>
          <a:p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（</a:t>
            </a:r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2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）红色方框为机器人，蓝色方框为人工，无色方框为存放区或自动化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设备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。</a:t>
            </a:r>
          </a:p>
          <a:p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（</a:t>
            </a:r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3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）从左至右，依次代表各工艺流程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。</a:t>
            </a:r>
            <a:endParaRPr lang="en-US" altLang="zh-CN" dirty="0" smtClean="0">
              <a:latin typeface="PMingLiU" pitchFamily="18" charset="-120"/>
              <a:ea typeface="PMingLiU" pitchFamily="18" charset="-120"/>
            </a:endParaRPr>
          </a:p>
          <a:p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（</a:t>
            </a:r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4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）右上角设置半成品暂存区，供</a:t>
            </a:r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AGV 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取件。</a:t>
            </a:r>
          </a:p>
          <a:p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（</a:t>
            </a:r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5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）另设人工</a:t>
            </a:r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1 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名，负责上料。</a:t>
            </a:r>
            <a:endParaRPr lang="zh-CN" altLang="en-US" dirty="0">
              <a:latin typeface="PMingLiU" pitchFamily="18" charset="-120"/>
              <a:ea typeface="PMingLiU" pitchFamily="18" charset="-12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3511" y="3673572"/>
            <a:ext cx="6818489" cy="3184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904" y="2"/>
            <a:ext cx="12192904" cy="8470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 smtClean="0">
                <a:latin typeface="华文中宋" pitchFamily="2" charset="-122"/>
                <a:ea typeface="华文中宋" pitchFamily="2" charset="-122"/>
              </a:rPr>
              <a:t>3</a:t>
            </a:r>
            <a:r>
              <a:rPr lang="en-US" altLang="zh-CN" sz="4000" b="1" dirty="0" smtClean="0">
                <a:latin typeface="华文中宋" pitchFamily="2" charset="-122"/>
                <a:ea typeface="华文中宋" pitchFamily="2" charset="-122"/>
              </a:rPr>
              <a:t>.</a:t>
            </a:r>
            <a:r>
              <a:rPr lang="zh-CN" altLang="en-US" sz="4000" b="1" dirty="0" smtClean="0">
                <a:latin typeface="华文中宋" pitchFamily="2" charset="-122"/>
                <a:ea typeface="华文中宋" pitchFamily="2" charset="-122"/>
              </a:rPr>
              <a:t>流水线设</a:t>
            </a:r>
            <a:r>
              <a:rPr lang="zh-CN" altLang="en-US" sz="4000" b="1" dirty="0" smtClean="0">
                <a:latin typeface="华文中宋" pitchFamily="2" charset="-122"/>
                <a:ea typeface="华文中宋" pitchFamily="2" charset="-122"/>
              </a:rPr>
              <a:t>计</a:t>
            </a:r>
            <a:r>
              <a:rPr lang="en-US" altLang="zh-CN" sz="4000" b="1" dirty="0" smtClean="0">
                <a:latin typeface="华文中宋" pitchFamily="2" charset="-122"/>
                <a:ea typeface="华文中宋" pitchFamily="2" charset="-122"/>
              </a:rPr>
              <a:t>-</a:t>
            </a:r>
            <a:r>
              <a:rPr lang="zh-CN" altLang="en-US" sz="4000" b="1" dirty="0" smtClean="0">
                <a:latin typeface="华文中宋" pitchFamily="2" charset="-122"/>
                <a:ea typeface="华文中宋" pitchFamily="2" charset="-122"/>
              </a:rPr>
              <a:t>半成品组装</a:t>
            </a:r>
            <a:endParaRPr lang="zh-CN" altLang="en-US" sz="4000" b="1" dirty="0" smtClean="0"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916" y="1075026"/>
            <a:ext cx="11304710" cy="5107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904" y="2"/>
            <a:ext cx="12192904" cy="8470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 smtClean="0">
                <a:latin typeface="华文中宋" pitchFamily="2" charset="-122"/>
                <a:ea typeface="华文中宋" pitchFamily="2" charset="-122"/>
              </a:rPr>
              <a:t>3</a:t>
            </a:r>
            <a:r>
              <a:rPr lang="en-US" altLang="zh-CN" sz="4000" b="1" dirty="0" smtClean="0">
                <a:latin typeface="华文中宋" pitchFamily="2" charset="-122"/>
                <a:ea typeface="华文中宋" pitchFamily="2" charset="-122"/>
              </a:rPr>
              <a:t>.</a:t>
            </a:r>
            <a:r>
              <a:rPr lang="zh-CN" altLang="en-US" sz="4000" b="1" dirty="0" smtClean="0">
                <a:latin typeface="华文中宋" pitchFamily="2" charset="-122"/>
                <a:ea typeface="华文中宋" pitchFamily="2" charset="-122"/>
              </a:rPr>
              <a:t>流水线设</a:t>
            </a:r>
            <a:r>
              <a:rPr lang="zh-CN" altLang="en-US" sz="4000" b="1" dirty="0" smtClean="0">
                <a:latin typeface="华文中宋" pitchFamily="2" charset="-122"/>
                <a:ea typeface="华文中宋" pitchFamily="2" charset="-122"/>
              </a:rPr>
              <a:t>计</a:t>
            </a:r>
            <a:r>
              <a:rPr lang="en-US" altLang="zh-CN" sz="4000" b="1" dirty="0" smtClean="0">
                <a:latin typeface="华文中宋" pitchFamily="2" charset="-122"/>
                <a:ea typeface="华文中宋" pitchFamily="2" charset="-122"/>
              </a:rPr>
              <a:t>-</a:t>
            </a:r>
            <a:r>
              <a:rPr lang="zh-CN" altLang="en-US" sz="4000" b="1" dirty="0" smtClean="0">
                <a:latin typeface="华文中宋" pitchFamily="2" charset="-122"/>
                <a:ea typeface="华文中宋" pitchFamily="2" charset="-122"/>
              </a:rPr>
              <a:t>半成</a:t>
            </a:r>
            <a:r>
              <a:rPr lang="zh-CN" altLang="en-US" sz="4000" b="1" dirty="0" smtClean="0">
                <a:latin typeface="华文中宋" pitchFamily="2" charset="-122"/>
                <a:ea typeface="华文中宋" pitchFamily="2" charset="-122"/>
              </a:rPr>
              <a:t>品组装</a:t>
            </a:r>
            <a:endParaRPr lang="zh-CN" altLang="en-US" sz="4000" b="1" dirty="0" smtClean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3821" y="831207"/>
            <a:ext cx="113904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1.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生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产线规划</a:t>
            </a:r>
          </a:p>
          <a:p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1.1 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半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成品组装线</a:t>
            </a:r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1 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条，前、后端为</a:t>
            </a:r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AGV 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上下料。</a:t>
            </a:r>
          </a:p>
          <a:p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1.2 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生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产线前端设置外壳（即钣金</a:t>
            </a:r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1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）缓冲区。</a:t>
            </a:r>
          </a:p>
          <a:p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2.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车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间布局规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划</a:t>
            </a:r>
            <a:endParaRPr lang="en-US" altLang="zh-CN" dirty="0" smtClean="0">
              <a:latin typeface="PMingLiU" pitchFamily="18" charset="-120"/>
              <a:ea typeface="PMingLiU" pitchFamily="18" charset="-120"/>
            </a:endParaRPr>
          </a:p>
          <a:p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2.1 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红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色正方形为紧固机器人部分，含震动盘等自动化设备。</a:t>
            </a:r>
          </a:p>
          <a:p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2.2 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红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色长方形为组装机器人部分，含来料放置区域。</a:t>
            </a:r>
            <a:endParaRPr lang="zh-CN" altLang="en-US" dirty="0">
              <a:latin typeface="PMingLiU" pitchFamily="18" charset="-120"/>
              <a:ea typeface="PMingLiU" pitchFamily="18" charset="-12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097" y="2905125"/>
            <a:ext cx="10504487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904" y="2"/>
            <a:ext cx="12192904" cy="8470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 smtClean="0">
                <a:latin typeface="华文中宋" pitchFamily="2" charset="-122"/>
                <a:ea typeface="华文中宋" pitchFamily="2" charset="-122"/>
              </a:rPr>
              <a:t>3</a:t>
            </a:r>
            <a:r>
              <a:rPr lang="en-US" altLang="zh-CN" sz="4000" b="1" dirty="0" smtClean="0">
                <a:latin typeface="华文中宋" pitchFamily="2" charset="-122"/>
                <a:ea typeface="华文中宋" pitchFamily="2" charset="-122"/>
              </a:rPr>
              <a:t>.</a:t>
            </a:r>
            <a:r>
              <a:rPr lang="zh-CN" altLang="en-US" sz="4000" b="1" dirty="0" smtClean="0">
                <a:latin typeface="华文中宋" pitchFamily="2" charset="-122"/>
                <a:ea typeface="华文中宋" pitchFamily="2" charset="-122"/>
              </a:rPr>
              <a:t>流水线设</a:t>
            </a:r>
            <a:r>
              <a:rPr lang="zh-CN" altLang="en-US" sz="4000" b="1" dirty="0" smtClean="0">
                <a:latin typeface="华文中宋" pitchFamily="2" charset="-122"/>
                <a:ea typeface="华文中宋" pitchFamily="2" charset="-122"/>
              </a:rPr>
              <a:t>计</a:t>
            </a:r>
            <a:r>
              <a:rPr lang="en-US" altLang="zh-CN" sz="4000" b="1" dirty="0" smtClean="0">
                <a:latin typeface="华文中宋" pitchFamily="2" charset="-122"/>
                <a:ea typeface="华文中宋" pitchFamily="2" charset="-122"/>
              </a:rPr>
              <a:t>-</a:t>
            </a:r>
            <a:r>
              <a:rPr lang="zh-CN" altLang="en-US" sz="4000" b="1" dirty="0" smtClean="0">
                <a:latin typeface="华文中宋" pitchFamily="2" charset="-122"/>
                <a:ea typeface="华文中宋" pitchFamily="2" charset="-122"/>
              </a:rPr>
              <a:t>电气</a:t>
            </a:r>
            <a:r>
              <a:rPr lang="en-US" altLang="zh-CN" sz="4000" b="1" dirty="0" smtClean="0">
                <a:latin typeface="华文中宋" pitchFamily="2" charset="-122"/>
                <a:ea typeface="华文中宋" pitchFamily="2" charset="-122"/>
              </a:rPr>
              <a:t>/</a:t>
            </a:r>
            <a:r>
              <a:rPr lang="zh-CN" altLang="en-US" sz="4000" b="1" dirty="0" smtClean="0">
                <a:latin typeface="华文中宋" pitchFamily="2" charset="-122"/>
                <a:ea typeface="华文中宋" pitchFamily="2" charset="-122"/>
              </a:rPr>
              <a:t>测试</a:t>
            </a:r>
            <a:endParaRPr lang="zh-CN" altLang="en-US" sz="4000" b="1" dirty="0" smtClean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1162" y="955386"/>
            <a:ext cx="752969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PMingLiU" pitchFamily="18" charset="-120"/>
                <a:ea typeface="PMingLiU" pitchFamily="18" charset="-120"/>
              </a:rPr>
              <a:t>电</a:t>
            </a:r>
            <a:r>
              <a:rPr lang="zh-CN" altLang="en-US" b="1" dirty="0" smtClean="0">
                <a:latin typeface="PMingLiU" pitchFamily="18" charset="-120"/>
                <a:ea typeface="PMingLiU" pitchFamily="18" charset="-120"/>
              </a:rPr>
              <a:t>气安</a:t>
            </a:r>
            <a:r>
              <a:rPr lang="zh-CN" altLang="en-US" b="1" dirty="0" smtClean="0">
                <a:latin typeface="PMingLiU" pitchFamily="18" charset="-120"/>
                <a:ea typeface="PMingLiU" pitchFamily="18" charset="-120"/>
              </a:rPr>
              <a:t>装：</a:t>
            </a:r>
            <a:endParaRPr lang="zh-CN" altLang="en-US" b="1" dirty="0" smtClean="0">
              <a:latin typeface="PMingLiU" pitchFamily="18" charset="-120"/>
              <a:ea typeface="PMingLiU" pitchFamily="18" charset="-120"/>
            </a:endParaRPr>
          </a:p>
          <a:p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1.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工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艺规划</a:t>
            </a:r>
          </a:p>
          <a:p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1.1 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电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工完成电气安装工序。</a:t>
            </a:r>
          </a:p>
          <a:p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1.2 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设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专人质检。</a:t>
            </a:r>
          </a:p>
          <a:p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2.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生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产线规划</a:t>
            </a:r>
          </a:p>
          <a:p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2.1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单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人工作站模式。</a:t>
            </a:r>
          </a:p>
          <a:p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2.2AGV 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自动运输产品。</a:t>
            </a:r>
          </a:p>
          <a:p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3.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车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间布局规划</a:t>
            </a:r>
          </a:p>
          <a:p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综合考虑生产效率、</a:t>
            </a:r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AGV 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通行、工作站配置等，合理布局。</a:t>
            </a:r>
          </a:p>
          <a:p>
            <a:r>
              <a:rPr lang="zh-CN" altLang="en-US" b="1" dirty="0" smtClean="0">
                <a:latin typeface="PMingLiU" pitchFamily="18" charset="-120"/>
                <a:ea typeface="PMingLiU" pitchFamily="18" charset="-120"/>
              </a:rPr>
              <a:t>成</a:t>
            </a:r>
            <a:r>
              <a:rPr lang="zh-CN" altLang="en-US" b="1" dirty="0" smtClean="0">
                <a:latin typeface="PMingLiU" pitchFamily="18" charset="-120"/>
                <a:ea typeface="PMingLiU" pitchFamily="18" charset="-120"/>
              </a:rPr>
              <a:t>品测</a:t>
            </a:r>
            <a:r>
              <a:rPr lang="zh-CN" altLang="en-US" b="1" dirty="0" smtClean="0">
                <a:latin typeface="PMingLiU" pitchFamily="18" charset="-120"/>
                <a:ea typeface="PMingLiU" pitchFamily="18" charset="-120"/>
              </a:rPr>
              <a:t>试：</a:t>
            </a:r>
            <a:endParaRPr lang="zh-CN" altLang="en-US" b="1" dirty="0" smtClean="0">
              <a:latin typeface="PMingLiU" pitchFamily="18" charset="-120"/>
              <a:ea typeface="PMingLiU" pitchFamily="18" charset="-120"/>
            </a:endParaRPr>
          </a:p>
          <a:p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1.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工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艺规划</a:t>
            </a:r>
          </a:p>
          <a:p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1.1 AGV 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运输至固定位，人工添加燃料。</a:t>
            </a:r>
          </a:p>
          <a:p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1.2 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成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品测试</a:t>
            </a:r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2-3 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小时。</a:t>
            </a:r>
          </a:p>
          <a:p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2.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生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产线规划</a:t>
            </a:r>
          </a:p>
          <a:p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采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取</a:t>
            </a:r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AGV 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运输、固定成品检测站模式。</a:t>
            </a:r>
          </a:p>
          <a:p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3.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车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间布局规划</a:t>
            </a:r>
          </a:p>
          <a:p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综合考虑生产效率、</a:t>
            </a:r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AGV 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通行、工作站配置等，合理布局。</a:t>
            </a:r>
          </a:p>
          <a:p>
            <a:r>
              <a:rPr lang="zh-CN" altLang="en-US" b="1" dirty="0" smtClean="0">
                <a:latin typeface="PMingLiU" pitchFamily="18" charset="-120"/>
                <a:ea typeface="PMingLiU" pitchFamily="18" charset="-120"/>
              </a:rPr>
              <a:t>成</a:t>
            </a:r>
            <a:r>
              <a:rPr lang="zh-CN" altLang="en-US" b="1" dirty="0" smtClean="0">
                <a:latin typeface="PMingLiU" pitchFamily="18" charset="-120"/>
                <a:ea typeface="PMingLiU" pitchFamily="18" charset="-120"/>
              </a:rPr>
              <a:t>品仓</a:t>
            </a:r>
            <a:r>
              <a:rPr lang="zh-CN" altLang="en-US" b="1" dirty="0" smtClean="0">
                <a:latin typeface="PMingLiU" pitchFamily="18" charset="-120"/>
                <a:ea typeface="PMingLiU" pitchFamily="18" charset="-120"/>
              </a:rPr>
              <a:t>储：</a:t>
            </a:r>
            <a:endParaRPr lang="zh-CN" altLang="en-US" b="1" dirty="0" smtClean="0">
              <a:latin typeface="PMingLiU" pitchFamily="18" charset="-120"/>
              <a:ea typeface="PMingLiU" pitchFamily="18" charset="-120"/>
            </a:endParaRPr>
          </a:p>
          <a:p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设置缓存区，</a:t>
            </a:r>
            <a:r>
              <a:rPr lang="en-US" altLang="zh-CN" dirty="0" smtClean="0">
                <a:latin typeface="PMingLiU" pitchFamily="18" charset="-120"/>
                <a:ea typeface="PMingLiU" pitchFamily="18" charset="-120"/>
              </a:rPr>
              <a:t>AGV </a:t>
            </a:r>
            <a:r>
              <a:rPr lang="zh-CN" altLang="en-US" dirty="0" smtClean="0">
                <a:latin typeface="PMingLiU" pitchFamily="18" charset="-120"/>
                <a:ea typeface="PMingLiU" pitchFamily="18" charset="-120"/>
              </a:rPr>
              <a:t>运输。</a:t>
            </a:r>
            <a:endParaRPr lang="zh-CN" altLang="en-US" dirty="0">
              <a:latin typeface="PMingLiU" pitchFamily="18" charset="-120"/>
              <a:ea typeface="PMingLiU" pitchFamily="18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3988" y="3645782"/>
            <a:ext cx="2278062" cy="270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5735</TotalTime>
  <Words>1373</Words>
  <Application>Microsoft Office PowerPoint</Application>
  <PresentationFormat>自定义</PresentationFormat>
  <Paragraphs>177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向德成</dc:creator>
  <cp:lastModifiedBy>PCOS</cp:lastModifiedBy>
  <cp:revision>378</cp:revision>
  <dcterms:created xsi:type="dcterms:W3CDTF">2016-07-01T03:02:00Z</dcterms:created>
  <dcterms:modified xsi:type="dcterms:W3CDTF">2017-06-01T03:39:01Z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