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339" r:id="rId3"/>
    <p:sldId id="311" r:id="rId4"/>
    <p:sldId id="335" r:id="rId5"/>
    <p:sldId id="344" r:id="rId6"/>
    <p:sldId id="333" r:id="rId7"/>
    <p:sldId id="337" r:id="rId8"/>
    <p:sldId id="338" r:id="rId9"/>
    <p:sldId id="336" r:id="rId10"/>
    <p:sldId id="343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38047;&#40511;&#21916;\&#33021;&#24577;&#31185;&#25216;\&#30424;&#21476;&#35745;&#21010;\&#27969;&#27700;&#32447;&#26041;&#2669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38047;&#40511;&#21916;\&#33021;&#24577;&#31185;&#25216;\&#30424;&#21476;&#35745;&#21010;\&#27969;&#27700;&#32447;&#26041;&#26696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20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scene3d>
                <a:camera prst="orthographicFront"/>
                <a:lightRig rig="threePt" dir="t"/>
              </a:scene3d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</c:dPt>
          <c:dLbls>
            <c:dLbl>
              <c:idx val="0"/>
              <c:layout>
                <c:manualLayout>
                  <c:x val="2.7777777777777779E-3"/>
                  <c:y val="-5.55555555555555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800" dirty="0" smtClean="0">
                        <a:latin typeface="华文中宋" pitchFamily="2" charset="-122"/>
                        <a:ea typeface="华文中宋" pitchFamily="2" charset="-122"/>
                      </a:rPr>
                      <a:t>30</a:t>
                    </a:r>
                    <a:r>
                      <a:rPr lang="zh-CN" altLang="en-US" sz="1800" dirty="0" smtClean="0">
                        <a:latin typeface="华文中宋" pitchFamily="2" charset="-122"/>
                        <a:ea typeface="华文中宋" pitchFamily="2" charset="-122"/>
                      </a:rPr>
                      <a:t>台</a:t>
                    </a:r>
                    <a:r>
                      <a:rPr lang="en-US" altLang="zh-CN" sz="1800" dirty="0" smtClean="0">
                        <a:latin typeface="华文中宋" pitchFamily="2" charset="-122"/>
                        <a:ea typeface="华文中宋" pitchFamily="2" charset="-122"/>
                      </a:rPr>
                      <a:t>/</a:t>
                    </a:r>
                    <a:r>
                      <a:rPr lang="zh-CN" altLang="en-US" sz="1800" dirty="0" smtClean="0">
                        <a:latin typeface="华文中宋" pitchFamily="2" charset="-122"/>
                        <a:ea typeface="华文中宋" pitchFamily="2" charset="-122"/>
                      </a:rPr>
                      <a:t>月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2176897280402704E-2"/>
                  <c:y val="-6.6735707263090166E-2"/>
                </c:manualLayout>
              </c:layout>
              <c:tx>
                <c:rich>
                  <a:bodyPr/>
                  <a:lstStyle/>
                  <a:p>
                    <a:pPr>
                      <a:defRPr sz="1600" b="1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defRPr>
                    </a:pPr>
                    <a:r>
                      <a:rPr lang="en-US" altLang="en-US" sz="1600" b="1" dirty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rPr>
                      <a:t>1000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rPr>
                      <a:t>台</a:t>
                    </a:r>
                    <a:r>
                      <a:rPr lang="en-US" altLang="zh-CN" sz="1600" b="1" dirty="0" smtClean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rPr>
                      <a:t>/</a:t>
                    </a:r>
                    <a:r>
                      <a:rPr lang="zh-CN" altLang="en-US" sz="1600" b="1" dirty="0" smtClean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rPr>
                      <a:t>月</a:t>
                    </a:r>
                    <a:endParaRPr lang="en-US" altLang="en-US" sz="1600" dirty="0">
                      <a:solidFill>
                        <a:srgbClr val="FF000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>
                    <a:latin typeface="华文中宋" pitchFamily="2" charset="-122"/>
                    <a:ea typeface="华文中宋" pitchFamily="2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Sheet3!$B$1:$C$1</c:f>
              <c:strCache>
                <c:ptCount val="2"/>
                <c:pt idx="0">
                  <c:v>目前</c:v>
                </c:pt>
                <c:pt idx="1">
                  <c:v>计划</c:v>
                </c:pt>
              </c:strCache>
            </c:strRef>
          </c:cat>
          <c:val>
            <c:numRef>
              <c:f>Sheet3!$B$2:$C$2</c:f>
              <c:numCache>
                <c:formatCode>General</c:formatCode>
                <c:ptCount val="2"/>
                <c:pt idx="0">
                  <c:v>15</c:v>
                </c:pt>
                <c:pt idx="1">
                  <c:v>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7992704"/>
        <c:axId val="77994240"/>
        <c:axId val="0"/>
      </c:bar3DChart>
      <c:catAx>
        <c:axId val="77992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j-ea"/>
                <a:ea typeface="+mj-ea"/>
              </a:defRPr>
            </a:pPr>
            <a:endParaRPr lang="zh-CN"/>
          </a:p>
        </c:txPr>
        <c:crossAx val="77994240"/>
        <c:crosses val="autoZero"/>
        <c:auto val="1"/>
        <c:lblAlgn val="ctr"/>
        <c:lblOffset val="100"/>
        <c:noMultiLvlLbl val="0"/>
      </c:catAx>
      <c:valAx>
        <c:axId val="77994240"/>
        <c:scaling>
          <c:orientation val="minMax"/>
          <c:max val="15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n-ea"/>
                <a:ea typeface="+mn-ea"/>
              </a:defRPr>
            </a:pPr>
            <a:endParaRPr lang="zh-CN"/>
          </a:p>
        </c:txPr>
        <c:crossAx val="77992704"/>
        <c:crosses val="autoZero"/>
        <c:crossBetween val="between"/>
        <c:majorUnit val="200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B prst="relaxedInset"/>
    </a:sp3d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Sheet3!$A$3</c:f>
              <c:strCache>
                <c:ptCount val="1"/>
                <c:pt idx="0">
                  <c:v>人力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scene3d>
                <a:camera prst="orthographicFront"/>
                <a:lightRig rig="threePt" dir="t"/>
              </a:scene3d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Lbls>
            <c:dLbl>
              <c:idx val="0"/>
              <c:layout>
                <c:manualLayout>
                  <c:x val="2.7777777777777779E-3"/>
                  <c:y val="-5.55555555555555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800" dirty="0" smtClean="0">
                        <a:latin typeface="华文中宋" pitchFamily="2" charset="-122"/>
                        <a:ea typeface="华文中宋" pitchFamily="2" charset="-122"/>
                      </a:rPr>
                      <a:t>6</a:t>
                    </a:r>
                    <a:r>
                      <a:rPr lang="zh-CN" altLang="en-US" sz="1800" dirty="0" smtClean="0">
                        <a:latin typeface="华文中宋" pitchFamily="2" charset="-122"/>
                        <a:ea typeface="华文中宋" pitchFamily="2" charset="-122"/>
                      </a:rPr>
                      <a:t>人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2519617843013927E-2"/>
                  <c:y val="-0.12734508293805982"/>
                </c:manualLayout>
              </c:layout>
              <c:tx>
                <c:rich>
                  <a:bodyPr/>
                  <a:lstStyle/>
                  <a:p>
                    <a:pPr>
                      <a:defRPr sz="3200" b="1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defRPr>
                    </a:pPr>
                    <a:r>
                      <a:rPr lang="zh-CN" altLang="en-US" sz="3200" dirty="0" smtClean="0">
                        <a:solidFill>
                          <a:srgbClr val="FF0000"/>
                        </a:solidFill>
                        <a:latin typeface="华文中宋" pitchFamily="2" charset="-122"/>
                        <a:ea typeface="华文中宋" pitchFamily="2" charset="-122"/>
                      </a:rPr>
                      <a:t>？？</a:t>
                    </a:r>
                    <a:endParaRPr lang="en-US" altLang="en-US" sz="3200" dirty="0">
                      <a:solidFill>
                        <a:srgbClr val="FF0000"/>
                      </a:solidFill>
                      <a:latin typeface="华文中宋" pitchFamily="2" charset="-122"/>
                      <a:ea typeface="华文中宋" pitchFamily="2" charset="-122"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>
                    <a:latin typeface="华文中宋" pitchFamily="2" charset="-122"/>
                    <a:ea typeface="华文中宋" pitchFamily="2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Sheet3!$B$1:$C$1</c:f>
              <c:strCache>
                <c:ptCount val="2"/>
                <c:pt idx="0">
                  <c:v>目前</c:v>
                </c:pt>
                <c:pt idx="1">
                  <c:v>计划</c:v>
                </c:pt>
              </c:strCache>
            </c:strRef>
          </c:cat>
          <c:val>
            <c:numRef>
              <c:f>Sheet3!$B$3:$C$3</c:f>
              <c:numCache>
                <c:formatCode>General</c:formatCode>
                <c:ptCount val="2"/>
                <c:pt idx="0">
                  <c:v>6</c:v>
                </c:pt>
                <c:pt idx="1">
                  <c:v>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8044544"/>
        <c:axId val="78054528"/>
        <c:axId val="0"/>
      </c:bar3DChart>
      <c:catAx>
        <c:axId val="7804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n-ea"/>
                <a:ea typeface="+mn-ea"/>
              </a:defRPr>
            </a:pPr>
            <a:endParaRPr lang="zh-CN"/>
          </a:p>
        </c:txPr>
        <c:crossAx val="78054528"/>
        <c:crosses val="autoZero"/>
        <c:auto val="1"/>
        <c:lblAlgn val="ctr"/>
        <c:lblOffset val="100"/>
        <c:noMultiLvlLbl val="0"/>
      </c:catAx>
      <c:valAx>
        <c:axId val="78054528"/>
        <c:scaling>
          <c:orientation val="minMax"/>
          <c:max val="5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+mn-ea"/>
                <a:ea typeface="+mn-ea"/>
              </a:defRPr>
            </a:pPr>
            <a:endParaRPr lang="zh-CN"/>
          </a:p>
        </c:txPr>
        <c:crossAx val="78044544"/>
        <c:crosses val="autoZero"/>
        <c:crossBetween val="between"/>
        <c:majorUnit val="50"/>
      </c:valAx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B prst="relaxedInset"/>
    </a:sp3d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/>
              <a:t>产能达成趋势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2452423626074879E-2"/>
          <c:y val="0.190441400304414"/>
          <c:w val="0.91708721831765905"/>
          <c:h val="0.7187823439878234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一线人力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</c:spPr>
          </c:dPt>
          <c:dPt>
            <c:idx val="1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dLbl>
              <c:idx val="0"/>
              <c:layout>
                <c:manualLayout>
                  <c:x val="1.1935208866155157E-2"/>
                  <c:y val="-1.217656012176560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60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1935208866155157E-2"/>
                  <c:y val="-3.348554033485540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120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8201193520886615E-3"/>
                  <c:y val="-3.044140030441400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240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0230179028132993E-2"/>
                  <c:y val="-1.826484018264834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480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9.9197344617083655E-3"/>
                  <c:y val="-4.6473351892382796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960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0230179028132993E-2"/>
                  <c:y val="-2.7397260273972601E-2"/>
                </c:manualLayout>
              </c:layout>
              <c:tx>
                <c:rich>
                  <a:bodyPr/>
                  <a:lstStyle/>
                  <a:p>
                    <a:pPr>
                      <a:defRPr sz="1600" b="1">
                        <a:solidFill>
                          <a:srgbClr val="FF0000"/>
                        </a:solidFill>
                        <a:latin typeface="华文宋体" pitchFamily="2" charset="-122"/>
                        <a:ea typeface="华文宋体" pitchFamily="2" charset="-122"/>
                      </a:defRPr>
                    </a:pPr>
                    <a:r>
                      <a:rPr lang="en-US" altLang="en-US" b="1">
                        <a:solidFill>
                          <a:srgbClr val="FF0000"/>
                        </a:solidFill>
                      </a:rPr>
                      <a:t>1000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>
                    <a:latin typeface="华文宋体" pitchFamily="2" charset="-122"/>
                    <a:ea typeface="华文宋体" pitchFamily="2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Sheet1!$B$2:$G$2</c:f>
              <c:strCache>
                <c:ptCount val="6"/>
                <c:pt idx="0">
                  <c:v>N</c:v>
                </c:pt>
                <c:pt idx="1">
                  <c:v>N+1</c:v>
                </c:pt>
                <c:pt idx="2">
                  <c:v>N+2</c:v>
                </c:pt>
                <c:pt idx="3">
                  <c:v>N+4</c:v>
                </c:pt>
                <c:pt idx="4">
                  <c:v>N+6</c:v>
                </c:pt>
                <c:pt idx="5">
                  <c:v>N+11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  <c:pt idx="4">
                  <c:v>160</c:v>
                </c:pt>
                <c:pt idx="5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7454464"/>
        <c:axId val="27456640"/>
        <c:axId val="0"/>
      </c:bar3DChart>
      <c:catAx>
        <c:axId val="27454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>
                    <a:latin typeface="华文宋体" pitchFamily="2" charset="-122"/>
                    <a:ea typeface="华文宋体" pitchFamily="2" charset="-122"/>
                  </a:defRPr>
                </a:pPr>
                <a:r>
                  <a:rPr lang="zh-CN" altLang="en-US" sz="1100">
                    <a:latin typeface="华文宋体" pitchFamily="2" charset="-122"/>
                    <a:ea typeface="华文宋体" pitchFamily="2" charset="-122"/>
                  </a:rPr>
                  <a:t>周期</a:t>
                </a:r>
                <a:r>
                  <a:rPr lang="en-US" altLang="zh-CN" sz="1100">
                    <a:latin typeface="华文宋体" pitchFamily="2" charset="-122"/>
                    <a:ea typeface="华文宋体" pitchFamily="2" charset="-122"/>
                  </a:rPr>
                  <a:t>/</a:t>
                </a:r>
                <a:r>
                  <a:rPr lang="zh-CN" altLang="en-US" sz="1100">
                    <a:latin typeface="华文宋体" pitchFamily="2" charset="-122"/>
                    <a:ea typeface="华文宋体" pitchFamily="2" charset="-122"/>
                  </a:rPr>
                  <a:t>月</a:t>
                </a:r>
              </a:p>
            </c:rich>
          </c:tx>
          <c:layout>
            <c:manualLayout>
              <c:xMode val="edge"/>
              <c:yMode val="edge"/>
              <c:x val="0.90037497231004693"/>
              <c:y val="0.908249140090365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华文宋体" pitchFamily="2" charset="-122"/>
                <a:ea typeface="华文宋体" pitchFamily="2" charset="-122"/>
              </a:defRPr>
            </a:pPr>
            <a:endParaRPr lang="zh-CN"/>
          </a:p>
        </c:txPr>
        <c:crossAx val="27456640"/>
        <c:crosses val="autoZero"/>
        <c:auto val="1"/>
        <c:lblAlgn val="ctr"/>
        <c:lblOffset val="100"/>
        <c:noMultiLvlLbl val="0"/>
      </c:catAx>
      <c:valAx>
        <c:axId val="2745664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100">
                    <a:latin typeface="华文宋体" pitchFamily="2" charset="-122"/>
                    <a:ea typeface="华文宋体" pitchFamily="2" charset="-122"/>
                  </a:defRPr>
                </a:pPr>
                <a:r>
                  <a:rPr lang="zh-CN" altLang="en-US" sz="1100">
                    <a:latin typeface="华文宋体" pitchFamily="2" charset="-122"/>
                    <a:ea typeface="华文宋体" pitchFamily="2" charset="-122"/>
                  </a:rPr>
                  <a:t>人力配置</a:t>
                </a:r>
              </a:p>
            </c:rich>
          </c:tx>
          <c:layout>
            <c:manualLayout>
              <c:xMode val="edge"/>
              <c:yMode val="edge"/>
              <c:x val="4.8071235341106654E-2"/>
              <c:y val="2.245065257253802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华文宋体" pitchFamily="2" charset="-122"/>
                <a:ea typeface="华文宋体" pitchFamily="2" charset="-122"/>
              </a:defRPr>
            </a:pPr>
            <a:endParaRPr lang="zh-CN"/>
          </a:p>
        </c:txPr>
        <c:crossAx val="274544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A5C03-3259-4064-B887-3976B846EB4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67731DA-A0A4-4661-B239-06B25A3BBAF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生产车间</a:t>
          </a:r>
          <a:endParaRPr lang="zh-CN" altLang="en-US" dirty="0"/>
        </a:p>
      </dgm:t>
    </dgm:pt>
    <dgm:pt modelId="{7A489952-B688-437F-94D8-246AA409A09C}" type="parTrans" cxnId="{E0946881-C8A7-4771-B2C9-AC69CEC7B56B}">
      <dgm:prSet/>
      <dgm:spPr/>
      <dgm:t>
        <a:bodyPr/>
        <a:lstStyle/>
        <a:p>
          <a:endParaRPr lang="zh-CN" altLang="en-US"/>
        </a:p>
      </dgm:t>
    </dgm:pt>
    <dgm:pt modelId="{DFE28904-87B0-4476-8369-189315113563}" type="sibTrans" cxnId="{E0946881-C8A7-4771-B2C9-AC69CEC7B56B}">
      <dgm:prSet/>
      <dgm:spPr/>
      <dgm:t>
        <a:bodyPr/>
        <a:lstStyle/>
        <a:p>
          <a:endParaRPr lang="zh-CN" altLang="en-US"/>
        </a:p>
      </dgm:t>
    </dgm:pt>
    <dgm:pt modelId="{34CE1FC9-594C-4863-83FB-B293FB31FF2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 smtClean="0"/>
            <a:t>生产车间</a:t>
          </a:r>
          <a:endParaRPr lang="zh-CN" altLang="en-US" dirty="0"/>
        </a:p>
      </dgm:t>
    </dgm:pt>
    <dgm:pt modelId="{CD37562C-A541-4D1F-AA56-ECA49C5AAA16}" type="parTrans" cxnId="{641110A7-FFB4-4A13-8024-E744E128B5DB}">
      <dgm:prSet/>
      <dgm:spPr/>
      <dgm:t>
        <a:bodyPr/>
        <a:lstStyle/>
        <a:p>
          <a:endParaRPr lang="zh-CN" altLang="en-US"/>
        </a:p>
      </dgm:t>
    </dgm:pt>
    <dgm:pt modelId="{D6446206-97DD-4BF7-98AF-3DA88CC7D58A}" type="sibTrans" cxnId="{641110A7-FFB4-4A13-8024-E744E128B5DB}">
      <dgm:prSet/>
      <dgm:spPr/>
      <dgm:t>
        <a:bodyPr/>
        <a:lstStyle/>
        <a:p>
          <a:endParaRPr lang="zh-CN" altLang="en-US"/>
        </a:p>
      </dgm:t>
    </dgm:pt>
    <dgm:pt modelId="{C5191B53-BB3A-437A-B06A-244BC3164960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配套设施、库房</a:t>
          </a:r>
          <a:endParaRPr lang="zh-CN" altLang="en-US" dirty="0"/>
        </a:p>
      </dgm:t>
    </dgm:pt>
    <dgm:pt modelId="{09E3B231-3B15-469E-B17B-54A0C28BBDD4}" type="parTrans" cxnId="{73269FC4-FBF9-49A4-B6CD-9499581E1582}">
      <dgm:prSet/>
      <dgm:spPr/>
      <dgm:t>
        <a:bodyPr/>
        <a:lstStyle/>
        <a:p>
          <a:endParaRPr lang="zh-CN" altLang="en-US"/>
        </a:p>
      </dgm:t>
    </dgm:pt>
    <dgm:pt modelId="{908BCA61-2155-4559-B86E-2B56630679CE}" type="sibTrans" cxnId="{73269FC4-FBF9-49A4-B6CD-9499581E1582}">
      <dgm:prSet/>
      <dgm:spPr/>
      <dgm:t>
        <a:bodyPr/>
        <a:lstStyle/>
        <a:p>
          <a:endParaRPr lang="zh-CN" altLang="en-US"/>
        </a:p>
      </dgm:t>
    </dgm:pt>
    <dgm:pt modelId="{7147362A-434E-4A98-9EB5-073ECFC9A2D9}" type="pres">
      <dgm:prSet presAssocID="{BC5A5C03-3259-4064-B887-3976B846EB44}" presName="Name0" presStyleCnt="0">
        <dgm:presLayoutVars>
          <dgm:dir/>
          <dgm:animLvl val="lvl"/>
          <dgm:resizeHandles val="exact"/>
        </dgm:presLayoutVars>
      </dgm:prSet>
      <dgm:spPr/>
    </dgm:pt>
    <dgm:pt modelId="{52192D8E-9FCD-43BC-BFE9-2FE01F6F3F4E}" type="pres">
      <dgm:prSet presAssocID="{367731DA-A0A4-4661-B239-06B25A3BBAF2}" presName="Name8" presStyleCnt="0"/>
      <dgm:spPr/>
    </dgm:pt>
    <dgm:pt modelId="{ED73E164-6F7F-4B76-A206-2ED44F0EF44E}" type="pres">
      <dgm:prSet presAssocID="{367731DA-A0A4-4661-B239-06B25A3BBAF2}" presName="level" presStyleLbl="node1" presStyleIdx="0" presStyleCnt="3" custScaleX="206735">
        <dgm:presLayoutVars>
          <dgm:chMax val="1"/>
          <dgm:bulletEnabled val="1"/>
        </dgm:presLayoutVars>
      </dgm:prSet>
      <dgm:spPr/>
    </dgm:pt>
    <dgm:pt modelId="{75EA739D-9BA6-4B20-A1DE-17667AF057B9}" type="pres">
      <dgm:prSet presAssocID="{367731DA-A0A4-4661-B239-06B25A3BBA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2252D6-DCAD-411E-B185-AC284623B0F7}" type="pres">
      <dgm:prSet presAssocID="{34CE1FC9-594C-4863-83FB-B293FB31FF27}" presName="Name8" presStyleCnt="0"/>
      <dgm:spPr/>
    </dgm:pt>
    <dgm:pt modelId="{76DCF456-B609-47E9-B6DB-1916B1E4A0DC}" type="pres">
      <dgm:prSet presAssocID="{34CE1FC9-594C-4863-83FB-B293FB31FF27}" presName="level" presStyleLbl="node1" presStyleIdx="1" presStyleCnt="3" custScaleX="130103">
        <dgm:presLayoutVars>
          <dgm:chMax val="1"/>
          <dgm:bulletEnabled val="1"/>
        </dgm:presLayoutVars>
      </dgm:prSet>
      <dgm:spPr/>
    </dgm:pt>
    <dgm:pt modelId="{1B0FC9F4-E33D-401D-B7B0-791872BF40E4}" type="pres">
      <dgm:prSet presAssocID="{34CE1FC9-594C-4863-83FB-B293FB31FF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DD2032-E88F-4481-A2D9-DB002A092FDC}" type="pres">
      <dgm:prSet presAssocID="{C5191B53-BB3A-437A-B06A-244BC3164960}" presName="Name8" presStyleCnt="0"/>
      <dgm:spPr/>
    </dgm:pt>
    <dgm:pt modelId="{FA1B5391-87D9-4E02-A04E-57938F37B7DC}" type="pres">
      <dgm:prSet presAssocID="{C5191B53-BB3A-437A-B06A-244BC3164960}" presName="level" presStyleLbl="node1" presStyleIdx="2" presStyleCnt="3" custLinFactNeighborX="28310" custLinFactNeighborY="-4585">
        <dgm:presLayoutVars>
          <dgm:chMax val="1"/>
          <dgm:bulletEnabled val="1"/>
        </dgm:presLayoutVars>
      </dgm:prSet>
      <dgm:spPr/>
    </dgm:pt>
    <dgm:pt modelId="{673D5D9B-A5D8-4F53-AE27-0AF5EC87B487}" type="pres">
      <dgm:prSet presAssocID="{C5191B53-BB3A-437A-B06A-244BC316496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346D008-E0B1-49D4-92E6-E0C1F8B347EA}" type="presOf" srcId="{367731DA-A0A4-4661-B239-06B25A3BBAF2}" destId="{ED73E164-6F7F-4B76-A206-2ED44F0EF44E}" srcOrd="0" destOrd="0" presId="urn:microsoft.com/office/officeart/2005/8/layout/pyramid1"/>
    <dgm:cxn modelId="{901935F5-D3A1-438A-81B7-FCDBB869E520}" type="presOf" srcId="{C5191B53-BB3A-437A-B06A-244BC3164960}" destId="{673D5D9B-A5D8-4F53-AE27-0AF5EC87B487}" srcOrd="1" destOrd="0" presId="urn:microsoft.com/office/officeart/2005/8/layout/pyramid1"/>
    <dgm:cxn modelId="{DCB4BC4E-DED8-4117-A109-1BC23DC1CAE5}" type="presOf" srcId="{367731DA-A0A4-4661-B239-06B25A3BBAF2}" destId="{75EA739D-9BA6-4B20-A1DE-17667AF057B9}" srcOrd="1" destOrd="0" presId="urn:microsoft.com/office/officeart/2005/8/layout/pyramid1"/>
    <dgm:cxn modelId="{73269FC4-FBF9-49A4-B6CD-9499581E1582}" srcId="{BC5A5C03-3259-4064-B887-3976B846EB44}" destId="{C5191B53-BB3A-437A-B06A-244BC3164960}" srcOrd="2" destOrd="0" parTransId="{09E3B231-3B15-469E-B17B-54A0C28BBDD4}" sibTransId="{908BCA61-2155-4559-B86E-2B56630679CE}"/>
    <dgm:cxn modelId="{C5A063C6-F061-4632-B28F-112D380E62F4}" type="presOf" srcId="{BC5A5C03-3259-4064-B887-3976B846EB44}" destId="{7147362A-434E-4A98-9EB5-073ECFC9A2D9}" srcOrd="0" destOrd="0" presId="urn:microsoft.com/office/officeart/2005/8/layout/pyramid1"/>
    <dgm:cxn modelId="{E0946881-C8A7-4771-B2C9-AC69CEC7B56B}" srcId="{BC5A5C03-3259-4064-B887-3976B846EB44}" destId="{367731DA-A0A4-4661-B239-06B25A3BBAF2}" srcOrd="0" destOrd="0" parTransId="{7A489952-B688-437F-94D8-246AA409A09C}" sibTransId="{DFE28904-87B0-4476-8369-189315113563}"/>
    <dgm:cxn modelId="{641110A7-FFB4-4A13-8024-E744E128B5DB}" srcId="{BC5A5C03-3259-4064-B887-3976B846EB44}" destId="{34CE1FC9-594C-4863-83FB-B293FB31FF27}" srcOrd="1" destOrd="0" parTransId="{CD37562C-A541-4D1F-AA56-ECA49C5AAA16}" sibTransId="{D6446206-97DD-4BF7-98AF-3DA88CC7D58A}"/>
    <dgm:cxn modelId="{636A3DDA-32C0-4A09-AC61-33871C494DAD}" type="presOf" srcId="{34CE1FC9-594C-4863-83FB-B293FB31FF27}" destId="{1B0FC9F4-E33D-401D-B7B0-791872BF40E4}" srcOrd="1" destOrd="0" presId="urn:microsoft.com/office/officeart/2005/8/layout/pyramid1"/>
    <dgm:cxn modelId="{17DC0DD8-32B5-4BED-AA93-BD8991CC7CEF}" type="presOf" srcId="{C5191B53-BB3A-437A-B06A-244BC3164960}" destId="{FA1B5391-87D9-4E02-A04E-57938F37B7DC}" srcOrd="0" destOrd="0" presId="urn:microsoft.com/office/officeart/2005/8/layout/pyramid1"/>
    <dgm:cxn modelId="{942861EB-38AF-4AFB-AD0C-A5FB4A61B044}" type="presOf" srcId="{34CE1FC9-594C-4863-83FB-B293FB31FF27}" destId="{76DCF456-B609-47E9-B6DB-1916B1E4A0DC}" srcOrd="0" destOrd="0" presId="urn:microsoft.com/office/officeart/2005/8/layout/pyramid1"/>
    <dgm:cxn modelId="{DD029E3F-2545-4E17-A481-2B1366119D04}" type="presParOf" srcId="{7147362A-434E-4A98-9EB5-073ECFC9A2D9}" destId="{52192D8E-9FCD-43BC-BFE9-2FE01F6F3F4E}" srcOrd="0" destOrd="0" presId="urn:microsoft.com/office/officeart/2005/8/layout/pyramid1"/>
    <dgm:cxn modelId="{643B8853-D247-4724-AA53-BA21D6E660A8}" type="presParOf" srcId="{52192D8E-9FCD-43BC-BFE9-2FE01F6F3F4E}" destId="{ED73E164-6F7F-4B76-A206-2ED44F0EF44E}" srcOrd="0" destOrd="0" presId="urn:microsoft.com/office/officeart/2005/8/layout/pyramid1"/>
    <dgm:cxn modelId="{62CF66DB-3DAA-4553-BF94-F964D845326B}" type="presParOf" srcId="{52192D8E-9FCD-43BC-BFE9-2FE01F6F3F4E}" destId="{75EA739D-9BA6-4B20-A1DE-17667AF057B9}" srcOrd="1" destOrd="0" presId="urn:microsoft.com/office/officeart/2005/8/layout/pyramid1"/>
    <dgm:cxn modelId="{032A130D-8CC4-4505-9521-4022806EDFCE}" type="presParOf" srcId="{7147362A-434E-4A98-9EB5-073ECFC9A2D9}" destId="{F02252D6-DCAD-411E-B185-AC284623B0F7}" srcOrd="1" destOrd="0" presId="urn:microsoft.com/office/officeart/2005/8/layout/pyramid1"/>
    <dgm:cxn modelId="{12568748-8BE0-44E0-855E-0894AB73873F}" type="presParOf" srcId="{F02252D6-DCAD-411E-B185-AC284623B0F7}" destId="{76DCF456-B609-47E9-B6DB-1916B1E4A0DC}" srcOrd="0" destOrd="0" presId="urn:microsoft.com/office/officeart/2005/8/layout/pyramid1"/>
    <dgm:cxn modelId="{7B8A7D18-F292-45B8-82B3-7DA472310BF9}" type="presParOf" srcId="{F02252D6-DCAD-411E-B185-AC284623B0F7}" destId="{1B0FC9F4-E33D-401D-B7B0-791872BF40E4}" srcOrd="1" destOrd="0" presId="urn:microsoft.com/office/officeart/2005/8/layout/pyramid1"/>
    <dgm:cxn modelId="{30E6B995-7EC0-43C2-B5B6-C188D5E628C2}" type="presParOf" srcId="{7147362A-434E-4A98-9EB5-073ECFC9A2D9}" destId="{A6DD2032-E88F-4481-A2D9-DB002A092FDC}" srcOrd="2" destOrd="0" presId="urn:microsoft.com/office/officeart/2005/8/layout/pyramid1"/>
    <dgm:cxn modelId="{98DAC375-C3B2-46B4-81D2-1E82C2E3B313}" type="presParOf" srcId="{A6DD2032-E88F-4481-A2D9-DB002A092FDC}" destId="{FA1B5391-87D9-4E02-A04E-57938F37B7DC}" srcOrd="0" destOrd="0" presId="urn:microsoft.com/office/officeart/2005/8/layout/pyramid1"/>
    <dgm:cxn modelId="{B98825CC-3368-4C49-9500-CD54110B828A}" type="presParOf" srcId="{A6DD2032-E88F-4481-A2D9-DB002A092FDC}" destId="{673D5D9B-A5D8-4F53-AE27-0AF5EC87B48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3E164-6F7F-4B76-A206-2ED44F0EF44E}">
      <dsp:nvSpPr>
        <dsp:cNvPr id="0" name=""/>
        <dsp:cNvSpPr/>
      </dsp:nvSpPr>
      <dsp:spPr>
        <a:xfrm>
          <a:off x="1125567" y="0"/>
          <a:ext cx="4989957" cy="1407824"/>
        </a:xfrm>
        <a:prstGeom prst="trapezoid">
          <a:avLst>
            <a:gd name="adj" fmla="val 85724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生产车间</a:t>
          </a:r>
          <a:endParaRPr lang="zh-CN" altLang="en-US" sz="5100" kern="1200" dirty="0"/>
        </a:p>
      </dsp:txBody>
      <dsp:txXfrm>
        <a:off x="1125567" y="0"/>
        <a:ext cx="4989957" cy="1407824"/>
      </dsp:txXfrm>
    </dsp:sp>
    <dsp:sp modelId="{76DCF456-B609-47E9-B6DB-1916B1E4A0DC}">
      <dsp:nvSpPr>
        <dsp:cNvPr id="0" name=""/>
        <dsp:cNvSpPr/>
      </dsp:nvSpPr>
      <dsp:spPr>
        <a:xfrm>
          <a:off x="480253" y="1407824"/>
          <a:ext cx="6280585" cy="1407824"/>
        </a:xfrm>
        <a:prstGeom prst="trapezoid">
          <a:avLst>
            <a:gd name="adj" fmla="val 85724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生产车间</a:t>
          </a:r>
          <a:endParaRPr lang="zh-CN" altLang="en-US" sz="5100" kern="1200" dirty="0"/>
        </a:p>
      </dsp:txBody>
      <dsp:txXfrm>
        <a:off x="1579355" y="1407824"/>
        <a:ext cx="4082380" cy="1407824"/>
      </dsp:txXfrm>
    </dsp:sp>
    <dsp:sp modelId="{FA1B5391-87D9-4E02-A04E-57938F37B7DC}">
      <dsp:nvSpPr>
        <dsp:cNvPr id="0" name=""/>
        <dsp:cNvSpPr/>
      </dsp:nvSpPr>
      <dsp:spPr>
        <a:xfrm>
          <a:off x="0" y="2751099"/>
          <a:ext cx="7241092" cy="1407824"/>
        </a:xfrm>
        <a:prstGeom prst="trapezoid">
          <a:avLst>
            <a:gd name="adj" fmla="val 85724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配套设施、库房</a:t>
          </a:r>
          <a:endParaRPr lang="zh-CN" altLang="en-US" sz="5100" kern="1200" dirty="0"/>
        </a:p>
      </dsp:txBody>
      <dsp:txXfrm>
        <a:off x="1267191" y="2751099"/>
        <a:ext cx="4706709" cy="140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0.16885</cdr:x>
      <cdr:y>0.46132</cdr:y>
    </cdr:from>
    <cdr:to>
      <cdr:x>0.80977</cdr:x>
      <cdr:y>0.50742</cdr:y>
    </cdr:to>
    <cdr:sp macro="" textlink="">
      <cdr:nvSpPr>
        <cdr:cNvPr id="2" name="右箭头 1"/>
        <cdr:cNvSpPr/>
      </cdr:nvSpPr>
      <cdr:spPr>
        <a:xfrm xmlns:a="http://schemas.openxmlformats.org/drawingml/2006/main" rot="19733936">
          <a:off x="1383634" y="2457002"/>
          <a:ext cx="5252185" cy="245556"/>
        </a:xfrm>
        <a:prstGeom xmlns:a="http://schemas.openxmlformats.org/drawingml/2006/main" prst="rightArrow">
          <a:avLst>
            <a:gd name="adj1" fmla="val 50000"/>
            <a:gd name="adj2" fmla="val 770102"/>
          </a:avLst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zh-CN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25D9B53-A901-40F2-85F6-76336B255B5D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9632AA3-5AFF-4C6F-9256-8C6BD9B110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46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447BB8-D91C-46F6-90C4-46816258E53E}" type="slidenum">
              <a:rPr lang="zh-CN" altLang="en-US" smtClean="0">
                <a:ea typeface="宋体" charset="-122"/>
              </a:rPr>
              <a:pPr/>
              <a:t>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67895E-DC0E-4E40-9439-DB5261F2D5B1}" type="slidenum">
              <a:rPr lang="zh-CN" altLang="en-US" smtClean="0">
                <a:ea typeface="宋体" charset="-122"/>
              </a:rPr>
              <a:pPr/>
              <a:t>10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429C2-29B3-4084-ACE1-DE9FA3A856FB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1E3B5-EF55-4490-A56F-5B5E8C949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257F2-56D2-42FA-86A5-970C035B4897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03EF8-E3BB-46C7-BD8E-9E777EC5D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47CA3-0C5D-4F69-9192-61EB1EB5F84D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0FCF0-A4A0-4DDB-B1A2-96572EEC6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59CB-6C96-408C-AA9B-177C760576FA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CDD1E-BB53-4B2E-BCA5-FB453BCB2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A10C4-5E6F-447B-80EB-65019498E350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ABA69-6C20-409A-B61E-94012B33D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57A42-E93E-497B-960A-04A56D0A0A41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86E-C350-45A5-A821-4DF357712C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30C6-0CB0-42D4-A117-A6347B2EB71F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DD99-3B4C-49E9-AA8A-B43167AE2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21B29-F68D-46DD-AF15-8DC698B1CA3E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7CC03-0552-4FC8-A824-82D5DF295B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371F-07FF-4D52-93EE-A7CE8713F94F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0DF9B-0FC6-4B19-A3DC-8EE522420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F1091-9000-436A-B2E1-67A26994BA2D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7972C-912F-4082-937A-BE627A681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562F5-89D9-45D1-8F0B-5F95CD464C9D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9BE3A-5C45-43A4-B107-BA4B09D30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D13E63-4DA5-400A-97BC-923189121D20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05440EA-667C-4D49-8C2E-0900BBE5D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"/>
          <p:cNvSpPr txBox="1">
            <a:spLocks noChangeArrowheads="1"/>
          </p:cNvSpPr>
          <p:nvPr/>
        </p:nvSpPr>
        <p:spPr bwMode="auto">
          <a:xfrm>
            <a:off x="541338" y="1639888"/>
            <a:ext cx="11187112" cy="20621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华文中宋" pitchFamily="2" charset="-122"/>
                <a:ea typeface="华文中宋" pitchFamily="2" charset="-122"/>
              </a:rPr>
              <a:t>广东能态科技有限公司</a:t>
            </a:r>
            <a:endParaRPr lang="en-US" altLang="zh-CN" sz="4400" b="1" dirty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Guangdong ENECO POWER Science and Technology Co., Ltd</a:t>
            </a:r>
          </a:p>
          <a:p>
            <a:pPr algn="ctr"/>
            <a:endParaRPr lang="en-US" altLang="zh-CN" sz="2800" b="1" dirty="0"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盘古计划</a:t>
            </a:r>
            <a:endParaRPr lang="en-US" altLang="zh-CN" sz="28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3075" name="图片 2" descr="能态科技logo"/>
          <p:cNvPicPr>
            <a:picLocks noChangeAspect="1" noChangeArrowheads="1"/>
          </p:cNvPicPr>
          <p:nvPr/>
        </p:nvPicPr>
        <p:blipFill>
          <a:blip r:embed="rId3" cstate="print"/>
          <a:srcRect t="22261" b="21686"/>
          <a:stretch>
            <a:fillRect/>
          </a:stretch>
        </p:blipFill>
        <p:spPr bwMode="auto">
          <a:xfrm>
            <a:off x="66675" y="4763"/>
            <a:ext cx="41798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5" descr="MRFC-2描边"/>
          <p:cNvPicPr>
            <a:picLocks noChangeAspect="1" noChangeArrowheads="1"/>
          </p:cNvPicPr>
          <p:nvPr/>
        </p:nvPicPr>
        <p:blipFill>
          <a:blip r:embed="rId4" cstate="print"/>
          <a:srcRect l="30930" r="31499" b="6262"/>
          <a:stretch>
            <a:fillRect/>
          </a:stretch>
        </p:blipFill>
        <p:spPr bwMode="auto">
          <a:xfrm>
            <a:off x="855663" y="3702050"/>
            <a:ext cx="229235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8650288" y="5348288"/>
            <a:ext cx="31575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charset="-122"/>
              </a:rPr>
              <a:t>报告人：钟鸿喜</a:t>
            </a:r>
            <a:endParaRPr lang="en-US" altLang="zh-CN" sz="2400" b="1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charset="-122"/>
              </a:rPr>
              <a:t>日期：</a:t>
            </a:r>
            <a:r>
              <a:rPr lang="en-US" altLang="zh-CN" sz="2400" b="1">
                <a:latin typeface="宋体" charset="-122"/>
              </a:rPr>
              <a:t>2017</a:t>
            </a:r>
            <a:r>
              <a:rPr lang="zh-CN" altLang="en-US" sz="2400" b="1">
                <a:latin typeface="宋体" charset="-122"/>
              </a:rPr>
              <a:t>年</a:t>
            </a:r>
            <a:r>
              <a:rPr lang="en-US" altLang="zh-CN" sz="2400" b="1">
                <a:latin typeface="宋体" charset="-122"/>
              </a:rPr>
              <a:t>5</a:t>
            </a:r>
            <a:r>
              <a:rPr lang="zh-CN" altLang="en-US" sz="2400" b="1">
                <a:latin typeface="宋体" charset="-122"/>
              </a:rPr>
              <a:t>月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/>
          <p:cNvSpPr txBox="1">
            <a:spLocks noChangeArrowheads="1"/>
          </p:cNvSpPr>
          <p:nvPr/>
        </p:nvSpPr>
        <p:spPr bwMode="auto">
          <a:xfrm>
            <a:off x="1194099" y="2290048"/>
            <a:ext cx="543261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3800" b="1" dirty="0" smtClean="0">
                <a:latin typeface="华文隶书" pitchFamily="2" charset="-122"/>
                <a:ea typeface="华文隶书" pitchFamily="2" charset="-122"/>
              </a:rPr>
              <a:t>谢谢</a:t>
            </a:r>
            <a:endParaRPr lang="zh-CN" altLang="en-US" sz="80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1267" name="图片 2" descr="能态科技logo"/>
          <p:cNvPicPr>
            <a:picLocks noChangeAspect="1" noChangeArrowheads="1"/>
          </p:cNvPicPr>
          <p:nvPr/>
        </p:nvPicPr>
        <p:blipFill>
          <a:blip r:embed="rId3" cstate="print"/>
          <a:srcRect t="22261" b="21686"/>
          <a:stretch>
            <a:fillRect/>
          </a:stretch>
        </p:blipFill>
        <p:spPr bwMode="auto">
          <a:xfrm>
            <a:off x="66675" y="-6350"/>
            <a:ext cx="41798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图片 4" descr="基站信号塔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617663"/>
            <a:ext cx="3560763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图片 18" descr="暂定-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2050" y="6007100"/>
            <a:ext cx="22574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2" descr="能态科技logo"/>
          <p:cNvPicPr>
            <a:picLocks noChangeAspect="1" noChangeArrowheads="1"/>
          </p:cNvPicPr>
          <p:nvPr/>
        </p:nvPicPr>
        <p:blipFill>
          <a:blip r:embed="rId3" cstate="print"/>
          <a:srcRect t="22261" b="21686"/>
          <a:stretch>
            <a:fillRect/>
          </a:stretch>
        </p:blipFill>
        <p:spPr bwMode="auto">
          <a:xfrm>
            <a:off x="66675" y="15875"/>
            <a:ext cx="41798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64375" y="1006328"/>
            <a:ext cx="7473950" cy="54534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一、现状与目标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二、流水线设计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三</a:t>
            </a:r>
            <a:r>
              <a:rPr lang="zh-CN" altLang="en-US" sz="2400" b="1" dirty="0" smtClean="0">
                <a:latin typeface="+mj-ea"/>
                <a:ea typeface="+mj-ea"/>
              </a:rPr>
              <a:t>、人力配置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四、场地规划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五、产能达成进度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六</a:t>
            </a:r>
            <a:r>
              <a:rPr lang="zh-CN" altLang="en-US" sz="2400" b="1" dirty="0" smtClean="0">
                <a:latin typeface="+mj-ea"/>
                <a:ea typeface="+mj-ea"/>
              </a:rPr>
              <a:t>、费用概算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220178"/>
            <a:ext cx="2219325" cy="5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现状与目标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277913"/>
              </p:ext>
            </p:extLst>
          </p:nvPr>
        </p:nvGraphicFramePr>
        <p:xfrm>
          <a:off x="256116" y="1758069"/>
          <a:ext cx="5617633" cy="4462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11023" y="957590"/>
            <a:ext cx="190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产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能目标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7023" y="957590"/>
            <a:ext cx="184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人力需求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83100"/>
              </p:ext>
            </p:extLst>
          </p:nvPr>
        </p:nvGraphicFramePr>
        <p:xfrm>
          <a:off x="5768623" y="1715913"/>
          <a:ext cx="6266744" cy="450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右箭头 9"/>
          <p:cNvSpPr/>
          <p:nvPr/>
        </p:nvSpPr>
        <p:spPr>
          <a:xfrm rot="18618453">
            <a:off x="8194362" y="4071466"/>
            <a:ext cx="1981751" cy="354947"/>
          </a:xfrm>
          <a:prstGeom prst="rightArrow">
            <a:avLst>
              <a:gd name="adj1" fmla="val 50000"/>
              <a:gd name="adj2" fmla="val 162587"/>
            </a:avLst>
          </a:prstGeom>
          <a:ln w="4127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8618453">
            <a:off x="1782804" y="3813282"/>
            <a:ext cx="1981751" cy="354947"/>
          </a:xfrm>
          <a:prstGeom prst="rightArrow">
            <a:avLst>
              <a:gd name="adj1" fmla="val 50000"/>
              <a:gd name="adj2" fmla="val 162587"/>
            </a:avLst>
          </a:prstGeom>
          <a:ln w="41275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、半自动流水线设计方案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深圳广晟德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8497"/>
          <a:stretch/>
        </p:blipFill>
        <p:spPr bwMode="auto">
          <a:xfrm>
            <a:off x="192970" y="918722"/>
            <a:ext cx="11794949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801511" y="4239506"/>
            <a:ext cx="5605022" cy="1952978"/>
          </a:xfrm>
          <a:prstGeom prst="wedgeRoundRectCallout">
            <a:avLst>
              <a:gd name="adj1" fmla="val 48435"/>
              <a:gd name="adj2" fmla="val -93968"/>
              <a:gd name="adj3" fmla="val 1666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dirty="0"/>
              <a:t>工装板从头到尾运输产品流动，到尾部自动在返回</a:t>
            </a:r>
            <a:r>
              <a:rPr lang="zh-CN" altLang="en-US" dirty="0" smtClean="0"/>
              <a:t>头部；人工</a:t>
            </a:r>
            <a:r>
              <a:rPr lang="zh-CN" altLang="en-US" dirty="0"/>
              <a:t>需要在原地不懂组装就好了，他的工作完，踩一下脚踏阀自动流给下一位</a:t>
            </a:r>
            <a:r>
              <a:rPr lang="zh-CN" altLang="en-US" dirty="0" smtClean="0"/>
              <a:t>工作人员。</a:t>
            </a:r>
            <a:endParaRPr lang="zh-CN" altLang="en-US" dirty="0"/>
          </a:p>
        </p:txBody>
      </p:sp>
      <p:sp>
        <p:nvSpPr>
          <p:cNvPr id="3" name="爆炸形 1 2"/>
          <p:cNvSpPr/>
          <p:nvPr/>
        </p:nvSpPr>
        <p:spPr>
          <a:xfrm>
            <a:off x="8850489" y="3194756"/>
            <a:ext cx="2449689" cy="2021239"/>
          </a:xfrm>
          <a:prstGeom prst="irregularSeal1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59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万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条线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/>
                </a:solidFill>
              </a:rPr>
              <a:t>半自动流水线特点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7794" y="1343527"/>
            <a:ext cx="47013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操控简单，人因工程比较优化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7794" y="2809453"/>
            <a:ext cx="47013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初期投资费用少，资金回报率高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7794" y="4258981"/>
            <a:ext cx="47013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现场车间整洁、流畅度高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8092" y="1200403"/>
            <a:ext cx="62089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1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8092" y="2594010"/>
            <a:ext cx="62089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2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8092" y="3987617"/>
            <a:ext cx="62089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en-US" altLang="zh-CN" sz="4800" b="1" dirty="0">
                <a:solidFill>
                  <a:srgbClr val="FF0000"/>
                </a:solidFill>
              </a:rPr>
              <a:t>3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8092" y="5385848"/>
            <a:ext cx="62089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en-US" altLang="zh-CN" sz="4800" b="1" dirty="0" smtClean="0">
                <a:solidFill>
                  <a:srgbClr val="FF0000"/>
                </a:solidFill>
              </a:rPr>
              <a:t>4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7794" y="5570513"/>
            <a:ext cx="47013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chemeClr val="tx1"/>
                </a:solidFill>
              </a:rPr>
              <a:t>人力铺设多，长期投资大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95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/>
                </a:solidFill>
              </a:rPr>
              <a:t>三、人力配置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37700"/>
              </p:ext>
            </p:extLst>
          </p:nvPr>
        </p:nvGraphicFramePr>
        <p:xfrm>
          <a:off x="1023594" y="1071871"/>
          <a:ext cx="10133702" cy="5498876"/>
        </p:xfrm>
        <a:graphic>
          <a:graphicData uri="http://schemas.openxmlformats.org/drawingml/2006/table">
            <a:tbl>
              <a:tblPr/>
              <a:tblGrid>
                <a:gridCol w="1832081"/>
                <a:gridCol w="1622156"/>
                <a:gridCol w="1564904"/>
                <a:gridCol w="1622156"/>
                <a:gridCol w="1736661"/>
                <a:gridCol w="1755744"/>
              </a:tblGrid>
              <a:tr h="422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人力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条线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条线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两班制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人均薪资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总薪资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焊工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3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24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4600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220800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组装工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3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24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192000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钳工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16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4200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67200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测试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16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4200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67200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替补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16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5000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80000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班长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5400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43200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文员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3600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3600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现场工程师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6000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48000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品质工程师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8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16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4000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64000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主管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2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7500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15000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21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经理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　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12000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12000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324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华文宋体"/>
                        </a:rPr>
                        <a:t>汇总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180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华文宋体"/>
                        </a:rPr>
                        <a:t>60500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华文宋体"/>
                        </a:rPr>
                        <a:t>813000</a:t>
                      </a:r>
                    </a:p>
                  </a:txBody>
                  <a:tcPr marL="8195" marR="8195" marT="81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四、场地规划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83747560"/>
              </p:ext>
            </p:extLst>
          </p:nvPr>
        </p:nvGraphicFramePr>
        <p:xfrm>
          <a:off x="1424870" y="1212173"/>
          <a:ext cx="7241092" cy="422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8048" y="5752906"/>
            <a:ext cx="5303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新宋体" pitchFamily="49" charset="-122"/>
                <a:ea typeface="新宋体" pitchFamily="49" charset="-122"/>
              </a:rPr>
              <a:t>生产大楼       </a:t>
            </a:r>
            <a:r>
              <a:rPr lang="en-US" altLang="zh-CN" sz="3200" b="1" dirty="0" smtClean="0">
                <a:latin typeface="新宋体" pitchFamily="49" charset="-122"/>
                <a:ea typeface="新宋体" pitchFamily="49" charset="-122"/>
              </a:rPr>
              <a:t>80m×20m</a:t>
            </a:r>
            <a:endParaRPr lang="zh-CN" altLang="en-US" sz="3200" b="1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五、产能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1000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台</a:t>
            </a: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月达成趋势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252700"/>
              </p:ext>
            </p:extLst>
          </p:nvPr>
        </p:nvGraphicFramePr>
        <p:xfrm>
          <a:off x="1659467" y="1117600"/>
          <a:ext cx="8194675" cy="532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爆炸形 1 10"/>
          <p:cNvSpPr/>
          <p:nvPr/>
        </p:nvSpPr>
        <p:spPr>
          <a:xfrm>
            <a:off x="9538978" y="957166"/>
            <a:ext cx="2449689" cy="2021239"/>
          </a:xfrm>
          <a:prstGeom prst="irregularSeal1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周期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年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8" descr="暂定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563" y="6443663"/>
            <a:ext cx="221932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1" y="0"/>
            <a:ext cx="12180888" cy="82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itchFamily="2" charset="-122"/>
                <a:ea typeface="华文中宋" pitchFamily="2" charset="-122"/>
              </a:rPr>
              <a:t>六、费用总概算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56874"/>
              </p:ext>
            </p:extLst>
          </p:nvPr>
        </p:nvGraphicFramePr>
        <p:xfrm>
          <a:off x="406399" y="1015999"/>
          <a:ext cx="11300179" cy="5427665"/>
        </p:xfrm>
        <a:graphic>
          <a:graphicData uri="http://schemas.openxmlformats.org/drawingml/2006/table">
            <a:tbl>
              <a:tblPr/>
              <a:tblGrid>
                <a:gridCol w="2145380"/>
                <a:gridCol w="2960977"/>
                <a:gridCol w="6193822"/>
              </a:tblGrid>
              <a:tr h="4687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盘古计划明细表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5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总额</a:t>
                      </a:r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5234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人员薪资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925,000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总人力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人，每月薪资总额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6210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社保、公积金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5234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食宿费用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其中包括员工住宿、伙食，每月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5449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流水线方案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4,720,000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条线，包括配套设备、维护费、检测费用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5449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场地建筑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场地建筑费用，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栋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层生产大楼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楼是成品仓库，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楼生产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5449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配套设施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包括管路、线路、配电设施、机房以及检验测试等设施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6210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委外加工费用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包括必要的线路、钢管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等委外加工费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5234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36,545,000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三千七百千万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Pages>0</Pages>
  <Words>398</Words>
  <Characters>0</Characters>
  <Application>Microsoft Office PowerPoint</Application>
  <PresentationFormat>自定义</PresentationFormat>
  <Lines>0</Lines>
  <Paragraphs>156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向德成</dc:creator>
  <cp:lastModifiedBy>Users</cp:lastModifiedBy>
  <cp:revision>204</cp:revision>
  <dcterms:created xsi:type="dcterms:W3CDTF">2016-07-01T03:02:00Z</dcterms:created>
  <dcterms:modified xsi:type="dcterms:W3CDTF">2017-05-23T03:23:53Z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