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854B4-F4A4-49B7-8F87-C4B98E5AC4A4}" v="54" dt="2024-11-06T21:21:4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1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4F9B-BDDC-8E1B-BC9C-B1791E2A0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B07E7-BD13-223E-86AF-19DC08CD8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8D54-6115-2B04-8717-072439CC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E916-E971-AEA2-015E-9B188997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4ADB6-729B-9D3F-07AD-4FF66230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E605-EE2E-D8A2-E88C-B8B31384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94F40-7CDC-F6F8-0DFE-5EA4A140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EAE27-B6B8-55AB-B867-8C02D8A6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817CE-0C80-36D0-788E-138DBF2A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606C5-34D8-5EF4-A852-1A667913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F502B-7C5B-98B7-22C5-DCE7CCBAD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DF76D-D226-582F-35C4-BF7CBF7E4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8A1B5-D1B1-BE02-3D97-898A58B5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20CFE-1B2A-2EBA-F7AD-1C983369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2C17-F0B7-C1B4-A5B7-93F4D3D2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5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5C80-42E0-CD05-D9FD-A70DEDE8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D3D2-16CE-14BF-F499-97919F33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1CB7-0F9A-D14A-1599-68F013C6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FE59B-B30D-8F77-88A9-EE1F6499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E387-026D-FB5A-0465-8E9FB9BD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4BE8-6055-C0E9-7FD6-65D5DFAC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5FECE-DA62-A7FB-665A-186DC862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373B-61C2-2F9A-B829-A49F726C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4024-66BF-3CDB-721F-6572127F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299B-8861-F692-F1F3-9D2F3C64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FE6A-35C3-C700-DE63-8D2D9CC0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90A7-D4ED-6B75-F5E6-171600427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2A71B-3255-44BD-3A82-4D5E4ABAD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EF840-A827-38EE-EF4B-F989A64F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7B101-F9F4-A1DA-46C6-CF5E44C8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03B7A-E4F1-8E9E-F724-671C0F0D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2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BB5E-A98E-802F-8157-D7BA9809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3D91-8C12-35E9-B2D7-96B470A61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F03AF-30E8-9503-D54F-8B30113B6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26FE1-CE45-8B82-B613-3D6DF4FE7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74D05-3E9E-895A-6318-55F14695E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AC57A-0E49-DDA7-3E53-4710AD03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12D44-1E84-8E30-AD9C-23C61CC0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29242-4DE9-F354-7A63-3AF89529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CF19-FA38-3636-6121-1A35CE12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2FB6-DC57-C5F6-9123-5D73B797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DECE-FBDD-3E98-43D5-99382066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39C4F-F0D7-6176-38A2-18F07A57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C0753-C66A-0BDA-848B-85AA4FF8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0C921-FD36-47D0-39F1-EEBD91B2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B9BA9-B3D0-D580-56C5-C203972F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8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CB1A-B8D2-39F3-14E3-C5F61A34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C876-59F3-008F-17A5-5A4569EA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38232-F1F5-8A62-E5A8-978E0C29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50DA3-89E5-2195-64B0-CE1AB9B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AD56-1D13-3A0E-CE7F-B96D5D6E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72C06-EA70-1FD0-B1F7-A34DF94D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1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923A-73CF-B482-CDB1-B8F2FD97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B8A2B-70BA-AA3D-0FC7-7E4341A4E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4261F-1F86-A122-BFC5-B7B40D8B1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917B5-D5AF-C5A5-6F6B-A3459CFB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D5B1-682E-B7E9-EB8B-7D3DA8CD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1363E-721C-9195-F256-00D6A1D6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2243F-E9C3-F3AE-1247-128D4A3D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FCFF4-08B8-2C83-669C-A8741A057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AAC1-84C1-BDAE-99C2-B5BEBC2C2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EFDE-8F8E-2320-08D4-493DF1083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D3A18-CC21-987E-1AF2-4645C9AE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DE80A9-67CA-C00B-2119-5AA6A6F54E48}"/>
              </a:ext>
            </a:extLst>
          </p:cNvPr>
          <p:cNvSpPr/>
          <p:nvPr/>
        </p:nvSpPr>
        <p:spPr>
          <a:xfrm>
            <a:off x="0" y="0"/>
            <a:ext cx="6769805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0"/>
                </a:schemeClr>
              </a:gs>
              <a:gs pos="0">
                <a:schemeClr val="tx1"/>
              </a:gs>
              <a:gs pos="96000">
                <a:srgbClr val="06121E">
                  <a:alpha val="69000"/>
                </a:srgbClr>
              </a:gs>
              <a:gs pos="87000">
                <a:schemeClr val="tx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FCBBA-51D2-1364-1925-270F356EB68F}"/>
              </a:ext>
            </a:extLst>
          </p:cNvPr>
          <p:cNvSpPr txBox="1"/>
          <p:nvPr/>
        </p:nvSpPr>
        <p:spPr>
          <a:xfrm>
            <a:off x="0" y="1918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Onyx" panose="04050602080702020203" pitchFamily="82" charset="0"/>
              </a:rPr>
              <a:t>101 – Linux Basics</a:t>
            </a:r>
            <a:endParaRPr lang="en-CA" sz="8000" dirty="0">
              <a:solidFill>
                <a:schemeClr val="bg1"/>
              </a:solidFill>
              <a:latin typeface="Onyx" panose="04050602080702020203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2E15C-1454-226E-F19D-AD339E3521EE}"/>
              </a:ext>
            </a:extLst>
          </p:cNvPr>
          <p:cNvSpPr txBox="1"/>
          <p:nvPr/>
        </p:nvSpPr>
        <p:spPr>
          <a:xfrm>
            <a:off x="0" y="3616456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en-CA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Picture 16" descr="A logo of a company&#10;&#10;Description automatically generated">
            <a:extLst>
              <a:ext uri="{FF2B5EF4-FFF2-40B4-BE49-F238E27FC236}">
                <a16:creationId xmlns:a16="http://schemas.microsoft.com/office/drawing/2014/main" id="{1B619AF6-0596-3E35-BDCA-9961C5BA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374" y="88900"/>
            <a:ext cx="2115065" cy="2092344"/>
          </a:xfrm>
          <a:prstGeom prst="rect">
            <a:avLst/>
          </a:prstGeom>
        </p:spPr>
      </p:pic>
      <p:pic>
        <p:nvPicPr>
          <p:cNvPr id="25" name="Picture 24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F2C89718-1669-6AC7-5099-3F9CAE14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140" y="2413812"/>
            <a:ext cx="2517052" cy="2517052"/>
          </a:xfrm>
          <a:prstGeom prst="rect">
            <a:avLst/>
          </a:prstGeom>
        </p:spPr>
      </p:pic>
      <p:pic>
        <p:nvPicPr>
          <p:cNvPr id="29" name="Picture 28" descr="A blue and black logo&#10;&#10;Description automatically generated">
            <a:extLst>
              <a:ext uri="{FF2B5EF4-FFF2-40B4-BE49-F238E27FC236}">
                <a16:creationId xmlns:a16="http://schemas.microsoft.com/office/drawing/2014/main" id="{1D92C806-E741-C7F7-A138-AD7946109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16" y="5280762"/>
            <a:ext cx="4958448" cy="11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4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7637F7A-53D2-436B-02AA-E8295018D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930D-2875-C077-36C9-CB59AB340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28800"/>
            <a:ext cx="5157787" cy="4360863"/>
          </a:xfrm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6640A-B11B-F551-7F74-3DBDEB5BC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5125"/>
            <a:ext cx="5575300" cy="5824538"/>
          </a:xfrm>
          <a:solidFill>
            <a:schemeClr val="bg2">
              <a:lumMod val="75000"/>
              <a:alpha val="90000"/>
            </a:schemeClr>
          </a:solidFill>
          <a:ln w="38100" cmpd="thickThin">
            <a:solidFill>
              <a:schemeClr val="dk1">
                <a:shade val="15000"/>
              </a:schemeClr>
            </a:solidFill>
            <a:bevel/>
          </a:ln>
          <a:effectLst>
            <a:softEdge rad="0"/>
          </a:effectLst>
          <a:scene3d>
            <a:camera prst="orthographicFront"/>
            <a:lightRig rig="threePt" dir="t"/>
          </a:scene3d>
          <a:sp3d prstMaterial="plastic">
            <a:bevelT w="0" h="0" prst="hardEdg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Code snippet</a:t>
            </a:r>
          </a:p>
          <a:p>
            <a:r>
              <a:rPr lang="en-US" dirty="0"/>
              <a:t>Or Image</a:t>
            </a:r>
            <a:endParaRPr lang="en-CA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B6F4D9E-B944-0D53-0005-2063C208E67B}"/>
              </a:ext>
            </a:extLst>
          </p:cNvPr>
          <p:cNvSpPr/>
          <p:nvPr/>
        </p:nvSpPr>
        <p:spPr>
          <a:xfrm>
            <a:off x="838200" y="1027906"/>
            <a:ext cx="6546850" cy="584994"/>
          </a:xfrm>
          <a:prstGeom prst="homePlate">
            <a:avLst/>
          </a:prstGeom>
          <a:gradFill>
            <a:gsLst>
              <a:gs pos="77000">
                <a:schemeClr val="tx2">
                  <a:alpha val="0"/>
                </a:schemeClr>
              </a:gs>
              <a:gs pos="0">
                <a:schemeClr val="accent1"/>
              </a:gs>
              <a:gs pos="42000">
                <a:schemeClr val="tx2"/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D87A05-A647-22B2-2677-88FF7E0A7BBE}"/>
              </a:ext>
            </a:extLst>
          </p:cNvPr>
          <p:cNvSpPr txBox="1">
            <a:spLocks/>
          </p:cNvSpPr>
          <p:nvPr/>
        </p:nvSpPr>
        <p:spPr>
          <a:xfrm>
            <a:off x="2946400" y="365125"/>
            <a:ext cx="225425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Eras Demi ITC" panose="020B0805030504020804" pitchFamily="34" charset="0"/>
              </a:rPr>
              <a:t>Docker</a:t>
            </a:r>
            <a:endParaRPr lang="en-CA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10" name="Picture 9" descr="A blue whale with boxes on it&#10;&#10;Description automatically generated">
            <a:extLst>
              <a:ext uri="{FF2B5EF4-FFF2-40B4-BE49-F238E27FC236}">
                <a16:creationId xmlns:a16="http://schemas.microsoft.com/office/drawing/2014/main" id="{D07FA970-EA23-7176-18D5-58EAB055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3" y="-87920"/>
            <a:ext cx="2965450" cy="20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5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C66A-D737-1893-DBA6-6F7201C5291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57000">
                <a:schemeClr val="tx2">
                  <a:alpha val="0"/>
                </a:schemeClr>
              </a:gs>
              <a:gs pos="0">
                <a:schemeClr val="tx1"/>
              </a:gs>
              <a:gs pos="34000">
                <a:srgbClr val="06121E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nyx" panose="04050602080702020203" pitchFamily="82" charset="0"/>
              </a:rPr>
              <a:t>Agenda</a:t>
            </a:r>
            <a:endParaRPr lang="en-CA" dirty="0">
              <a:solidFill>
                <a:schemeClr val="bg1"/>
              </a:solidFill>
              <a:latin typeface="Onyx" panose="0405060208070202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9B17-9EA4-4D9B-0F65-28634A6B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Linux Basics</a:t>
            </a:r>
          </a:p>
          <a:p>
            <a:pPr lvl="1"/>
            <a:r>
              <a:rPr lang="en-US" dirty="0"/>
              <a:t>SSH &amp; Configs</a:t>
            </a:r>
          </a:p>
          <a:p>
            <a:pPr lvl="1"/>
            <a:r>
              <a:rPr lang="en-CA" dirty="0"/>
              <a:t>SUDO &amp; Users</a:t>
            </a:r>
            <a:endParaRPr lang="en-US" dirty="0"/>
          </a:p>
          <a:p>
            <a:r>
              <a:rPr lang="en-US" dirty="0"/>
              <a:t>Certificates &amp; OpenSSL</a:t>
            </a:r>
          </a:p>
          <a:p>
            <a:pPr lvl="1"/>
            <a:r>
              <a:rPr lang="en-US" dirty="0"/>
              <a:t>CAs and Best Practices</a:t>
            </a:r>
          </a:p>
          <a:p>
            <a:pPr lvl="1"/>
            <a:r>
              <a:rPr lang="en-US" dirty="0"/>
              <a:t>CSRs and Signing Certificates</a:t>
            </a:r>
          </a:p>
          <a:p>
            <a:pPr lvl="1"/>
            <a:r>
              <a:rPr lang="en-US" dirty="0"/>
              <a:t>Certificate Formats</a:t>
            </a:r>
          </a:p>
          <a:p>
            <a:r>
              <a:rPr lang="en-US" dirty="0"/>
              <a:t>Git Fundamentals</a:t>
            </a:r>
          </a:p>
          <a:p>
            <a:pPr lvl="1"/>
            <a:r>
              <a:rPr lang="en-US" dirty="0"/>
              <a:t>Git Basics</a:t>
            </a:r>
          </a:p>
          <a:p>
            <a:pPr lvl="1"/>
            <a:r>
              <a:rPr lang="en-US" dirty="0"/>
              <a:t>Commits and Rollbacks</a:t>
            </a:r>
          </a:p>
          <a:p>
            <a:pPr lvl="1"/>
            <a:r>
              <a:rPr lang="en-US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92779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E455F-225D-1597-A4B0-EF5DAF30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4CA9-73E3-0697-33E4-9D1974E4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7429500" cy="1325563"/>
          </a:xfrm>
          <a:gradFill>
            <a:gsLst>
              <a:gs pos="77000">
                <a:schemeClr val="tx2">
                  <a:alpha val="0"/>
                </a:schemeClr>
              </a:gs>
              <a:gs pos="0">
                <a:schemeClr val="tx1"/>
              </a:gs>
              <a:gs pos="42000">
                <a:srgbClr val="06121E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nyx" panose="04050602080702020203" pitchFamily="82" charset="0"/>
              </a:rPr>
              <a:t>           Linux Ubuntu</a:t>
            </a:r>
            <a:endParaRPr lang="en-CA" dirty="0">
              <a:solidFill>
                <a:schemeClr val="bg1"/>
              </a:solidFill>
              <a:latin typeface="Onyx" panose="0405060208070202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8A90-DA03-2EC7-429B-4A7F247C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963"/>
            <a:ext cx="10515600" cy="4317999"/>
          </a:xfrm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Create two users on each of your hosts:</a:t>
            </a:r>
          </a:p>
          <a:p>
            <a:pPr lvl="1"/>
            <a:r>
              <a:rPr lang="en-US" dirty="0" err="1"/>
              <a:t>appuser</a:t>
            </a:r>
            <a:endParaRPr lang="en-US" dirty="0"/>
          </a:p>
          <a:p>
            <a:pPr lvl="1"/>
            <a:r>
              <a:rPr lang="en-US" dirty="0" err="1"/>
              <a:t>appadmin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Set up </a:t>
            </a:r>
            <a:r>
              <a:rPr lang="en-US" dirty="0" err="1"/>
              <a:t>passwordless</a:t>
            </a:r>
            <a:r>
              <a:rPr lang="en-US" dirty="0"/>
              <a:t> access to your hosts</a:t>
            </a:r>
          </a:p>
          <a:p>
            <a:r>
              <a:rPr lang="en-US" dirty="0"/>
              <a:t>Set up a jump route through host1 to host2</a:t>
            </a:r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08BEB5B4-8CD0-0A80-FDB7-2AC840201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7759">
            <a:off x="482934" y="325483"/>
            <a:ext cx="1445161" cy="14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08B63-F9CF-FC63-86F0-FB358247F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8DBF-CF4B-6F18-DEEA-7C6B9AEA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7429500" cy="1325563"/>
          </a:xfrm>
          <a:gradFill>
            <a:gsLst>
              <a:gs pos="77000">
                <a:schemeClr val="tx2">
                  <a:alpha val="0"/>
                </a:schemeClr>
              </a:gs>
              <a:gs pos="0">
                <a:schemeClr val="tx1"/>
              </a:gs>
              <a:gs pos="42000">
                <a:srgbClr val="06121E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nyx" panose="04050602080702020203" pitchFamily="82" charset="0"/>
              </a:rPr>
              <a:t>           Certificates &amp; OpenSSL</a:t>
            </a:r>
            <a:endParaRPr lang="en-CA" dirty="0">
              <a:solidFill>
                <a:schemeClr val="bg1"/>
              </a:solidFill>
              <a:latin typeface="Onyx" panose="0405060208070202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4796-A2F0-C7FB-1645-0D898124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963"/>
            <a:ext cx="10515600" cy="4317999"/>
          </a:xfrm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Generate a new CA on host1</a:t>
            </a:r>
          </a:p>
          <a:p>
            <a:r>
              <a:rPr lang="en-US" dirty="0"/>
              <a:t>Generate a new CSR on Host2</a:t>
            </a:r>
          </a:p>
          <a:p>
            <a:r>
              <a:rPr lang="en-US" dirty="0"/>
              <a:t>Sign the new CSR with the CA and copy it onto Host2</a:t>
            </a:r>
          </a:p>
          <a:p>
            <a:r>
              <a:rPr lang="en-US" dirty="0"/>
              <a:t>Verify the cert using OpenSSL on both Host1 and Host2 </a:t>
            </a:r>
          </a:p>
          <a:p>
            <a:r>
              <a:rPr lang="en-US" dirty="0"/>
              <a:t>Generate pk12 file for use with Microsoft &amp; Azure</a:t>
            </a:r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386F7880-D7F1-7ADD-FCDF-027A59BB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7759">
            <a:off x="482934" y="325483"/>
            <a:ext cx="1445161" cy="14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4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1BE76-FA66-2D66-B093-65980EAB6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5125-B219-DD86-7DB6-33C44DBC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7429500" cy="1325563"/>
          </a:xfrm>
          <a:gradFill>
            <a:gsLst>
              <a:gs pos="77000">
                <a:schemeClr val="tx2">
                  <a:alpha val="0"/>
                </a:schemeClr>
              </a:gs>
              <a:gs pos="0">
                <a:schemeClr val="tx1"/>
              </a:gs>
              <a:gs pos="42000">
                <a:srgbClr val="06121E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nyx" panose="04050602080702020203" pitchFamily="82" charset="0"/>
              </a:rPr>
              <a:t>           Git Fundamentals</a:t>
            </a:r>
            <a:endParaRPr lang="en-CA" dirty="0">
              <a:solidFill>
                <a:schemeClr val="bg1"/>
              </a:solidFill>
              <a:latin typeface="Onyx" panose="0405060208070202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A8AA-488B-9236-9140-6C49650B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963"/>
            <a:ext cx="10515600" cy="4317999"/>
          </a:xfrm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Create a git repository and initialize it</a:t>
            </a:r>
          </a:p>
          <a:p>
            <a:r>
              <a:rPr lang="en-US" dirty="0"/>
              <a:t>Commit your first files to the repository</a:t>
            </a:r>
          </a:p>
          <a:p>
            <a:r>
              <a:rPr lang="en-US" dirty="0"/>
              <a:t>Make a change to your committed file</a:t>
            </a:r>
          </a:p>
          <a:p>
            <a:r>
              <a:rPr lang="en-US" dirty="0"/>
              <a:t>Test a few git commands (git diff, git status, git log, git show)</a:t>
            </a:r>
          </a:p>
          <a:p>
            <a:r>
              <a:rPr lang="en-US" dirty="0"/>
              <a:t>Perform a rollback on the changes made</a:t>
            </a:r>
          </a:p>
          <a:p>
            <a:r>
              <a:rPr lang="en-US" dirty="0"/>
              <a:t>Add a branch and merge the branch</a:t>
            </a:r>
          </a:p>
          <a:p>
            <a:r>
              <a:rPr lang="en-US" dirty="0"/>
              <a:t>Add a remote repository and push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8D6BEDE5-B682-921C-B605-6311DD61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7759">
            <a:off x="482934" y="325483"/>
            <a:ext cx="1445161" cy="14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5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ED9474-0366-A312-94B8-AC94D9265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8A02-7CF9-CB4F-7A55-014CBBA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850" y="365125"/>
            <a:ext cx="4784724" cy="1325563"/>
          </a:xfrm>
          <a:gradFill>
            <a:gsLst>
              <a:gs pos="87000">
                <a:schemeClr val="tx2">
                  <a:alpha val="0"/>
                </a:schemeClr>
              </a:gs>
              <a:gs pos="0">
                <a:schemeClr val="tx1"/>
              </a:gs>
              <a:gs pos="61000">
                <a:srgbClr val="06121E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nyx" panose="04050602080702020203" pitchFamily="82" charset="0"/>
              </a:rPr>
              <a:t>           Linux Ubuntu</a:t>
            </a:r>
            <a:endParaRPr lang="en-CA" dirty="0">
              <a:solidFill>
                <a:schemeClr val="bg1"/>
              </a:solidFill>
              <a:latin typeface="Onyx" panose="0405060208070202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039B-F606-599B-6AB4-499514C4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58964"/>
            <a:ext cx="5157787" cy="4330699"/>
          </a:xfrm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ED188-061E-1034-019C-2964F6B21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5125"/>
            <a:ext cx="5575300" cy="5824538"/>
          </a:xfrm>
          <a:solidFill>
            <a:schemeClr val="bg2">
              <a:lumMod val="75000"/>
              <a:alpha val="90000"/>
            </a:schemeClr>
          </a:solidFill>
          <a:ln w="38100" cmpd="thickThin">
            <a:solidFill>
              <a:schemeClr val="dk1">
                <a:shade val="15000"/>
              </a:schemeClr>
            </a:solidFill>
            <a:bevel/>
          </a:ln>
          <a:effectLst>
            <a:softEdge rad="0"/>
          </a:effectLst>
          <a:scene3d>
            <a:camera prst="orthographicFront"/>
            <a:lightRig rig="threePt" dir="t"/>
          </a:scene3d>
          <a:sp3d prstMaterial="plastic">
            <a:bevelT w="0" h="0" prst="hardEdg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Code snippet</a:t>
            </a:r>
          </a:p>
          <a:p>
            <a:r>
              <a:rPr lang="en-US" dirty="0"/>
              <a:t>Or Image</a:t>
            </a:r>
            <a:endParaRPr lang="en-CA" dirty="0"/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5BA9D41D-C6D7-4F57-09B6-8F45C170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7759">
            <a:off x="482934" y="325483"/>
            <a:ext cx="1445161" cy="14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5ACBD9F-66FB-FD07-8598-B97E56CDE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6012-08CA-DE46-1BF5-B9FD2A23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850"/>
            <a:ext cx="10515600" cy="4308112"/>
          </a:xfrm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1AF6513-7FB5-F568-5F38-94B63745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365125"/>
            <a:ext cx="10191751" cy="1325563"/>
          </a:xfrm>
          <a:gradFill>
            <a:gsLst>
              <a:gs pos="87000">
                <a:schemeClr val="tx2">
                  <a:alpha val="0"/>
                </a:schemeClr>
              </a:gs>
              <a:gs pos="0">
                <a:schemeClr val="tx1"/>
              </a:gs>
              <a:gs pos="61000">
                <a:srgbClr val="06121E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nyx" panose="04050602080702020203" pitchFamily="82" charset="0"/>
              </a:rPr>
              <a:t>           Ansible</a:t>
            </a:r>
            <a:endParaRPr lang="en-CA" dirty="0">
              <a:solidFill>
                <a:schemeClr val="bg1"/>
              </a:solidFill>
              <a:latin typeface="Onyx" panose="04050602080702020203" pitchFamily="82" charset="0"/>
            </a:endParaRPr>
          </a:p>
        </p:txBody>
      </p:sp>
      <p:pic>
        <p:nvPicPr>
          <p:cNvPr id="14" name="Picture 13" descr="A black circle with a white letter in it&#10;&#10;Description automatically generated">
            <a:extLst>
              <a:ext uri="{FF2B5EF4-FFF2-40B4-BE49-F238E27FC236}">
                <a16:creationId xmlns:a16="http://schemas.microsoft.com/office/drawing/2014/main" id="{81CA4DD2-CEE6-46E8-8519-8F064315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0122">
            <a:off x="647700" y="365124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2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056602-0DB4-9438-E279-A23631E7C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CB5A-4425-11BB-603B-80BC0795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365125"/>
            <a:ext cx="4835525" cy="1325563"/>
          </a:xfrm>
          <a:gradFill>
            <a:gsLst>
              <a:gs pos="87000">
                <a:schemeClr val="tx2">
                  <a:alpha val="0"/>
                </a:schemeClr>
              </a:gs>
              <a:gs pos="0">
                <a:schemeClr val="tx1"/>
              </a:gs>
              <a:gs pos="61000">
                <a:srgbClr val="06121E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nyx" panose="04050602080702020203" pitchFamily="82" charset="0"/>
              </a:rPr>
              <a:t>           Ansible</a:t>
            </a:r>
            <a:endParaRPr lang="en-CA" dirty="0">
              <a:solidFill>
                <a:schemeClr val="bg1"/>
              </a:solidFill>
              <a:latin typeface="Onyx" panose="0405060208070202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032F-4556-22CC-2A39-F3EEEA1FA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8850"/>
            <a:ext cx="5157787" cy="4320813"/>
          </a:xfrm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A267D-EF24-CC48-2A87-605CA494B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5125"/>
            <a:ext cx="5575300" cy="5824538"/>
          </a:xfrm>
          <a:solidFill>
            <a:schemeClr val="bg2">
              <a:lumMod val="75000"/>
              <a:alpha val="90000"/>
            </a:schemeClr>
          </a:solidFill>
          <a:ln w="38100" cmpd="thickThin">
            <a:solidFill>
              <a:schemeClr val="dk1">
                <a:shade val="15000"/>
              </a:schemeClr>
            </a:solidFill>
            <a:bevel/>
          </a:ln>
          <a:effectLst>
            <a:softEdge rad="0"/>
          </a:effectLst>
          <a:scene3d>
            <a:camera prst="orthographicFront"/>
            <a:lightRig rig="threePt" dir="t"/>
          </a:scene3d>
          <a:sp3d prstMaterial="plastic">
            <a:bevelT w="0" h="0" prst="hardEdg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Code snippet</a:t>
            </a:r>
          </a:p>
          <a:p>
            <a:r>
              <a:rPr lang="en-US" dirty="0"/>
              <a:t>Or Image</a:t>
            </a:r>
            <a:endParaRPr lang="en-CA" dirty="0"/>
          </a:p>
        </p:txBody>
      </p:sp>
      <p:pic>
        <p:nvPicPr>
          <p:cNvPr id="5" name="Picture 4" descr="A black circle with a white letter in it&#10;&#10;Description automatically generated">
            <a:extLst>
              <a:ext uri="{FF2B5EF4-FFF2-40B4-BE49-F238E27FC236}">
                <a16:creationId xmlns:a16="http://schemas.microsoft.com/office/drawing/2014/main" id="{A43CD300-F30C-E49A-128F-A8B02EED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0122">
            <a:off x="647700" y="365124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E5760EF-2BC0-567A-3F01-C1AB1D75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6E13-5736-93D6-CD8D-95F38B037925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3D08F9F-D1B6-5D64-B88B-98046BDD747E}"/>
              </a:ext>
            </a:extLst>
          </p:cNvPr>
          <p:cNvSpPr/>
          <p:nvPr/>
        </p:nvSpPr>
        <p:spPr>
          <a:xfrm>
            <a:off x="838200" y="1027906"/>
            <a:ext cx="6858000" cy="584994"/>
          </a:xfrm>
          <a:prstGeom prst="homePlate">
            <a:avLst/>
          </a:prstGeom>
          <a:gradFill>
            <a:gsLst>
              <a:gs pos="77000">
                <a:schemeClr val="tx2">
                  <a:alpha val="0"/>
                </a:schemeClr>
              </a:gs>
              <a:gs pos="0">
                <a:schemeClr val="accent1"/>
              </a:gs>
              <a:gs pos="42000">
                <a:schemeClr val="tx2"/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3DC8B-9268-49F8-C6AC-51A2F5F6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0" y="365125"/>
            <a:ext cx="225425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Docker</a:t>
            </a:r>
            <a:endParaRPr lang="en-CA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5" name="Picture 4" descr="A blue whale with boxes on it&#10;&#10;Description automatically generated">
            <a:extLst>
              <a:ext uri="{FF2B5EF4-FFF2-40B4-BE49-F238E27FC236}">
                <a16:creationId xmlns:a16="http://schemas.microsoft.com/office/drawing/2014/main" id="{B300F0F6-5B29-3E1A-BED1-4EFF47BC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3" y="-87920"/>
            <a:ext cx="2965450" cy="20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350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7E9B5D4E-7399-4938-A523-AF45A8BBC27B}" vid="{DA97489F-FCD3-48FB-9492-704AE95C64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23890</TotalTime>
  <Words>201</Words>
  <Application>Microsoft Office PowerPoint</Application>
  <PresentationFormat>Widescreen</PresentationFormat>
  <Paragraphs>52</Paragraphs>
  <Slides>10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Courier New</vt:lpstr>
      <vt:lpstr>Eras Demi ITC</vt:lpstr>
      <vt:lpstr>Onyx</vt:lpstr>
      <vt:lpstr>Theme1</vt:lpstr>
      <vt:lpstr>PowerPoint Presentation</vt:lpstr>
      <vt:lpstr>Agenda</vt:lpstr>
      <vt:lpstr>           Linux Ubuntu</vt:lpstr>
      <vt:lpstr>           Certificates &amp; OpenSSL</vt:lpstr>
      <vt:lpstr>           Git Fundamentals</vt:lpstr>
      <vt:lpstr>           Linux Ubuntu</vt:lpstr>
      <vt:lpstr>           Ansible</vt:lpstr>
      <vt:lpstr>           Ansible</vt:lpstr>
      <vt:lpstr>Docker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Presley</dc:creator>
  <cp:lastModifiedBy>Tristan Plumley</cp:lastModifiedBy>
  <cp:revision>6</cp:revision>
  <dcterms:created xsi:type="dcterms:W3CDTF">2024-11-06T19:13:37Z</dcterms:created>
  <dcterms:modified xsi:type="dcterms:W3CDTF">2024-12-03T19:01:21Z</dcterms:modified>
</cp:coreProperties>
</file>