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3" r:id="rId13"/>
    <p:sldId id="264" r:id="rId14"/>
    <p:sldId id="266" r:id="rId15"/>
    <p:sldId id="268" r:id="rId16"/>
    <p:sldId id="271" r:id="rId17"/>
    <p:sldId id="274" r:id="rId18"/>
    <p:sldId id="267" r:id="rId19"/>
    <p:sldId id="269" r:id="rId20"/>
    <p:sldId id="270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80FD5-138D-1DAF-2328-4027791189AE}" v="9" dt="2025-08-08T12:30:24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resley" userId="dd6fd470-d413-4360-9d75-02fb76849395" providerId="ADAL" clId="{8B0EA0C3-25DB-4963-BD7F-E77DF9282D57}"/>
    <pc:docChg chg="undo custSel addSld modSld">
      <pc:chgData name="Richard Presley" userId="dd6fd470-d413-4360-9d75-02fb76849395" providerId="ADAL" clId="{8B0EA0C3-25DB-4963-BD7F-E77DF9282D57}" dt="2025-06-10T14:57:50.671" v="199" actId="1076"/>
      <pc:docMkLst>
        <pc:docMk/>
      </pc:docMkLst>
      <pc:sldChg chg="modSp mod">
        <pc:chgData name="Richard Presley" userId="dd6fd470-d413-4360-9d75-02fb76849395" providerId="ADAL" clId="{8B0EA0C3-25DB-4963-BD7F-E77DF9282D57}" dt="2025-06-06T13:55:37.260" v="74" actId="20577"/>
        <pc:sldMkLst>
          <pc:docMk/>
          <pc:sldMk cId="1259655644" sldId="259"/>
        </pc:sldMkLst>
      </pc:sldChg>
      <pc:sldChg chg="modSp mod">
        <pc:chgData name="Richard Presley" userId="dd6fd470-d413-4360-9d75-02fb76849395" providerId="ADAL" clId="{8B0EA0C3-25DB-4963-BD7F-E77DF9282D57}" dt="2025-06-06T14:28:04.597" v="93" actId="20577"/>
        <pc:sldMkLst>
          <pc:docMk/>
          <pc:sldMk cId="669431807" sldId="260"/>
        </pc:sldMkLst>
      </pc:sldChg>
      <pc:sldChg chg="modSp mod">
        <pc:chgData name="Richard Presley" userId="dd6fd470-d413-4360-9d75-02fb76849395" providerId="ADAL" clId="{8B0EA0C3-25DB-4963-BD7F-E77DF9282D57}" dt="2025-06-06T14:20:54.245" v="90" actId="20577"/>
        <pc:sldMkLst>
          <pc:docMk/>
          <pc:sldMk cId="1768382407" sldId="261"/>
        </pc:sldMkLst>
      </pc:sldChg>
      <pc:sldChg chg="modSp mod">
        <pc:chgData name="Richard Presley" userId="dd6fd470-d413-4360-9d75-02fb76849395" providerId="ADAL" clId="{8B0EA0C3-25DB-4963-BD7F-E77DF9282D57}" dt="2025-06-06T14:34:00.066" v="95" actId="20577"/>
        <pc:sldMkLst>
          <pc:docMk/>
          <pc:sldMk cId="1220928801" sldId="262"/>
        </pc:sldMkLst>
      </pc:sldChg>
      <pc:sldChg chg="modSp mod">
        <pc:chgData name="Richard Presley" userId="dd6fd470-d413-4360-9d75-02fb76849395" providerId="ADAL" clId="{8B0EA0C3-25DB-4963-BD7F-E77DF9282D57}" dt="2025-06-06T14:46:25.344" v="113" actId="27636"/>
        <pc:sldMkLst>
          <pc:docMk/>
          <pc:sldMk cId="2885971854" sldId="263"/>
        </pc:sldMkLst>
      </pc:sldChg>
      <pc:sldChg chg="modSp mod">
        <pc:chgData name="Richard Presley" userId="dd6fd470-d413-4360-9d75-02fb76849395" providerId="ADAL" clId="{8B0EA0C3-25DB-4963-BD7F-E77DF9282D57}" dt="2025-06-10T13:50:49.114" v="124" actId="27636"/>
        <pc:sldMkLst>
          <pc:docMk/>
          <pc:sldMk cId="2268664488" sldId="264"/>
        </pc:sldMkLst>
      </pc:sldChg>
      <pc:sldChg chg="modSp mod">
        <pc:chgData name="Richard Presley" userId="dd6fd470-d413-4360-9d75-02fb76849395" providerId="ADAL" clId="{8B0EA0C3-25DB-4963-BD7F-E77DF9282D57}" dt="2025-06-06T13:43:32.205" v="35" actId="255"/>
        <pc:sldMkLst>
          <pc:docMk/>
          <pc:sldMk cId="3665785235" sldId="267"/>
        </pc:sldMkLst>
      </pc:sldChg>
      <pc:sldChg chg="modSp mod">
        <pc:chgData name="Richard Presley" userId="dd6fd470-d413-4360-9d75-02fb76849395" providerId="ADAL" clId="{8B0EA0C3-25DB-4963-BD7F-E77DF9282D57}" dt="2025-06-06T13:47:47.405" v="44" actId="255"/>
        <pc:sldMkLst>
          <pc:docMk/>
          <pc:sldMk cId="2715973638" sldId="269"/>
        </pc:sldMkLst>
      </pc:sldChg>
      <pc:sldChg chg="modSp mod">
        <pc:chgData name="Richard Presley" userId="dd6fd470-d413-4360-9d75-02fb76849395" providerId="ADAL" clId="{8B0EA0C3-25DB-4963-BD7F-E77DF9282D57}" dt="2025-06-04T18:55:22.087" v="15" actId="313"/>
        <pc:sldMkLst>
          <pc:docMk/>
          <pc:sldMk cId="1622448780" sldId="270"/>
        </pc:sldMkLst>
      </pc:sldChg>
      <pc:sldChg chg="modSp mod">
        <pc:chgData name="Richard Presley" userId="dd6fd470-d413-4360-9d75-02fb76849395" providerId="ADAL" clId="{8B0EA0C3-25DB-4963-BD7F-E77DF9282D57}" dt="2025-06-04T18:47:07.982" v="0" actId="20577"/>
        <pc:sldMkLst>
          <pc:docMk/>
          <pc:sldMk cId="1372124616" sldId="271"/>
        </pc:sldMkLst>
      </pc:sldChg>
      <pc:sldChg chg="addSp modSp new mod">
        <pc:chgData name="Richard Presley" userId="dd6fd470-d413-4360-9d75-02fb76849395" providerId="ADAL" clId="{8B0EA0C3-25DB-4963-BD7F-E77DF9282D57}" dt="2025-06-10T14:57:50.671" v="199" actId="1076"/>
        <pc:sldMkLst>
          <pc:docMk/>
          <pc:sldMk cId="3766891573" sldId="274"/>
        </pc:sldMkLst>
      </pc:sldChg>
    </pc:docChg>
  </pc:docChgLst>
  <pc:docChgLst>
    <pc:chgData name="Kristopher Wattie" userId="S::kwattie@purelogicit.com::f8b72cde-5d24-4417-a29d-e74c84536b9c" providerId="AD" clId="Web-{09780FD5-138D-1DAF-2328-4027791189AE}"/>
    <pc:docChg chg="modSld">
      <pc:chgData name="Kristopher Wattie" userId="S::kwattie@purelogicit.com::f8b72cde-5d24-4417-a29d-e74c84536b9c" providerId="AD" clId="Web-{09780FD5-138D-1DAF-2328-4027791189AE}" dt="2025-08-08T12:30:22.225" v="5" actId="20577"/>
      <pc:docMkLst>
        <pc:docMk/>
      </pc:docMkLst>
      <pc:sldChg chg="modSp">
        <pc:chgData name="Kristopher Wattie" userId="S::kwattie@purelogicit.com::f8b72cde-5d24-4417-a29d-e74c84536b9c" providerId="AD" clId="Web-{09780FD5-138D-1DAF-2328-4027791189AE}" dt="2025-08-08T12:30:22.225" v="5" actId="20577"/>
        <pc:sldMkLst>
          <pc:docMk/>
          <pc:sldMk cId="3665785235" sldId="267"/>
        </pc:sldMkLst>
        <pc:spChg chg="mod">
          <ac:chgData name="Kristopher Wattie" userId="S::kwattie@purelogicit.com::f8b72cde-5d24-4417-a29d-e74c84536b9c" providerId="AD" clId="Web-{09780FD5-138D-1DAF-2328-4027791189AE}" dt="2025-08-08T12:30:22.225" v="5" actId="20577"/>
          <ac:spMkLst>
            <pc:docMk/>
            <pc:sldMk cId="3665785235" sldId="267"/>
            <ac:spMk id="2" creationId="{0DBE8656-A455-459F-F20A-68D815FE2E34}"/>
          </ac:spMkLst>
        </pc:spChg>
      </pc:sldChg>
      <pc:sldChg chg="modSp">
        <pc:chgData name="Kristopher Wattie" userId="S::kwattie@purelogicit.com::f8b72cde-5d24-4417-a29d-e74c84536b9c" providerId="AD" clId="Web-{09780FD5-138D-1DAF-2328-4027791189AE}" dt="2025-08-08T12:30:18.068" v="3" actId="20577"/>
        <pc:sldMkLst>
          <pc:docMk/>
          <pc:sldMk cId="1372124616" sldId="271"/>
        </pc:sldMkLst>
        <pc:spChg chg="mod">
          <ac:chgData name="Kristopher Wattie" userId="S::kwattie@purelogicit.com::f8b72cde-5d24-4417-a29d-e74c84536b9c" providerId="AD" clId="Web-{09780FD5-138D-1DAF-2328-4027791189AE}" dt="2025-08-08T12:30:18.068" v="3" actId="20577"/>
          <ac:spMkLst>
            <pc:docMk/>
            <pc:sldMk cId="1372124616" sldId="271"/>
            <ac:spMk id="2" creationId="{F2262137-3BC0-A983-0955-31DD7AF2757A}"/>
          </ac:spMkLst>
        </pc:spChg>
      </pc:sldChg>
    </pc:docChg>
  </pc:docChgLst>
  <pc:docChgLst>
    <pc:chgData name="Kristopher Wattie" userId="S::kwattie@purelogicit.com::f8b72cde-5d24-4417-a29d-e74c84536b9c" providerId="AD" clId="Web-{214C3412-56C8-B6F0-2FF5-EEFB7C93BA4D}"/>
    <pc:docChg chg="modSld addMainMaster delMainMaster">
      <pc:chgData name="Kristopher Wattie" userId="S::kwattie@purelogicit.com::f8b72cde-5d24-4417-a29d-e74c84536b9c" providerId="AD" clId="Web-{214C3412-56C8-B6F0-2FF5-EEFB7C93BA4D}" dt="2025-06-19T14:24:32.819" v="84" actId="20577"/>
      <pc:docMkLst>
        <pc:docMk/>
      </pc:docMkLst>
      <pc:sldChg chg="modSp mod modClrScheme chgLayout">
        <pc:chgData name="Kristopher Wattie" userId="S::kwattie@purelogicit.com::f8b72cde-5d24-4417-a29d-e74c84536b9c" providerId="AD" clId="Web-{214C3412-56C8-B6F0-2FF5-EEFB7C93BA4D}" dt="2025-06-19T14:20:24.110" v="1" actId="20577"/>
        <pc:sldMkLst>
          <pc:docMk/>
          <pc:sldMk cId="2050983201" sldId="256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0:37.517" v="5" actId="14100"/>
        <pc:sldMkLst>
          <pc:docMk/>
          <pc:sldMk cId="2180741848" sldId="257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0:46.767" v="9" actId="1076"/>
        <pc:sldMkLst>
          <pc:docMk/>
          <pc:sldMk cId="2266734792" sldId="258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1:26.221" v="25" actId="14100"/>
        <pc:sldMkLst>
          <pc:docMk/>
          <pc:sldMk cId="1259655644" sldId="259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1:23.127" v="24" actId="14100"/>
        <pc:sldMkLst>
          <pc:docMk/>
          <pc:sldMk cId="669431807" sldId="260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1:18.549" v="23" actId="14100"/>
        <pc:sldMkLst>
          <pc:docMk/>
          <pc:sldMk cId="1768382407" sldId="261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1:51.331" v="34" actId="14100"/>
        <pc:sldMkLst>
          <pc:docMk/>
          <pc:sldMk cId="1220928801" sldId="262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2:03.206" v="39"/>
        <pc:sldMkLst>
          <pc:docMk/>
          <pc:sldMk cId="2885971854" sldId="263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2:11.503" v="44"/>
        <pc:sldMkLst>
          <pc:docMk/>
          <pc:sldMk cId="2268664488" sldId="264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1:54.565" v="35" actId="20577"/>
        <pc:sldMkLst>
          <pc:docMk/>
          <pc:sldMk cId="239703222" sldId="265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2:44.676" v="51" actId="1076"/>
        <pc:sldMkLst>
          <pc:docMk/>
          <pc:sldMk cId="1617477983" sldId="266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3:54.943" v="68" actId="20577"/>
        <pc:sldMkLst>
          <pc:docMk/>
          <pc:sldMk cId="3665785235" sldId="267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2:52.754" v="52" actId="20577"/>
        <pc:sldMkLst>
          <pc:docMk/>
          <pc:sldMk cId="2476809915" sldId="268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4:08.302" v="72" actId="20577"/>
        <pc:sldMkLst>
          <pc:docMk/>
          <pc:sldMk cId="2715973638" sldId="269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4:17.975" v="76" actId="20577"/>
        <pc:sldMkLst>
          <pc:docMk/>
          <pc:sldMk cId="1622448780" sldId="270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3:04.348" v="57" actId="14100"/>
        <pc:sldMkLst>
          <pc:docMk/>
          <pc:sldMk cId="1372124616" sldId="271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4:23.615" v="79"/>
        <pc:sldMkLst>
          <pc:docMk/>
          <pc:sldMk cId="94236195" sldId="272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4:32.819" v="84" actId="20577"/>
        <pc:sldMkLst>
          <pc:docMk/>
          <pc:sldMk cId="4249817954" sldId="273"/>
        </pc:sldMkLst>
      </pc:sldChg>
      <pc:sldChg chg="modSp mod modClrScheme chgLayout">
        <pc:chgData name="Kristopher Wattie" userId="S::kwattie@purelogicit.com::f8b72cde-5d24-4417-a29d-e74c84536b9c" providerId="AD" clId="Web-{214C3412-56C8-B6F0-2FF5-EEFB7C93BA4D}" dt="2025-06-19T14:23:19.958" v="63" actId="14100"/>
        <pc:sldMkLst>
          <pc:docMk/>
          <pc:sldMk cId="3766891573" sldId="274"/>
        </pc:sldMkLst>
      </pc:sldChg>
      <pc:sldMasterChg chg="del delSldLayout">
        <pc:chgData name="Kristopher Wattie" userId="S::kwattie@purelogicit.com::f8b72cde-5d24-4417-a29d-e74c84536b9c" providerId="AD" clId="Web-{214C3412-56C8-B6F0-2FF5-EEFB7C93BA4D}" dt="2025-06-19T14:17:31.420" v="0"/>
        <pc:sldMasterMkLst>
          <pc:docMk/>
          <pc:sldMasterMk cId="429381603" sldId="2147483684"/>
        </pc:sldMasterMkLst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3423764433" sldId="2147483685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3301611896" sldId="2147483686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3169612361" sldId="2147483687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1892922775" sldId="2147483688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1753703595" sldId="2147483689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3031320152" sldId="2147483690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1238620345" sldId="2147483691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3505970266" sldId="2147483692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4179881994" sldId="2147483693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3164018642" sldId="2147483694"/>
          </pc:sldLayoutMkLst>
        </pc:sldLayoutChg>
        <pc:sldLayoutChg chg="del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429381603" sldId="2147483684"/>
            <pc:sldLayoutMk cId="2901567415" sldId="2147483695"/>
          </pc:sldLayoutMkLst>
        </pc:sldLayoutChg>
      </pc:sldMasterChg>
      <pc:sldMasterChg chg="add addSldLayout modSldLayout">
        <pc:chgData name="Kristopher Wattie" userId="S::kwattie@purelogicit.com::f8b72cde-5d24-4417-a29d-e74c84536b9c" providerId="AD" clId="Web-{214C3412-56C8-B6F0-2FF5-EEFB7C93BA4D}" dt="2025-06-19T14:17:31.420" v="0"/>
        <pc:sldMasterMkLst>
          <pc:docMk/>
          <pc:sldMasterMk cId="3892450587" sldId="2147483696"/>
        </pc:sldMasterMkLst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1841319745" sldId="2147483697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713073560" sldId="2147483698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3190223926" sldId="2147483699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3255671815" sldId="2147483700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2692007097" sldId="2147483701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3050406649" sldId="2147483702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490317092" sldId="2147483703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374806762" sldId="2147483704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1662397678" sldId="2147483705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2212209764" sldId="2147483706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269751550" sldId="2147483707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475470745" sldId="2147483708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3717067128" sldId="2147483709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1456494257" sldId="2147483710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2386722949" sldId="2147483711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3338949670" sldId="2147483712"/>
          </pc:sldLayoutMkLst>
        </pc:sldLayoutChg>
        <pc:sldLayoutChg chg="add mod replId">
          <pc:chgData name="Kristopher Wattie" userId="S::kwattie@purelogicit.com::f8b72cde-5d24-4417-a29d-e74c84536b9c" providerId="AD" clId="Web-{214C3412-56C8-B6F0-2FF5-EEFB7C93BA4D}" dt="2025-06-19T14:17:31.420" v="0"/>
          <pc:sldLayoutMkLst>
            <pc:docMk/>
            <pc:sldMasterMk cId="3892450587" sldId="2147483696"/>
            <pc:sldLayoutMk cId="4219346618" sldId="2147483713"/>
          </pc:sldLayoutMkLst>
        </pc:sldLayoutChg>
      </pc:sldMasterChg>
    </pc:docChg>
  </pc:docChgLst>
  <pc:docChgLst>
    <pc:chgData name="Kristopher Wattie" userId="S::kwattie@purelogicit.com::f8b72cde-5d24-4417-a29d-e74c84536b9c" providerId="AD" clId="Web-{8CA99A82-2AFF-C7A8-BA4B-9C6497CCFFA5}"/>
    <pc:docChg chg="modSld">
      <pc:chgData name="Kristopher Wattie" userId="S::kwattie@purelogicit.com::f8b72cde-5d24-4417-a29d-e74c84536b9c" providerId="AD" clId="Web-{8CA99A82-2AFF-C7A8-BA4B-9C6497CCFFA5}" dt="2025-06-18T18:23:44.263" v="0" actId="20577"/>
      <pc:docMkLst>
        <pc:docMk/>
      </pc:docMkLst>
      <pc:sldChg chg="modSp">
        <pc:chgData name="Kristopher Wattie" userId="S::kwattie@purelogicit.com::f8b72cde-5d24-4417-a29d-e74c84536b9c" providerId="AD" clId="Web-{8CA99A82-2AFF-C7A8-BA4B-9C6497CCFFA5}" dt="2025-06-18T18:23:44.263" v="0" actId="20577"/>
        <pc:sldMkLst>
          <pc:docMk/>
          <pc:sldMk cId="218074184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1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0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1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70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7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4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4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2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0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1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5890-624F-20B0-59EE-17DF4C900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9B7DB-B3CC-E0E4-3AAC-45EF3F004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98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2B78-DEAD-012C-A938-A466B4E9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Aptos Display (Headings)"/>
              </a:rPr>
              <a:t>Containerization architecture</a:t>
            </a:r>
            <a:endParaRPr lang="en-CA" b="1" dirty="0">
              <a:latin typeface="Aptos Displa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9EAA-551B-8049-1F62-2CBE135B609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The underlying IT infrastructure</a:t>
            </a:r>
            <a:r>
              <a:rPr lang="en-US" b="0" i="0" dirty="0">
                <a:effectLst/>
                <a:latin typeface="Google Sans"/>
              </a:rPr>
              <a:t> - A base layer that has the actual physical computing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The host OS</a:t>
            </a:r>
            <a:r>
              <a:rPr lang="en-US" b="0" i="0" dirty="0">
                <a:effectLst/>
                <a:latin typeface="Google Sans"/>
              </a:rPr>
              <a:t> - An operating system layer that runs atop a compute instance that’s either virtual or physical. It provides a runtime environment for container engines and manages various system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The container image</a:t>
            </a:r>
            <a:r>
              <a:rPr lang="en-US" b="0" i="0" dirty="0">
                <a:effectLst/>
                <a:latin typeface="Google Sans"/>
              </a:rPr>
              <a:t> - Sometimes called a “runtime engine,” this is the execution environment for the container’s code. The container image is a file that holds the information needed to run a containerized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Containerized applications</a:t>
            </a:r>
            <a:r>
              <a:rPr lang="en-US" b="0" i="0" dirty="0">
                <a:effectLst/>
                <a:latin typeface="Google Sans"/>
              </a:rPr>
              <a:t> - The software that runs in the containers.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Google Sans"/>
              </a:rPr>
              <a:t>Isolated in the kernel level </a:t>
            </a:r>
            <a:r>
              <a:rPr lang="en-US" dirty="0">
                <a:latin typeface="Google Sans"/>
              </a:rPr>
              <a:t>- ensuring each container has its own view of the system resources</a:t>
            </a:r>
            <a:endParaRPr lang="en-US" b="1" i="0" dirty="0">
              <a:effectLst/>
              <a:latin typeface="Google Sans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866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349F-C963-A5C2-FE0D-8574C534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29182"/>
          </a:xfrm>
        </p:spPr>
        <p:txBody>
          <a:bodyPr/>
          <a:lstStyle/>
          <a:p>
            <a:r>
              <a:rPr lang="en-US" b="1" dirty="0"/>
              <a:t>Containerization Tools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BA18-4768-710C-6327-96EA8AF5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oogle Sans"/>
              </a:rPr>
              <a:t>Docker</a:t>
            </a:r>
          </a:p>
          <a:p>
            <a:r>
              <a:rPr lang="en-US" dirty="0" err="1">
                <a:latin typeface="Google Sans"/>
              </a:rPr>
              <a:t>Podman</a:t>
            </a:r>
            <a:endParaRPr lang="en-US" dirty="0">
              <a:latin typeface="Google Sans"/>
            </a:endParaRPr>
          </a:p>
          <a:p>
            <a:r>
              <a:rPr lang="en-US" dirty="0" err="1">
                <a:latin typeface="Google Sans"/>
              </a:rPr>
              <a:t>Openshift</a:t>
            </a: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</a:rPr>
              <a:t>Kubernetes</a:t>
            </a:r>
          </a:p>
          <a:p>
            <a:r>
              <a:rPr lang="en-US" dirty="0">
                <a:latin typeface="Google Sans"/>
              </a:rPr>
              <a:t>Rancher</a:t>
            </a:r>
          </a:p>
        </p:txBody>
      </p:sp>
      <p:pic>
        <p:nvPicPr>
          <p:cNvPr id="10242" name="Picture 2" descr="Docker: Introduction">
            <a:extLst>
              <a:ext uri="{FF2B5EF4-FFF2-40B4-BE49-F238E27FC236}">
                <a16:creationId xmlns:a16="http://schemas.microsoft.com/office/drawing/2014/main" id="{3989BD7B-D268-1869-809C-C8DE5DEB3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83" y="1363681"/>
            <a:ext cx="3933940" cy="20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odman - Wikipedia">
            <a:extLst>
              <a:ext uri="{FF2B5EF4-FFF2-40B4-BE49-F238E27FC236}">
                <a16:creationId xmlns:a16="http://schemas.microsoft.com/office/drawing/2014/main" id="{22751679-4D07-2966-C333-90FFB20D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88" y="1572237"/>
            <a:ext cx="4210050" cy="1395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52" name="Picture 12" descr="Download OpenShift Logo in SVG Vector or PNG File Format - Logo.wine">
            <a:extLst>
              <a:ext uri="{FF2B5EF4-FFF2-40B4-BE49-F238E27FC236}">
                <a16:creationId xmlns:a16="http://schemas.microsoft.com/office/drawing/2014/main" id="{BCC5F2E5-03EB-C99F-B8ED-FCC577D3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12" y="3679583"/>
            <a:ext cx="2895573" cy="19303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54" name="Picture 14">
            <a:extLst>
              <a:ext uri="{FF2B5EF4-FFF2-40B4-BE49-F238E27FC236}">
                <a16:creationId xmlns:a16="http://schemas.microsoft.com/office/drawing/2014/main" id="{4ACEFA9E-528B-A18B-3540-BF36C240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612" y="3533966"/>
            <a:ext cx="2136288" cy="207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Rancher Docs: Overview of RancherOS">
            <a:extLst>
              <a:ext uri="{FF2B5EF4-FFF2-40B4-BE49-F238E27FC236}">
                <a16:creationId xmlns:a16="http://schemas.microsoft.com/office/drawing/2014/main" id="{395F47D4-C0AC-9961-1DDF-2651C937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400" y="3683604"/>
            <a:ext cx="1930382" cy="19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7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0B18-25CD-11B1-3780-EF783B4D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container image</a:t>
            </a:r>
            <a:endParaRPr lang="en-CA" b="1"/>
          </a:p>
        </p:txBody>
      </p:sp>
      <p:pic>
        <p:nvPicPr>
          <p:cNvPr id="2050" name="Picture 2" descr="What is Dockerfile? | GeeksforGeeks">
            <a:extLst>
              <a:ext uri="{FF2B5EF4-FFF2-40B4-BE49-F238E27FC236}">
                <a16:creationId xmlns:a16="http://schemas.microsoft.com/office/drawing/2014/main" id="{52FBEBA2-EEEC-D5E8-A7AC-243B6B1DD8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8476" y="2667000"/>
            <a:ext cx="863038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0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2137-3BC0-A983-0955-31DD7AF2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DockerFile</a:t>
            </a:r>
            <a:r>
              <a:rPr lang="en-US" b="1" dirty="0"/>
              <a:t> basics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3BB4-8EAF-615F-7EF7-A9632783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67" y="1825624"/>
            <a:ext cx="6209667" cy="4244669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Google Sans"/>
              </a:rPr>
              <a:t>Always inheritance from base image</a:t>
            </a:r>
          </a:p>
          <a:p>
            <a:r>
              <a:rPr lang="en-US" dirty="0">
                <a:latin typeface="Google Sans"/>
              </a:rPr>
              <a:t>Will add layer to what your image needs</a:t>
            </a:r>
          </a:p>
          <a:p>
            <a:r>
              <a:rPr lang="en-US" dirty="0">
                <a:latin typeface="Google Sans"/>
              </a:rPr>
              <a:t>Don’t need to specify requirements that already exist in the original base image</a:t>
            </a:r>
          </a:p>
          <a:p>
            <a:endParaRPr lang="en-CA" dirty="0"/>
          </a:p>
        </p:txBody>
      </p:sp>
      <p:pic>
        <p:nvPicPr>
          <p:cNvPr id="11266" name="Picture 2" descr="A step-by-step guide to create Dockerfile | by Anshita Bhasin | Medium">
            <a:extLst>
              <a:ext uri="{FF2B5EF4-FFF2-40B4-BE49-F238E27FC236}">
                <a16:creationId xmlns:a16="http://schemas.microsoft.com/office/drawing/2014/main" id="{F32CF6F0-1F89-C762-4754-58AA38DC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09" y="2345136"/>
            <a:ext cx="3455625" cy="320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2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6C53-0FB7-F19F-04F1-AD4A03E9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Layer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FBBC-1DB4-4009-361B-E0D63EAE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794" y="1854562"/>
            <a:ext cx="6016907" cy="4351338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oogle Sans"/>
              </a:rPr>
              <a:t>Each layer represents a specific modification to the file system (inside the container)</a:t>
            </a:r>
          </a:p>
          <a:p>
            <a:r>
              <a:rPr lang="en-US" dirty="0">
                <a:solidFill>
                  <a:srgbClr val="000000"/>
                </a:solidFill>
                <a:latin typeface="Google Sans"/>
              </a:rPr>
              <a:t>Once a layer is created, it becomes immutable</a:t>
            </a:r>
          </a:p>
          <a:p>
            <a:r>
              <a:rPr lang="en-US" dirty="0">
                <a:solidFill>
                  <a:srgbClr val="000000"/>
                </a:solidFill>
                <a:latin typeface="Google Sans"/>
              </a:rPr>
              <a:t>The layers of a Docker image are stored in the Docker engine's cache, which ensures the efficient creation of Docker images.</a:t>
            </a:r>
          </a:p>
          <a:p>
            <a:r>
              <a:rPr lang="en-US" dirty="0">
                <a:solidFill>
                  <a:srgbClr val="000000"/>
                </a:solidFill>
                <a:latin typeface="Google Sans"/>
              </a:rPr>
              <a:t>Each Docker image can have a max of 127 layer</a:t>
            </a:r>
            <a:endParaRPr lang="en-CA" dirty="0">
              <a:solidFill>
                <a:srgbClr val="000000"/>
              </a:solidFill>
              <a:latin typeface="Google Sans"/>
            </a:endParaRPr>
          </a:p>
        </p:txBody>
      </p:sp>
      <p:pic>
        <p:nvPicPr>
          <p:cNvPr id="1026" name="Picture 2" descr="Docker Image VS Container: Learn How They Differ">
            <a:extLst>
              <a:ext uri="{FF2B5EF4-FFF2-40B4-BE49-F238E27FC236}">
                <a16:creationId xmlns:a16="http://schemas.microsoft.com/office/drawing/2014/main" id="{03179A39-3D56-879A-4740-12628980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146" y="2409825"/>
            <a:ext cx="4340654" cy="32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9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8656-A455-459F-F20A-68D815FE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DockerFile</a:t>
            </a:r>
            <a:r>
              <a:rPr lang="en-US" b="1" dirty="0"/>
              <a:t> Cheat sheet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AD67-6AE5-3327-AAB8-80371A820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Google Sans"/>
              </a:rPr>
              <a:t>From &lt;Image&gt;:&lt;Tag&gt;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must be the first non-comment instruction in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Google Sans"/>
              </a:rPr>
              <a:t>Dockerfile</a:t>
            </a:r>
            <a:endParaRPr lang="en-US" sz="1100" b="0" i="0" dirty="0">
              <a:solidFill>
                <a:srgbClr val="000000"/>
              </a:solidFill>
              <a:effectLst/>
              <a:latin typeface="Google Sans"/>
            </a:endParaRP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can appear multiple times within a single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Google Sans"/>
              </a:rPr>
              <a:t>Dockerfile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 in order to create multiple images.</a:t>
            </a:r>
            <a:endParaRPr lang="en-CA" sz="1100" b="0" i="0" dirty="0">
              <a:solidFill>
                <a:srgbClr val="000000"/>
              </a:solidFill>
              <a:effectLst/>
              <a:latin typeface="Google Sans"/>
            </a:endParaRPr>
          </a:p>
          <a:p>
            <a:r>
              <a:rPr lang="en-CA" sz="1600" b="0" i="0" dirty="0">
                <a:solidFill>
                  <a:srgbClr val="000000"/>
                </a:solidFill>
                <a:effectLst/>
                <a:latin typeface="Google Sans"/>
              </a:rPr>
              <a:t>MAINTAINER &lt;Name&gt;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allows you to set the Author field of the generated images.</a:t>
            </a:r>
          </a:p>
          <a:p>
            <a:r>
              <a:rPr lang="en-CA" sz="1600" b="0" i="0" dirty="0">
                <a:solidFill>
                  <a:srgbClr val="000000"/>
                </a:solidFill>
                <a:effectLst/>
                <a:latin typeface="Google Sans"/>
              </a:rPr>
              <a:t>LABEL &lt;key&gt;=&lt;value&gt;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adds metadata to an image</a:t>
            </a:r>
            <a:endParaRPr lang="en-CA" sz="1100" dirty="0">
              <a:solidFill>
                <a:srgbClr val="000000"/>
              </a:solidFill>
              <a:latin typeface="Google Sans"/>
            </a:endParaRPr>
          </a:p>
          <a:p>
            <a:r>
              <a:rPr lang="en-CA" sz="1600" b="0" i="0" dirty="0">
                <a:solidFill>
                  <a:srgbClr val="000000"/>
                </a:solidFill>
                <a:effectLst/>
                <a:latin typeface="Google Sans"/>
              </a:rPr>
              <a:t>EXPOSE &lt;ports&gt;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Informs Docker that the container listens on the specified network port(s) at runtime.</a:t>
            </a:r>
          </a:p>
          <a:p>
            <a:r>
              <a:rPr lang="en-US" sz="1600" dirty="0">
                <a:solidFill>
                  <a:srgbClr val="000000"/>
                </a:solidFill>
                <a:latin typeface="Google Sans"/>
              </a:rPr>
              <a:t>ENTRYPOINT [“&lt;exec&gt;”, “&lt;param1&gt;”, “&lt;param2&gt;”]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Google Sans"/>
              </a:rPr>
              <a:t>Allows you to configure a container that will run as an executable.</a:t>
            </a:r>
          </a:p>
          <a:p>
            <a:endParaRPr lang="en-US" sz="1500" b="0" i="0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5D4D4-0DD4-353C-ABF3-0054675B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CA" sz="1600" b="0" i="0" dirty="0">
                <a:solidFill>
                  <a:srgbClr val="000000"/>
                </a:solidFill>
                <a:effectLst/>
                <a:latin typeface="Google Sans"/>
              </a:rPr>
              <a:t>RUN &lt;command&gt;</a:t>
            </a:r>
          </a:p>
          <a:p>
            <a:r>
              <a:rPr lang="en-CA" sz="1600" dirty="0">
                <a:solidFill>
                  <a:srgbClr val="000000"/>
                </a:solidFill>
                <a:latin typeface="Google Sans"/>
              </a:rPr>
              <a:t>RUN [“&lt;executable&gt;”,”&lt;Param1&gt;”,”&lt;Param2&gt;”]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The exec form makes it possible to avoid shell string munging, and to run  commands using a base image that does not contain the specified shell executable.</a:t>
            </a:r>
          </a:p>
          <a:p>
            <a:r>
              <a:rPr lang="en-CA" sz="1600" b="0" i="0" dirty="0">
                <a:solidFill>
                  <a:srgbClr val="000000"/>
                </a:solidFill>
                <a:effectLst/>
                <a:latin typeface="Google Sans"/>
              </a:rPr>
              <a:t>CMD </a:t>
            </a:r>
            <a:r>
              <a:rPr lang="en-CA" sz="1600" dirty="0">
                <a:solidFill>
                  <a:srgbClr val="000000"/>
                </a:solidFill>
                <a:latin typeface="Google Sans"/>
              </a:rPr>
              <a:t>[“&lt;executable&gt;”,”&lt;Param1&gt;”,”&lt;Param2&gt;”]</a:t>
            </a:r>
            <a:endParaRPr lang="en-CA" sz="1600" b="0" i="0" dirty="0">
              <a:solidFill>
                <a:srgbClr val="000000"/>
              </a:solidFill>
              <a:effectLst/>
              <a:latin typeface="Google Sans"/>
            </a:endParaRP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provide defaults for an executing container. These defaults can include an executable, or they can omit the executable, in which case you must specify an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Google Sans"/>
              </a:rPr>
              <a:t>entrypoint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 </a:t>
            </a:r>
            <a:r>
              <a:rPr lang="en-CA" sz="1100" b="0" i="0" dirty="0">
                <a:solidFill>
                  <a:srgbClr val="000000"/>
                </a:solidFill>
                <a:effectLst/>
                <a:latin typeface="Google Sans"/>
              </a:rPr>
              <a:t> instruction as well.</a:t>
            </a:r>
          </a:p>
          <a:p>
            <a:pPr lvl="1"/>
            <a:r>
              <a:rPr lang="en-CA" sz="1100" dirty="0">
                <a:solidFill>
                  <a:srgbClr val="000000"/>
                </a:solidFill>
                <a:latin typeface="Google Sans"/>
              </a:rPr>
              <a:t>There can only be one in a docker file.</a:t>
            </a:r>
          </a:p>
          <a:p>
            <a:r>
              <a:rPr lang="en-CA" sz="1800" dirty="0">
                <a:latin typeface="Google Sans"/>
              </a:rPr>
              <a:t>ENV &lt;key&gt;=&lt;value&gt;</a:t>
            </a:r>
          </a:p>
          <a:p>
            <a:pPr lvl="1"/>
            <a:r>
              <a:rPr lang="en-CA" sz="1100" b="0" i="0" dirty="0">
                <a:solidFill>
                  <a:srgbClr val="000000"/>
                </a:solidFill>
                <a:effectLst/>
                <a:latin typeface="Google Sans"/>
              </a:rPr>
              <a:t>sets the environment variable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The value will be in the environment of all “descendant”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Google Sans"/>
              </a:rPr>
              <a:t>Dockerfile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 commands and can be replaced inline as well.</a:t>
            </a:r>
          </a:p>
          <a:p>
            <a:r>
              <a:rPr lang="en-CA" sz="1600" dirty="0">
                <a:solidFill>
                  <a:srgbClr val="000000"/>
                </a:solidFill>
                <a:latin typeface="Google Sans"/>
              </a:rPr>
              <a:t>ARG &lt;name&gt;*=&lt;value&gt;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Google Sans"/>
              </a:rPr>
              <a:t>Defines a variable that users can pass at build-time to the builder</a:t>
            </a:r>
            <a:endParaRPr lang="en-CA" sz="1100" dirty="0">
              <a:latin typeface="Google Sans"/>
            </a:endParaRP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66578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9E13-87AA-1871-E846-71754452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/>
              <a:t>DockerFile</a:t>
            </a:r>
            <a:r>
              <a:rPr lang="en-US" b="1" dirty="0"/>
              <a:t> </a:t>
            </a:r>
            <a:r>
              <a:rPr lang="en-US" b="1" err="1"/>
              <a:t>Cheatsheet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87A9-C308-0F0A-A850-591F5395D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700" dirty="0">
                <a:latin typeface="Google Sans"/>
              </a:rPr>
              <a:t>ADD &lt;SRC&gt; &lt;Dest&gt;</a:t>
            </a:r>
          </a:p>
          <a:p>
            <a:pPr lvl="1"/>
            <a:r>
              <a:rPr lang="en-US" sz="1200" b="0" i="0" dirty="0">
                <a:solidFill>
                  <a:srgbClr val="000000"/>
                </a:solidFill>
                <a:effectLst/>
                <a:latin typeface="Google Sans"/>
              </a:rPr>
              <a:t>Copies new files, directories, or remote file URLs from source and adds them to the filesystem of the image at the path</a:t>
            </a:r>
          </a:p>
          <a:p>
            <a:r>
              <a:rPr lang="en-CA" sz="1700" b="0" i="0" dirty="0">
                <a:solidFill>
                  <a:srgbClr val="000000"/>
                </a:solidFill>
                <a:effectLst/>
                <a:latin typeface="Google Sans"/>
              </a:rPr>
              <a:t>COPY </a:t>
            </a:r>
            <a:r>
              <a:rPr lang="en-US" sz="1700" dirty="0">
                <a:latin typeface="Google Sans"/>
              </a:rPr>
              <a:t>&lt;SRC&gt; &lt;Dest&gt;</a:t>
            </a:r>
          </a:p>
          <a:p>
            <a:pPr lvl="1"/>
            <a:r>
              <a:rPr lang="en-US" sz="1200" b="0" i="0" dirty="0">
                <a:solidFill>
                  <a:srgbClr val="000000"/>
                </a:solidFill>
                <a:effectLst/>
                <a:latin typeface="Google Sans"/>
              </a:rPr>
              <a:t>Copies new files or directories, from source and adds them to the filesystem of the image at the path</a:t>
            </a:r>
          </a:p>
          <a:p>
            <a:r>
              <a:rPr lang="en-CA" sz="1700" dirty="0">
                <a:solidFill>
                  <a:srgbClr val="000000"/>
                </a:solidFill>
                <a:latin typeface="Google Sans"/>
              </a:rPr>
              <a:t>EXPOSE &lt;ports&gt;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Google Sans"/>
              </a:rPr>
              <a:t>Informs Docker that the container listens on the specified network port(s) at runtime.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68C71-42AE-81BC-4372-427A0C7B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CA" sz="1600" b="0" i="0" dirty="0">
                <a:solidFill>
                  <a:srgbClr val="000000"/>
                </a:solidFill>
                <a:effectLst/>
                <a:latin typeface="Google Sans"/>
              </a:rPr>
              <a:t>VOLUME [“path”, …]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Creates a mount point with the specified name and marks it as holding externally mounted volumes from native host or other containers.</a:t>
            </a:r>
            <a:endParaRPr lang="en-CA" sz="1100" dirty="0">
              <a:solidFill>
                <a:srgbClr val="000000"/>
              </a:solidFill>
              <a:latin typeface="Google Sans"/>
            </a:endParaRPr>
          </a:p>
          <a:p>
            <a:r>
              <a:rPr lang="en-CA" sz="1600" dirty="0">
                <a:latin typeface="Google Sans"/>
              </a:rPr>
              <a:t>USER &lt;username | UID&gt;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sets the user name or UID to use when running the image and for any</a:t>
            </a:r>
            <a:r>
              <a:rPr lang="en-CA" sz="1100" b="0" i="0" dirty="0">
                <a:solidFill>
                  <a:srgbClr val="000000"/>
                </a:solidFill>
                <a:effectLst/>
                <a:latin typeface="Google Sans"/>
              </a:rPr>
              <a:t> RUN, CMD and ENTRYPOINT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instructions that follow it in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Google Sans"/>
              </a:rPr>
              <a:t>Dockerfile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.</a:t>
            </a:r>
          </a:p>
          <a:p>
            <a:r>
              <a:rPr lang="en-CA" sz="1600" dirty="0">
                <a:latin typeface="Google Sans"/>
              </a:rPr>
              <a:t>WORKDIR &lt;path&gt;</a:t>
            </a:r>
          </a:p>
          <a:p>
            <a:pPr lvl="1"/>
            <a:r>
              <a:rPr lang="en-US" sz="1100" b="0" i="0" dirty="0">
                <a:solidFill>
                  <a:srgbClr val="000000"/>
                </a:solidFill>
                <a:effectLst/>
                <a:latin typeface="Google Sans"/>
              </a:rPr>
              <a:t>Sets the working directory for any</a:t>
            </a:r>
            <a:r>
              <a:rPr lang="en-CA" sz="1100" b="0" i="0" dirty="0">
                <a:solidFill>
                  <a:srgbClr val="000000"/>
                </a:solidFill>
                <a:effectLst/>
                <a:latin typeface="Google Sans"/>
              </a:rPr>
              <a:t> RUN, CMD, </a:t>
            </a:r>
            <a:r>
              <a:rPr lang="en-CA" sz="1100" b="0" i="0" dirty="0" err="1">
                <a:solidFill>
                  <a:srgbClr val="000000"/>
                </a:solidFill>
                <a:effectLst/>
                <a:latin typeface="Google Sans"/>
              </a:rPr>
              <a:t>Ent</a:t>
            </a:r>
            <a:r>
              <a:rPr lang="en-CA" sz="1100" dirty="0" err="1">
                <a:solidFill>
                  <a:srgbClr val="000000"/>
                </a:solidFill>
                <a:latin typeface="Google Sans"/>
              </a:rPr>
              <a:t>rypoint</a:t>
            </a:r>
            <a:r>
              <a:rPr lang="en-CA" sz="1100" dirty="0">
                <a:solidFill>
                  <a:srgbClr val="000000"/>
                </a:solidFill>
                <a:latin typeface="Google Sans"/>
              </a:rPr>
              <a:t>, COPY and ADD</a:t>
            </a:r>
          </a:p>
        </p:txBody>
      </p:sp>
    </p:spTree>
    <p:extLst>
      <p:ext uri="{BB962C8B-B14F-4D97-AF65-F5344CB8AC3E}">
        <p14:creationId xmlns:p14="http://schemas.microsoft.com/office/powerpoint/2010/main" val="271597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A4B-B20B-A042-A9C3-DBC6365F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optimization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39FE-8E0B-985A-6311-CA041ACCF8A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Google Sans"/>
              </a:rPr>
              <a:t>Order from least frequently changing to most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Google Sans"/>
              </a:rPr>
              <a:t>Increase cache hits by separating dependencies</a:t>
            </a:r>
          </a:p>
          <a:p>
            <a:pPr marL="514350" indent="-514350">
              <a:buFont typeface="+mj-lt"/>
              <a:buAutoNum type="arabicPeriod"/>
            </a:pPr>
            <a:r>
              <a:rPr lang="en-CA" b="0" i="0" dirty="0">
                <a:effectLst/>
                <a:latin typeface="Google Sans"/>
              </a:rPr>
              <a:t>Group related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Google Sans"/>
              </a:rPr>
              <a:t>Use multi-stage builds to separate build and runtime 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effectLst/>
                <a:latin typeface="Google Sans"/>
              </a:rPr>
              <a:t>Use multi-stage builds to in parallel build stages</a:t>
            </a:r>
          </a:p>
          <a:p>
            <a:pPr marL="514350" indent="-514350">
              <a:buFont typeface="+mj-lt"/>
              <a:buAutoNum type="arabicPeriod"/>
            </a:pPr>
            <a:endParaRPr lang="en-US" b="0" i="0" dirty="0">
              <a:effectLst/>
              <a:latin typeface="Aeonik"/>
            </a:endParaRPr>
          </a:p>
        </p:txBody>
      </p:sp>
    </p:spTree>
    <p:extLst>
      <p:ext uri="{BB962C8B-B14F-4D97-AF65-F5344CB8AC3E}">
        <p14:creationId xmlns:p14="http://schemas.microsoft.com/office/powerpoint/2010/main" val="162244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4063-F4A9-B57F-C9E9-0D38B1F8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Minimize image size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67E2-0C94-25BF-EB19-B4D81107F5B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Use the right base image</a:t>
            </a:r>
          </a:p>
          <a:p>
            <a:r>
              <a:rPr lang="en-CA" b="0" i="0" dirty="0">
                <a:effectLst/>
                <a:latin typeface="Google Sans"/>
              </a:rPr>
              <a:t>Combine RUN commands</a:t>
            </a:r>
            <a:endParaRPr lang="en-US" dirty="0"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Clean up after package installations</a:t>
            </a:r>
            <a:endParaRPr lang="en-CA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423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8358-E280-D37D-CC5A-BE54B9E3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Aeonik"/>
              </a:rPr>
              <a:t>Right File-Copying Strategy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F81C-2945-6127-5287-22096A6B175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CA" dirty="0">
                <a:latin typeface="Google Sans"/>
              </a:rPr>
              <a:t>COPY vs. ADD</a:t>
            </a:r>
          </a:p>
          <a:p>
            <a:r>
              <a:rPr lang="en-CA" b="0" i="0" dirty="0">
                <a:effectLst/>
                <a:latin typeface="Google Sans"/>
              </a:rPr>
              <a:t>Use .</a:t>
            </a:r>
            <a:r>
              <a:rPr lang="en-CA" b="0" i="0" err="1">
                <a:effectLst/>
                <a:latin typeface="Google Sans"/>
              </a:rPr>
              <a:t>dockerignore</a:t>
            </a:r>
            <a:r>
              <a:rPr lang="en-CA" b="0" i="0" dirty="0">
                <a:effectLst/>
                <a:latin typeface="Google Sans"/>
              </a:rPr>
              <a:t> to remove unneeded files:</a:t>
            </a:r>
          </a:p>
          <a:p>
            <a:pPr lvl="1"/>
            <a:r>
              <a:rPr lang="en-CA" b="0" i="0" dirty="0">
                <a:effectLst/>
                <a:latin typeface="Google Sans"/>
              </a:rPr>
              <a:t>Version Control Directories (ex: .git)</a:t>
            </a:r>
          </a:p>
          <a:p>
            <a:pPr lvl="1"/>
            <a:r>
              <a:rPr lang="en-CA" b="0" i="0" dirty="0">
                <a:effectLst/>
                <a:latin typeface="Google Sans"/>
              </a:rPr>
              <a:t>Build Artifacts (ex: build)</a:t>
            </a:r>
            <a:endParaRPr lang="en-CA" dirty="0">
              <a:latin typeface="Google Sans"/>
            </a:endParaRPr>
          </a:p>
          <a:p>
            <a:pPr lvl="1"/>
            <a:r>
              <a:rPr lang="en-CA" b="0" i="0" dirty="0">
                <a:effectLst/>
                <a:latin typeface="Google Sans"/>
              </a:rPr>
              <a:t>Temporary Files (ex: .</a:t>
            </a:r>
            <a:r>
              <a:rPr lang="en-CA" b="0" i="0" err="1">
                <a:effectLst/>
                <a:latin typeface="Google Sans"/>
              </a:rPr>
              <a:t>tmp</a:t>
            </a:r>
            <a:r>
              <a:rPr lang="en-CA" b="0" i="0" dirty="0">
                <a:effectLst/>
                <a:latin typeface="Google Sans"/>
              </a:rPr>
              <a:t>)</a:t>
            </a:r>
          </a:p>
          <a:p>
            <a:pPr lvl="1"/>
            <a:r>
              <a:rPr lang="en-CA" b="0" i="0" dirty="0">
                <a:effectLst/>
                <a:latin typeface="Google Sans"/>
              </a:rPr>
              <a:t>Configuration Files (ex: .env)</a:t>
            </a:r>
            <a:endParaRPr lang="en-CA" dirty="0">
              <a:latin typeface="Google Sans"/>
            </a:endParaRPr>
          </a:p>
          <a:p>
            <a:pPr lvl="1"/>
            <a:r>
              <a:rPr lang="en-CA" b="0" i="0" dirty="0">
                <a:effectLst/>
                <a:latin typeface="Google Sans"/>
              </a:rPr>
              <a:t>Documentation (ex: .md)</a:t>
            </a:r>
            <a:endParaRPr lang="en-CA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498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6056-2E4B-A2AF-ACB7-96C38760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F23A-D230-52DC-FD78-7457189C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997" y="1825625"/>
            <a:ext cx="4439926" cy="4351338"/>
          </a:xfrm>
          <a:noFill/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Containerization is a type of virtualization in which all the components of an application are bundled into a single container image and can be run in isolated user space on the same shared operating system</a:t>
            </a:r>
            <a:endParaRPr lang="en-CA" dirty="0"/>
          </a:p>
        </p:txBody>
      </p:sp>
      <p:pic>
        <p:nvPicPr>
          <p:cNvPr id="6146" name="Picture 2" descr="Exploring the Benefits of Containerization - Cloud Native Now">
            <a:extLst>
              <a:ext uri="{FF2B5EF4-FFF2-40B4-BE49-F238E27FC236}">
                <a16:creationId xmlns:a16="http://schemas.microsoft.com/office/drawing/2014/main" id="{334D7F57-6009-1E7B-03BB-E818CFDA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08072"/>
            <a:ext cx="5673687" cy="29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4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BFF-F8C0-BFEE-38CF-00843320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CA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879A-2782-D46A-9FCE-9C399F9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Portability</a:t>
            </a:r>
            <a:endParaRPr lang="en-US" b="1" i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Scalability</a:t>
            </a:r>
            <a:endParaRPr lang="en-US" b="1" i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Fault tolerance</a:t>
            </a:r>
            <a:endParaRPr lang="en-US" b="1" i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Agility</a:t>
            </a:r>
            <a:endParaRPr lang="en-US" b="1" i="0" dirty="0">
              <a:effectLst/>
              <a:latin typeface="Google Sans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122" name="Picture 2" descr="The Benefits of Containerization Technology | Divio">
            <a:extLst>
              <a:ext uri="{FF2B5EF4-FFF2-40B4-BE49-F238E27FC236}">
                <a16:creationId xmlns:a16="http://schemas.microsoft.com/office/drawing/2014/main" id="{9A6AF5D8-1B11-9626-ECD4-C64DD415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6" y="2124638"/>
            <a:ext cx="7197630" cy="39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CEF5-D440-6990-EEA5-F7A8C20E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ptos Display (Headings)"/>
              </a:rPr>
              <a:t>Portability</a:t>
            </a:r>
            <a:endParaRPr lang="en-CA" b="1">
              <a:latin typeface="Aptos Displa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B7CB-CF70-F196-7338-249225DD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174" y="1825625"/>
            <a:ext cx="7106240" cy="4351338"/>
          </a:xfrm>
          <a:noFill/>
        </p:spPr>
        <p:txBody>
          <a:bodyPr/>
          <a:lstStyle/>
          <a:p>
            <a:r>
              <a:rPr lang="en-US" dirty="0">
                <a:latin typeface="Google Sans"/>
              </a:rPr>
              <a:t>D</a:t>
            </a:r>
            <a:r>
              <a:rPr lang="en-US" b="0" i="0" dirty="0">
                <a:effectLst/>
                <a:latin typeface="Google Sans"/>
              </a:rPr>
              <a:t>eploy applications in multiple environments and operating system without rewriting the program code. </a:t>
            </a:r>
          </a:p>
        </p:txBody>
      </p:sp>
      <p:pic>
        <p:nvPicPr>
          <p:cNvPr id="7170" name="Picture 2" descr="GDPR and Email: Part 3, Data Portability | The Goolara Blog">
            <a:extLst>
              <a:ext uri="{FF2B5EF4-FFF2-40B4-BE49-F238E27FC236}">
                <a16:creationId xmlns:a16="http://schemas.microsoft.com/office/drawing/2014/main" id="{1DEC9AB6-64F9-7488-BFF4-D630CAEAC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737" y="2173077"/>
            <a:ext cx="3423492" cy="34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5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AF65-4C95-0F73-F7D1-7412DB06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ptos Display (Headings)"/>
              </a:rPr>
              <a:t>Scalability</a:t>
            </a:r>
            <a:endParaRPr lang="en-CA" dirty="0">
              <a:latin typeface="Aptos Displa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9656-3460-4BFE-6544-E4E51012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86" y="1825625"/>
            <a:ext cx="7431121" cy="4351338"/>
          </a:xfrm>
          <a:noFill/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Containers are lightweight software components that run efficiently. </a:t>
            </a:r>
          </a:p>
          <a:p>
            <a:r>
              <a:rPr lang="en-US" dirty="0">
                <a:latin typeface="Google Sans"/>
              </a:rPr>
              <a:t>E</a:t>
            </a:r>
            <a:r>
              <a:rPr lang="en-US" b="0" i="0" dirty="0">
                <a:effectLst/>
                <a:latin typeface="Google Sans"/>
              </a:rPr>
              <a:t>asily add multiple containers for different applications on a single machine. </a:t>
            </a:r>
          </a:p>
          <a:p>
            <a:r>
              <a:rPr lang="en-US" b="0" i="0" dirty="0">
                <a:effectLst/>
                <a:latin typeface="Google Sans"/>
              </a:rPr>
              <a:t>The container cluster uses computing resources from the same shared operating system, but one container doesn't interfere with the operation of other containers. 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 </a:t>
            </a:r>
            <a:endParaRPr lang="en-CA" dirty="0"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8194" name="Picture 2" descr="Scalability of Ideas - THE WAVES">
            <a:extLst>
              <a:ext uri="{FF2B5EF4-FFF2-40B4-BE49-F238E27FC236}">
                <a16:creationId xmlns:a16="http://schemas.microsoft.com/office/drawing/2014/main" id="{10E2032D-4990-4362-EABC-77A94B98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460" y="2698662"/>
            <a:ext cx="3263305" cy="20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3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6BB7-E810-3FC6-24D2-B517E0BC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ptos Display (Headings)"/>
              </a:rPr>
              <a:t>Fault tolerance</a:t>
            </a:r>
            <a:endParaRPr lang="en-CA" b="1" dirty="0">
              <a:latin typeface="Aptos Displa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47BFF-268F-2807-3C0F-5A3AED62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339" y="1825625"/>
            <a:ext cx="5696034" cy="4351338"/>
          </a:xfrm>
          <a:noFill/>
        </p:spPr>
        <p:txBody>
          <a:bodyPr/>
          <a:lstStyle/>
          <a:p>
            <a:r>
              <a:rPr lang="en-US" dirty="0">
                <a:latin typeface="Google Sans"/>
              </a:rPr>
              <a:t>U</a:t>
            </a:r>
            <a:r>
              <a:rPr lang="en-US" b="0" i="0" dirty="0">
                <a:effectLst/>
                <a:latin typeface="Google Sans"/>
              </a:rPr>
              <a:t>se multiple containers to run microservices on the cloud. </a:t>
            </a:r>
          </a:p>
          <a:p>
            <a:r>
              <a:rPr lang="en-US" b="0" i="0" dirty="0">
                <a:effectLst/>
                <a:latin typeface="Google Sans"/>
              </a:rPr>
              <a:t>microservices operate in isolated user spaces, a single faulty container doesn't affect the other containers. </a:t>
            </a:r>
            <a:endParaRPr lang="en-CA" dirty="0">
              <a:latin typeface="Google Sans"/>
            </a:endParaRPr>
          </a:p>
        </p:txBody>
      </p:sp>
      <p:pic>
        <p:nvPicPr>
          <p:cNvPr id="9218" name="Picture 2" descr="Engineering a fault tolerant distributed system">
            <a:extLst>
              <a:ext uri="{FF2B5EF4-FFF2-40B4-BE49-F238E27FC236}">
                <a16:creationId xmlns:a16="http://schemas.microsoft.com/office/drawing/2014/main" id="{13D84465-DAAC-5D1D-3602-4D306D3C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97" y="2476286"/>
            <a:ext cx="4610902" cy="283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9AE-99CE-B834-34AC-5ED5C465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Aptos Display (Headings)"/>
              </a:rPr>
              <a:t>Agility</a:t>
            </a:r>
            <a:endParaRPr lang="en-CA" b="1" dirty="0">
              <a:latin typeface="Aptos Displa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931D-C824-60EB-F8BE-FB10B7EF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339" y="1960662"/>
            <a:ext cx="10274461" cy="3504021"/>
          </a:xfrm>
          <a:noFill/>
        </p:spPr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Containerized applications run in isolated computing environments. </a:t>
            </a:r>
          </a:p>
          <a:p>
            <a:r>
              <a:rPr lang="en-US" b="0" i="0" dirty="0">
                <a:effectLst/>
                <a:latin typeface="Google Sans"/>
              </a:rPr>
              <a:t>Software developers can troubleshoot and change the application code without interfering with the operating system, hardware, or other application services. </a:t>
            </a:r>
          </a:p>
          <a:p>
            <a:r>
              <a:rPr lang="en-US" b="0" i="0" dirty="0">
                <a:effectLst/>
                <a:latin typeface="Google Sans"/>
              </a:rPr>
              <a:t>They can shorten software release cycles and work on updates quickly with the container model.</a:t>
            </a:r>
            <a:endParaRPr lang="en-CA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22092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84CE-5D29-9103-93FD-B64E0BD3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i="0" dirty="0">
                <a:effectLst/>
                <a:latin typeface="Aptos Display (Headings)"/>
              </a:rPr>
              <a:t>Containerization technology vs virtualisation</a:t>
            </a:r>
            <a:endParaRPr lang="en-CA" sz="4000" b="1" dirty="0">
              <a:latin typeface="Aptos Display (Headings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9B3217-C21A-4AB4-9E6E-5DB136659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023" y="2667000"/>
            <a:ext cx="884729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BFED-352A-DF28-D96F-0BCD8E2B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Aptos Display (Headings)"/>
              </a:rPr>
              <a:t>Layers of Containerization</a:t>
            </a:r>
            <a:endParaRPr lang="en-CA" b="1" dirty="0">
              <a:latin typeface="Aptos Display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71C6-C02E-7965-9F1D-71513A86A38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algn="l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Hardware infrastructure:</a:t>
            </a:r>
            <a:r>
              <a:rPr lang="en-US" b="0" i="0" dirty="0">
                <a:effectLst/>
                <a:latin typeface="Google Sans"/>
              </a:rPr>
              <a:t> The physical compute resources. Whether those resources are your own laptop or spread across multiple cloud datacenters.</a:t>
            </a:r>
          </a:p>
          <a:p>
            <a:pPr algn="l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Host operating system:</a:t>
            </a:r>
            <a:r>
              <a:rPr lang="en-US" b="0" i="0" dirty="0">
                <a:effectLst/>
                <a:latin typeface="Google Sans"/>
              </a:rPr>
              <a:t>  Windows or Linux operating system running on your own computer or abstracted away completely by a cloud service provider.</a:t>
            </a:r>
          </a:p>
          <a:p>
            <a:pPr algn="l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Container engine:</a:t>
            </a:r>
            <a:r>
              <a:rPr lang="en-US" b="0" i="0" dirty="0">
                <a:effectLst/>
                <a:latin typeface="Google Sans"/>
              </a:rPr>
              <a:t> Container engines run on top of your host operating system and virtualize resources for containerized apps. </a:t>
            </a:r>
          </a:p>
          <a:p>
            <a:pPr algn="l">
              <a:spcAft>
                <a:spcPts val="11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Containerized apps:</a:t>
            </a:r>
            <a:r>
              <a:rPr lang="en-US" b="0" i="0" dirty="0">
                <a:effectLst/>
                <a:latin typeface="Google Sans"/>
              </a:rPr>
              <a:t> Containerized apps are units of code that include all the libraries, binaries, and configuration an application requires to run. A containerized application is run as an isolated process in “user space” (outside of the operating system’s kernel).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597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47f7e5-ffde-40ac-82ce-3f5bddb6c2bc">
      <Terms xmlns="http://schemas.microsoft.com/office/infopath/2007/PartnerControls"/>
    </lcf76f155ced4ddcb4097134ff3c332f>
    <TaxCatchAll xmlns="44521b2e-8a78-4909-9aa7-abc7a55a66c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C01016840144091C35E476320AC32" ma:contentTypeVersion="12" ma:contentTypeDescription="Create a new document." ma:contentTypeScope="" ma:versionID="1fff4cd8d28157654a8e74ea1ff4b03b">
  <xsd:schema xmlns:xsd="http://www.w3.org/2001/XMLSchema" xmlns:xs="http://www.w3.org/2001/XMLSchema" xmlns:p="http://schemas.microsoft.com/office/2006/metadata/properties" xmlns:ns2="9e47f7e5-ffde-40ac-82ce-3f5bddb6c2bc" xmlns:ns3="44521b2e-8a78-4909-9aa7-abc7a55a66cd" targetNamespace="http://schemas.microsoft.com/office/2006/metadata/properties" ma:root="true" ma:fieldsID="4f7aba10928b758efd3235be03a9ed91" ns2:_="" ns3:_="">
    <xsd:import namespace="9e47f7e5-ffde-40ac-82ce-3f5bddb6c2bc"/>
    <xsd:import namespace="44521b2e-8a78-4909-9aa7-abc7a55a6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7f7e5-ffde-40ac-82ce-3f5bddb6c2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4f44c80-d23e-4fc6-b5f1-e5af5a9a46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521b2e-8a78-4909-9aa7-abc7a55a66c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ae86a65-5681-47d3-80c1-caa16a3320be}" ma:internalName="TaxCatchAll" ma:showField="CatchAllData" ma:web="44521b2e-8a78-4909-9aa7-abc7a55a66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9473B-904A-4846-BC44-10F943719BAC}">
  <ds:schemaRefs>
    <ds:schemaRef ds:uri="http://schemas.microsoft.com/office/2006/metadata/properties"/>
    <ds:schemaRef ds:uri="http://schemas.microsoft.com/office/infopath/2007/PartnerControls"/>
    <ds:schemaRef ds:uri="9e47f7e5-ffde-40ac-82ce-3f5bddb6c2bc"/>
    <ds:schemaRef ds:uri="44521b2e-8a78-4909-9aa7-abc7a55a66cd"/>
  </ds:schemaRefs>
</ds:datastoreItem>
</file>

<file path=customXml/itemProps2.xml><?xml version="1.0" encoding="utf-8"?>
<ds:datastoreItem xmlns:ds="http://schemas.openxmlformats.org/officeDocument/2006/customXml" ds:itemID="{1BE423A6-8B7B-4DCA-B60C-853FA3635B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579C76-FE2E-443F-A07E-D7527F593A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47f7e5-ffde-40ac-82ce-3f5bddb6c2bc"/>
    <ds:schemaRef ds:uri="44521b2e-8a78-4909-9aa7-abc7a55a66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9839</TotalTime>
  <Words>1030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Parallax</vt:lpstr>
      <vt:lpstr>Containerization</vt:lpstr>
      <vt:lpstr>Summary</vt:lpstr>
      <vt:lpstr>Benefits</vt:lpstr>
      <vt:lpstr>Portability</vt:lpstr>
      <vt:lpstr>Scalability</vt:lpstr>
      <vt:lpstr>Fault tolerance</vt:lpstr>
      <vt:lpstr>Agility</vt:lpstr>
      <vt:lpstr>Containerization technology vs virtualisation</vt:lpstr>
      <vt:lpstr>Layers of Containerization</vt:lpstr>
      <vt:lpstr>Containerization architecture</vt:lpstr>
      <vt:lpstr>Containerization Tools</vt:lpstr>
      <vt:lpstr>Creating a container image</vt:lpstr>
      <vt:lpstr>DockerFile basics</vt:lpstr>
      <vt:lpstr>Image Layer</vt:lpstr>
      <vt:lpstr>DockerFile Cheat sheet</vt:lpstr>
      <vt:lpstr>DockerFile Cheatsheet</vt:lpstr>
      <vt:lpstr>Image optimization</vt:lpstr>
      <vt:lpstr>Minimize image size</vt:lpstr>
      <vt:lpstr>Right File-Copying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Presley</dc:creator>
  <cp:lastModifiedBy>Richard Presley</cp:lastModifiedBy>
  <cp:revision>40</cp:revision>
  <dcterms:created xsi:type="dcterms:W3CDTF">2025-06-03T13:44:13Z</dcterms:created>
  <dcterms:modified xsi:type="dcterms:W3CDTF">2025-08-08T12:30:28Z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0x010100B1BC01016840144091C35E476320AC32</vt:lpwstr>
  </property>
  <property fmtid="{D5CDD505-2E9C-101B-9397-08002B2CF9AE}" pid="3" name="MediaServiceImageTags">
    <vt:lpwstr/>
  </property>
</Properties>
</file>