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ccf7fc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ccf7fc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65b8c127144c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65b8c127144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14fb54cd07a05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14fb54cd07a05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e34114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e34114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f2e64ea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f2e64ea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e34114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e34114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af275eee8af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af275eee8af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ccf7f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ccf7f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65b8c127144c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65b8c127144c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c123c27fb087a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c123c27fb087a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f207d5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f207d5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65b8c127144c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65b8c127144c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c123c27fb087a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c123c27fb087a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e34114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e34114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e34114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1e34114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f9d5a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f9d5a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3f9d5a2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3f9d5a2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e34114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e34114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e34114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e34114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ccf7fc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ccf7fc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cf7fc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cf7fc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e34114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e3411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af275eee8af3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af275eee8af3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ccf7fc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ccf7fc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ccf7fc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ccf7fc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a3a2a0820816e9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a3a2a0820816e9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a3a2a0820816e9b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a3a2a0820816e9b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f2e64e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f2e64e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dccf7fc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dccf7fc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b3354c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b3354c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b3354cb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b3354cb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f2e64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f2e64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14fb54cd07a05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14fb54cd07a0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4fb54cd07a05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14fb54cd07a05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14fb54cd07a05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14fb54cd07a05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134F5C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1500" y="25089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22700" y="2100575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554975" y="6746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>
            <a:off x="675000" y="751250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6" name="Google Shape;56;p12"/>
          <p:cNvSpPr/>
          <p:nvPr/>
        </p:nvSpPr>
        <p:spPr>
          <a:xfrm>
            <a:off x="675000" y="4176975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TITLE_1">
    <p:bg>
      <p:bgPr>
        <a:gradFill>
          <a:gsLst>
            <a:gs pos="0">
              <a:srgbClr val="134F5C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3554975" y="6746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/>
        </p:nvSpPr>
        <p:spPr>
          <a:xfrm>
            <a:off x="851500" y="1675775"/>
            <a:ext cx="3772800" cy="70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Thank you!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1863" y="1227988"/>
            <a:ext cx="2687525" cy="26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1080775" y="2262575"/>
            <a:ext cx="3772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@PhilCorbettLive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corbett.phil@gmail.com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http://</a:t>
            </a:r>
            <a:r>
              <a:rPr lang="en" sz="1800">
                <a:solidFill>
                  <a:schemeClr val="lt2"/>
                </a:solidFill>
              </a:rPr>
              <a:t>p</a:t>
            </a:r>
            <a:r>
              <a:rPr lang="en" sz="1800">
                <a:solidFill>
                  <a:schemeClr val="lt2"/>
                </a:solidFill>
              </a:rPr>
              <a:t>hilcorbett.net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">
  <p:cSld name="TITLE_1_1">
    <p:bg>
      <p:bgPr>
        <a:gradFill>
          <a:gsLst>
            <a:gs pos="0">
              <a:srgbClr val="134F5C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3554975" y="6746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4"/>
          <p:cNvSpPr txBox="1"/>
          <p:nvPr/>
        </p:nvSpPr>
        <p:spPr>
          <a:xfrm>
            <a:off x="851500" y="1675775"/>
            <a:ext cx="3772800" cy="70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Phil Corbett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1" name="Google Shape;21;p4"/>
          <p:cNvSpPr txBox="1"/>
          <p:nvPr/>
        </p:nvSpPr>
        <p:spPr>
          <a:xfrm>
            <a:off x="1080775" y="2262575"/>
            <a:ext cx="3772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@PhilCorbettLive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corbett.phil@gmail.com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http://philcorbett.net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9013" y="1077138"/>
            <a:ext cx="3985623" cy="29892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98E9E3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3554975" y="6746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3554975" y="7508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4450"/>
              </a:buClr>
              <a:buSzPts val="3600"/>
              <a:buNone/>
              <a:defRPr sz="3600">
                <a:solidFill>
                  <a:srgbClr val="0744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Intro">
  <p:cSld name="SECTION_HEADER_1">
    <p:bg>
      <p:bgPr>
        <a:gradFill>
          <a:gsLst>
            <a:gs pos="0">
              <a:srgbClr val="EDFFB3"/>
            </a:gs>
            <a:gs pos="100000">
              <a:srgbClr val="DDEDA7"/>
            </a:gs>
          </a:gsLst>
          <a:lin ang="540001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3554975" y="6746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6"/>
          <p:cNvCxnSpPr/>
          <p:nvPr/>
        </p:nvCxnSpPr>
        <p:spPr>
          <a:xfrm>
            <a:off x="3554975" y="750875"/>
            <a:ext cx="5541300" cy="1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6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4450"/>
              </a:buClr>
              <a:buSzPts val="3600"/>
              <a:buNone/>
              <a:defRPr sz="3600">
                <a:solidFill>
                  <a:srgbClr val="07445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95200" y="2100575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24000" y="2535550"/>
            <a:ext cx="62424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>
            <a:off x="675000" y="751250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303875" y="1300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03725" y="1300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675000" y="751250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/>
        </p:nvSpPr>
        <p:spPr>
          <a:xfrm>
            <a:off x="675000" y="751250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303800" y="598575"/>
            <a:ext cx="64380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303800" y="1342875"/>
            <a:ext cx="6588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10"/>
          <p:cNvSpPr/>
          <p:nvPr/>
        </p:nvSpPr>
        <p:spPr>
          <a:xfrm>
            <a:off x="675000" y="751250"/>
            <a:ext cx="6288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gradFill>
          <a:gsLst>
            <a:gs pos="0">
              <a:srgbClr val="F3F3F3"/>
            </a:gs>
            <a:gs pos="100000">
              <a:srgbClr val="D9D9D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depen.io/PureMunky/pen/bmNvYZ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“Magic” of Machine Learning through </a:t>
            </a:r>
            <a:r>
              <a:rPr lang="en"/>
              <a:t>Genetic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solution?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solution?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/>
              <a:t>bit array [1,0,0,1,0,1,1,1,0,1,0,0]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Represents a possible solution to a problem.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indicate raw data or multiple Boolean values.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5719300" y="598575"/>
            <a:ext cx="3002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[0,0,0,0,0]</a:t>
            </a:r>
            <a:endParaRPr sz="48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08055" y="1321904"/>
            <a:ext cx="1387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[0,1]</a:t>
            </a:r>
            <a:endParaRPr sz="48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807800" y="2126851"/>
            <a:ext cx="55284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[1,1,0,0,1,0,1,1,1,1]</a:t>
            </a:r>
            <a:endParaRPr sz="48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5710001" y="3016650"/>
            <a:ext cx="30213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[1,1,0,0]</a:t>
            </a:r>
            <a:endParaRPr sz="4800"/>
          </a:p>
        </p:txBody>
      </p:sp>
      <p:sp>
        <p:nvSpPr>
          <p:cNvPr id="127" name="Google Shape;127;p24"/>
          <p:cNvSpPr txBox="1"/>
          <p:nvPr/>
        </p:nvSpPr>
        <p:spPr>
          <a:xfrm>
            <a:off x="160300" y="4085925"/>
            <a:ext cx="6304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[.25, .17, .87, .90, .00]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Cycle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Cycle</a:t>
            </a:r>
            <a:endParaRPr/>
          </a:p>
        </p:txBody>
      </p:sp>
      <p:grpSp>
        <p:nvGrpSpPr>
          <p:cNvPr id="138" name="Google Shape;138;p26"/>
          <p:cNvGrpSpPr/>
          <p:nvPr/>
        </p:nvGrpSpPr>
        <p:grpSpPr>
          <a:xfrm>
            <a:off x="1419798" y="1588675"/>
            <a:ext cx="2218746" cy="669600"/>
            <a:chOff x="1393723" y="1315125"/>
            <a:chExt cx="2218746" cy="669600"/>
          </a:xfrm>
        </p:grpSpPr>
        <p:cxnSp>
          <p:nvCxnSpPr>
            <p:cNvPr id="139" name="Google Shape;139;p2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0" name="Google Shape;140;p26"/>
            <p:cNvSpPr txBox="1"/>
            <p:nvPr/>
          </p:nvSpPr>
          <p:spPr>
            <a:xfrm>
              <a:off x="1393723" y="1315125"/>
              <a:ext cx="1782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Select Parents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26"/>
          <p:cNvGrpSpPr/>
          <p:nvPr/>
        </p:nvGrpSpPr>
        <p:grpSpPr>
          <a:xfrm>
            <a:off x="5543394" y="1588674"/>
            <a:ext cx="1940006" cy="669600"/>
            <a:chOff x="5517319" y="1315124"/>
            <a:chExt cx="1940006" cy="669600"/>
          </a:xfrm>
        </p:grpSpPr>
        <p:cxnSp>
          <p:nvCxnSpPr>
            <p:cNvPr id="142" name="Google Shape;142;p2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3" name="Google Shape;143;p2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Generate a population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26"/>
          <p:cNvGrpSpPr/>
          <p:nvPr/>
        </p:nvGrpSpPr>
        <p:grpSpPr>
          <a:xfrm>
            <a:off x="3834301" y="3808690"/>
            <a:ext cx="1495200" cy="1143796"/>
            <a:chOff x="3808226" y="3535140"/>
            <a:chExt cx="1495200" cy="1143796"/>
          </a:xfrm>
        </p:grpSpPr>
        <p:cxnSp>
          <p:nvCxnSpPr>
            <p:cNvPr id="145" name="Google Shape;145;p2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6" name="Google Shape;146;p2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Interpret and Test Fitness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26"/>
          <p:cNvSpPr/>
          <p:nvPr/>
        </p:nvSpPr>
        <p:spPr>
          <a:xfrm rot="1800047">
            <a:off x="3245918" y="135998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7445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 flipH="1" rot="-1800047">
            <a:off x="3248031" y="135998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 rot="-8100000">
            <a:off x="4408790" y="1300943"/>
            <a:ext cx="363170" cy="36317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 flipH="1" rot="-9000757">
            <a:off x="3247028" y="135835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l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 rot="-1027861">
            <a:off x="5511949" y="3123382"/>
            <a:ext cx="312672" cy="312672"/>
          </a:xfrm>
          <a:prstGeom prst="rtTriangle">
            <a:avLst/>
          </a:prstGeom>
          <a:solidFill>
            <a:srgbClr val="0744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 rot="6359841">
            <a:off x="3341876" y="3121312"/>
            <a:ext cx="363580" cy="36358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Population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Generation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a random population of solutions.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and Test Fitness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problem specific function </a:t>
            </a:r>
            <a:r>
              <a:rPr lang="en"/>
              <a:t>that translates a solution into something that is workable is typically needed.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r>
              <a:rPr lang="en"/>
              <a:t>Knapsack Example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10 possible items that could be in a backpack.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item is either in or out of the backpack.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bit array represents multiple true/false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[1,1,0,1,0,0,0,1,1,0]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numeric representation of how close a specific solution is to solving the given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functions are specific to the problem you’re trying to solve.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fitness function will evaluate the solution and return a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higher the number the more “fit” a solution 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</a:t>
            </a:r>
            <a:r>
              <a:rPr lang="en"/>
              <a:t>Example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function findFitness(solution) 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var fitness = 0,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i = 0,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desiredBits = 2;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for (var i = 0; i &lt; solution.length; i++) 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fitness += solution[i];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return 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value: 1 / Math.abs(fitness - desiredBits),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perfect: (fitness == desiredBits)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Parents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Parents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top solutions based on fitness score.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Typically a higher fitness only provides a greater chance to be selected not a guarantee.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Population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Population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top selected parents and mate them to create a new 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</a:t>
            </a:r>
            <a:r>
              <a:rPr lang="en"/>
              <a:t>constrained</a:t>
            </a:r>
            <a:r>
              <a:rPr lang="en"/>
              <a:t> by traditional biological boundaries.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Crossover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both parents near the middle to mate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?,?,?,?,?,?,?,?</a:t>
            </a:r>
            <a:r>
              <a:rPr lang="en"/>
              <a:t>] and [</a:t>
            </a:r>
            <a:r>
              <a:rPr lang="en">
                <a:solidFill>
                  <a:srgbClr val="6AA84F"/>
                </a:solidFill>
              </a:rPr>
              <a:t>?,?,?,?,?,?,?,?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?,?,?,?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?,?,?,?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?,?,?,?</a:t>
            </a:r>
            <a:r>
              <a:rPr lang="en"/>
              <a:t>,</a:t>
            </a:r>
            <a:r>
              <a:rPr lang="en">
                <a:solidFill>
                  <a:srgbClr val="FF0000"/>
                </a:solidFill>
              </a:rPr>
              <a:t>?,?,?,?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?,?,?,?,?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?,?,?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?,?,?</a:t>
            </a:r>
            <a:r>
              <a:rPr lang="en"/>
              <a:t>,</a:t>
            </a:r>
            <a:r>
              <a:rPr lang="en">
                <a:solidFill>
                  <a:srgbClr val="FF0000"/>
                </a:solidFill>
              </a:rPr>
              <a:t>?,?,?,?,?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Mutation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mating, each bit has a small random chance to be flipped.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chance of mutation is called the mutation rate and it is typically around 1%.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0,0,0,0,0,0,0,0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0,0,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AA84F"/>
                </a:solidFill>
              </a:rPr>
              <a:t>,0,0,0,0,0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0,0,0,0,0,0,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AA84F"/>
                </a:solidFill>
              </a:rPr>
              <a:t>,0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AA84F"/>
                </a:solidFill>
              </a:rPr>
              <a:t>,0,0,0,0,0,0,0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</a:t>
            </a:r>
            <a:r>
              <a:rPr lang="en">
                <a:solidFill>
                  <a:srgbClr val="6AA84F"/>
                </a:solidFill>
              </a:rPr>
              <a:t>0,0,0,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AA84F"/>
                </a:solidFill>
              </a:rPr>
              <a:t>,0,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AA84F"/>
                </a:solidFill>
              </a:rPr>
              <a:t>,0,0</a:t>
            </a:r>
            <a:r>
              <a:rPr lang="en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Conditions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Conditions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824000" y="2535550"/>
            <a:ext cx="62424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termination condition tells our algorithm when to stop creating more generations.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three common 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Generation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Fitness Threshold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get out of this talk?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24000" y="2535550"/>
            <a:ext cx="74193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of the fundamentals of Genetic Algorithms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Generations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Fitness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Populations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- Time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processing after a certain interval of time has passed.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“Only create new solutions and generations for 3 minutes then stop.”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- Generation Count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looking for new solutions after you have reached a certain number of generations.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“Only create 1000 generations and then return the best solution found during that time.”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- Fitness Threshold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 ideal fitness score is known then it is good practice to stop processing once that threshold is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“A perfect fitness score is 1.0, if you find a solution with that fitness stop processing and return the solution with the 1.0 fitness score.”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66" name="Google Shape;266;p46">
            <a:hlinkClick r:id="rId3"/>
          </p:cNvPr>
          <p:cNvSpPr txBox="1"/>
          <p:nvPr>
            <p:ph idx="1" type="body"/>
          </p:nvPr>
        </p:nvSpPr>
        <p:spPr>
          <a:xfrm>
            <a:off x="824000" y="2535550"/>
            <a:ext cx="62424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bit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Knapsack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function generator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 solve a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solution is one possible way to solve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generation is a series of solutions from the same parents.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Specific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Fitness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Interpretation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Termination Conditions indicate when to stop 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Generational Cycle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Generate Population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Test Fitness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Parents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824000" y="1613825"/>
            <a:ext cx="76911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Knapsack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Knapsack Problem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going on a camping trip and have a list of items, each with a weight and priority, that I would like to take with me but I’ve only got room in by backpack for 100 lbs of things.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can I take with me?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Genetic Algorithm?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50" y="1300950"/>
            <a:ext cx="7108700" cy="36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#1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0567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0"/>
              <a:t>1</a:t>
            </a:r>
            <a:endParaRPr sz="1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#2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0567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0"/>
              <a:t>0</a:t>
            </a:r>
            <a:endParaRPr sz="1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#3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567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0"/>
              <a:t>[0,1,1,0,1]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C - Technical Theme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