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257" r:id="rId2"/>
    <p:sldId id="258" r:id="rId3"/>
    <p:sldId id="259" r:id="rId4"/>
    <p:sldId id="260" r:id="rId5"/>
    <p:sldId id="273" r:id="rId6"/>
    <p:sldId id="274" r:id="rId7"/>
    <p:sldId id="276" r:id="rId8"/>
    <p:sldId id="277" r:id="rId9"/>
    <p:sldId id="279" r:id="rId10"/>
    <p:sldId id="281" r:id="rId11"/>
    <p:sldId id="261" r:id="rId12"/>
    <p:sldId id="262" r:id="rId13"/>
    <p:sldId id="286" r:id="rId14"/>
    <p:sldId id="288" r:id="rId15"/>
    <p:sldId id="283" r:id="rId16"/>
    <p:sldId id="292" r:id="rId17"/>
    <p:sldId id="282" r:id="rId18"/>
    <p:sldId id="285" r:id="rId19"/>
    <p:sldId id="291" r:id="rId20"/>
    <p:sldId id="289" r:id="rId21"/>
    <p:sldId id="263" r:id="rId22"/>
    <p:sldId id="269" r:id="rId23"/>
    <p:sldId id="264" r:id="rId24"/>
    <p:sldId id="270" r:id="rId2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0557F"/>
    <a:srgbClr val="7A91AC"/>
    <a:srgbClr val="2F547E"/>
    <a:srgbClr val="C3CEDA"/>
    <a:srgbClr val="325885"/>
    <a:srgbClr val="5B7899"/>
    <a:srgbClr val="3F618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304" autoAdjust="0"/>
    <p:restoredTop sz="93289" autoAdjust="0"/>
  </p:normalViewPr>
  <p:slideViewPr>
    <p:cSldViewPr snapToGrid="0">
      <p:cViewPr varScale="1">
        <p:scale>
          <a:sx n="105" d="100"/>
          <a:sy n="105" d="100"/>
        </p:scale>
        <p:origin x="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defRPr>
            </a:pPr>
            <a:r>
              <a:rPr lang="zh-CN"/>
              <a:t>在这里输入图表的标题</a:t>
            </a:r>
          </a:p>
        </c:rich>
      </c:tx>
      <c:layout>
        <c:manualLayout>
          <c:xMode val="edge"/>
          <c:yMode val="edge"/>
          <c:x val="0.28596848855265239"/>
          <c:y val="5.3821619961716615E-3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dLbls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>
          <a:latin typeface="Arial" panose="020B0604020202020204" pitchFamily="34" charset="0"/>
          <a:ea typeface="微软雅黑" panose="020B0503020204020204" pitchFamily="34" charset="-122"/>
          <a:cs typeface="+mn-ea"/>
          <a:sym typeface="Arial" panose="020B0604020202020204" pitchFamily="34" charset="0"/>
        </a:defRPr>
      </a:pPr>
      <a:endParaRPr lang="zh-CN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7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78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2130EE-760D-4575-B957-3A2C522A1798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1048779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780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81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82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DFDF61-DA3A-4787-B56D-7FD06C3E552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48592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48593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DFDF61-DA3A-4787-B56D-7FD06C3E552B}" type="slidenum">
              <a:rPr lang="zh-CN" altLang="en-US" smtClean="0"/>
              <a:t>1</a:t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28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72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104873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48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4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104875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pic>
        <p:nvPicPr>
          <p:cNvPr id="2097158" name="图片 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2743200" cy="927525"/>
          </a:xfrm>
          <a:prstGeom prst="rect">
            <a:avLst/>
          </a:prstGeom>
        </p:spPr>
      </p:pic>
      <p:sp>
        <p:nvSpPr>
          <p:cNvPr id="1048613" name="矩形 7"/>
          <p:cNvSpPr/>
          <p:nvPr userDrawn="1"/>
        </p:nvSpPr>
        <p:spPr>
          <a:xfrm>
            <a:off x="8724901" y="0"/>
            <a:ext cx="3467100" cy="68580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4" name="矩形 9"/>
          <p:cNvSpPr/>
          <p:nvPr userDrawn="1"/>
        </p:nvSpPr>
        <p:spPr>
          <a:xfrm>
            <a:off x="-1" y="5778000"/>
            <a:ext cx="360000" cy="3600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5" name="矩形 10"/>
          <p:cNvSpPr/>
          <p:nvPr userDrawn="1"/>
        </p:nvSpPr>
        <p:spPr>
          <a:xfrm>
            <a:off x="-1" y="6498000"/>
            <a:ext cx="360000" cy="36000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6" name="矩形 11"/>
          <p:cNvSpPr/>
          <p:nvPr userDrawn="1"/>
        </p:nvSpPr>
        <p:spPr>
          <a:xfrm>
            <a:off x="359999" y="6138000"/>
            <a:ext cx="360000" cy="36000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6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48737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3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104873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5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5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104875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5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7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58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59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60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1048761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62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3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64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65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66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67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68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1048769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0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3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104873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3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1048582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72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7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7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104877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7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1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742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1048743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4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690578-D54B-4B49-9785-60A7621A6CB7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104874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4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690578-D54B-4B49-9785-60A7621A6CB7}" type="datetimeFigureOut">
              <a:rPr lang="zh-CN" altLang="en-US" smtClean="0"/>
              <a:t>2025/5/28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AC638-2FBF-40EF-915F-9142CD5888E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9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占位符 10"/>
          <p:cNvPicPr>
            <a:picLocks noChangeAspect="1"/>
          </p:cNvPicPr>
          <p:nvPr/>
        </p:nvPicPr>
        <p:blipFill rotWithShape="1">
          <a:blip r:embed="rId3"/>
          <a:srcRect t="8356" r="1467" b="8356"/>
          <a:stretch>
            <a:fillRect/>
          </a:stretch>
        </p:blipFill>
        <p:spPr>
          <a:xfrm>
            <a:off x="3162025" y="0"/>
            <a:ext cx="9032515" cy="6858000"/>
          </a:xfrm>
          <a:prstGeom prst="rect">
            <a:avLst/>
          </a:prstGeom>
        </p:spPr>
      </p:pic>
      <p:sp>
        <p:nvSpPr>
          <p:cNvPr id="1048584" name="矩形 2"/>
          <p:cNvSpPr/>
          <p:nvPr/>
        </p:nvSpPr>
        <p:spPr>
          <a:xfrm>
            <a:off x="16042" y="0"/>
            <a:ext cx="1218184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43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585" name="矩形 3"/>
          <p:cNvSpPr/>
          <p:nvPr/>
        </p:nvSpPr>
        <p:spPr>
          <a:xfrm>
            <a:off x="0" y="-12700"/>
            <a:ext cx="12181840" cy="68707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  <a:alpha val="0"/>
                </a:schemeClr>
              </a:gs>
              <a:gs pos="78000">
                <a:schemeClr val="accent5">
                  <a:lumMod val="45000"/>
                  <a:lumOff val="55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97153" name="图片 4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72305" y="383968"/>
            <a:ext cx="3823147" cy="1292431"/>
          </a:xfrm>
          <a:prstGeom prst="rect">
            <a:avLst/>
          </a:prstGeom>
        </p:spPr>
      </p:pic>
      <p:grpSp>
        <p:nvGrpSpPr>
          <p:cNvPr id="26" name="组合 6"/>
          <p:cNvGrpSpPr/>
          <p:nvPr/>
        </p:nvGrpSpPr>
        <p:grpSpPr>
          <a:xfrm>
            <a:off x="382579" y="2453354"/>
            <a:ext cx="6647974" cy="1015663"/>
            <a:chOff x="382579" y="2634107"/>
            <a:chExt cx="6647974" cy="1015663"/>
          </a:xfrm>
        </p:grpSpPr>
        <p:sp>
          <p:nvSpPr>
            <p:cNvPr id="1048587" name="文本框 7"/>
            <p:cNvSpPr txBox="1"/>
            <p:nvPr/>
          </p:nvSpPr>
          <p:spPr>
            <a:xfrm>
              <a:off x="382579" y="2634107"/>
              <a:ext cx="6647974" cy="101566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6000" b="1" spc="300" dirty="0">
                  <a:solidFill>
                    <a:srgbClr val="315682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股票行情分析系统</a:t>
              </a:r>
            </a:p>
          </p:txBody>
        </p:sp>
        <p:cxnSp>
          <p:nvCxnSpPr>
            <p:cNvPr id="3145728" name="直接连接符 8"/>
            <p:cNvCxnSpPr>
              <a:cxnSpLocks/>
            </p:cNvCxnSpPr>
            <p:nvPr/>
          </p:nvCxnSpPr>
          <p:spPr>
            <a:xfrm>
              <a:off x="423675" y="3609753"/>
              <a:ext cx="6120000" cy="0"/>
            </a:xfrm>
            <a:prstGeom prst="line">
              <a:avLst/>
            </a:prstGeom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48588" name="文本框 9"/>
          <p:cNvSpPr txBox="1"/>
          <p:nvPr/>
        </p:nvSpPr>
        <p:spPr>
          <a:xfrm>
            <a:off x="376653" y="4404647"/>
            <a:ext cx="2956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答辩学生：白宇轩、郝家辉</a:t>
            </a:r>
          </a:p>
        </p:txBody>
      </p:sp>
      <p:sp>
        <p:nvSpPr>
          <p:cNvPr id="1048589" name="文本框 10"/>
          <p:cNvSpPr txBox="1"/>
          <p:nvPr/>
        </p:nvSpPr>
        <p:spPr>
          <a:xfrm>
            <a:off x="376652" y="4796217"/>
            <a:ext cx="381879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指导教师：</a:t>
            </a:r>
            <a:r>
              <a:rPr lang="en-US" altLang="zh-CN" sz="16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</a:t>
            </a:r>
            <a:r>
              <a:rPr lang="zh-CN" altLang="en-US" sz="16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语言课程设计课程组</a:t>
            </a:r>
          </a:p>
        </p:txBody>
      </p:sp>
      <p:sp>
        <p:nvSpPr>
          <p:cNvPr id="1048590" name="文本框 11"/>
          <p:cNvSpPr txBox="1"/>
          <p:nvPr/>
        </p:nvSpPr>
        <p:spPr>
          <a:xfrm>
            <a:off x="400101" y="6238566"/>
            <a:ext cx="29201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明德厚学   求是创新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资讯界面</a:t>
            </a:r>
          </a:p>
        </p:txBody>
      </p:sp>
      <p:sp>
        <p:nvSpPr>
          <p:cNvPr id="17" name="矩形: 圆角 21">
            <a:extLst>
              <a:ext uri="{FF2B5EF4-FFF2-40B4-BE49-F238E27FC236}">
                <a16:creationId xmlns:a16="http://schemas.microsoft.com/office/drawing/2014/main" id="{8CA0D260-6B96-4DBB-B8D0-5E12E6C84783}"/>
              </a:ext>
            </a:extLst>
          </p:cNvPr>
          <p:cNvSpPr/>
          <p:nvPr/>
        </p:nvSpPr>
        <p:spPr>
          <a:xfrm>
            <a:off x="620104" y="4884211"/>
            <a:ext cx="11077502" cy="1736726"/>
          </a:xfrm>
          <a:prstGeom prst="roundRect">
            <a:avLst>
              <a:gd name="adj" fmla="val 6850"/>
            </a:avLst>
          </a:prstGeom>
          <a:solidFill>
            <a:schemeClr val="bg1"/>
          </a:solidFill>
          <a:ln>
            <a:noFill/>
          </a:ln>
          <a:effectLst>
            <a:outerShdw blurRad="762000" sx="101000" sy="101000" algn="ctr" rotWithShape="0">
              <a:schemeClr val="accent5">
                <a:lumMod val="40000"/>
                <a:lumOff val="6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登陆界面采取灰白配色</a:t>
            </a:r>
          </a:p>
        </p:txBody>
      </p:sp>
      <p:sp>
        <p:nvSpPr>
          <p:cNvPr id="18" name="任意多边形: 形状 20">
            <a:extLst>
              <a:ext uri="{FF2B5EF4-FFF2-40B4-BE49-F238E27FC236}">
                <a16:creationId xmlns:a16="http://schemas.microsoft.com/office/drawing/2014/main" id="{372CB5C3-219D-4E7E-BEC0-4AE3E005F993}"/>
              </a:ext>
            </a:extLst>
          </p:cNvPr>
          <p:cNvSpPr/>
          <p:nvPr/>
        </p:nvSpPr>
        <p:spPr>
          <a:xfrm flipV="1">
            <a:off x="626477" y="6628821"/>
            <a:ext cx="11071129" cy="142065"/>
          </a:xfrm>
          <a:custGeom>
            <a:avLst/>
            <a:gdLst>
              <a:gd name="connsiteX0" fmla="*/ 71220 w 3564556"/>
              <a:gd name="connsiteY0" fmla="*/ 0 h 72299"/>
              <a:gd name="connsiteX1" fmla="*/ 3493336 w 3564556"/>
              <a:gd name="connsiteY1" fmla="*/ 0 h 72299"/>
              <a:gd name="connsiteX2" fmla="*/ 3564556 w 3564556"/>
              <a:gd name="connsiteY2" fmla="*/ 71220 h 72299"/>
              <a:gd name="connsiteX3" fmla="*/ 3564556 w 3564556"/>
              <a:gd name="connsiteY3" fmla="*/ 72299 h 72299"/>
              <a:gd name="connsiteX4" fmla="*/ 0 w 3564556"/>
              <a:gd name="connsiteY4" fmla="*/ 72299 h 72299"/>
              <a:gd name="connsiteX5" fmla="*/ 0 w 3564556"/>
              <a:gd name="connsiteY5" fmla="*/ 71220 h 72299"/>
              <a:gd name="connsiteX6" fmla="*/ 71220 w 3564556"/>
              <a:gd name="connsiteY6" fmla="*/ 0 h 7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64556" h="72299">
                <a:moveTo>
                  <a:pt x="71220" y="0"/>
                </a:moveTo>
                <a:lnTo>
                  <a:pt x="3493336" y="0"/>
                </a:lnTo>
                <a:cubicBezTo>
                  <a:pt x="3532670" y="0"/>
                  <a:pt x="3564556" y="31886"/>
                  <a:pt x="3564556" y="71220"/>
                </a:cubicBezTo>
                <a:lnTo>
                  <a:pt x="3564556" y="72299"/>
                </a:lnTo>
                <a:lnTo>
                  <a:pt x="0" y="72299"/>
                </a:lnTo>
                <a:lnTo>
                  <a:pt x="0" y="71220"/>
                </a:lnTo>
                <a:cubicBezTo>
                  <a:pt x="0" y="31886"/>
                  <a:pt x="31886" y="0"/>
                  <a:pt x="71220" y="0"/>
                </a:cubicBezTo>
                <a:close/>
              </a:path>
            </a:pathLst>
          </a:custGeom>
          <a:gradFill>
            <a:gsLst>
              <a:gs pos="30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6A54DF-F798-4CB6-B314-4C4E58D0EB72}"/>
              </a:ext>
            </a:extLst>
          </p:cNvPr>
          <p:cNvSpPr txBox="1"/>
          <p:nvPr/>
        </p:nvSpPr>
        <p:spPr>
          <a:xfrm>
            <a:off x="1966653" y="5526988"/>
            <a:ext cx="108515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新闻对市场情绪有重要影响，我们提供一些新闻资讯，以供用户研判股票。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7CA88917-AB2E-4B21-87D7-4F6580930D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827" y="1146346"/>
            <a:ext cx="4797403" cy="3603613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BCB7512-D4A6-4455-BECB-BFFB3E95A4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98503" y="1146345"/>
            <a:ext cx="4740419" cy="36036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811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2" name="图片 5"/>
          <p:cNvPicPr>
            <a:picLocks noChangeAspect="1"/>
          </p:cNvPicPr>
          <p:nvPr/>
        </p:nvPicPr>
        <p:blipFill rotWithShape="1">
          <a:blip r:embed="rId2"/>
          <a:srcRect l="23158" r="20741"/>
          <a:stretch>
            <a:fillRect/>
          </a:stretch>
        </p:blipFill>
        <p:spPr>
          <a:xfrm>
            <a:off x="6765146" y="1269000"/>
            <a:ext cx="4320000" cy="4320000"/>
          </a:xfrm>
          <a:prstGeom prst="rect">
            <a:avLst/>
          </a:prstGeom>
          <a:blipFill>
            <a:blip r:embed="rId3"/>
            <a:stretch>
              <a:fillRect/>
            </a:stretch>
          </a:blipFill>
        </p:spPr>
      </p:pic>
      <p:sp>
        <p:nvSpPr>
          <p:cNvPr id="1048627" name="矩形 6"/>
          <p:cNvSpPr/>
          <p:nvPr/>
        </p:nvSpPr>
        <p:spPr>
          <a:xfrm>
            <a:off x="387747" y="1460006"/>
            <a:ext cx="143821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b="1" cap="none" spc="0" dirty="0">
                <a:ln w="0"/>
                <a:solidFill>
                  <a:schemeClr val="bg2">
                    <a:lumMod val="90000"/>
                  </a:schemeClr>
                </a:solidFill>
                <a:effectLst/>
              </a:rPr>
              <a:t>02</a:t>
            </a:r>
            <a:endParaRPr lang="zh-CN" altLang="en-US" sz="8800" b="1" cap="none" spc="0" dirty="0">
              <a:ln w="0"/>
              <a:solidFill>
                <a:schemeClr val="bg2">
                  <a:lumMod val="90000"/>
                </a:schemeClr>
              </a:solidFill>
              <a:effectLst/>
            </a:endParaRPr>
          </a:p>
        </p:txBody>
      </p:sp>
      <p:sp>
        <p:nvSpPr>
          <p:cNvPr id="1048628" name="文本框 8"/>
          <p:cNvSpPr txBox="1"/>
          <p:nvPr/>
        </p:nvSpPr>
        <p:spPr>
          <a:xfrm>
            <a:off x="387747" y="3110023"/>
            <a:ext cx="73159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000" dirty="0">
                <a:blipFill dpi="0" rotWithShape="1">
                  <a:blip r:embed="rId3"/>
                  <a:srcRect/>
                  <a:tile tx="0" ty="0" sx="100000" sy="100000" flip="none" algn="t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运用的技术</a:t>
            </a:r>
          </a:p>
        </p:txBody>
      </p:sp>
      <p:cxnSp>
        <p:nvCxnSpPr>
          <p:cNvPr id="3145734" name="直接连接符 11"/>
          <p:cNvCxnSpPr>
            <a:cxnSpLocks/>
          </p:cNvCxnSpPr>
          <p:nvPr/>
        </p:nvCxnSpPr>
        <p:spPr>
          <a:xfrm>
            <a:off x="5708337" y="6050179"/>
            <a:ext cx="64836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5" name="直接连接符 12"/>
          <p:cNvCxnSpPr>
            <a:cxnSpLocks/>
          </p:cNvCxnSpPr>
          <p:nvPr/>
        </p:nvCxnSpPr>
        <p:spPr>
          <a:xfrm>
            <a:off x="7495953" y="6544340"/>
            <a:ext cx="46960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6" name="直接连接符 15"/>
          <p:cNvCxnSpPr>
            <a:cxnSpLocks/>
          </p:cNvCxnSpPr>
          <p:nvPr/>
        </p:nvCxnSpPr>
        <p:spPr>
          <a:xfrm>
            <a:off x="11710341" y="3"/>
            <a:ext cx="0" cy="68579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97163" name="图片 2"/>
          <p:cNvPicPr>
            <a:picLocks noChangeAspect="1"/>
          </p:cNvPicPr>
          <p:nvPr/>
        </p:nvPicPr>
        <p:blipFill rotWithShape="1">
          <a:blip r:embed="rId3"/>
          <a:srcRect l="43805" t="98" r="1" b="-98"/>
          <a:stretch>
            <a:fillRect/>
          </a:stretch>
        </p:blipFill>
        <p:spPr>
          <a:xfrm>
            <a:off x="6765145" y="1269000"/>
            <a:ext cx="4320000" cy="432425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3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3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3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7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32" name="文本框 11"/>
          <p:cNvSpPr txBox="1"/>
          <p:nvPr/>
        </p:nvSpPr>
        <p:spPr>
          <a:xfrm>
            <a:off x="720312" y="522977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算法的使用（指标计算部分）</a:t>
            </a:r>
          </a:p>
        </p:txBody>
      </p:sp>
      <p:sp>
        <p:nvSpPr>
          <p:cNvPr id="1048634" name="矩形: 圆角 13"/>
          <p:cNvSpPr/>
          <p:nvPr/>
        </p:nvSpPr>
        <p:spPr>
          <a:xfrm>
            <a:off x="5887103" y="2499137"/>
            <a:ext cx="3198248" cy="3563839"/>
          </a:xfrm>
          <a:prstGeom prst="roundRect">
            <a:avLst>
              <a:gd name="adj" fmla="val 4724"/>
            </a:avLst>
          </a:prstGeom>
          <a:solidFill>
            <a:schemeClr val="bg1"/>
          </a:solidFill>
          <a:ln>
            <a:noFill/>
          </a:ln>
          <a:effectLst>
            <a:outerShdw blurRad="254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800" dirty="0">
                <a:latin typeface="+mn-ea"/>
                <a:sym typeface="+mn-ea"/>
              </a:rPr>
              <a:t>It is known as "Forest University". The school has a complete teaching and research support system and complete public service facilities.</a:t>
            </a:r>
          </a:p>
          <a:p>
            <a:r>
              <a:rPr lang="en-US" altLang="zh-CN" sz="1800" dirty="0">
                <a:latin typeface="+mn-ea"/>
                <a:sym typeface="+mn-ea"/>
              </a:rPr>
              <a:t>The campus covers an area of more than 7000 mu, with verdant trees, green grass, elegant environment, beautiful scenery and 72% green coverage. </a:t>
            </a:r>
            <a:endParaRPr lang="zh-CN" altLang="en-US" sz="1800" dirty="0"/>
          </a:p>
        </p:txBody>
      </p:sp>
      <p:sp>
        <p:nvSpPr>
          <p:cNvPr id="1048643" name="文本框 21"/>
          <p:cNvSpPr txBox="1"/>
          <p:nvPr/>
        </p:nvSpPr>
        <p:spPr>
          <a:xfrm>
            <a:off x="6305737" y="3092094"/>
            <a:ext cx="2686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+mn-ea"/>
              </a:rPr>
              <a:t>实现单调队列以解决滑动窗口最值问题，</a:t>
            </a:r>
            <a:r>
              <a:rPr lang="zh-CN" altLang="en-US" sz="1400" b="0" i="0" dirty="0">
                <a:solidFill>
                  <a:srgbClr val="2C2C36"/>
                </a:solidFill>
                <a:effectLst/>
                <a:latin typeface="system-ui"/>
              </a:rPr>
              <a:t>降低时间复杂度。</a:t>
            </a:r>
            <a:endParaRPr lang="zh-CN" altLang="en-US" sz="1400" dirty="0">
              <a:latin typeface="+mn-ea"/>
            </a:endParaRPr>
          </a:p>
          <a:p>
            <a:br>
              <a:rPr lang="zh-CN" altLang="en-US" sz="1400" dirty="0"/>
            </a:br>
            <a:endParaRPr lang="zh-CN" altLang="en-US" sz="1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698EAC53-AF45-438E-9FB1-452175947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832" y="1579999"/>
            <a:ext cx="5241937" cy="4248024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7DA6688D-37FD-49F7-8DC3-194EE8FD964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8588" y="3176154"/>
            <a:ext cx="2905730" cy="1055714"/>
          </a:xfrm>
          <a:prstGeom prst="rect">
            <a:avLst/>
          </a:prstGeom>
        </p:spPr>
      </p:pic>
      <p:sp>
        <p:nvSpPr>
          <p:cNvPr id="5" name="椭圆 4">
            <a:extLst>
              <a:ext uri="{FF2B5EF4-FFF2-40B4-BE49-F238E27FC236}">
                <a16:creationId xmlns:a16="http://schemas.microsoft.com/office/drawing/2014/main" id="{E6CF1CCA-CE9A-48C0-B84D-CB7603CF557E}"/>
              </a:ext>
            </a:extLst>
          </p:cNvPr>
          <p:cNvSpPr/>
          <p:nvPr/>
        </p:nvSpPr>
        <p:spPr>
          <a:xfrm>
            <a:off x="6196736" y="3200425"/>
            <a:ext cx="78723" cy="80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29CA0B5-E2E1-4D26-9FE3-9BBC69391D45}"/>
              </a:ext>
            </a:extLst>
          </p:cNvPr>
          <p:cNvSpPr/>
          <p:nvPr/>
        </p:nvSpPr>
        <p:spPr>
          <a:xfrm>
            <a:off x="6191347" y="4046201"/>
            <a:ext cx="78723" cy="80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1">
            <a:extLst>
              <a:ext uri="{FF2B5EF4-FFF2-40B4-BE49-F238E27FC236}">
                <a16:creationId xmlns:a16="http://schemas.microsoft.com/office/drawing/2014/main" id="{68E8CAB9-7D88-46EF-8381-E51DC7A6CCC8}"/>
              </a:ext>
            </a:extLst>
          </p:cNvPr>
          <p:cNvSpPr txBox="1"/>
          <p:nvPr/>
        </p:nvSpPr>
        <p:spPr>
          <a:xfrm>
            <a:off x="6300348" y="3921842"/>
            <a:ext cx="2686872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+mn-ea"/>
              </a:rPr>
              <a:t>使用循环数组以解决滑动窗口均值问题，</a:t>
            </a:r>
            <a:r>
              <a:rPr lang="zh-CN" altLang="en-US" sz="1400" b="0" i="0" dirty="0">
                <a:solidFill>
                  <a:srgbClr val="2C2C36"/>
                </a:solidFill>
                <a:effectLst/>
                <a:latin typeface="system-ui"/>
              </a:rPr>
              <a:t>降低时间复杂度与内存占用。</a:t>
            </a:r>
            <a:endParaRPr lang="zh-CN" altLang="en-US" sz="1400" dirty="0">
              <a:latin typeface="+mn-ea"/>
            </a:endParaRPr>
          </a:p>
          <a:p>
            <a:br>
              <a:rPr lang="zh-CN" altLang="en-US" sz="1400" dirty="0"/>
            </a:br>
            <a:endParaRPr lang="zh-CN" altLang="en-US" sz="1400" dirty="0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B439954-7B05-4AFD-9671-C4211F76965F}"/>
              </a:ext>
            </a:extLst>
          </p:cNvPr>
          <p:cNvSpPr/>
          <p:nvPr/>
        </p:nvSpPr>
        <p:spPr>
          <a:xfrm>
            <a:off x="6185958" y="4891977"/>
            <a:ext cx="78723" cy="80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05FE513-F653-4E6F-9F0E-D2815000B8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96000" y="1605925"/>
            <a:ext cx="5973988" cy="677108"/>
          </a:xfrm>
          <a:prstGeom prst="rect">
            <a:avLst/>
          </a:prstGeom>
        </p:spPr>
      </p:pic>
      <p:sp>
        <p:nvSpPr>
          <p:cNvPr id="28" name="文本框 21">
            <a:extLst>
              <a:ext uri="{FF2B5EF4-FFF2-40B4-BE49-F238E27FC236}">
                <a16:creationId xmlns:a16="http://schemas.microsoft.com/office/drawing/2014/main" id="{999195C4-B67A-476D-B309-398114F9C61B}"/>
              </a:ext>
            </a:extLst>
          </p:cNvPr>
          <p:cNvSpPr txBox="1"/>
          <p:nvPr/>
        </p:nvSpPr>
        <p:spPr>
          <a:xfrm>
            <a:off x="6264681" y="4794441"/>
            <a:ext cx="2686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+mn-ea"/>
              </a:rPr>
              <a:t>使用递推方法计算指数移动平均（</a:t>
            </a:r>
            <a:r>
              <a:rPr lang="en-US" altLang="zh-CN" sz="1400" dirty="0">
                <a:latin typeface="+mn-ea"/>
              </a:rPr>
              <a:t>EMA</a:t>
            </a:r>
            <a:r>
              <a:rPr lang="zh-CN" altLang="en-US" sz="1400" dirty="0">
                <a:latin typeface="+mn-ea"/>
              </a:rPr>
              <a:t>），</a:t>
            </a:r>
            <a:r>
              <a:rPr lang="zh-CN" altLang="en-US" sz="1400" b="0" i="0" dirty="0">
                <a:solidFill>
                  <a:srgbClr val="2C2C36"/>
                </a:solidFill>
                <a:effectLst/>
                <a:latin typeface="system-ui"/>
              </a:rPr>
              <a:t>降低时间复杂度与内存占用。</a:t>
            </a:r>
            <a:br>
              <a:rPr lang="zh-CN" altLang="en-US" sz="1400" dirty="0"/>
            </a:br>
            <a:endParaRPr lang="zh-CN" altLang="en-US" sz="1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3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3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3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7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32" name="文本框 11"/>
          <p:cNvSpPr txBox="1"/>
          <p:nvPr/>
        </p:nvSpPr>
        <p:spPr>
          <a:xfrm>
            <a:off x="720312" y="522977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算法的使用（预测部分）</a:t>
            </a:r>
          </a:p>
        </p:txBody>
      </p:sp>
      <p:sp>
        <p:nvSpPr>
          <p:cNvPr id="1048634" name="矩形: 圆角 13"/>
          <p:cNvSpPr/>
          <p:nvPr/>
        </p:nvSpPr>
        <p:spPr>
          <a:xfrm>
            <a:off x="8442412" y="2160934"/>
            <a:ext cx="3198248" cy="3563839"/>
          </a:xfrm>
          <a:prstGeom prst="roundRect">
            <a:avLst>
              <a:gd name="adj" fmla="val 4724"/>
            </a:avLst>
          </a:prstGeom>
          <a:solidFill>
            <a:schemeClr val="bg1"/>
          </a:solidFill>
          <a:ln>
            <a:noFill/>
          </a:ln>
          <a:effectLst>
            <a:outerShdw blurRad="254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800" dirty="0">
                <a:latin typeface="+mn-ea"/>
                <a:sym typeface="+mn-ea"/>
              </a:rPr>
              <a:t>It is known as "Forest University". The school has a complete teaching and research support system and complete public service facilities.</a:t>
            </a:r>
          </a:p>
          <a:p>
            <a:r>
              <a:rPr lang="en-US" altLang="zh-CN" sz="1800" dirty="0">
                <a:latin typeface="+mn-ea"/>
                <a:sym typeface="+mn-ea"/>
              </a:rPr>
              <a:t>The campus covers an area of more than 7000 mu, with verdant trees, green grass, elegant environment, beautiful scenery and 72% green coverage. </a:t>
            </a:r>
            <a:endParaRPr lang="zh-CN" altLang="en-US" sz="1800" dirty="0"/>
          </a:p>
        </p:txBody>
      </p:sp>
      <p:sp>
        <p:nvSpPr>
          <p:cNvPr id="1048643" name="文本框 21"/>
          <p:cNvSpPr txBox="1"/>
          <p:nvPr/>
        </p:nvSpPr>
        <p:spPr>
          <a:xfrm>
            <a:off x="8861046" y="2753891"/>
            <a:ext cx="268687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+mn-ea"/>
              </a:rPr>
              <a:t>提取</a:t>
            </a:r>
            <a:r>
              <a:rPr lang="en-US" altLang="zh-CN" sz="1400" dirty="0">
                <a:latin typeface="+mn-ea"/>
              </a:rPr>
              <a:t>MA</a:t>
            </a:r>
            <a:r>
              <a:rPr lang="zh-CN" altLang="en-US" sz="1400" dirty="0">
                <a:latin typeface="+mn-ea"/>
              </a:rPr>
              <a:t>均线、</a:t>
            </a:r>
            <a:r>
              <a:rPr lang="en-US" altLang="zh-CN" sz="1400" dirty="0">
                <a:latin typeface="+mn-ea"/>
              </a:rPr>
              <a:t>EXPMA</a:t>
            </a:r>
            <a:r>
              <a:rPr lang="zh-CN" altLang="en-US" sz="1400" dirty="0">
                <a:latin typeface="+mn-ea"/>
              </a:rPr>
              <a:t>均线的金叉</a:t>
            </a:r>
            <a:r>
              <a:rPr lang="en-US" altLang="zh-CN" sz="1400" dirty="0">
                <a:latin typeface="+mn-ea"/>
              </a:rPr>
              <a:t>/</a:t>
            </a:r>
            <a:r>
              <a:rPr lang="zh-CN" altLang="en-US" sz="1400" dirty="0">
                <a:latin typeface="+mn-ea"/>
              </a:rPr>
              <a:t>死叉特征、薛氏通道突破、</a:t>
            </a:r>
            <a:r>
              <a:rPr lang="en-US" altLang="zh-CN" sz="1400" dirty="0">
                <a:latin typeface="+mn-ea"/>
              </a:rPr>
              <a:t>MACD</a:t>
            </a:r>
            <a:r>
              <a:rPr lang="zh-CN" altLang="en-US" sz="1400" dirty="0">
                <a:latin typeface="+mn-ea"/>
              </a:rPr>
              <a:t>柱极性变化、</a:t>
            </a:r>
            <a:r>
              <a:rPr lang="en-US" altLang="zh-CN" sz="1400" dirty="0">
                <a:latin typeface="+mn-ea"/>
              </a:rPr>
              <a:t>KDJ</a:t>
            </a:r>
            <a:r>
              <a:rPr lang="zh-CN" altLang="en-US" sz="1400" dirty="0">
                <a:latin typeface="+mn-ea"/>
              </a:rPr>
              <a:t>指标超买超卖、威廉指标超买超卖、收盘价惯性共</a:t>
            </a:r>
            <a:r>
              <a:rPr lang="en-US" altLang="zh-CN" sz="1400" dirty="0">
                <a:latin typeface="+mn-ea"/>
              </a:rPr>
              <a:t>7</a:t>
            </a:r>
            <a:r>
              <a:rPr lang="zh-CN" altLang="en-US" sz="1400" dirty="0">
                <a:latin typeface="+mn-ea"/>
              </a:rPr>
              <a:t>个技术指标因子。</a:t>
            </a:r>
            <a:br>
              <a:rPr lang="zh-CN" altLang="en-US" sz="1400" dirty="0"/>
            </a:br>
            <a:endParaRPr lang="zh-CN" altLang="en-US" sz="14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6CF1CCA-CE9A-48C0-B84D-CB7603CF557E}"/>
              </a:ext>
            </a:extLst>
          </p:cNvPr>
          <p:cNvSpPr/>
          <p:nvPr/>
        </p:nvSpPr>
        <p:spPr>
          <a:xfrm>
            <a:off x="8752045" y="2862222"/>
            <a:ext cx="78723" cy="80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29CA0B5-E2E1-4D26-9FE3-9BBC69391D45}"/>
              </a:ext>
            </a:extLst>
          </p:cNvPr>
          <p:cNvSpPr/>
          <p:nvPr/>
        </p:nvSpPr>
        <p:spPr>
          <a:xfrm>
            <a:off x="8758066" y="4098767"/>
            <a:ext cx="78723" cy="80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椭圆 25">
            <a:extLst>
              <a:ext uri="{FF2B5EF4-FFF2-40B4-BE49-F238E27FC236}">
                <a16:creationId xmlns:a16="http://schemas.microsoft.com/office/drawing/2014/main" id="{8B439954-7B05-4AFD-9671-C4211F76965F}"/>
              </a:ext>
            </a:extLst>
          </p:cNvPr>
          <p:cNvSpPr/>
          <p:nvPr/>
        </p:nvSpPr>
        <p:spPr>
          <a:xfrm>
            <a:off x="8741267" y="4553774"/>
            <a:ext cx="78723" cy="80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1">
            <a:extLst>
              <a:ext uri="{FF2B5EF4-FFF2-40B4-BE49-F238E27FC236}">
                <a16:creationId xmlns:a16="http://schemas.microsoft.com/office/drawing/2014/main" id="{999195C4-B67A-476D-B309-398114F9C61B}"/>
              </a:ext>
            </a:extLst>
          </p:cNvPr>
          <p:cNvSpPr txBox="1"/>
          <p:nvPr/>
        </p:nvSpPr>
        <p:spPr>
          <a:xfrm>
            <a:off x="8819990" y="4456238"/>
            <a:ext cx="26868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+mn-ea"/>
              </a:rPr>
              <a:t>将指标得分通过</a:t>
            </a:r>
            <a:r>
              <a:rPr lang="en-US" altLang="zh-CN" sz="1400" dirty="0">
                <a:latin typeface="+mn-ea"/>
              </a:rPr>
              <a:t>sigmoid</a:t>
            </a:r>
            <a:r>
              <a:rPr lang="zh-CN" altLang="en-US" sz="1400" dirty="0">
                <a:latin typeface="+mn-ea"/>
              </a:rPr>
              <a:t>函数转换为涨跌概率。</a:t>
            </a:r>
            <a:br>
              <a:rPr lang="zh-CN" altLang="en-US" sz="1400" dirty="0"/>
            </a:br>
            <a:endParaRPr lang="zh-CN" altLang="en-US" sz="1400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86F1FA-6D71-47C4-A59D-D72D38E376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671" y="1386311"/>
            <a:ext cx="7811590" cy="42106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FE96038-F244-4816-8B6C-F29C1A9104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671" y="5659640"/>
            <a:ext cx="7811590" cy="1019317"/>
          </a:xfrm>
          <a:prstGeom prst="rect">
            <a:avLst/>
          </a:prstGeom>
        </p:spPr>
      </p:pic>
      <p:sp>
        <p:nvSpPr>
          <p:cNvPr id="20" name="文本框 21">
            <a:extLst>
              <a:ext uri="{FF2B5EF4-FFF2-40B4-BE49-F238E27FC236}">
                <a16:creationId xmlns:a16="http://schemas.microsoft.com/office/drawing/2014/main" id="{36C423BB-A290-4A6D-B48E-FBA517196988}"/>
              </a:ext>
            </a:extLst>
          </p:cNvPr>
          <p:cNvSpPr txBox="1"/>
          <p:nvPr/>
        </p:nvSpPr>
        <p:spPr>
          <a:xfrm>
            <a:off x="8850268" y="3987763"/>
            <a:ext cx="2686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+mn-ea"/>
              </a:rPr>
              <a:t>使用遗传算法确定最佳权重。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9228767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3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3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3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7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32" name="文本框 11"/>
          <p:cNvSpPr txBox="1"/>
          <p:nvPr/>
        </p:nvSpPr>
        <p:spPr>
          <a:xfrm>
            <a:off x="720312" y="522977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算法的使用（预测部分）</a:t>
            </a:r>
          </a:p>
        </p:txBody>
      </p:sp>
      <p:sp>
        <p:nvSpPr>
          <p:cNvPr id="1048634" name="矩形: 圆角 13"/>
          <p:cNvSpPr/>
          <p:nvPr/>
        </p:nvSpPr>
        <p:spPr>
          <a:xfrm>
            <a:off x="1554525" y="1176197"/>
            <a:ext cx="3198248" cy="3563839"/>
          </a:xfrm>
          <a:prstGeom prst="roundRect">
            <a:avLst>
              <a:gd name="adj" fmla="val 4724"/>
            </a:avLst>
          </a:prstGeom>
          <a:solidFill>
            <a:schemeClr val="bg1"/>
          </a:solidFill>
          <a:ln>
            <a:noFill/>
          </a:ln>
          <a:effectLst>
            <a:outerShdw blurRad="254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800" dirty="0">
                <a:latin typeface="+mn-ea"/>
                <a:sym typeface="+mn-ea"/>
              </a:rPr>
              <a:t>It is known as "Forest University". The school has a complete teaching and research support system and complete public service facilities.</a:t>
            </a:r>
          </a:p>
          <a:p>
            <a:r>
              <a:rPr lang="en-US" altLang="zh-CN" sz="1800" dirty="0">
                <a:latin typeface="+mn-ea"/>
                <a:sym typeface="+mn-ea"/>
              </a:rPr>
              <a:t>The campus covers an area of more than 7000 mu, with verdant trees, green grass, elegant environment, beautiful scenery and 72% green coverage. </a:t>
            </a:r>
            <a:endParaRPr lang="zh-CN" altLang="en-US" sz="1800" dirty="0"/>
          </a:p>
        </p:txBody>
      </p:sp>
      <p:sp>
        <p:nvSpPr>
          <p:cNvPr id="1048643" name="文本框 21"/>
          <p:cNvSpPr txBox="1"/>
          <p:nvPr/>
        </p:nvSpPr>
        <p:spPr>
          <a:xfrm>
            <a:off x="1973159" y="1769154"/>
            <a:ext cx="26868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+mn-ea"/>
              </a:rPr>
              <a:t>通过时间序列自回归模型预测未来三日收盘价。</a:t>
            </a:r>
            <a:br>
              <a:rPr lang="zh-CN" altLang="en-US" sz="1400" dirty="0"/>
            </a:br>
            <a:endParaRPr lang="zh-CN" altLang="en-US" sz="14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6CF1CCA-CE9A-48C0-B84D-CB7603CF557E}"/>
              </a:ext>
            </a:extLst>
          </p:cNvPr>
          <p:cNvSpPr/>
          <p:nvPr/>
        </p:nvSpPr>
        <p:spPr>
          <a:xfrm>
            <a:off x="1864158" y="1877485"/>
            <a:ext cx="78723" cy="80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29CA0B5-E2E1-4D26-9FE3-9BBC69391D45}"/>
              </a:ext>
            </a:extLst>
          </p:cNvPr>
          <p:cNvSpPr/>
          <p:nvPr/>
        </p:nvSpPr>
        <p:spPr>
          <a:xfrm>
            <a:off x="1858769" y="2723261"/>
            <a:ext cx="78723" cy="80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1">
            <a:extLst>
              <a:ext uri="{FF2B5EF4-FFF2-40B4-BE49-F238E27FC236}">
                <a16:creationId xmlns:a16="http://schemas.microsoft.com/office/drawing/2014/main" id="{68E8CAB9-7D88-46EF-8381-E51DC7A6CCC8}"/>
              </a:ext>
            </a:extLst>
          </p:cNvPr>
          <p:cNvSpPr txBox="1"/>
          <p:nvPr/>
        </p:nvSpPr>
        <p:spPr>
          <a:xfrm>
            <a:off x="1967770" y="2598902"/>
            <a:ext cx="268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+mn-ea"/>
              </a:rPr>
              <a:t>使用</a:t>
            </a:r>
            <a:r>
              <a:rPr lang="en-US" altLang="zh-CN" sz="1400" dirty="0">
                <a:latin typeface="+mn-ea"/>
              </a:rPr>
              <a:t>AIC</a:t>
            </a:r>
            <a:r>
              <a:rPr lang="zh-CN" altLang="en-US" sz="1400" dirty="0">
                <a:latin typeface="+mn-ea"/>
              </a:rPr>
              <a:t>准则判定最佳阶数。</a:t>
            </a:r>
            <a:br>
              <a:rPr lang="zh-CN" altLang="en-US" sz="1400" dirty="0"/>
            </a:br>
            <a:endParaRPr lang="zh-CN" altLang="en-US" sz="1400" dirty="0"/>
          </a:p>
        </p:txBody>
      </p:sp>
      <p:sp>
        <p:nvSpPr>
          <p:cNvPr id="28" name="文本框 21">
            <a:extLst>
              <a:ext uri="{FF2B5EF4-FFF2-40B4-BE49-F238E27FC236}">
                <a16:creationId xmlns:a16="http://schemas.microsoft.com/office/drawing/2014/main" id="{999195C4-B67A-476D-B309-398114F9C61B}"/>
              </a:ext>
            </a:extLst>
          </p:cNvPr>
          <p:cNvSpPr txBox="1"/>
          <p:nvPr/>
        </p:nvSpPr>
        <p:spPr>
          <a:xfrm>
            <a:off x="1932103" y="3471501"/>
            <a:ext cx="268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br>
              <a:rPr lang="zh-CN" altLang="en-US" sz="1400" dirty="0"/>
            </a:br>
            <a:endParaRPr lang="zh-CN" altLang="en-US" sz="1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AAB586CB-B7A3-45E9-85D1-547FEE986C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270" y="4931592"/>
            <a:ext cx="3473007" cy="1899301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2AADFB02-6E41-4086-A489-5B2AC1915A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9277" y="-10024"/>
            <a:ext cx="5702078" cy="6858000"/>
          </a:xfrm>
          <a:prstGeom prst="rect">
            <a:avLst/>
          </a:prstGeom>
        </p:spPr>
      </p:pic>
      <p:sp>
        <p:nvSpPr>
          <p:cNvPr id="18" name="椭圆 17">
            <a:extLst>
              <a:ext uri="{FF2B5EF4-FFF2-40B4-BE49-F238E27FC236}">
                <a16:creationId xmlns:a16="http://schemas.microsoft.com/office/drawing/2014/main" id="{4359CA77-73D4-40D3-B3F7-94AF139EDA2B}"/>
              </a:ext>
            </a:extLst>
          </p:cNvPr>
          <p:cNvSpPr/>
          <p:nvPr/>
        </p:nvSpPr>
        <p:spPr>
          <a:xfrm>
            <a:off x="1858769" y="3380779"/>
            <a:ext cx="78723" cy="80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21">
            <a:extLst>
              <a:ext uri="{FF2B5EF4-FFF2-40B4-BE49-F238E27FC236}">
                <a16:creationId xmlns:a16="http://schemas.microsoft.com/office/drawing/2014/main" id="{BCA16C18-FDB6-40A9-87F7-32CFB653A1BE}"/>
              </a:ext>
            </a:extLst>
          </p:cNvPr>
          <p:cNvSpPr txBox="1"/>
          <p:nvPr/>
        </p:nvSpPr>
        <p:spPr>
          <a:xfrm>
            <a:off x="1967770" y="3311303"/>
            <a:ext cx="26868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+mn-ea"/>
              </a:rPr>
              <a:t>使用</a:t>
            </a:r>
            <a:r>
              <a:rPr lang="en-US" altLang="zh-CN" sz="1400" dirty="0" err="1">
                <a:latin typeface="+mn-ea"/>
              </a:rPr>
              <a:t>levison_durbin</a:t>
            </a:r>
            <a:r>
              <a:rPr lang="zh-CN" altLang="en-US" sz="1400" dirty="0">
                <a:latin typeface="+mn-ea"/>
              </a:rPr>
              <a:t>算法求解</a:t>
            </a:r>
            <a:r>
              <a:rPr lang="en-US" altLang="zh-CN" sz="1400" dirty="0" err="1">
                <a:latin typeface="+mn-ea"/>
              </a:rPr>
              <a:t>Yuler</a:t>
            </a:r>
            <a:r>
              <a:rPr lang="en-US" altLang="zh-CN" sz="1400" dirty="0">
                <a:latin typeface="+mn-ea"/>
              </a:rPr>
              <a:t>-Walker</a:t>
            </a:r>
            <a:r>
              <a:rPr lang="zh-CN" altLang="en-US" sz="1400" dirty="0">
                <a:latin typeface="+mn-ea"/>
              </a:rPr>
              <a:t>方程，避免矩阵运算。</a:t>
            </a: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14955641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3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3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3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7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32" name="文本框 11"/>
          <p:cNvSpPr txBox="1"/>
          <p:nvPr/>
        </p:nvSpPr>
        <p:spPr>
          <a:xfrm>
            <a:off x="720312" y="522977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函数指针、泛型与多态（数据存储部分）</a:t>
            </a:r>
          </a:p>
        </p:txBody>
      </p:sp>
      <p:sp>
        <p:nvSpPr>
          <p:cNvPr id="1048634" name="矩形: 圆角 13"/>
          <p:cNvSpPr/>
          <p:nvPr/>
        </p:nvSpPr>
        <p:spPr>
          <a:xfrm>
            <a:off x="1842600" y="2304399"/>
            <a:ext cx="3198248" cy="3563839"/>
          </a:xfrm>
          <a:prstGeom prst="roundRect">
            <a:avLst>
              <a:gd name="adj" fmla="val 4724"/>
            </a:avLst>
          </a:prstGeom>
          <a:solidFill>
            <a:schemeClr val="bg1"/>
          </a:solidFill>
          <a:ln>
            <a:noFill/>
          </a:ln>
          <a:effectLst>
            <a:outerShdw blurRad="254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800" dirty="0">
                <a:latin typeface="+mn-ea"/>
                <a:sym typeface="+mn-ea"/>
              </a:rPr>
              <a:t>It is known as "Forest University". The school has a complete teaching and research support system and complete public service facilities.</a:t>
            </a:r>
          </a:p>
          <a:p>
            <a:r>
              <a:rPr lang="en-US" altLang="zh-CN" sz="1800" dirty="0">
                <a:latin typeface="+mn-ea"/>
                <a:sym typeface="+mn-ea"/>
              </a:rPr>
              <a:t>The campus covers an area of more than 7000 mu, with verdant trees, green grass, elegant environment, beautiful scenery and 72% green coverage. </a:t>
            </a:r>
            <a:endParaRPr lang="zh-CN" altLang="en-US" sz="1800" dirty="0"/>
          </a:p>
        </p:txBody>
      </p:sp>
      <p:sp>
        <p:nvSpPr>
          <p:cNvPr id="1048643" name="文本框 21"/>
          <p:cNvSpPr txBox="1"/>
          <p:nvPr/>
        </p:nvSpPr>
        <p:spPr>
          <a:xfrm>
            <a:off x="2277269" y="2549884"/>
            <a:ext cx="2686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/>
              <a:t>以</a:t>
            </a:r>
            <a:r>
              <a:rPr lang="en-US" altLang="zh-CN" sz="1400" dirty="0"/>
              <a:t>14</a:t>
            </a:r>
            <a:r>
              <a:rPr lang="zh-CN" altLang="en-US" sz="1400" dirty="0"/>
              <a:t>天为周期（可变）存储每种指标的最大值与最小值，避免反复遍历。</a:t>
            </a:r>
            <a:br>
              <a:rPr lang="zh-CN" altLang="en-US" sz="1400" dirty="0"/>
            </a:br>
            <a:endParaRPr lang="zh-CN" altLang="en-US" sz="14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6CF1CCA-CE9A-48C0-B84D-CB7603CF557E}"/>
              </a:ext>
            </a:extLst>
          </p:cNvPr>
          <p:cNvSpPr/>
          <p:nvPr/>
        </p:nvSpPr>
        <p:spPr>
          <a:xfrm>
            <a:off x="2115242" y="2637251"/>
            <a:ext cx="78723" cy="80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29CA0B5-E2E1-4D26-9FE3-9BBC69391D45}"/>
              </a:ext>
            </a:extLst>
          </p:cNvPr>
          <p:cNvSpPr/>
          <p:nvPr/>
        </p:nvSpPr>
        <p:spPr>
          <a:xfrm>
            <a:off x="2133673" y="3625116"/>
            <a:ext cx="78723" cy="80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1">
            <a:extLst>
              <a:ext uri="{FF2B5EF4-FFF2-40B4-BE49-F238E27FC236}">
                <a16:creationId xmlns:a16="http://schemas.microsoft.com/office/drawing/2014/main" id="{68E8CAB9-7D88-46EF-8381-E51DC7A6CCC8}"/>
              </a:ext>
            </a:extLst>
          </p:cNvPr>
          <p:cNvSpPr txBox="1"/>
          <p:nvPr/>
        </p:nvSpPr>
        <p:spPr>
          <a:xfrm>
            <a:off x="2291119" y="3564559"/>
            <a:ext cx="26868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+mn-ea"/>
              </a:rPr>
              <a:t>使用函数指针与</a:t>
            </a:r>
            <a:r>
              <a:rPr lang="en-US" altLang="zh-CN" sz="1400" dirty="0" err="1">
                <a:latin typeface="+mn-ea"/>
              </a:rPr>
              <a:t>sizeof</a:t>
            </a:r>
            <a:r>
              <a:rPr lang="en-US" altLang="zh-CN" sz="1400" dirty="0">
                <a:latin typeface="+mn-ea"/>
              </a:rPr>
              <a:t>()</a:t>
            </a:r>
            <a:r>
              <a:rPr lang="zh-CN" altLang="en-US" sz="1400" dirty="0">
                <a:latin typeface="+mn-ea"/>
              </a:rPr>
              <a:t>运算符使同一计算逻辑适应不同数据类型。</a:t>
            </a:r>
            <a:br>
              <a:rPr lang="zh-CN" altLang="en-US" sz="1400" dirty="0"/>
            </a:br>
            <a:endParaRPr lang="zh-CN" altLang="en-US" sz="1400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D6FD385-5292-43FA-8EEE-FF2E8C8F56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81635" y="0"/>
            <a:ext cx="50875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141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3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3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3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7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32" name="文本框 11"/>
          <p:cNvSpPr txBox="1"/>
          <p:nvPr/>
        </p:nvSpPr>
        <p:spPr>
          <a:xfrm>
            <a:off x="720312" y="522977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函数指针、泛型与多态（数据存储部分）</a:t>
            </a:r>
          </a:p>
        </p:txBody>
      </p:sp>
      <p:sp>
        <p:nvSpPr>
          <p:cNvPr id="1048634" name="矩形: 圆角 13"/>
          <p:cNvSpPr/>
          <p:nvPr/>
        </p:nvSpPr>
        <p:spPr>
          <a:xfrm>
            <a:off x="1842600" y="2304399"/>
            <a:ext cx="3198248" cy="3563839"/>
          </a:xfrm>
          <a:prstGeom prst="roundRect">
            <a:avLst>
              <a:gd name="adj" fmla="val 4724"/>
            </a:avLst>
          </a:prstGeom>
          <a:solidFill>
            <a:schemeClr val="bg1"/>
          </a:solidFill>
          <a:ln>
            <a:noFill/>
          </a:ln>
          <a:effectLst>
            <a:outerShdw blurRad="254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800" dirty="0">
                <a:latin typeface="+mn-ea"/>
                <a:sym typeface="+mn-ea"/>
              </a:rPr>
              <a:t>It is known as "Forest University". The school has a complete teaching and research support system and complete public service facilities.</a:t>
            </a:r>
          </a:p>
          <a:p>
            <a:r>
              <a:rPr lang="en-US" altLang="zh-CN" sz="1800" dirty="0">
                <a:latin typeface="+mn-ea"/>
                <a:sym typeface="+mn-ea"/>
              </a:rPr>
              <a:t>The campus covers an area of more than 7000 mu, with verdant trees, green grass, elegant environment, beautiful scenery and 72% green coverage. </a:t>
            </a:r>
            <a:endParaRPr lang="zh-CN" altLang="en-US" sz="1800" dirty="0"/>
          </a:p>
        </p:txBody>
      </p:sp>
      <p:sp>
        <p:nvSpPr>
          <p:cNvPr id="1048643" name="文本框 21"/>
          <p:cNvSpPr txBox="1"/>
          <p:nvPr/>
        </p:nvSpPr>
        <p:spPr>
          <a:xfrm>
            <a:off x="2277269" y="2549884"/>
            <a:ext cx="268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/>
              <a:t>通过</a:t>
            </a:r>
            <a:r>
              <a:rPr lang="en-US" altLang="zh-CN" sz="1400" dirty="0"/>
              <a:t>switch</a:t>
            </a:r>
            <a:r>
              <a:rPr lang="zh-CN" altLang="en-US" sz="1400" dirty="0"/>
              <a:t>语句与枚举常量模拟多态特性。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6CF1CCA-CE9A-48C0-B84D-CB7603CF557E}"/>
              </a:ext>
            </a:extLst>
          </p:cNvPr>
          <p:cNvSpPr/>
          <p:nvPr/>
        </p:nvSpPr>
        <p:spPr>
          <a:xfrm>
            <a:off x="2115242" y="2637251"/>
            <a:ext cx="78723" cy="80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29CA0B5-E2E1-4D26-9FE3-9BBC69391D45}"/>
              </a:ext>
            </a:extLst>
          </p:cNvPr>
          <p:cNvSpPr/>
          <p:nvPr/>
        </p:nvSpPr>
        <p:spPr>
          <a:xfrm>
            <a:off x="2133673" y="3625116"/>
            <a:ext cx="78723" cy="80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1">
            <a:extLst>
              <a:ext uri="{FF2B5EF4-FFF2-40B4-BE49-F238E27FC236}">
                <a16:creationId xmlns:a16="http://schemas.microsoft.com/office/drawing/2014/main" id="{68E8CAB9-7D88-46EF-8381-E51DC7A6CCC8}"/>
              </a:ext>
            </a:extLst>
          </p:cNvPr>
          <p:cNvSpPr txBox="1"/>
          <p:nvPr/>
        </p:nvSpPr>
        <p:spPr>
          <a:xfrm>
            <a:off x="2291119" y="3564559"/>
            <a:ext cx="26868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+mn-ea"/>
              </a:rPr>
              <a:t>灵活的指针使用。</a:t>
            </a:r>
            <a:endParaRPr lang="zh-CN" altLang="en-US" sz="1400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041556E-EB46-4017-9749-2325DE85E4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0408" y="992831"/>
            <a:ext cx="6051592" cy="5799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68244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3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3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3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7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32" name="文本框 11"/>
          <p:cNvSpPr txBox="1"/>
          <p:nvPr/>
        </p:nvSpPr>
        <p:spPr>
          <a:xfrm>
            <a:off x="720312" y="522977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函数指针、泛型与多态（调试信息部分）</a:t>
            </a:r>
          </a:p>
        </p:txBody>
      </p:sp>
      <p:sp>
        <p:nvSpPr>
          <p:cNvPr id="1048634" name="矩形: 圆角 13"/>
          <p:cNvSpPr/>
          <p:nvPr/>
        </p:nvSpPr>
        <p:spPr>
          <a:xfrm>
            <a:off x="1842600" y="2304399"/>
            <a:ext cx="3198248" cy="3563839"/>
          </a:xfrm>
          <a:prstGeom prst="roundRect">
            <a:avLst>
              <a:gd name="adj" fmla="val 4724"/>
            </a:avLst>
          </a:prstGeom>
          <a:solidFill>
            <a:schemeClr val="bg1"/>
          </a:solidFill>
          <a:ln>
            <a:noFill/>
          </a:ln>
          <a:effectLst>
            <a:outerShdw blurRad="254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800" dirty="0">
                <a:latin typeface="+mn-ea"/>
                <a:sym typeface="+mn-ea"/>
              </a:rPr>
              <a:t>It is known as "Forest University". The school has a complete teaching and research support system and complete public service facilities.</a:t>
            </a:r>
          </a:p>
          <a:p>
            <a:r>
              <a:rPr lang="en-US" altLang="zh-CN" sz="1800" dirty="0">
                <a:latin typeface="+mn-ea"/>
                <a:sym typeface="+mn-ea"/>
              </a:rPr>
              <a:t>The campus covers an area of more than 7000 mu, with verdant trees, green grass, elegant environment, beautiful scenery and 72% green coverage. </a:t>
            </a:r>
            <a:endParaRPr lang="zh-CN" altLang="en-US" sz="1800" dirty="0"/>
          </a:p>
        </p:txBody>
      </p:sp>
      <p:sp>
        <p:nvSpPr>
          <p:cNvPr id="1048643" name="文本框 21"/>
          <p:cNvSpPr txBox="1"/>
          <p:nvPr/>
        </p:nvSpPr>
        <p:spPr>
          <a:xfrm>
            <a:off x="2277269" y="2549884"/>
            <a:ext cx="268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/>
              <a:t>打印计算数据，利于调试。</a:t>
            </a:r>
            <a:br>
              <a:rPr lang="zh-CN" altLang="en-US" sz="1400" dirty="0"/>
            </a:br>
            <a:endParaRPr lang="zh-CN" altLang="en-US" sz="1400" dirty="0"/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6CF1CCA-CE9A-48C0-B84D-CB7603CF557E}"/>
              </a:ext>
            </a:extLst>
          </p:cNvPr>
          <p:cNvSpPr/>
          <p:nvPr/>
        </p:nvSpPr>
        <p:spPr>
          <a:xfrm>
            <a:off x="2115242" y="2637251"/>
            <a:ext cx="78723" cy="80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29CA0B5-E2E1-4D26-9FE3-9BBC69391D45}"/>
              </a:ext>
            </a:extLst>
          </p:cNvPr>
          <p:cNvSpPr/>
          <p:nvPr/>
        </p:nvSpPr>
        <p:spPr>
          <a:xfrm>
            <a:off x="2133673" y="3625116"/>
            <a:ext cx="78723" cy="80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1">
            <a:extLst>
              <a:ext uri="{FF2B5EF4-FFF2-40B4-BE49-F238E27FC236}">
                <a16:creationId xmlns:a16="http://schemas.microsoft.com/office/drawing/2014/main" id="{68E8CAB9-7D88-46EF-8381-E51DC7A6CCC8}"/>
              </a:ext>
            </a:extLst>
          </p:cNvPr>
          <p:cNvSpPr txBox="1"/>
          <p:nvPr/>
        </p:nvSpPr>
        <p:spPr>
          <a:xfrm>
            <a:off x="2291119" y="3564559"/>
            <a:ext cx="26868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+mn-ea"/>
              </a:rPr>
              <a:t>使用函数指针，根据</a:t>
            </a:r>
            <a:r>
              <a:rPr lang="en-US" altLang="zh-CN" sz="1400" dirty="0" err="1">
                <a:latin typeface="+mn-ea"/>
              </a:rPr>
              <a:t>data_type</a:t>
            </a:r>
            <a:r>
              <a:rPr lang="zh-CN" altLang="en-US" sz="1400" dirty="0">
                <a:latin typeface="+mn-ea"/>
              </a:rPr>
              <a:t>在同一接口内实现不同类型数据的打印。</a:t>
            </a:r>
            <a:br>
              <a:rPr lang="zh-CN" altLang="en-US" sz="1400" dirty="0"/>
            </a:br>
            <a:endParaRPr lang="zh-CN" altLang="en-US" sz="14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05B73E9B-F517-4A3A-83C9-D3036EE2F9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9877" y="0"/>
            <a:ext cx="592147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96780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统一调试与运行日志（调试信息部分）</a:t>
            </a:r>
          </a:p>
        </p:txBody>
      </p:sp>
      <p:sp>
        <p:nvSpPr>
          <p:cNvPr id="17" name="矩形: 圆角 21">
            <a:extLst>
              <a:ext uri="{FF2B5EF4-FFF2-40B4-BE49-F238E27FC236}">
                <a16:creationId xmlns:a16="http://schemas.microsoft.com/office/drawing/2014/main" id="{8CA0D260-6B96-4DBB-B8D0-5E12E6C84783}"/>
              </a:ext>
            </a:extLst>
          </p:cNvPr>
          <p:cNvSpPr/>
          <p:nvPr/>
        </p:nvSpPr>
        <p:spPr>
          <a:xfrm>
            <a:off x="620104" y="4633123"/>
            <a:ext cx="11077502" cy="1736726"/>
          </a:xfrm>
          <a:prstGeom prst="roundRect">
            <a:avLst>
              <a:gd name="adj" fmla="val 6850"/>
            </a:avLst>
          </a:prstGeom>
          <a:solidFill>
            <a:schemeClr val="bg1"/>
          </a:solidFill>
          <a:ln>
            <a:noFill/>
          </a:ln>
          <a:effectLst>
            <a:outerShdw blurRad="762000" sx="101000" sy="101000" algn="ctr" rotWithShape="0">
              <a:schemeClr val="accent5">
                <a:lumMod val="40000"/>
                <a:lumOff val="6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登陆界面采取灰白配色</a:t>
            </a:r>
          </a:p>
        </p:txBody>
      </p:sp>
      <p:sp>
        <p:nvSpPr>
          <p:cNvPr id="18" name="任意多边形: 形状 20">
            <a:extLst>
              <a:ext uri="{FF2B5EF4-FFF2-40B4-BE49-F238E27FC236}">
                <a16:creationId xmlns:a16="http://schemas.microsoft.com/office/drawing/2014/main" id="{372CB5C3-219D-4E7E-BEC0-4AE3E005F993}"/>
              </a:ext>
            </a:extLst>
          </p:cNvPr>
          <p:cNvSpPr/>
          <p:nvPr/>
        </p:nvSpPr>
        <p:spPr>
          <a:xfrm flipV="1">
            <a:off x="626477" y="6377733"/>
            <a:ext cx="11071129" cy="142065"/>
          </a:xfrm>
          <a:custGeom>
            <a:avLst/>
            <a:gdLst>
              <a:gd name="connsiteX0" fmla="*/ 71220 w 3564556"/>
              <a:gd name="connsiteY0" fmla="*/ 0 h 72299"/>
              <a:gd name="connsiteX1" fmla="*/ 3493336 w 3564556"/>
              <a:gd name="connsiteY1" fmla="*/ 0 h 72299"/>
              <a:gd name="connsiteX2" fmla="*/ 3564556 w 3564556"/>
              <a:gd name="connsiteY2" fmla="*/ 71220 h 72299"/>
              <a:gd name="connsiteX3" fmla="*/ 3564556 w 3564556"/>
              <a:gd name="connsiteY3" fmla="*/ 72299 h 72299"/>
              <a:gd name="connsiteX4" fmla="*/ 0 w 3564556"/>
              <a:gd name="connsiteY4" fmla="*/ 72299 h 72299"/>
              <a:gd name="connsiteX5" fmla="*/ 0 w 3564556"/>
              <a:gd name="connsiteY5" fmla="*/ 71220 h 72299"/>
              <a:gd name="connsiteX6" fmla="*/ 71220 w 3564556"/>
              <a:gd name="connsiteY6" fmla="*/ 0 h 7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64556" h="72299">
                <a:moveTo>
                  <a:pt x="71220" y="0"/>
                </a:moveTo>
                <a:lnTo>
                  <a:pt x="3493336" y="0"/>
                </a:lnTo>
                <a:cubicBezTo>
                  <a:pt x="3532670" y="0"/>
                  <a:pt x="3564556" y="31886"/>
                  <a:pt x="3564556" y="71220"/>
                </a:cubicBezTo>
                <a:lnTo>
                  <a:pt x="3564556" y="72299"/>
                </a:lnTo>
                <a:lnTo>
                  <a:pt x="0" y="72299"/>
                </a:lnTo>
                <a:lnTo>
                  <a:pt x="0" y="71220"/>
                </a:lnTo>
                <a:cubicBezTo>
                  <a:pt x="0" y="31886"/>
                  <a:pt x="31886" y="0"/>
                  <a:pt x="71220" y="0"/>
                </a:cubicBezTo>
                <a:close/>
              </a:path>
            </a:pathLst>
          </a:custGeom>
          <a:gradFill>
            <a:gsLst>
              <a:gs pos="30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6A54DF-F798-4CB6-B314-4C4E58D0EB72}"/>
              </a:ext>
            </a:extLst>
          </p:cNvPr>
          <p:cNvSpPr txBox="1"/>
          <p:nvPr/>
        </p:nvSpPr>
        <p:spPr>
          <a:xfrm>
            <a:off x="964571" y="4881330"/>
            <a:ext cx="108515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通过</a:t>
            </a:r>
            <a:r>
              <a:rPr lang="en-US" altLang="zh-CN" dirty="0"/>
              <a:t>DEBUG</a:t>
            </a:r>
            <a:r>
              <a:rPr lang="zh-CN" altLang="en-US" dirty="0"/>
              <a:t>宏与条件编译统一控制</a:t>
            </a:r>
            <a:r>
              <a:rPr lang="zh-CN" altLang="en-US" b="0" i="0" dirty="0">
                <a:solidFill>
                  <a:srgbClr val="2C2C36"/>
                </a:solidFill>
                <a:effectLst/>
                <a:latin typeface="system-ui"/>
              </a:rPr>
              <a:t>调试输出，便于开发阶段问题定位。</a:t>
            </a:r>
            <a:endParaRPr lang="en-US" altLang="zh-CN" b="0" i="0" dirty="0">
              <a:solidFill>
                <a:srgbClr val="2C2C36"/>
              </a:solidFill>
              <a:effectLst/>
              <a:latin typeface="system-ui"/>
            </a:endParaRPr>
          </a:p>
          <a:p>
            <a:endParaRPr lang="en-US" altLang="zh-CN" dirty="0">
              <a:solidFill>
                <a:srgbClr val="2C2C36"/>
              </a:solidFill>
              <a:latin typeface="system-ui"/>
            </a:endParaRPr>
          </a:p>
          <a:p>
            <a:r>
              <a:rPr lang="zh-CN" altLang="en-US" dirty="0"/>
              <a:t>将调试信息输出至专门的日志文件中，</a:t>
            </a:r>
            <a:r>
              <a:rPr lang="zh-CN" altLang="en-US" b="0" i="0" dirty="0">
                <a:solidFill>
                  <a:srgbClr val="2C2C36"/>
                </a:solidFill>
                <a:effectLst/>
                <a:latin typeface="system-ui"/>
              </a:rPr>
              <a:t>便于分析中间结果。</a:t>
            </a:r>
            <a:endParaRPr lang="zh-CN" altLang="en-US" dirty="0"/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86259762-52C0-44EC-B0F5-C7A61C484F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2346" y="1438422"/>
            <a:ext cx="8793017" cy="28863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74651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4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3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3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3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7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32" name="文本框 11"/>
          <p:cNvSpPr txBox="1"/>
          <p:nvPr/>
        </p:nvSpPr>
        <p:spPr>
          <a:xfrm>
            <a:off x="720312" y="522977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安全封装函数</a:t>
            </a:r>
            <a:r>
              <a:rPr lang="en-US" altLang="zh-CN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/</a:t>
            </a: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宏（全局）</a:t>
            </a:r>
          </a:p>
        </p:txBody>
      </p:sp>
      <p:sp>
        <p:nvSpPr>
          <p:cNvPr id="1048634" name="矩形: 圆角 13"/>
          <p:cNvSpPr/>
          <p:nvPr/>
        </p:nvSpPr>
        <p:spPr>
          <a:xfrm>
            <a:off x="1842600" y="2304399"/>
            <a:ext cx="3198248" cy="3563839"/>
          </a:xfrm>
          <a:prstGeom prst="roundRect">
            <a:avLst>
              <a:gd name="adj" fmla="val 4724"/>
            </a:avLst>
          </a:prstGeom>
          <a:solidFill>
            <a:schemeClr val="bg1"/>
          </a:solidFill>
          <a:ln>
            <a:noFill/>
          </a:ln>
          <a:effectLst>
            <a:outerShdw blurRad="254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800" dirty="0">
                <a:latin typeface="+mn-ea"/>
                <a:sym typeface="+mn-ea"/>
              </a:rPr>
              <a:t>It is known as "Forest University". The school has a complete teaching and research support system and complete public service facilities.</a:t>
            </a:r>
          </a:p>
          <a:p>
            <a:r>
              <a:rPr lang="en-US" altLang="zh-CN" sz="1800" dirty="0">
                <a:latin typeface="+mn-ea"/>
                <a:sym typeface="+mn-ea"/>
              </a:rPr>
              <a:t>The campus covers an area of more than 7000 mu, with verdant trees, green grass, elegant environment, beautiful scenery and 72% green coverage. </a:t>
            </a:r>
            <a:endParaRPr lang="zh-CN" altLang="en-US" sz="1800" dirty="0"/>
          </a:p>
        </p:txBody>
      </p:sp>
      <p:sp>
        <p:nvSpPr>
          <p:cNvPr id="1048643" name="文本框 21"/>
          <p:cNvSpPr txBox="1"/>
          <p:nvPr/>
        </p:nvSpPr>
        <p:spPr>
          <a:xfrm>
            <a:off x="2277269" y="2549884"/>
            <a:ext cx="268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/>
              <a:t>将所有内存操作</a:t>
            </a:r>
            <a:r>
              <a:rPr lang="en-US" altLang="zh-CN" sz="1400" dirty="0"/>
              <a:t>/</a:t>
            </a:r>
            <a:r>
              <a:rPr lang="zh-CN" altLang="en-US" sz="1400" dirty="0"/>
              <a:t>文件操作封装，提高安全性。</a:t>
            </a: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6CF1CCA-CE9A-48C0-B84D-CB7603CF557E}"/>
              </a:ext>
            </a:extLst>
          </p:cNvPr>
          <p:cNvSpPr/>
          <p:nvPr/>
        </p:nvSpPr>
        <p:spPr>
          <a:xfrm>
            <a:off x="2115242" y="2637251"/>
            <a:ext cx="78723" cy="80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529CA0B5-E2E1-4D26-9FE3-9BBC69391D45}"/>
              </a:ext>
            </a:extLst>
          </p:cNvPr>
          <p:cNvSpPr/>
          <p:nvPr/>
        </p:nvSpPr>
        <p:spPr>
          <a:xfrm>
            <a:off x="2133673" y="3625116"/>
            <a:ext cx="78723" cy="80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文本框 21">
            <a:extLst>
              <a:ext uri="{FF2B5EF4-FFF2-40B4-BE49-F238E27FC236}">
                <a16:creationId xmlns:a16="http://schemas.microsoft.com/office/drawing/2014/main" id="{68E8CAB9-7D88-46EF-8381-E51DC7A6CCC8}"/>
              </a:ext>
            </a:extLst>
          </p:cNvPr>
          <p:cNvSpPr txBox="1"/>
          <p:nvPr/>
        </p:nvSpPr>
        <p:spPr>
          <a:xfrm>
            <a:off x="2291119" y="3564559"/>
            <a:ext cx="268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>
                <a:latin typeface="+mn-ea"/>
              </a:rPr>
              <a:t>提供详细的错误信息。</a:t>
            </a:r>
            <a:br>
              <a:rPr lang="zh-CN" altLang="en-US" sz="1400" dirty="0"/>
            </a:br>
            <a:endParaRPr lang="zh-CN" altLang="en-US" sz="1400" dirty="0"/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2742016A-1AF7-4E7E-B372-21C14914E9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8019" y="2327"/>
            <a:ext cx="5203336" cy="2914763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A58D40A0-3EB2-4D96-9D4B-EAF66C3C53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88019" y="2917091"/>
            <a:ext cx="5203981" cy="2033558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AF66452E-AFB2-443A-BFA8-1CC3A0DAD0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6653" y="4950649"/>
            <a:ext cx="5675347" cy="1728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4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4" name="图片 34"/>
          <p:cNvPicPr>
            <a:picLocks noChangeAspect="1"/>
          </p:cNvPicPr>
          <p:nvPr/>
        </p:nvPicPr>
        <p:blipFill rotWithShape="1">
          <a:blip r:embed="rId2"/>
          <a:srcRect t="54189"/>
          <a:stretch>
            <a:fillRect/>
          </a:stretch>
        </p:blipFill>
        <p:spPr>
          <a:xfrm>
            <a:off x="0" y="1772"/>
            <a:ext cx="10709838" cy="4902976"/>
          </a:xfrm>
          <a:prstGeom prst="rect">
            <a:avLst/>
          </a:prstGeom>
        </p:spPr>
      </p:pic>
      <p:sp>
        <p:nvSpPr>
          <p:cNvPr id="1048594" name="文本框 6"/>
          <p:cNvSpPr txBox="1">
            <a:spLocks noChangeArrowheads="1"/>
          </p:cNvSpPr>
          <p:nvPr/>
        </p:nvSpPr>
        <p:spPr bwMode="auto">
          <a:xfrm>
            <a:off x="9223026" y="1565068"/>
            <a:ext cx="2281318" cy="584775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345780"/>
                </a:solidFill>
                <a:latin typeface="+mn-ea"/>
                <a:ea typeface="+mn-ea"/>
              </a:rPr>
              <a:t>界面与功能</a:t>
            </a:r>
          </a:p>
        </p:txBody>
      </p:sp>
      <p:sp>
        <p:nvSpPr>
          <p:cNvPr id="1048596" name="文本框 6"/>
          <p:cNvSpPr txBox="1">
            <a:spLocks noChangeArrowheads="1"/>
          </p:cNvSpPr>
          <p:nvPr/>
        </p:nvSpPr>
        <p:spPr bwMode="auto">
          <a:xfrm>
            <a:off x="9223026" y="2876896"/>
            <a:ext cx="2236510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345780"/>
                </a:solidFill>
                <a:latin typeface="+mn-ea"/>
                <a:ea typeface="+mn-ea"/>
              </a:rPr>
              <a:t>运用的技术</a:t>
            </a:r>
          </a:p>
        </p:txBody>
      </p:sp>
      <p:sp>
        <p:nvSpPr>
          <p:cNvPr id="1048598" name="文本框 6"/>
          <p:cNvSpPr txBox="1">
            <a:spLocks noChangeArrowheads="1"/>
          </p:cNvSpPr>
          <p:nvPr/>
        </p:nvSpPr>
        <p:spPr bwMode="auto">
          <a:xfrm>
            <a:off x="9182247" y="4199497"/>
            <a:ext cx="1415772" cy="584775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>
            <a:lvl1pPr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1pPr>
            <a:lvl2pPr marL="742950" indent="-28575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2pPr>
            <a:lvl3pPr marL="11430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3pPr>
            <a:lvl4pPr marL="16002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4pPr>
            <a:lvl5pPr marL="2057400" indent="-228600"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5pPr>
            <a:lvl6pPr marL="25146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6pPr>
            <a:lvl7pPr marL="29718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7pPr>
            <a:lvl8pPr marL="34290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8pPr>
            <a:lvl9pPr marL="3886200" indent="-228600" defTabSz="685800" eaLnBrk="0" fontAlgn="base" hangingPunct="0">
              <a:spcBef>
                <a:spcPct val="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Calibri Light" panose="020F0302020204030204" pitchFamily="34" charset="0"/>
                <a:ea typeface="方正宋刻本秀楷简体" panose="02000000000000000000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3200" dirty="0">
                <a:solidFill>
                  <a:srgbClr val="345780"/>
                </a:solidFill>
                <a:latin typeface="+mn-ea"/>
                <a:ea typeface="+mn-ea"/>
              </a:rPr>
              <a:t>创新点</a:t>
            </a:r>
          </a:p>
        </p:txBody>
      </p:sp>
      <p:grpSp>
        <p:nvGrpSpPr>
          <p:cNvPr id="33" name="组合 9"/>
          <p:cNvGrpSpPr/>
          <p:nvPr/>
        </p:nvGrpSpPr>
        <p:grpSpPr>
          <a:xfrm>
            <a:off x="8484805" y="1561368"/>
            <a:ext cx="677030" cy="644252"/>
            <a:chOff x="5316408" y="1023858"/>
            <a:chExt cx="507772" cy="483189"/>
          </a:xfrm>
        </p:grpSpPr>
        <p:sp>
          <p:nvSpPr>
            <p:cNvPr id="1048602" name="椭圆 10"/>
            <p:cNvSpPr/>
            <p:nvPr/>
          </p:nvSpPr>
          <p:spPr>
            <a:xfrm>
              <a:off x="5316408" y="1023858"/>
              <a:ext cx="483189" cy="483189"/>
            </a:xfrm>
            <a:prstGeom prst="ellipse">
              <a:avLst/>
            </a:prstGeom>
            <a:solidFill>
              <a:srgbClr val="345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85A299"/>
                </a:solidFill>
              </a:endParaRPr>
            </a:p>
          </p:txBody>
        </p:sp>
        <p:sp>
          <p:nvSpPr>
            <p:cNvPr id="1048603" name="矩形 11"/>
            <p:cNvSpPr/>
            <p:nvPr/>
          </p:nvSpPr>
          <p:spPr bwMode="auto">
            <a:xfrm>
              <a:off x="5344121" y="1034619"/>
              <a:ext cx="480059" cy="4305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kern="1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  <a:cs typeface="Times New Roman" panose="02020603050405020304" pitchFamily="18" charset="0"/>
                </a:rPr>
                <a:t>01</a:t>
              </a:r>
              <a:endParaRPr lang="zh-CN" altLang="en-US" sz="3200" kern="1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4" name="组合 12"/>
          <p:cNvGrpSpPr/>
          <p:nvPr/>
        </p:nvGrpSpPr>
        <p:grpSpPr>
          <a:xfrm>
            <a:off x="8513303" y="2847158"/>
            <a:ext cx="677030" cy="644252"/>
            <a:chOff x="5316408" y="1023858"/>
            <a:chExt cx="507772" cy="483189"/>
          </a:xfrm>
        </p:grpSpPr>
        <p:sp>
          <p:nvSpPr>
            <p:cNvPr id="1048604" name="椭圆 13"/>
            <p:cNvSpPr/>
            <p:nvPr/>
          </p:nvSpPr>
          <p:spPr>
            <a:xfrm>
              <a:off x="5316408" y="1023858"/>
              <a:ext cx="483189" cy="483189"/>
            </a:xfrm>
            <a:prstGeom prst="ellipse">
              <a:avLst/>
            </a:prstGeom>
            <a:solidFill>
              <a:srgbClr val="345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85A299"/>
                </a:solidFill>
              </a:endParaRPr>
            </a:p>
          </p:txBody>
        </p:sp>
        <p:sp>
          <p:nvSpPr>
            <p:cNvPr id="1048605" name="矩形 14"/>
            <p:cNvSpPr/>
            <p:nvPr/>
          </p:nvSpPr>
          <p:spPr bwMode="auto">
            <a:xfrm>
              <a:off x="5344121" y="1034619"/>
              <a:ext cx="480059" cy="4305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kern="1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  <a:cs typeface="Times New Roman" panose="02020603050405020304" pitchFamily="18" charset="0"/>
                </a:rPr>
                <a:t>02</a:t>
              </a:r>
              <a:endParaRPr lang="zh-CN" altLang="en-US" sz="3200" kern="1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5" name="组合 15"/>
          <p:cNvGrpSpPr/>
          <p:nvPr/>
        </p:nvGrpSpPr>
        <p:grpSpPr>
          <a:xfrm>
            <a:off x="8509045" y="4169759"/>
            <a:ext cx="677030" cy="644252"/>
            <a:chOff x="5316408" y="1023858"/>
            <a:chExt cx="507772" cy="483189"/>
          </a:xfrm>
        </p:grpSpPr>
        <p:sp>
          <p:nvSpPr>
            <p:cNvPr id="1048606" name="椭圆 16"/>
            <p:cNvSpPr/>
            <p:nvPr/>
          </p:nvSpPr>
          <p:spPr>
            <a:xfrm>
              <a:off x="5316408" y="1023858"/>
              <a:ext cx="483189" cy="483189"/>
            </a:xfrm>
            <a:prstGeom prst="ellipse">
              <a:avLst/>
            </a:prstGeom>
            <a:solidFill>
              <a:srgbClr val="3457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400" dirty="0">
                <a:solidFill>
                  <a:srgbClr val="85A299"/>
                </a:solidFill>
              </a:endParaRPr>
            </a:p>
          </p:txBody>
        </p:sp>
        <p:sp>
          <p:nvSpPr>
            <p:cNvPr id="1048607" name="矩形 17"/>
            <p:cNvSpPr/>
            <p:nvPr/>
          </p:nvSpPr>
          <p:spPr bwMode="auto">
            <a:xfrm>
              <a:off x="5344121" y="1034619"/>
              <a:ext cx="480059" cy="430531"/>
            </a:xfrm>
            <a:prstGeom prst="rect">
              <a:avLst/>
            </a:prstGeom>
            <a:noFill/>
            <a:ln>
              <a:noFill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3200" kern="100" dirty="0">
                  <a:solidFill>
                    <a:schemeClr val="bg1"/>
                  </a:solidFill>
                  <a:latin typeface="+mj-lt"/>
                  <a:ea typeface="微软雅黑" panose="020B0503020204020204" pitchFamily="34" charset="-122"/>
                  <a:cs typeface="Times New Roman" panose="02020603050405020304" pitchFamily="18" charset="0"/>
                </a:rPr>
                <a:t>03</a:t>
              </a:r>
              <a:endParaRPr lang="zh-CN" altLang="en-US" sz="3200" kern="100" dirty="0">
                <a:solidFill>
                  <a:schemeClr val="bg1"/>
                </a:solidFill>
                <a:latin typeface="+mj-lt"/>
                <a:ea typeface="微软雅黑" panose="020B0503020204020204" pitchFamily="34" charset="-122"/>
                <a:cs typeface="Times New Roman" panose="02020603050405020304" pitchFamily="18" charset="0"/>
              </a:endParaRPr>
            </a:p>
          </p:txBody>
        </p:sp>
      </p:grpSp>
      <p:pic>
        <p:nvPicPr>
          <p:cNvPr id="2097155" name="图片 32"/>
          <p:cNvPicPr>
            <a:picLocks noChangeAspect="1"/>
          </p:cNvPicPr>
          <p:nvPr/>
        </p:nvPicPr>
        <p:blipFill rotWithShape="1">
          <a:blip r:embed="rId3"/>
          <a:srcRect l="53884" t="41510" r="-53884" b="273"/>
          <a:stretch>
            <a:fillRect/>
          </a:stretch>
        </p:blipFill>
        <p:spPr>
          <a:xfrm>
            <a:off x="-10638" y="-2563"/>
            <a:ext cx="10345750" cy="6018974"/>
          </a:xfrm>
          <a:prstGeom prst="rect">
            <a:avLst/>
          </a:prstGeom>
        </p:spPr>
      </p:pic>
      <p:pic>
        <p:nvPicPr>
          <p:cNvPr id="2097156" name="图片 29"/>
          <p:cNvPicPr>
            <a:picLocks noChangeAspect="1"/>
          </p:cNvPicPr>
          <p:nvPr/>
        </p:nvPicPr>
        <p:blipFill rotWithShape="1">
          <a:blip r:embed="rId4"/>
          <a:srcRect l="15338" b="53100"/>
          <a:stretch>
            <a:fillRect/>
          </a:stretch>
        </p:blipFill>
        <p:spPr>
          <a:xfrm>
            <a:off x="-13574" y="2223139"/>
            <a:ext cx="8368603" cy="4635939"/>
          </a:xfrm>
          <a:prstGeom prst="rect">
            <a:avLst/>
          </a:prstGeom>
        </p:spPr>
      </p:pic>
      <p:sp>
        <p:nvSpPr>
          <p:cNvPr id="1048610" name="标题 1"/>
          <p:cNvSpPr txBox="1"/>
          <p:nvPr/>
        </p:nvSpPr>
        <p:spPr>
          <a:xfrm>
            <a:off x="937790" y="814563"/>
            <a:ext cx="2893102" cy="147902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dist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kern="1200">
                <a:solidFill>
                  <a:schemeClr val="accent1"/>
                </a:solidFill>
                <a:latin typeface="思源宋体 CN Heavy" panose="02020900000000000000" pitchFamily="18" charset="-122"/>
                <a:ea typeface="思源宋体 CN Heavy" panose="02020900000000000000" pitchFamily="18" charset="-122"/>
                <a:cs typeface="+mj-cs"/>
              </a:defRPr>
            </a:lvl1pPr>
          </a:lstStyle>
          <a:p>
            <a:pPr algn="just"/>
            <a:r>
              <a:rPr lang="zh-CN" altLang="en-US" dirty="0">
                <a:solidFill>
                  <a:srgbClr val="3F618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目  录</a:t>
            </a:r>
          </a:p>
        </p:txBody>
      </p:sp>
      <p:sp>
        <p:nvSpPr>
          <p:cNvPr id="1048611" name="文本占位符 2"/>
          <p:cNvSpPr txBox="1"/>
          <p:nvPr/>
        </p:nvSpPr>
        <p:spPr>
          <a:xfrm>
            <a:off x="-33464" y="1786991"/>
            <a:ext cx="4140200" cy="147955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dist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  <a:defRPr lang="zh-CN" altLang="en-US" sz="4800" kern="1200" smtClean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zh-CN" altLang="en-US" sz="18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lang="zh-CN" altLang="en-US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3600" dirty="0">
                <a:solidFill>
                  <a:srgbClr val="3F6188"/>
                </a:solidFill>
                <a:latin typeface="Arial" panose="020B0604020202020204" pitchFamily="34" charset="0"/>
                <a:ea typeface="微软雅黑" panose="020B0503020204020204" pitchFamily="34" charset="-122"/>
                <a:sym typeface="Arial" panose="020B0604020202020204" pitchFamily="34" charset="0"/>
              </a:rPr>
              <a:t>contents</a:t>
            </a:r>
            <a:endParaRPr lang="en-US" sz="3600" dirty="0">
              <a:solidFill>
                <a:srgbClr val="3F6188"/>
              </a:solidFill>
              <a:latin typeface="Arial" panose="020B0604020202020204" pitchFamily="34" charset="0"/>
              <a:ea typeface="微软雅黑" panose="020B0503020204020204" pitchFamily="34" charset="-122"/>
              <a:sym typeface="Arial" panose="020B0604020202020204" pitchFamily="34" charset="0"/>
            </a:endParaRPr>
          </a:p>
        </p:txBody>
      </p:sp>
      <p:pic>
        <p:nvPicPr>
          <p:cNvPr id="2097157" name="图片 33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10040941" y="14472"/>
            <a:ext cx="2059340" cy="696169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枚举常量与数组（全局）</a:t>
            </a:r>
          </a:p>
        </p:txBody>
      </p:sp>
      <p:sp>
        <p:nvSpPr>
          <p:cNvPr id="18" name="任意多边形: 形状 20">
            <a:extLst>
              <a:ext uri="{FF2B5EF4-FFF2-40B4-BE49-F238E27FC236}">
                <a16:creationId xmlns:a16="http://schemas.microsoft.com/office/drawing/2014/main" id="{372CB5C3-219D-4E7E-BEC0-4AE3E005F993}"/>
              </a:ext>
            </a:extLst>
          </p:cNvPr>
          <p:cNvSpPr/>
          <p:nvPr/>
        </p:nvSpPr>
        <p:spPr>
          <a:xfrm flipV="1">
            <a:off x="626477" y="6377733"/>
            <a:ext cx="11071129" cy="142065"/>
          </a:xfrm>
          <a:custGeom>
            <a:avLst/>
            <a:gdLst>
              <a:gd name="connsiteX0" fmla="*/ 71220 w 3564556"/>
              <a:gd name="connsiteY0" fmla="*/ 0 h 72299"/>
              <a:gd name="connsiteX1" fmla="*/ 3493336 w 3564556"/>
              <a:gd name="connsiteY1" fmla="*/ 0 h 72299"/>
              <a:gd name="connsiteX2" fmla="*/ 3564556 w 3564556"/>
              <a:gd name="connsiteY2" fmla="*/ 71220 h 72299"/>
              <a:gd name="connsiteX3" fmla="*/ 3564556 w 3564556"/>
              <a:gd name="connsiteY3" fmla="*/ 72299 h 72299"/>
              <a:gd name="connsiteX4" fmla="*/ 0 w 3564556"/>
              <a:gd name="connsiteY4" fmla="*/ 72299 h 72299"/>
              <a:gd name="connsiteX5" fmla="*/ 0 w 3564556"/>
              <a:gd name="connsiteY5" fmla="*/ 71220 h 72299"/>
              <a:gd name="connsiteX6" fmla="*/ 71220 w 3564556"/>
              <a:gd name="connsiteY6" fmla="*/ 0 h 7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64556" h="72299">
                <a:moveTo>
                  <a:pt x="71220" y="0"/>
                </a:moveTo>
                <a:lnTo>
                  <a:pt x="3493336" y="0"/>
                </a:lnTo>
                <a:cubicBezTo>
                  <a:pt x="3532670" y="0"/>
                  <a:pt x="3564556" y="31886"/>
                  <a:pt x="3564556" y="71220"/>
                </a:cubicBezTo>
                <a:lnTo>
                  <a:pt x="3564556" y="72299"/>
                </a:lnTo>
                <a:lnTo>
                  <a:pt x="0" y="72299"/>
                </a:lnTo>
                <a:lnTo>
                  <a:pt x="0" y="71220"/>
                </a:lnTo>
                <a:cubicBezTo>
                  <a:pt x="0" y="31886"/>
                  <a:pt x="31886" y="0"/>
                  <a:pt x="71220" y="0"/>
                </a:cubicBezTo>
                <a:close/>
              </a:path>
            </a:pathLst>
          </a:custGeom>
          <a:gradFill>
            <a:gsLst>
              <a:gs pos="30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236A54DF-F798-4CB6-B314-4C4E58D0EB72}"/>
              </a:ext>
            </a:extLst>
          </p:cNvPr>
          <p:cNvSpPr txBox="1"/>
          <p:nvPr/>
        </p:nvSpPr>
        <p:spPr>
          <a:xfrm>
            <a:off x="964571" y="4881330"/>
            <a:ext cx="108515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                             所有的函数，由于其高度抽象的特性，均能适应不同的任务。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                  </a:t>
            </a:r>
            <a:r>
              <a:rPr lang="zh-CN" altLang="en-US" dirty="0"/>
              <a:t>我们甚至可以说，</a:t>
            </a:r>
            <a:r>
              <a:rPr lang="zh-CN" altLang="en-US" sz="2400" dirty="0">
                <a:solidFill>
                  <a:srgbClr val="30557F"/>
                </a:solidFill>
                <a:ea typeface="华光标题宋_CNKI" panose="02000500000000000000" pitchFamily="2" charset="-122"/>
              </a:rPr>
              <a:t>整个程序都是围绕枚举常量组织的。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875D0B8-F3CB-4414-8C3D-E88EDAA26A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2203" y="2854770"/>
            <a:ext cx="6963747" cy="1876687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B6F525D3-F73C-4934-8889-4ED7271F74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203" y="1030142"/>
            <a:ext cx="6963747" cy="1829055"/>
          </a:xfrm>
          <a:prstGeom prst="rect">
            <a:avLst/>
          </a:prstGeom>
        </p:spPr>
      </p:pic>
      <p:sp>
        <p:nvSpPr>
          <p:cNvPr id="15" name="矩形: 圆角 13">
            <a:extLst>
              <a:ext uri="{FF2B5EF4-FFF2-40B4-BE49-F238E27FC236}">
                <a16:creationId xmlns:a16="http://schemas.microsoft.com/office/drawing/2014/main" id="{0F5FDB15-1DB9-4A9A-8E61-0B0A6393AED9}"/>
              </a:ext>
            </a:extLst>
          </p:cNvPr>
          <p:cNvSpPr/>
          <p:nvPr/>
        </p:nvSpPr>
        <p:spPr>
          <a:xfrm>
            <a:off x="8143192" y="1151221"/>
            <a:ext cx="3198248" cy="3563839"/>
          </a:xfrm>
          <a:prstGeom prst="roundRect">
            <a:avLst>
              <a:gd name="adj" fmla="val 4724"/>
            </a:avLst>
          </a:prstGeom>
          <a:solidFill>
            <a:schemeClr val="bg1"/>
          </a:solidFill>
          <a:ln>
            <a:noFill/>
          </a:ln>
          <a:effectLst>
            <a:outerShdw blurRad="254000" sx="96000" sy="96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r>
              <a:rPr lang="en-US" altLang="zh-CN" sz="1800" dirty="0">
                <a:latin typeface="+mn-ea"/>
                <a:sym typeface="+mn-ea"/>
              </a:rPr>
              <a:t>It is known as "Forest University". The school has a complete teaching and research support system and complete public service facilities.</a:t>
            </a:r>
          </a:p>
          <a:p>
            <a:r>
              <a:rPr lang="en-US" altLang="zh-CN" sz="1800" dirty="0">
                <a:latin typeface="+mn-ea"/>
                <a:sym typeface="+mn-ea"/>
              </a:rPr>
              <a:t>The campus covers an area of more than 7000 mu, with verdant trees, green grass, elegant environment, beautiful scenery and 72% green coverage. </a:t>
            </a:r>
            <a:endParaRPr lang="zh-CN" altLang="en-US" sz="1800" dirty="0"/>
          </a:p>
        </p:txBody>
      </p:sp>
      <p:sp>
        <p:nvSpPr>
          <p:cNvPr id="16" name="文本框 21">
            <a:extLst>
              <a:ext uri="{FF2B5EF4-FFF2-40B4-BE49-F238E27FC236}">
                <a16:creationId xmlns:a16="http://schemas.microsoft.com/office/drawing/2014/main" id="{A81E3DD7-445B-45FE-BC73-7C3ADC6FDF18}"/>
              </a:ext>
            </a:extLst>
          </p:cNvPr>
          <p:cNvSpPr txBox="1"/>
          <p:nvPr/>
        </p:nvSpPr>
        <p:spPr>
          <a:xfrm>
            <a:off x="8590387" y="1932308"/>
            <a:ext cx="26868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+mn-ea"/>
              </a:rPr>
              <a:t>枚举常量与数组的使用为程序带来极强的扩展性</a:t>
            </a: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B4913956-DF6E-4A33-A940-4050A96B3EBE}"/>
              </a:ext>
            </a:extLst>
          </p:cNvPr>
          <p:cNvSpPr/>
          <p:nvPr/>
        </p:nvSpPr>
        <p:spPr>
          <a:xfrm>
            <a:off x="8428360" y="2019675"/>
            <a:ext cx="78723" cy="80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椭圆 19">
            <a:extLst>
              <a:ext uri="{FF2B5EF4-FFF2-40B4-BE49-F238E27FC236}">
                <a16:creationId xmlns:a16="http://schemas.microsoft.com/office/drawing/2014/main" id="{0C270C2E-7EC3-4D86-8D95-0D12DE94183A}"/>
              </a:ext>
            </a:extLst>
          </p:cNvPr>
          <p:cNvSpPr/>
          <p:nvPr/>
        </p:nvSpPr>
        <p:spPr>
          <a:xfrm>
            <a:off x="8446791" y="3007540"/>
            <a:ext cx="78723" cy="8023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文本框 21">
            <a:extLst>
              <a:ext uri="{FF2B5EF4-FFF2-40B4-BE49-F238E27FC236}">
                <a16:creationId xmlns:a16="http://schemas.microsoft.com/office/drawing/2014/main" id="{D578608B-A18F-49DF-8DFE-52B896B509FF}"/>
              </a:ext>
            </a:extLst>
          </p:cNvPr>
          <p:cNvSpPr txBox="1"/>
          <p:nvPr/>
        </p:nvSpPr>
        <p:spPr>
          <a:xfrm>
            <a:off x="8604237" y="2946983"/>
            <a:ext cx="26868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zh-CN" altLang="en-US" sz="1400" dirty="0"/>
              <a:t>所有函数根据枚举常量选择其行为</a:t>
            </a:r>
            <a:br>
              <a:rPr lang="zh-CN" altLang="en-US" sz="1400" dirty="0"/>
            </a:br>
            <a:endParaRPr lang="zh-CN" altLang="en-US" sz="1400" dirty="0"/>
          </a:p>
        </p:txBody>
      </p:sp>
    </p:spTree>
    <p:extLst>
      <p:ext uri="{BB962C8B-B14F-4D97-AF65-F5344CB8AC3E}">
        <p14:creationId xmlns:p14="http://schemas.microsoft.com/office/powerpoint/2010/main" val="97392947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5" name="矩形 6"/>
          <p:cNvSpPr/>
          <p:nvPr/>
        </p:nvSpPr>
        <p:spPr>
          <a:xfrm>
            <a:off x="481658" y="1392741"/>
            <a:ext cx="1438214" cy="144655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b="1" cap="none" spc="0" dirty="0">
                <a:ln w="0"/>
                <a:solidFill>
                  <a:schemeClr val="bg2">
                    <a:lumMod val="90000"/>
                  </a:schemeClr>
                </a:solidFill>
                <a:effectLst/>
              </a:rPr>
              <a:t>03</a:t>
            </a:r>
            <a:endParaRPr lang="zh-CN" altLang="en-US" sz="8800" b="1" cap="none" spc="0" dirty="0">
              <a:ln w="0"/>
              <a:solidFill>
                <a:schemeClr val="bg2">
                  <a:lumMod val="90000"/>
                </a:schemeClr>
              </a:solidFill>
              <a:effectLst/>
            </a:endParaRPr>
          </a:p>
        </p:txBody>
      </p:sp>
      <p:sp>
        <p:nvSpPr>
          <p:cNvPr id="1048646" name="文本框 8"/>
          <p:cNvSpPr txBox="1"/>
          <p:nvPr/>
        </p:nvSpPr>
        <p:spPr>
          <a:xfrm>
            <a:off x="481657" y="2786996"/>
            <a:ext cx="73159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000" dirty="0">
                <a:blipFill dpi="0" rotWithShape="1">
                  <a:blip r:embed="rId2"/>
                  <a:srcRect/>
                  <a:tile tx="0" ty="0" sx="100000" sy="100000" flip="none" algn="b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创新点</a:t>
            </a:r>
          </a:p>
        </p:txBody>
      </p:sp>
      <p:cxnSp>
        <p:nvCxnSpPr>
          <p:cNvPr id="3145738" name="直接连接符 11"/>
          <p:cNvCxnSpPr>
            <a:cxnSpLocks/>
          </p:cNvCxnSpPr>
          <p:nvPr/>
        </p:nvCxnSpPr>
        <p:spPr>
          <a:xfrm>
            <a:off x="5708337" y="6050179"/>
            <a:ext cx="64836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9" name="直接连接符 12"/>
          <p:cNvCxnSpPr>
            <a:cxnSpLocks/>
          </p:cNvCxnSpPr>
          <p:nvPr/>
        </p:nvCxnSpPr>
        <p:spPr>
          <a:xfrm>
            <a:off x="7495953" y="6544340"/>
            <a:ext cx="46960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40" name="直接连接符 15"/>
          <p:cNvCxnSpPr>
            <a:cxnSpLocks/>
          </p:cNvCxnSpPr>
          <p:nvPr/>
        </p:nvCxnSpPr>
        <p:spPr>
          <a:xfrm>
            <a:off x="11710341" y="3"/>
            <a:ext cx="0" cy="68579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97165" name="图片 3"/>
          <p:cNvPicPr>
            <a:picLocks noChangeAspect="1"/>
          </p:cNvPicPr>
          <p:nvPr/>
        </p:nvPicPr>
        <p:blipFill rotWithShape="1">
          <a:blip r:embed="rId2"/>
          <a:srcRect l="21803" r="22132"/>
          <a:stretch>
            <a:fillRect/>
          </a:stretch>
        </p:blipFill>
        <p:spPr>
          <a:xfrm>
            <a:off x="6790169" y="1233380"/>
            <a:ext cx="4319998" cy="432263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0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68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97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98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56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99" name="文本框 11"/>
          <p:cNvSpPr txBox="1"/>
          <p:nvPr/>
        </p:nvSpPr>
        <p:spPr>
          <a:xfrm>
            <a:off x="720312" y="522977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总结</a:t>
            </a:r>
          </a:p>
        </p:txBody>
      </p:sp>
      <p:grpSp>
        <p:nvGrpSpPr>
          <p:cNvPr id="69" name="组合 13"/>
          <p:cNvGrpSpPr/>
          <p:nvPr/>
        </p:nvGrpSpPr>
        <p:grpSpPr>
          <a:xfrm>
            <a:off x="1503640" y="2332216"/>
            <a:ext cx="3452243" cy="584775"/>
            <a:chOff x="205202" y="3837467"/>
            <a:chExt cx="1719113" cy="584775"/>
          </a:xfrm>
        </p:grpSpPr>
        <p:sp>
          <p:nvSpPr>
            <p:cNvPr id="1048700" name="文本框 14"/>
            <p:cNvSpPr txBox="1"/>
            <p:nvPr/>
          </p:nvSpPr>
          <p:spPr>
            <a:xfrm>
              <a:off x="205202" y="3837467"/>
              <a:ext cx="3186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01</a:t>
              </a:r>
              <a:endParaRPr lang="zh-CN" altLang="en-US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8701" name="文本框 15"/>
            <p:cNvSpPr txBox="1"/>
            <p:nvPr/>
          </p:nvSpPr>
          <p:spPr>
            <a:xfrm>
              <a:off x="491302" y="3941439"/>
              <a:ext cx="143301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pc="100" dirty="0">
                  <a:solidFill>
                    <a:srgbClr val="3055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算法与数据结构的使用</a:t>
              </a:r>
            </a:p>
          </p:txBody>
        </p:sp>
      </p:grpSp>
      <p:grpSp>
        <p:nvGrpSpPr>
          <p:cNvPr id="70" name="组合 12"/>
          <p:cNvGrpSpPr/>
          <p:nvPr/>
        </p:nvGrpSpPr>
        <p:grpSpPr>
          <a:xfrm>
            <a:off x="7782834" y="2392500"/>
            <a:ext cx="718320" cy="584775"/>
            <a:chOff x="745406" y="3857085"/>
            <a:chExt cx="357701" cy="584775"/>
          </a:xfrm>
        </p:grpSpPr>
        <p:sp>
          <p:nvSpPr>
            <p:cNvPr id="1048702" name="文本框 16"/>
            <p:cNvSpPr txBox="1"/>
            <p:nvPr/>
          </p:nvSpPr>
          <p:spPr>
            <a:xfrm>
              <a:off x="745406" y="3857085"/>
              <a:ext cx="3186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02</a:t>
              </a:r>
              <a:endParaRPr lang="zh-CN" altLang="en-US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8703" name="文本框 18"/>
            <p:cNvSpPr txBox="1"/>
            <p:nvPr/>
          </p:nvSpPr>
          <p:spPr>
            <a:xfrm>
              <a:off x="1011117" y="3970683"/>
              <a:ext cx="919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endParaRPr lang="zh-CN" altLang="en-US" sz="2000" b="1" spc="100" dirty="0">
                <a:solidFill>
                  <a:srgbClr val="30557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</p:grpSp>
      <p:grpSp>
        <p:nvGrpSpPr>
          <p:cNvPr id="71" name="组合 19"/>
          <p:cNvGrpSpPr/>
          <p:nvPr/>
        </p:nvGrpSpPr>
        <p:grpSpPr>
          <a:xfrm>
            <a:off x="7880236" y="4265944"/>
            <a:ext cx="2334082" cy="584775"/>
            <a:chOff x="745406" y="3857085"/>
            <a:chExt cx="1162303" cy="584775"/>
          </a:xfrm>
        </p:grpSpPr>
        <p:sp>
          <p:nvSpPr>
            <p:cNvPr id="1048704" name="文本框 20"/>
            <p:cNvSpPr txBox="1"/>
            <p:nvPr/>
          </p:nvSpPr>
          <p:spPr>
            <a:xfrm>
              <a:off x="745406" y="3857085"/>
              <a:ext cx="3186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03</a:t>
              </a:r>
              <a:endParaRPr lang="zh-CN" altLang="en-US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8705" name="文本框 21"/>
            <p:cNvSpPr txBox="1"/>
            <p:nvPr/>
          </p:nvSpPr>
          <p:spPr>
            <a:xfrm>
              <a:off x="1011117" y="3970683"/>
              <a:ext cx="896592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pc="100" dirty="0">
                  <a:solidFill>
                    <a:srgbClr val="3055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极强的扩展性</a:t>
              </a:r>
            </a:p>
          </p:txBody>
        </p:sp>
      </p:grpSp>
      <p:sp>
        <p:nvSpPr>
          <p:cNvPr id="1048706" name="文本框 5"/>
          <p:cNvSpPr txBox="1"/>
          <p:nvPr/>
        </p:nvSpPr>
        <p:spPr>
          <a:xfrm>
            <a:off x="802076" y="2800340"/>
            <a:ext cx="38675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sym typeface="+mn-ea"/>
              </a:rPr>
              <a:t>遗传算法在金融指标组合中的应用；</a:t>
            </a:r>
            <a:endParaRPr lang="en-US" altLang="zh-CN" dirty="0">
              <a:latin typeface="+mn-ea"/>
              <a:sym typeface="+mn-ea"/>
            </a:endParaRPr>
          </a:p>
          <a:p>
            <a:r>
              <a:rPr lang="en-US" altLang="zh-CN" dirty="0"/>
              <a:t>AR</a:t>
            </a:r>
            <a:r>
              <a:rPr lang="zh-CN" altLang="en-US" dirty="0"/>
              <a:t>模型在金融时间序列中的应用；</a:t>
            </a:r>
            <a:endParaRPr lang="en-US" altLang="zh-CN" dirty="0"/>
          </a:p>
          <a:p>
            <a:r>
              <a:rPr lang="zh-CN" altLang="en-US" dirty="0"/>
              <a:t>单调队列等高效数据结构的使用。</a:t>
            </a:r>
          </a:p>
        </p:txBody>
      </p:sp>
      <p:sp>
        <p:nvSpPr>
          <p:cNvPr id="1048707" name="文本框 22"/>
          <p:cNvSpPr txBox="1"/>
          <p:nvPr/>
        </p:nvSpPr>
        <p:spPr>
          <a:xfrm>
            <a:off x="7880237" y="2912213"/>
            <a:ext cx="4090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sym typeface="Arial" panose="020B0604020202020204" pitchFamily="34" charset="0"/>
              </a:rPr>
              <a:t>函数指针、泛型、多态的广泛使用。</a:t>
            </a:r>
          </a:p>
          <a:p>
            <a:endParaRPr lang="en-US" altLang="zh-CN" dirty="0">
              <a:latin typeface="+mn-ea"/>
              <a:sym typeface="+mn-ea"/>
            </a:endParaRPr>
          </a:p>
        </p:txBody>
      </p:sp>
      <p:sp>
        <p:nvSpPr>
          <p:cNvPr id="1048708" name="文本框 23"/>
          <p:cNvSpPr txBox="1"/>
          <p:nvPr/>
        </p:nvSpPr>
        <p:spPr>
          <a:xfrm>
            <a:off x="7880237" y="4841663"/>
            <a:ext cx="377836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sym typeface="Arial" panose="020B0604020202020204" pitchFamily="34" charset="0"/>
              </a:rPr>
              <a:t>函数指针、泛型、多态的广泛使用，使函数的抽象能力大大增强</a:t>
            </a:r>
          </a:p>
          <a:p>
            <a:endParaRPr lang="en-US" altLang="zh-CN" dirty="0">
              <a:latin typeface="+mn-ea"/>
              <a:sym typeface="+mn-ea"/>
            </a:endParaRPr>
          </a:p>
        </p:txBody>
      </p:sp>
      <p:sp>
        <p:nvSpPr>
          <p:cNvPr id="1048709" name="椭圆 24"/>
          <p:cNvSpPr/>
          <p:nvPr/>
        </p:nvSpPr>
        <p:spPr>
          <a:xfrm>
            <a:off x="4922520" y="2393092"/>
            <a:ext cx="2346960" cy="2346960"/>
          </a:xfrm>
          <a:prstGeom prst="ellipse">
            <a:avLst/>
          </a:prstGeom>
          <a:noFill/>
          <a:ln w="0">
            <a:gradFill>
              <a:gsLst>
                <a:gs pos="0">
                  <a:schemeClr val="accent1">
                    <a:alpha val="0"/>
                  </a:schemeClr>
                </a:gs>
                <a:gs pos="29000">
                  <a:schemeClr val="accent1"/>
                </a:gs>
                <a:gs pos="45500">
                  <a:schemeClr val="accent1">
                    <a:alpha val="0"/>
                  </a:schemeClr>
                </a:gs>
                <a:gs pos="63000">
                  <a:schemeClr val="accent1"/>
                </a:gs>
                <a:gs pos="94000">
                  <a:schemeClr val="accent1">
                    <a:alpha val="0"/>
                  </a:schemeClr>
                </a:gs>
              </a:gsLst>
              <a:lin ang="5400000" scaled="1"/>
            </a:gra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sp>
        <p:nvSpPr>
          <p:cNvPr id="1048710" name="椭圆 25"/>
          <p:cNvSpPr/>
          <p:nvPr/>
        </p:nvSpPr>
        <p:spPr>
          <a:xfrm>
            <a:off x="4563458" y="2034030"/>
            <a:ext cx="3065084" cy="3065084"/>
          </a:xfrm>
          <a:prstGeom prst="ellipse">
            <a:avLst/>
          </a:prstGeom>
          <a:noFill/>
          <a:ln w="0">
            <a:gradFill>
              <a:gsLst>
                <a:gs pos="9000">
                  <a:schemeClr val="accent1">
                    <a:alpha val="0"/>
                  </a:schemeClr>
                </a:gs>
                <a:gs pos="35000">
                  <a:schemeClr val="accent5">
                    <a:lumMod val="60000"/>
                    <a:lumOff val="40000"/>
                  </a:schemeClr>
                </a:gs>
                <a:gs pos="54000">
                  <a:schemeClr val="accent5">
                    <a:lumMod val="20000"/>
                    <a:lumOff val="80000"/>
                  </a:schemeClr>
                </a:gs>
                <a:gs pos="100000">
                  <a:schemeClr val="accent1"/>
                </a:gs>
              </a:gsLst>
              <a:lin ang="5400000" scaled="0"/>
            </a:gradFill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zh-CN" altLang="en-US" sz="2000" dirty="0">
              <a:solidFill>
                <a:schemeClr val="tx1">
                  <a:lumMod val="85000"/>
                  <a:lumOff val="15000"/>
                </a:schemeClr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</a:endParaRPr>
          </a:p>
        </p:txBody>
      </p:sp>
      <p:grpSp>
        <p:nvGrpSpPr>
          <p:cNvPr id="72" name="组合 26"/>
          <p:cNvGrpSpPr/>
          <p:nvPr/>
        </p:nvGrpSpPr>
        <p:grpSpPr>
          <a:xfrm>
            <a:off x="7438454" y="2868069"/>
            <a:ext cx="98558" cy="1446798"/>
            <a:chOff x="4551266" y="2572407"/>
            <a:chExt cx="98558" cy="144679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048711" name="椭圆 27"/>
            <p:cNvSpPr/>
            <p:nvPr/>
          </p:nvSpPr>
          <p:spPr>
            <a:xfrm>
              <a:off x="4551266" y="2572407"/>
              <a:ext cx="97845" cy="97845"/>
            </a:xfrm>
            <a:prstGeom prst="ellipse">
              <a:avLst/>
            </a:prstGeom>
            <a:grpFill/>
            <a:ln w="12700"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innerShdw blurRad="63500" dist="254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1048712" name="椭圆 28"/>
            <p:cNvSpPr/>
            <p:nvPr/>
          </p:nvSpPr>
          <p:spPr>
            <a:xfrm>
              <a:off x="4551979" y="3921360"/>
              <a:ext cx="97845" cy="97845"/>
            </a:xfrm>
            <a:prstGeom prst="ellipse">
              <a:avLst/>
            </a:prstGeom>
            <a:grpFill/>
            <a:ln w="12700"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innerShdw blurRad="63500" dist="254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grpSp>
        <p:nvGrpSpPr>
          <p:cNvPr id="73" name="组合 29"/>
          <p:cNvGrpSpPr/>
          <p:nvPr/>
        </p:nvGrpSpPr>
        <p:grpSpPr>
          <a:xfrm>
            <a:off x="4669672" y="2853893"/>
            <a:ext cx="98558" cy="1446798"/>
            <a:chOff x="4551266" y="2572407"/>
            <a:chExt cx="98558" cy="1446798"/>
          </a:xfrm>
          <a:solidFill>
            <a:schemeClr val="accent5">
              <a:lumMod val="60000"/>
              <a:lumOff val="40000"/>
            </a:schemeClr>
          </a:solidFill>
        </p:grpSpPr>
        <p:sp>
          <p:nvSpPr>
            <p:cNvPr id="1048713" name="椭圆 30"/>
            <p:cNvSpPr/>
            <p:nvPr/>
          </p:nvSpPr>
          <p:spPr>
            <a:xfrm>
              <a:off x="4551266" y="2572407"/>
              <a:ext cx="97845" cy="97845"/>
            </a:xfrm>
            <a:prstGeom prst="ellipse">
              <a:avLst/>
            </a:prstGeom>
            <a:grpFill/>
            <a:ln w="12700"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innerShdw blurRad="63500" dist="254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  <p:sp>
          <p:nvSpPr>
            <p:cNvPr id="1048714" name="椭圆 31"/>
            <p:cNvSpPr/>
            <p:nvPr/>
          </p:nvSpPr>
          <p:spPr>
            <a:xfrm>
              <a:off x="4551979" y="3921360"/>
              <a:ext cx="97845" cy="97845"/>
            </a:xfrm>
            <a:prstGeom prst="ellipse">
              <a:avLst/>
            </a:prstGeom>
            <a:grpFill/>
            <a:ln w="12700">
              <a:solidFill>
                <a:schemeClr val="accent5">
                  <a:lumMod val="60000"/>
                  <a:lumOff val="40000"/>
                </a:schemeClr>
              </a:solidFill>
            </a:ln>
            <a:effectLst>
              <a:innerShdw blurRad="63500" dist="25400" dir="13500000">
                <a:prstClr val="black">
                  <a:alpha val="4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zh-CN" altLang="en-US">
                <a:effectLst>
                  <a:innerShdw blurRad="63500" dist="50800" dir="13500000">
                    <a:prstClr val="black">
                      <a:alpha val="50000"/>
                    </a:prstClr>
                  </a:innerShdw>
                </a:effectLst>
              </a:endParaRPr>
            </a:p>
          </p:txBody>
        </p:sp>
      </p:grpSp>
      <p:sp>
        <p:nvSpPr>
          <p:cNvPr id="1048715" name="矩形: 圆角 34"/>
          <p:cNvSpPr/>
          <p:nvPr/>
        </p:nvSpPr>
        <p:spPr>
          <a:xfrm>
            <a:off x="5533352" y="1348178"/>
            <a:ext cx="3032502" cy="543754"/>
          </a:xfrm>
          <a:prstGeom prst="roundRect">
            <a:avLst>
              <a:gd name="adj" fmla="val 0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r>
              <a:rPr lang="zh-CN" altLang="en-US" sz="2400" b="1" spc="100" dirty="0">
                <a:solidFill>
                  <a:schemeClr val="accent1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创新点</a:t>
            </a:r>
          </a:p>
        </p:txBody>
      </p:sp>
      <p:cxnSp>
        <p:nvCxnSpPr>
          <p:cNvPr id="3145757" name="直接连接符 35"/>
          <p:cNvCxnSpPr>
            <a:cxnSpLocks/>
          </p:cNvCxnSpPr>
          <p:nvPr/>
        </p:nvCxnSpPr>
        <p:spPr>
          <a:xfrm>
            <a:off x="5716211" y="1875299"/>
            <a:ext cx="759577" cy="0"/>
          </a:xfrm>
          <a:prstGeom prst="line">
            <a:avLst/>
          </a:prstGeom>
          <a:ln w="508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716" name="文本框 36"/>
          <p:cNvSpPr txBox="1"/>
          <p:nvPr/>
        </p:nvSpPr>
        <p:spPr>
          <a:xfrm>
            <a:off x="2133599" y="3356639"/>
            <a:ext cx="79248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2000" dirty="0">
                <a:solidFill>
                  <a:schemeClr val="accent5">
                    <a:lumMod val="75000"/>
                  </a:schemeClr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股票行情分析系统</a:t>
            </a:r>
          </a:p>
        </p:txBody>
      </p:sp>
      <p:grpSp>
        <p:nvGrpSpPr>
          <p:cNvPr id="74" name="组合 37"/>
          <p:cNvGrpSpPr/>
          <p:nvPr/>
        </p:nvGrpSpPr>
        <p:grpSpPr>
          <a:xfrm>
            <a:off x="1899242" y="4202998"/>
            <a:ext cx="2603385" cy="584775"/>
            <a:chOff x="745406" y="3857085"/>
            <a:chExt cx="1296407" cy="584775"/>
          </a:xfrm>
        </p:grpSpPr>
        <p:sp>
          <p:nvSpPr>
            <p:cNvPr id="1048717" name="文本框 38"/>
            <p:cNvSpPr txBox="1"/>
            <p:nvPr/>
          </p:nvSpPr>
          <p:spPr>
            <a:xfrm>
              <a:off x="745406" y="3857085"/>
              <a:ext cx="3186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04</a:t>
              </a:r>
              <a:endParaRPr lang="zh-CN" altLang="en-US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1048718" name="文本框 39"/>
            <p:cNvSpPr txBox="1"/>
            <p:nvPr/>
          </p:nvSpPr>
          <p:spPr>
            <a:xfrm>
              <a:off x="1011117" y="3970683"/>
              <a:ext cx="103069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pc="100" dirty="0">
                  <a:solidFill>
                    <a:srgbClr val="3055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函数与宏的封装</a:t>
              </a:r>
            </a:p>
          </p:txBody>
        </p:sp>
      </p:grpSp>
      <p:sp>
        <p:nvSpPr>
          <p:cNvPr id="1048719" name="文本框 40"/>
          <p:cNvSpPr txBox="1"/>
          <p:nvPr/>
        </p:nvSpPr>
        <p:spPr>
          <a:xfrm>
            <a:off x="784508" y="4716625"/>
            <a:ext cx="3778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sym typeface="+mn-ea"/>
              </a:rPr>
              <a:t>函数与宏的封装使得程序有较高的安全性、可读性</a:t>
            </a:r>
            <a:endParaRPr lang="en-US" altLang="zh-CN" dirty="0">
              <a:latin typeface="+mn-ea"/>
              <a:sym typeface="+mn-ea"/>
            </a:endParaRPr>
          </a:p>
        </p:txBody>
      </p:sp>
      <p:sp>
        <p:nvSpPr>
          <p:cNvPr id="35" name="文本框 15">
            <a:extLst>
              <a:ext uri="{FF2B5EF4-FFF2-40B4-BE49-F238E27FC236}">
                <a16:creationId xmlns:a16="http://schemas.microsoft.com/office/drawing/2014/main" id="{0B122C28-72B7-456E-B675-068D85D518B4}"/>
              </a:ext>
            </a:extLst>
          </p:cNvPr>
          <p:cNvSpPr txBox="1"/>
          <p:nvPr/>
        </p:nvSpPr>
        <p:spPr>
          <a:xfrm>
            <a:off x="8470498" y="2465432"/>
            <a:ext cx="33457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b="1" spc="100" dirty="0">
                <a:solidFill>
                  <a:srgbClr val="30557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C</a:t>
            </a:r>
            <a:r>
              <a:rPr lang="zh-CN" altLang="en-US" sz="2000" b="1" spc="100" dirty="0">
                <a:solidFill>
                  <a:srgbClr val="30557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语言高级编程技巧的使用</a:t>
            </a:r>
          </a:p>
        </p:txBody>
      </p:sp>
      <p:grpSp>
        <p:nvGrpSpPr>
          <p:cNvPr id="36" name="组合 37">
            <a:extLst>
              <a:ext uri="{FF2B5EF4-FFF2-40B4-BE49-F238E27FC236}">
                <a16:creationId xmlns:a16="http://schemas.microsoft.com/office/drawing/2014/main" id="{961BDFCA-A8C6-45CD-8473-84836C09BBCD}"/>
              </a:ext>
            </a:extLst>
          </p:cNvPr>
          <p:cNvGrpSpPr/>
          <p:nvPr/>
        </p:nvGrpSpPr>
        <p:grpSpPr>
          <a:xfrm>
            <a:off x="4733252" y="5165788"/>
            <a:ext cx="2603388" cy="584775"/>
            <a:chOff x="745406" y="3857085"/>
            <a:chExt cx="1296406" cy="584775"/>
          </a:xfrm>
        </p:grpSpPr>
        <p:sp>
          <p:nvSpPr>
            <p:cNvPr id="37" name="文本框 38">
              <a:extLst>
                <a:ext uri="{FF2B5EF4-FFF2-40B4-BE49-F238E27FC236}">
                  <a16:creationId xmlns:a16="http://schemas.microsoft.com/office/drawing/2014/main" id="{78DE3C48-E8A7-4925-8C96-4B06C0E26206}"/>
                </a:ext>
              </a:extLst>
            </p:cNvPr>
            <p:cNvSpPr txBox="1"/>
            <p:nvPr/>
          </p:nvSpPr>
          <p:spPr>
            <a:xfrm>
              <a:off x="745406" y="3857085"/>
              <a:ext cx="318660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3200" dirty="0">
                  <a:solidFill>
                    <a:schemeClr val="accent5">
                      <a:lumMod val="75000"/>
                    </a:schemeClr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05</a:t>
              </a:r>
              <a:endParaRPr lang="zh-CN" altLang="en-US" sz="3200" dirty="0">
                <a:solidFill>
                  <a:schemeClr val="accent5">
                    <a:lumMod val="75000"/>
                  </a:schemeClr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endParaRPr>
            </a:p>
          </p:txBody>
        </p:sp>
        <p:sp>
          <p:nvSpPr>
            <p:cNvPr id="38" name="文本框 39">
              <a:extLst>
                <a:ext uri="{FF2B5EF4-FFF2-40B4-BE49-F238E27FC236}">
                  <a16:creationId xmlns:a16="http://schemas.microsoft.com/office/drawing/2014/main" id="{80124D31-053B-4BB2-96E5-8455EAACE0FD}"/>
                </a:ext>
              </a:extLst>
            </p:cNvPr>
            <p:cNvSpPr txBox="1"/>
            <p:nvPr/>
          </p:nvSpPr>
          <p:spPr>
            <a:xfrm>
              <a:off x="1011117" y="3970683"/>
              <a:ext cx="10306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b="1" spc="100" dirty="0">
                  <a:solidFill>
                    <a:srgbClr val="30557F"/>
                  </a:solidFill>
                  <a:latin typeface="Arial" panose="020B0604020202020204" pitchFamily="34" charset="0"/>
                  <a:ea typeface="微软雅黑" panose="020B0503020204020204" pitchFamily="34" charset="-122"/>
                  <a:cs typeface="+mn-ea"/>
                  <a:sym typeface="Arial" panose="020B0604020202020204" pitchFamily="34" charset="0"/>
                </a:rPr>
                <a:t>调试技巧的使用</a:t>
              </a:r>
            </a:p>
          </p:txBody>
        </p:sp>
      </p:grpSp>
      <p:sp>
        <p:nvSpPr>
          <p:cNvPr id="39" name="文本框 23">
            <a:extLst>
              <a:ext uri="{FF2B5EF4-FFF2-40B4-BE49-F238E27FC236}">
                <a16:creationId xmlns:a16="http://schemas.microsoft.com/office/drawing/2014/main" id="{CFADCCD2-46C0-46BB-A307-576F62DFAD4F}"/>
              </a:ext>
            </a:extLst>
          </p:cNvPr>
          <p:cNvSpPr txBox="1"/>
          <p:nvPr/>
        </p:nvSpPr>
        <p:spPr>
          <a:xfrm>
            <a:off x="4311764" y="5686837"/>
            <a:ext cx="3778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sym typeface="Arial" panose="020B0604020202020204" pitchFamily="34" charset="0"/>
              </a:rPr>
              <a:t>预编译命令、运行日志的使用</a:t>
            </a:r>
            <a:endParaRPr lang="en-US" altLang="zh-CN" dirty="0">
              <a:latin typeface="+mn-ea"/>
              <a:sym typeface="+mn-ea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8" name="矩形: 圆角 21"/>
          <p:cNvSpPr/>
          <p:nvPr/>
        </p:nvSpPr>
        <p:spPr>
          <a:xfrm>
            <a:off x="620103" y="4480560"/>
            <a:ext cx="11077502" cy="1572438"/>
          </a:xfrm>
          <a:prstGeom prst="roundRect">
            <a:avLst>
              <a:gd name="adj" fmla="val 6850"/>
            </a:avLst>
          </a:prstGeom>
          <a:solidFill>
            <a:schemeClr val="bg1"/>
          </a:solidFill>
          <a:ln>
            <a:noFill/>
          </a:ln>
          <a:effectLst>
            <a:outerShdw blurRad="762000" sx="101000" sy="101000" algn="ctr" rotWithShape="0">
              <a:schemeClr val="accent5">
                <a:lumMod val="40000"/>
                <a:lumOff val="6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97166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6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49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50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41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51" name="文本框 11"/>
          <p:cNvSpPr txBox="1"/>
          <p:nvPr/>
        </p:nvSpPr>
        <p:spPr>
          <a:xfrm>
            <a:off x="720312" y="522977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AR</a:t>
            </a: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模型预测结果示例</a:t>
            </a:r>
            <a:endParaRPr lang="zh-CN" altLang="en-US" sz="2400" dirty="0">
              <a:solidFill>
                <a:srgbClr val="2F547E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graphicFrame>
        <p:nvGraphicFramePr>
          <p:cNvPr id="4194304" name="图表 17"/>
          <p:cNvGraphicFramePr>
            <a:graphicFrameLocks/>
          </p:cNvGraphicFramePr>
          <p:nvPr/>
        </p:nvGraphicFramePr>
        <p:xfrm>
          <a:off x="276870" y="1830959"/>
          <a:ext cx="4656455" cy="409320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1048653" name="任意多边形: 形状 20"/>
          <p:cNvSpPr/>
          <p:nvPr/>
        </p:nvSpPr>
        <p:spPr>
          <a:xfrm flipV="1">
            <a:off x="626476" y="6045114"/>
            <a:ext cx="11071129" cy="142065"/>
          </a:xfrm>
          <a:custGeom>
            <a:avLst/>
            <a:gdLst>
              <a:gd name="connsiteX0" fmla="*/ 71220 w 3564556"/>
              <a:gd name="connsiteY0" fmla="*/ 0 h 72299"/>
              <a:gd name="connsiteX1" fmla="*/ 3493336 w 3564556"/>
              <a:gd name="connsiteY1" fmla="*/ 0 h 72299"/>
              <a:gd name="connsiteX2" fmla="*/ 3564556 w 3564556"/>
              <a:gd name="connsiteY2" fmla="*/ 71220 h 72299"/>
              <a:gd name="connsiteX3" fmla="*/ 3564556 w 3564556"/>
              <a:gd name="connsiteY3" fmla="*/ 72299 h 72299"/>
              <a:gd name="connsiteX4" fmla="*/ 0 w 3564556"/>
              <a:gd name="connsiteY4" fmla="*/ 72299 h 72299"/>
              <a:gd name="connsiteX5" fmla="*/ 0 w 3564556"/>
              <a:gd name="connsiteY5" fmla="*/ 71220 h 72299"/>
              <a:gd name="connsiteX6" fmla="*/ 71220 w 3564556"/>
              <a:gd name="connsiteY6" fmla="*/ 0 h 7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64556" h="72299">
                <a:moveTo>
                  <a:pt x="71220" y="0"/>
                </a:moveTo>
                <a:lnTo>
                  <a:pt x="3493336" y="0"/>
                </a:lnTo>
                <a:cubicBezTo>
                  <a:pt x="3532670" y="0"/>
                  <a:pt x="3564556" y="31886"/>
                  <a:pt x="3564556" y="71220"/>
                </a:cubicBezTo>
                <a:lnTo>
                  <a:pt x="3564556" y="72299"/>
                </a:lnTo>
                <a:lnTo>
                  <a:pt x="0" y="72299"/>
                </a:lnTo>
                <a:lnTo>
                  <a:pt x="0" y="71220"/>
                </a:lnTo>
                <a:cubicBezTo>
                  <a:pt x="0" y="31886"/>
                  <a:pt x="31886" y="0"/>
                  <a:pt x="71220" y="0"/>
                </a:cubicBezTo>
                <a:close/>
              </a:path>
            </a:pathLst>
          </a:custGeom>
          <a:gradFill>
            <a:gsLst>
              <a:gs pos="30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graphicFrame>
        <p:nvGraphicFramePr>
          <p:cNvPr id="4194305" name="表格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0742918"/>
              </p:ext>
            </p:extLst>
          </p:nvPr>
        </p:nvGraphicFramePr>
        <p:xfrm>
          <a:off x="620103" y="1313185"/>
          <a:ext cx="4860672" cy="1871035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21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5371">
                <a:tc>
                  <a:txBody>
                    <a:bodyPr/>
                    <a:lstStyle/>
                    <a:p>
                      <a:pPr algn="ctr"/>
                      <a:endParaRPr lang="zh-CN" altLang="en-US" sz="2100" b="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marL="109192" marR="109192" marT="54596" marB="54596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4.10</a:t>
                      </a:r>
                      <a:endParaRPr lang="zh-CN" altLang="en-US" sz="1800" b="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marL="109192" marR="109192" marT="54596" marB="5459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4.11</a:t>
                      </a:r>
                      <a:endParaRPr lang="zh-CN" altLang="en-US" sz="1800" b="0" kern="12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marL="109192" marR="109192" marT="54596" marB="5459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4.12</a:t>
                      </a:r>
                      <a:endParaRPr lang="zh-CN" altLang="en-US" sz="1800" b="0" kern="12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marL="109192" marR="109192" marT="54596" marB="5459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300161</a:t>
                      </a:r>
                      <a:r>
                        <a:rPr lang="zh-CN" altLang="en-US" sz="1800" b="0" kern="12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（实际）</a:t>
                      </a:r>
                    </a:p>
                  </a:txBody>
                  <a:tcPr marL="109192" marR="109192" marT="54596" marB="54596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26.21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marL="109192" marR="109192" marT="54596" marB="5459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26.58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marL="109192" marR="109192" marT="54596" marB="5459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27.01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marL="109192" marR="109192" marT="54596" marB="5459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37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300161</a:t>
                      </a:r>
                      <a:r>
                        <a:rPr lang="zh-CN" altLang="en-US" sz="1800" b="0" kern="12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（预测）</a:t>
                      </a:r>
                    </a:p>
                  </a:txBody>
                  <a:tcPr marL="109192" marR="109192" marT="54596" marB="54596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26.34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marL="109192" marR="109192" marT="54596" marB="5459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26.70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marL="109192" marR="109192" marT="54596" marB="5459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27.00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marL="109192" marR="109192" marT="54596" marB="5459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48655" name="文本框 9"/>
          <p:cNvSpPr txBox="1"/>
          <p:nvPr/>
        </p:nvSpPr>
        <p:spPr>
          <a:xfrm>
            <a:off x="1054856" y="5038456"/>
            <a:ext cx="1093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sym typeface="+mn-ea"/>
              </a:rPr>
              <a:t>金融序列具有非平稳性、低信噪比等特点，难以准确预测。当前展示部分拟合得较好的结果。</a:t>
            </a:r>
            <a:endParaRPr lang="zh-CN" altLang="en-US" dirty="0"/>
          </a:p>
        </p:txBody>
      </p:sp>
      <p:graphicFrame>
        <p:nvGraphicFramePr>
          <p:cNvPr id="16" name="表格 15">
            <a:extLst>
              <a:ext uri="{FF2B5EF4-FFF2-40B4-BE49-F238E27FC236}">
                <a16:creationId xmlns:a16="http://schemas.microsoft.com/office/drawing/2014/main" id="{BDA1E511-1E38-4117-A8DD-F2FFC167B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5475373"/>
              </p:ext>
            </p:extLst>
          </p:nvPr>
        </p:nvGraphicFramePr>
        <p:xfrm>
          <a:off x="6096000" y="1313184"/>
          <a:ext cx="4860672" cy="1871035"/>
        </p:xfrm>
        <a:graphic>
          <a:graphicData uri="http://schemas.openxmlformats.org/drawingml/2006/table">
            <a:tbl>
              <a:tblPr firstRow="1" bandRow="1">
                <a:tableStyleId>{74C1A8A3-306A-4EB7-A6B1-4F7E0EB9C5D6}</a:tableStyleId>
              </a:tblPr>
              <a:tblGrid>
                <a:gridCol w="121516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151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1516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1516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55371">
                <a:tc>
                  <a:txBody>
                    <a:bodyPr/>
                    <a:lstStyle/>
                    <a:p>
                      <a:pPr algn="ctr"/>
                      <a:endParaRPr lang="zh-CN" altLang="en-US" sz="2100" b="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marL="109192" marR="109192" marT="54596" marB="54596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4.24</a:t>
                      </a:r>
                      <a:endParaRPr lang="zh-CN" altLang="en-US" sz="1800" b="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marL="109192" marR="109192" marT="54596" marB="5459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4.25</a:t>
                      </a:r>
                      <a:endParaRPr lang="zh-CN" altLang="en-US" sz="1800" b="0" kern="12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marL="109192" marR="109192" marT="54596" marB="5459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4.28</a:t>
                      </a:r>
                      <a:endParaRPr lang="zh-CN" altLang="en-US" sz="1800" b="0" kern="1200" dirty="0">
                        <a:solidFill>
                          <a:schemeClr val="accent1"/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marL="109192" marR="109192" marT="54596" marB="5459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55371"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600066</a:t>
                      </a:r>
                      <a:r>
                        <a:rPr lang="zh-CN" altLang="en-US" sz="1800" b="0" kern="12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（实际）</a:t>
                      </a:r>
                    </a:p>
                  </a:txBody>
                  <a:tcPr marL="109192" marR="109192" marT="54596" marB="54596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27.75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marL="109192" marR="109192" marT="54596" marB="5459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27.56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marL="109192" marR="109192" marT="54596" marB="5459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27.21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marL="109192" marR="109192" marT="54596" marB="5459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5371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altLang="zh-CN" sz="1800" b="0" kern="12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600066</a:t>
                      </a:r>
                      <a:r>
                        <a:rPr lang="zh-CN" altLang="en-US" sz="1800" b="0" kern="1200" dirty="0">
                          <a:solidFill>
                            <a:schemeClr val="accent1"/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（预测）</a:t>
                      </a:r>
                    </a:p>
                  </a:txBody>
                  <a:tcPr marL="109192" marR="109192" marT="54596" marB="54596" anchor="ctr"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27.75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marL="109192" marR="109192" marT="54596" marB="5459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27.62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marL="109192" marR="109192" marT="54596" marB="5459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Arial" panose="020B0604020202020204" pitchFamily="34" charset="0"/>
                          <a:ea typeface="微软雅黑" panose="020B0503020204020204" pitchFamily="34" charset="-122"/>
                          <a:cs typeface="+mn-ea"/>
                          <a:sym typeface="Arial" panose="020B0604020202020204" pitchFamily="34" charset="0"/>
                        </a:rPr>
                        <a:t>27.51</a:t>
                      </a:r>
                      <a:endParaRPr lang="zh-CN" altLang="en-US" sz="1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Arial" panose="020B0604020202020204" pitchFamily="34" charset="0"/>
                        <a:ea typeface="微软雅黑" panose="020B0503020204020204" pitchFamily="34" charset="-122"/>
                        <a:cs typeface="+mn-ea"/>
                        <a:sym typeface="Arial" panose="020B0604020202020204" pitchFamily="34" charset="0"/>
                      </a:endParaRPr>
                    </a:p>
                  </a:txBody>
                  <a:tcPr marL="109192" marR="109192" marT="54596" marB="54596" anchor="ctr">
                    <a:lnL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71" name="图片占位符 10"/>
          <p:cNvPicPr>
            <a:picLocks noChangeAspect="1"/>
          </p:cNvPicPr>
          <p:nvPr/>
        </p:nvPicPr>
        <p:blipFill rotWithShape="1">
          <a:blip r:embed="rId2"/>
          <a:srcRect l="19084" t="8356" r="1467" b="8356"/>
          <a:stretch>
            <a:fillRect/>
          </a:stretch>
        </p:blipFill>
        <p:spPr>
          <a:xfrm>
            <a:off x="0" y="0"/>
            <a:ext cx="7283115" cy="6858000"/>
          </a:xfrm>
          <a:prstGeom prst="rect">
            <a:avLst/>
          </a:prstGeom>
        </p:spPr>
      </p:pic>
      <p:sp>
        <p:nvSpPr>
          <p:cNvPr id="1048720" name="矩形 2"/>
          <p:cNvSpPr/>
          <p:nvPr/>
        </p:nvSpPr>
        <p:spPr>
          <a:xfrm>
            <a:off x="0" y="0"/>
            <a:ext cx="12181840" cy="6858000"/>
          </a:xfrm>
          <a:prstGeom prst="rect">
            <a:avLst/>
          </a:prstGeom>
          <a:gradFill flip="none" rotWithShape="1">
            <a:gsLst>
              <a:gs pos="0">
                <a:schemeClr val="bg1"/>
              </a:gs>
              <a:gs pos="100000">
                <a:schemeClr val="bg1">
                  <a:alpha val="43000"/>
                </a:schemeClr>
              </a:gs>
            </a:gsLst>
            <a:lin ang="108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721" name="矩形 1"/>
          <p:cNvSpPr/>
          <p:nvPr/>
        </p:nvSpPr>
        <p:spPr>
          <a:xfrm>
            <a:off x="10160" y="-12700"/>
            <a:ext cx="12181840" cy="68707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5000"/>
                  <a:lumOff val="95000"/>
                  <a:alpha val="0"/>
                </a:schemeClr>
              </a:gs>
              <a:gs pos="67000">
                <a:schemeClr val="accent1">
                  <a:lumMod val="20000"/>
                  <a:lumOff val="80000"/>
                </a:schemeClr>
              </a:gs>
              <a:gs pos="99000">
                <a:schemeClr val="accent5">
                  <a:lumMod val="30000"/>
                  <a:lumOff val="70000"/>
                </a:schemeClr>
              </a:gs>
              <a:gs pos="100000">
                <a:schemeClr val="accent5">
                  <a:lumMod val="45000"/>
                  <a:lumOff val="55000"/>
                </a:schemeClr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6000" b="1" i="0" u="none" strike="noStrike" kern="1200" cap="none" spc="300" normalizeH="0" baseline="0" noProof="0" dirty="0">
              <a:ln>
                <a:noFill/>
              </a:ln>
              <a:solidFill>
                <a:srgbClr val="315682"/>
              </a:solidFill>
              <a:effectLst/>
              <a:uLnTx/>
              <a:uFillTx/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2097172" name="图片 4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8106186" y="0"/>
            <a:ext cx="3823147" cy="1292431"/>
          </a:xfrm>
          <a:prstGeom prst="rect">
            <a:avLst/>
          </a:prstGeom>
        </p:spPr>
      </p:pic>
      <p:sp>
        <p:nvSpPr>
          <p:cNvPr id="1048722" name="文本框 7"/>
          <p:cNvSpPr txBox="1"/>
          <p:nvPr/>
        </p:nvSpPr>
        <p:spPr>
          <a:xfrm>
            <a:off x="8361680" y="2570319"/>
            <a:ext cx="450088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6000" b="1" spc="3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</a:rPr>
              <a:t>THANKS</a:t>
            </a:r>
            <a:endParaRPr lang="zh-CN" altLang="en-US" sz="6000" b="1" spc="300" dirty="0">
              <a:solidFill>
                <a:srgbClr val="315682"/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</a:endParaRPr>
          </a:p>
        </p:txBody>
      </p:sp>
      <p:sp>
        <p:nvSpPr>
          <p:cNvPr id="1048723" name="文本框 10"/>
          <p:cNvSpPr txBox="1"/>
          <p:nvPr/>
        </p:nvSpPr>
        <p:spPr>
          <a:xfrm>
            <a:off x="8567549" y="5151421"/>
            <a:ext cx="295633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答辩学生：白宇轩、郝家辉</a:t>
            </a:r>
          </a:p>
        </p:txBody>
      </p:sp>
      <p:sp>
        <p:nvSpPr>
          <p:cNvPr id="1048724" name="文本框 11"/>
          <p:cNvSpPr txBox="1"/>
          <p:nvPr/>
        </p:nvSpPr>
        <p:spPr>
          <a:xfrm>
            <a:off x="8567549" y="5464083"/>
            <a:ext cx="352273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指导老师：</a:t>
            </a:r>
            <a:r>
              <a:rPr lang="en-US" altLang="zh-CN" sz="16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 C</a:t>
            </a:r>
            <a:r>
              <a:rPr lang="zh-CN" altLang="en-US" sz="16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语言课程设计课程组</a:t>
            </a:r>
          </a:p>
        </p:txBody>
      </p:sp>
      <p:sp>
        <p:nvSpPr>
          <p:cNvPr id="1048725" name="矩形 12"/>
          <p:cNvSpPr/>
          <p:nvPr/>
        </p:nvSpPr>
        <p:spPr>
          <a:xfrm>
            <a:off x="6669702" y="4571965"/>
            <a:ext cx="5587294" cy="346249"/>
          </a:xfrm>
          <a:prstGeom prst="rect">
            <a:avLst/>
          </a:prstGeom>
        </p:spPr>
        <p:txBody>
          <a:bodyPr wrap="square" lIns="68580" tIns="34290" rIns="68580" bIns="34290">
            <a:spAutoFit/>
          </a:bodyPr>
          <a:lstStyle/>
          <a:p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华中科技大学</a:t>
            </a:r>
            <a:r>
              <a:rPr lang="en-US" altLang="zh-CN" spc="3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2024</a:t>
            </a:r>
            <a:r>
              <a:rPr lang="zh-CN" altLang="en-US" spc="300" dirty="0">
                <a:solidFill>
                  <a:schemeClr val="bg1">
                    <a:lumMod val="50000"/>
                  </a:schemeClr>
                </a:solidFill>
                <a:latin typeface="+mj-ea"/>
                <a:ea typeface="+mj-ea"/>
              </a:rPr>
              <a:t>级  人工智能与自动化学院 </a:t>
            </a:r>
          </a:p>
        </p:txBody>
      </p:sp>
      <p:sp>
        <p:nvSpPr>
          <p:cNvPr id="1048726" name="文本框 14"/>
          <p:cNvSpPr txBox="1"/>
          <p:nvPr/>
        </p:nvSpPr>
        <p:spPr>
          <a:xfrm>
            <a:off x="9570720" y="6345283"/>
            <a:ext cx="65582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spc="100" dirty="0">
                <a:solidFill>
                  <a:srgbClr val="315682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明德厚学   求是创新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87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10487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872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矩形 6"/>
          <p:cNvSpPr/>
          <p:nvPr/>
        </p:nvSpPr>
        <p:spPr>
          <a:xfrm>
            <a:off x="387747" y="1460006"/>
            <a:ext cx="1452879" cy="1399541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altLang="zh-CN" sz="8800" b="1" cap="none" spc="0" dirty="0">
                <a:ln w="0"/>
                <a:solidFill>
                  <a:schemeClr val="bg2">
                    <a:lumMod val="90000"/>
                  </a:schemeClr>
                </a:solidFill>
                <a:effectLst/>
              </a:rPr>
              <a:t>01</a:t>
            </a:r>
            <a:endParaRPr lang="zh-CN" altLang="en-US" sz="8800" b="1" cap="none" spc="0" dirty="0">
              <a:ln w="0"/>
              <a:solidFill>
                <a:schemeClr val="bg2">
                  <a:lumMod val="90000"/>
                </a:schemeClr>
              </a:solidFill>
              <a:effectLst/>
            </a:endParaRPr>
          </a:p>
        </p:txBody>
      </p:sp>
      <p:sp>
        <p:nvSpPr>
          <p:cNvPr id="1048618" name="文本框 8"/>
          <p:cNvSpPr txBox="1"/>
          <p:nvPr/>
        </p:nvSpPr>
        <p:spPr>
          <a:xfrm>
            <a:off x="387747" y="3110023"/>
            <a:ext cx="731599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6000" dirty="0">
                <a:blipFill dpi="0" rotWithShape="1">
                  <a:blip r:embed="rId2"/>
                  <a:srcRect/>
                  <a:tile tx="0" ty="0" sx="100000" sy="100000" flip="none" algn="br"/>
                </a:blip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界面与功能</a:t>
            </a:r>
          </a:p>
        </p:txBody>
      </p:sp>
      <p:cxnSp>
        <p:nvCxnSpPr>
          <p:cNvPr id="3145729" name="直接连接符 11"/>
          <p:cNvCxnSpPr>
            <a:cxnSpLocks/>
          </p:cNvCxnSpPr>
          <p:nvPr/>
        </p:nvCxnSpPr>
        <p:spPr>
          <a:xfrm>
            <a:off x="5708337" y="6050179"/>
            <a:ext cx="64836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0" name="直接连接符 12"/>
          <p:cNvCxnSpPr>
            <a:cxnSpLocks/>
          </p:cNvCxnSpPr>
          <p:nvPr/>
        </p:nvCxnSpPr>
        <p:spPr>
          <a:xfrm>
            <a:off x="7495953" y="6544340"/>
            <a:ext cx="46960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45731" name="直接连接符 15"/>
          <p:cNvCxnSpPr>
            <a:cxnSpLocks/>
          </p:cNvCxnSpPr>
          <p:nvPr/>
        </p:nvCxnSpPr>
        <p:spPr>
          <a:xfrm>
            <a:off x="11710341" y="3"/>
            <a:ext cx="0" cy="6857997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097159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3072" y="1259712"/>
            <a:ext cx="4315611" cy="432170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登录注册界面</a:t>
            </a: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DDD5670D-7AF7-4D71-A2F5-E475F28A8E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330" y="1100390"/>
            <a:ext cx="4794790" cy="3592381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F3AC6694-0C3E-4D9A-86E0-A34A5DF495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1100390"/>
            <a:ext cx="4733055" cy="3592381"/>
          </a:xfrm>
          <a:prstGeom prst="rect">
            <a:avLst/>
          </a:prstGeom>
        </p:spPr>
      </p:pic>
      <p:sp>
        <p:nvSpPr>
          <p:cNvPr id="17" name="矩形: 圆角 21">
            <a:extLst>
              <a:ext uri="{FF2B5EF4-FFF2-40B4-BE49-F238E27FC236}">
                <a16:creationId xmlns:a16="http://schemas.microsoft.com/office/drawing/2014/main" id="{8CA0D260-6B96-4DBB-B8D0-5E12E6C84783}"/>
              </a:ext>
            </a:extLst>
          </p:cNvPr>
          <p:cNvSpPr/>
          <p:nvPr/>
        </p:nvSpPr>
        <p:spPr>
          <a:xfrm>
            <a:off x="620104" y="4884211"/>
            <a:ext cx="11077502" cy="1572438"/>
          </a:xfrm>
          <a:prstGeom prst="roundRect">
            <a:avLst>
              <a:gd name="adj" fmla="val 6850"/>
            </a:avLst>
          </a:prstGeom>
          <a:solidFill>
            <a:schemeClr val="bg1"/>
          </a:solidFill>
          <a:ln>
            <a:noFill/>
          </a:ln>
          <a:effectLst>
            <a:outerShdw blurRad="762000" sx="101000" sy="101000" algn="ctr" rotWithShape="0">
              <a:schemeClr val="accent5">
                <a:lumMod val="40000"/>
                <a:lumOff val="6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登陆界面采取灰白配色</a:t>
            </a:r>
          </a:p>
        </p:txBody>
      </p:sp>
      <p:sp>
        <p:nvSpPr>
          <p:cNvPr id="18" name="任意多边形: 形状 20">
            <a:extLst>
              <a:ext uri="{FF2B5EF4-FFF2-40B4-BE49-F238E27FC236}">
                <a16:creationId xmlns:a16="http://schemas.microsoft.com/office/drawing/2014/main" id="{372CB5C3-219D-4E7E-BEC0-4AE3E005F993}"/>
              </a:ext>
            </a:extLst>
          </p:cNvPr>
          <p:cNvSpPr/>
          <p:nvPr/>
        </p:nvSpPr>
        <p:spPr>
          <a:xfrm flipV="1">
            <a:off x="626477" y="6448765"/>
            <a:ext cx="11071129" cy="142065"/>
          </a:xfrm>
          <a:custGeom>
            <a:avLst/>
            <a:gdLst>
              <a:gd name="connsiteX0" fmla="*/ 71220 w 3564556"/>
              <a:gd name="connsiteY0" fmla="*/ 0 h 72299"/>
              <a:gd name="connsiteX1" fmla="*/ 3493336 w 3564556"/>
              <a:gd name="connsiteY1" fmla="*/ 0 h 72299"/>
              <a:gd name="connsiteX2" fmla="*/ 3564556 w 3564556"/>
              <a:gd name="connsiteY2" fmla="*/ 71220 h 72299"/>
              <a:gd name="connsiteX3" fmla="*/ 3564556 w 3564556"/>
              <a:gd name="connsiteY3" fmla="*/ 72299 h 72299"/>
              <a:gd name="connsiteX4" fmla="*/ 0 w 3564556"/>
              <a:gd name="connsiteY4" fmla="*/ 72299 h 72299"/>
              <a:gd name="connsiteX5" fmla="*/ 0 w 3564556"/>
              <a:gd name="connsiteY5" fmla="*/ 71220 h 72299"/>
              <a:gd name="connsiteX6" fmla="*/ 71220 w 3564556"/>
              <a:gd name="connsiteY6" fmla="*/ 0 h 7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64556" h="72299">
                <a:moveTo>
                  <a:pt x="71220" y="0"/>
                </a:moveTo>
                <a:lnTo>
                  <a:pt x="3493336" y="0"/>
                </a:lnTo>
                <a:cubicBezTo>
                  <a:pt x="3532670" y="0"/>
                  <a:pt x="3564556" y="31886"/>
                  <a:pt x="3564556" y="71220"/>
                </a:cubicBezTo>
                <a:lnTo>
                  <a:pt x="3564556" y="72299"/>
                </a:lnTo>
                <a:lnTo>
                  <a:pt x="0" y="72299"/>
                </a:lnTo>
                <a:lnTo>
                  <a:pt x="0" y="71220"/>
                </a:lnTo>
                <a:cubicBezTo>
                  <a:pt x="0" y="31886"/>
                  <a:pt x="31886" y="0"/>
                  <a:pt x="71220" y="0"/>
                </a:cubicBezTo>
                <a:close/>
              </a:path>
            </a:pathLst>
          </a:custGeom>
          <a:gradFill>
            <a:gsLst>
              <a:gs pos="30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文本框 9">
            <a:extLst>
              <a:ext uri="{FF2B5EF4-FFF2-40B4-BE49-F238E27FC236}">
                <a16:creationId xmlns:a16="http://schemas.microsoft.com/office/drawing/2014/main" id="{D0C4A755-EB61-481A-BDDC-0A15D130A6B3}"/>
              </a:ext>
            </a:extLst>
          </p:cNvPr>
          <p:cNvSpPr txBox="1"/>
          <p:nvPr/>
        </p:nvSpPr>
        <p:spPr>
          <a:xfrm>
            <a:off x="767467" y="4955165"/>
            <a:ext cx="10936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sym typeface="+mn-ea"/>
              </a:rPr>
              <a:t>登录注册界面采取灰白配色，搭配艺术字体</a:t>
            </a:r>
            <a:r>
              <a:rPr lang="en-US" altLang="zh-CN" dirty="0">
                <a:latin typeface="+mn-ea"/>
                <a:sym typeface="+mn-ea"/>
              </a:rPr>
              <a:t>logo</a:t>
            </a:r>
            <a:r>
              <a:rPr lang="zh-CN" altLang="en-US" dirty="0">
                <a:latin typeface="+mn-ea"/>
                <a:sym typeface="+mn-ea"/>
              </a:rPr>
              <a:t>。输入时光标闪烁。</a:t>
            </a:r>
            <a:endParaRPr lang="en-US" altLang="zh-CN" dirty="0">
              <a:latin typeface="+mn-ea"/>
              <a:sym typeface="+mn-ea"/>
            </a:endParaRPr>
          </a:p>
          <a:p>
            <a:endParaRPr lang="en-US" altLang="zh-CN" dirty="0">
              <a:latin typeface="+mn-ea"/>
              <a:sym typeface="+mn-ea"/>
            </a:endParaRPr>
          </a:p>
          <a:p>
            <a:r>
              <a:rPr lang="zh-CN" altLang="en-US" dirty="0">
                <a:latin typeface="+mn-ea"/>
                <a:sym typeface="+mn-ea"/>
              </a:rPr>
              <a:t>具有账号密码检查、注册重名检查、输入长短检查、清除错误缓存等功能，能在各种极端条件下正常工作。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查看、添加自选股界面</a:t>
            </a:r>
          </a:p>
        </p:txBody>
      </p:sp>
      <p:sp>
        <p:nvSpPr>
          <p:cNvPr id="17" name="矩形: 圆角 21">
            <a:extLst>
              <a:ext uri="{FF2B5EF4-FFF2-40B4-BE49-F238E27FC236}">
                <a16:creationId xmlns:a16="http://schemas.microsoft.com/office/drawing/2014/main" id="{8CA0D260-6B96-4DBB-B8D0-5E12E6C84783}"/>
              </a:ext>
            </a:extLst>
          </p:cNvPr>
          <p:cNvSpPr/>
          <p:nvPr/>
        </p:nvSpPr>
        <p:spPr>
          <a:xfrm>
            <a:off x="620104" y="4884210"/>
            <a:ext cx="11077502" cy="1720557"/>
          </a:xfrm>
          <a:prstGeom prst="roundRect">
            <a:avLst>
              <a:gd name="adj" fmla="val 6850"/>
            </a:avLst>
          </a:prstGeom>
          <a:solidFill>
            <a:schemeClr val="bg1"/>
          </a:solidFill>
          <a:ln>
            <a:noFill/>
          </a:ln>
          <a:effectLst>
            <a:outerShdw blurRad="762000" sx="101000" sy="101000" algn="ctr" rotWithShape="0">
              <a:schemeClr val="accent5">
                <a:lumMod val="40000"/>
                <a:lumOff val="6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登陆界面采取灰白配色</a:t>
            </a:r>
          </a:p>
        </p:txBody>
      </p:sp>
      <p:sp>
        <p:nvSpPr>
          <p:cNvPr id="18" name="任意多边形: 形状 20">
            <a:extLst>
              <a:ext uri="{FF2B5EF4-FFF2-40B4-BE49-F238E27FC236}">
                <a16:creationId xmlns:a16="http://schemas.microsoft.com/office/drawing/2014/main" id="{372CB5C3-219D-4E7E-BEC0-4AE3E005F993}"/>
              </a:ext>
            </a:extLst>
          </p:cNvPr>
          <p:cNvSpPr/>
          <p:nvPr/>
        </p:nvSpPr>
        <p:spPr>
          <a:xfrm flipV="1">
            <a:off x="620104" y="6604769"/>
            <a:ext cx="11071129" cy="142065"/>
          </a:xfrm>
          <a:custGeom>
            <a:avLst/>
            <a:gdLst>
              <a:gd name="connsiteX0" fmla="*/ 71220 w 3564556"/>
              <a:gd name="connsiteY0" fmla="*/ 0 h 72299"/>
              <a:gd name="connsiteX1" fmla="*/ 3493336 w 3564556"/>
              <a:gd name="connsiteY1" fmla="*/ 0 h 72299"/>
              <a:gd name="connsiteX2" fmla="*/ 3564556 w 3564556"/>
              <a:gd name="connsiteY2" fmla="*/ 71220 h 72299"/>
              <a:gd name="connsiteX3" fmla="*/ 3564556 w 3564556"/>
              <a:gd name="connsiteY3" fmla="*/ 72299 h 72299"/>
              <a:gd name="connsiteX4" fmla="*/ 0 w 3564556"/>
              <a:gd name="connsiteY4" fmla="*/ 72299 h 72299"/>
              <a:gd name="connsiteX5" fmla="*/ 0 w 3564556"/>
              <a:gd name="connsiteY5" fmla="*/ 71220 h 72299"/>
              <a:gd name="connsiteX6" fmla="*/ 71220 w 3564556"/>
              <a:gd name="connsiteY6" fmla="*/ 0 h 7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64556" h="72299">
                <a:moveTo>
                  <a:pt x="71220" y="0"/>
                </a:moveTo>
                <a:lnTo>
                  <a:pt x="3493336" y="0"/>
                </a:lnTo>
                <a:cubicBezTo>
                  <a:pt x="3532670" y="0"/>
                  <a:pt x="3564556" y="31886"/>
                  <a:pt x="3564556" y="71220"/>
                </a:cubicBezTo>
                <a:lnTo>
                  <a:pt x="3564556" y="72299"/>
                </a:lnTo>
                <a:lnTo>
                  <a:pt x="0" y="72299"/>
                </a:lnTo>
                <a:lnTo>
                  <a:pt x="0" y="71220"/>
                </a:lnTo>
                <a:cubicBezTo>
                  <a:pt x="0" y="31886"/>
                  <a:pt x="31886" y="0"/>
                  <a:pt x="71220" y="0"/>
                </a:cubicBezTo>
                <a:close/>
              </a:path>
            </a:pathLst>
          </a:custGeom>
          <a:gradFill>
            <a:gsLst>
              <a:gs pos="30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文本框 9">
            <a:extLst>
              <a:ext uri="{FF2B5EF4-FFF2-40B4-BE49-F238E27FC236}">
                <a16:creationId xmlns:a16="http://schemas.microsoft.com/office/drawing/2014/main" id="{D0C4A755-EB61-481A-BDDC-0A15D130A6B3}"/>
              </a:ext>
            </a:extLst>
          </p:cNvPr>
          <p:cNvSpPr txBox="1"/>
          <p:nvPr/>
        </p:nvSpPr>
        <p:spPr>
          <a:xfrm>
            <a:off x="720312" y="4850443"/>
            <a:ext cx="1093651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自选股界面以灰黄配色为主，红绿区分涨跌。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左侧界面显示当前登录账号已选择的自选股；右侧界面显示用户可选择的股票，用户可点击“添加自选”方框以添加相应股票至自选股，其选择将被更新至左侧界面并永久保存。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在左侧界面点击相应股票，可进入股票指标界面。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255BFF17-97FA-422B-A4D8-62FB9B6B41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658" y="1117705"/>
            <a:ext cx="4794790" cy="364132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37BCA46-4061-4D00-8928-0826249B2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5999" y="1151474"/>
            <a:ext cx="4733055" cy="357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7101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指标界面</a:t>
            </a:r>
          </a:p>
        </p:txBody>
      </p:sp>
      <p:sp>
        <p:nvSpPr>
          <p:cNvPr id="17" name="矩形: 圆角 21">
            <a:extLst>
              <a:ext uri="{FF2B5EF4-FFF2-40B4-BE49-F238E27FC236}">
                <a16:creationId xmlns:a16="http://schemas.microsoft.com/office/drawing/2014/main" id="{8CA0D260-6B96-4DBB-B8D0-5E12E6C84783}"/>
              </a:ext>
            </a:extLst>
          </p:cNvPr>
          <p:cNvSpPr/>
          <p:nvPr/>
        </p:nvSpPr>
        <p:spPr>
          <a:xfrm>
            <a:off x="620104" y="4884211"/>
            <a:ext cx="11077502" cy="1572438"/>
          </a:xfrm>
          <a:prstGeom prst="roundRect">
            <a:avLst>
              <a:gd name="adj" fmla="val 6850"/>
            </a:avLst>
          </a:prstGeom>
          <a:solidFill>
            <a:schemeClr val="bg1"/>
          </a:solidFill>
          <a:ln>
            <a:noFill/>
          </a:ln>
          <a:effectLst>
            <a:outerShdw blurRad="762000" sx="101000" sy="101000" algn="ctr" rotWithShape="0">
              <a:schemeClr val="accent5">
                <a:lumMod val="40000"/>
                <a:lumOff val="6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登陆界面采取灰白配色</a:t>
            </a:r>
          </a:p>
        </p:txBody>
      </p:sp>
      <p:sp>
        <p:nvSpPr>
          <p:cNvPr id="18" name="任意多边形: 形状 20">
            <a:extLst>
              <a:ext uri="{FF2B5EF4-FFF2-40B4-BE49-F238E27FC236}">
                <a16:creationId xmlns:a16="http://schemas.microsoft.com/office/drawing/2014/main" id="{372CB5C3-219D-4E7E-BEC0-4AE3E005F993}"/>
              </a:ext>
            </a:extLst>
          </p:cNvPr>
          <p:cNvSpPr/>
          <p:nvPr/>
        </p:nvSpPr>
        <p:spPr>
          <a:xfrm flipV="1">
            <a:off x="626477" y="6448765"/>
            <a:ext cx="11071129" cy="142065"/>
          </a:xfrm>
          <a:custGeom>
            <a:avLst/>
            <a:gdLst>
              <a:gd name="connsiteX0" fmla="*/ 71220 w 3564556"/>
              <a:gd name="connsiteY0" fmla="*/ 0 h 72299"/>
              <a:gd name="connsiteX1" fmla="*/ 3493336 w 3564556"/>
              <a:gd name="connsiteY1" fmla="*/ 0 h 72299"/>
              <a:gd name="connsiteX2" fmla="*/ 3564556 w 3564556"/>
              <a:gd name="connsiteY2" fmla="*/ 71220 h 72299"/>
              <a:gd name="connsiteX3" fmla="*/ 3564556 w 3564556"/>
              <a:gd name="connsiteY3" fmla="*/ 72299 h 72299"/>
              <a:gd name="connsiteX4" fmla="*/ 0 w 3564556"/>
              <a:gd name="connsiteY4" fmla="*/ 72299 h 72299"/>
              <a:gd name="connsiteX5" fmla="*/ 0 w 3564556"/>
              <a:gd name="connsiteY5" fmla="*/ 71220 h 72299"/>
              <a:gd name="connsiteX6" fmla="*/ 71220 w 3564556"/>
              <a:gd name="connsiteY6" fmla="*/ 0 h 7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64556" h="72299">
                <a:moveTo>
                  <a:pt x="71220" y="0"/>
                </a:moveTo>
                <a:lnTo>
                  <a:pt x="3493336" y="0"/>
                </a:lnTo>
                <a:cubicBezTo>
                  <a:pt x="3532670" y="0"/>
                  <a:pt x="3564556" y="31886"/>
                  <a:pt x="3564556" y="71220"/>
                </a:cubicBezTo>
                <a:lnTo>
                  <a:pt x="3564556" y="72299"/>
                </a:lnTo>
                <a:lnTo>
                  <a:pt x="0" y="72299"/>
                </a:lnTo>
                <a:lnTo>
                  <a:pt x="0" y="71220"/>
                </a:lnTo>
                <a:cubicBezTo>
                  <a:pt x="0" y="31886"/>
                  <a:pt x="31886" y="0"/>
                  <a:pt x="71220" y="0"/>
                </a:cubicBezTo>
                <a:close/>
              </a:path>
            </a:pathLst>
          </a:custGeom>
          <a:gradFill>
            <a:gsLst>
              <a:gs pos="30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文本框 9">
            <a:extLst>
              <a:ext uri="{FF2B5EF4-FFF2-40B4-BE49-F238E27FC236}">
                <a16:creationId xmlns:a16="http://schemas.microsoft.com/office/drawing/2014/main" id="{D0C4A755-EB61-481A-BDDC-0A15D130A6B3}"/>
              </a:ext>
            </a:extLst>
          </p:cNvPr>
          <p:cNvSpPr txBox="1"/>
          <p:nvPr/>
        </p:nvSpPr>
        <p:spPr>
          <a:xfrm>
            <a:off x="767467" y="4955165"/>
            <a:ext cx="1093651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指标界面提供多种指标供使用者研判。</a:t>
            </a:r>
            <a:endParaRPr lang="en-US" altLang="zh-CN" dirty="0"/>
          </a:p>
          <a:p>
            <a:r>
              <a:rPr lang="zh-CN" altLang="en-US" dirty="0"/>
              <a:t>主图指标包括：日</a:t>
            </a:r>
            <a:r>
              <a:rPr lang="en-US" altLang="zh-CN" dirty="0"/>
              <a:t>K</a:t>
            </a:r>
            <a:r>
              <a:rPr lang="zh-CN" altLang="en-US" dirty="0"/>
              <a:t>线、周</a:t>
            </a:r>
            <a:r>
              <a:rPr lang="en-US" altLang="zh-CN" dirty="0"/>
              <a:t>K</a:t>
            </a:r>
            <a:r>
              <a:rPr lang="zh-CN" altLang="en-US" dirty="0"/>
              <a:t>线、三种</a:t>
            </a:r>
            <a:r>
              <a:rPr lang="en-US" altLang="zh-CN" dirty="0"/>
              <a:t>MA</a:t>
            </a:r>
            <a:r>
              <a:rPr lang="zh-CN" altLang="en-US" dirty="0"/>
              <a:t>均线、两种</a:t>
            </a:r>
            <a:r>
              <a:rPr lang="en-US" altLang="zh-CN" dirty="0"/>
              <a:t>EXPMA</a:t>
            </a:r>
            <a:r>
              <a:rPr lang="zh-CN" altLang="en-US" dirty="0"/>
              <a:t>均线、薛斯通道；</a:t>
            </a:r>
            <a:endParaRPr lang="en-US" altLang="zh-CN" dirty="0"/>
          </a:p>
          <a:p>
            <a:r>
              <a:rPr lang="zh-CN" altLang="en-US" dirty="0"/>
              <a:t>副图指标包括：</a:t>
            </a:r>
            <a:r>
              <a:rPr lang="en-US" altLang="zh-CN" dirty="0"/>
              <a:t>KDJ</a:t>
            </a:r>
            <a:r>
              <a:rPr lang="zh-CN" altLang="en-US" dirty="0"/>
              <a:t>、</a:t>
            </a:r>
            <a:r>
              <a:rPr lang="en-US" altLang="zh-CN" dirty="0"/>
              <a:t>MACD</a:t>
            </a:r>
            <a:r>
              <a:rPr lang="zh-CN" altLang="en-US" dirty="0"/>
              <a:t>、威廉指标。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我们使用不同颜色以区分不同指标。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B381A70-6FE3-4706-A173-0C67E4E61A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5545" y="1154408"/>
            <a:ext cx="4825016" cy="360755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40E09F9-4123-4070-A7DC-D696ACB01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71337" y="1162183"/>
            <a:ext cx="4740938" cy="3607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1473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指标界面（坐标轴系统）</a:t>
            </a:r>
          </a:p>
        </p:txBody>
      </p:sp>
      <p:sp>
        <p:nvSpPr>
          <p:cNvPr id="17" name="矩形: 圆角 21">
            <a:extLst>
              <a:ext uri="{FF2B5EF4-FFF2-40B4-BE49-F238E27FC236}">
                <a16:creationId xmlns:a16="http://schemas.microsoft.com/office/drawing/2014/main" id="{8CA0D260-6B96-4DBB-B8D0-5E12E6C84783}"/>
              </a:ext>
            </a:extLst>
          </p:cNvPr>
          <p:cNvSpPr/>
          <p:nvPr/>
        </p:nvSpPr>
        <p:spPr>
          <a:xfrm>
            <a:off x="620104" y="4884211"/>
            <a:ext cx="11077502" cy="1736726"/>
          </a:xfrm>
          <a:prstGeom prst="roundRect">
            <a:avLst>
              <a:gd name="adj" fmla="val 6850"/>
            </a:avLst>
          </a:prstGeom>
          <a:solidFill>
            <a:schemeClr val="bg1"/>
          </a:solidFill>
          <a:ln>
            <a:noFill/>
          </a:ln>
          <a:effectLst>
            <a:outerShdw blurRad="762000" sx="101000" sy="101000" algn="ctr" rotWithShape="0">
              <a:schemeClr val="accent5">
                <a:lumMod val="40000"/>
                <a:lumOff val="6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登陆界面采取灰白配色</a:t>
            </a:r>
          </a:p>
        </p:txBody>
      </p:sp>
      <p:sp>
        <p:nvSpPr>
          <p:cNvPr id="18" name="任意多边形: 形状 20">
            <a:extLst>
              <a:ext uri="{FF2B5EF4-FFF2-40B4-BE49-F238E27FC236}">
                <a16:creationId xmlns:a16="http://schemas.microsoft.com/office/drawing/2014/main" id="{372CB5C3-219D-4E7E-BEC0-4AE3E005F993}"/>
              </a:ext>
            </a:extLst>
          </p:cNvPr>
          <p:cNvSpPr/>
          <p:nvPr/>
        </p:nvSpPr>
        <p:spPr>
          <a:xfrm flipV="1">
            <a:off x="626477" y="6628821"/>
            <a:ext cx="11071129" cy="142065"/>
          </a:xfrm>
          <a:custGeom>
            <a:avLst/>
            <a:gdLst>
              <a:gd name="connsiteX0" fmla="*/ 71220 w 3564556"/>
              <a:gd name="connsiteY0" fmla="*/ 0 h 72299"/>
              <a:gd name="connsiteX1" fmla="*/ 3493336 w 3564556"/>
              <a:gd name="connsiteY1" fmla="*/ 0 h 72299"/>
              <a:gd name="connsiteX2" fmla="*/ 3564556 w 3564556"/>
              <a:gd name="connsiteY2" fmla="*/ 71220 h 72299"/>
              <a:gd name="connsiteX3" fmla="*/ 3564556 w 3564556"/>
              <a:gd name="connsiteY3" fmla="*/ 72299 h 72299"/>
              <a:gd name="connsiteX4" fmla="*/ 0 w 3564556"/>
              <a:gd name="connsiteY4" fmla="*/ 72299 h 72299"/>
              <a:gd name="connsiteX5" fmla="*/ 0 w 3564556"/>
              <a:gd name="connsiteY5" fmla="*/ 71220 h 72299"/>
              <a:gd name="connsiteX6" fmla="*/ 71220 w 3564556"/>
              <a:gd name="connsiteY6" fmla="*/ 0 h 7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64556" h="72299">
                <a:moveTo>
                  <a:pt x="71220" y="0"/>
                </a:moveTo>
                <a:lnTo>
                  <a:pt x="3493336" y="0"/>
                </a:lnTo>
                <a:cubicBezTo>
                  <a:pt x="3532670" y="0"/>
                  <a:pt x="3564556" y="31886"/>
                  <a:pt x="3564556" y="71220"/>
                </a:cubicBezTo>
                <a:lnTo>
                  <a:pt x="3564556" y="72299"/>
                </a:lnTo>
                <a:lnTo>
                  <a:pt x="0" y="72299"/>
                </a:lnTo>
                <a:lnTo>
                  <a:pt x="0" y="71220"/>
                </a:lnTo>
                <a:cubicBezTo>
                  <a:pt x="0" y="31886"/>
                  <a:pt x="31886" y="0"/>
                  <a:pt x="71220" y="0"/>
                </a:cubicBezTo>
                <a:close/>
              </a:path>
            </a:pathLst>
          </a:custGeom>
          <a:gradFill>
            <a:gsLst>
              <a:gs pos="30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DFDD63-7CCE-449A-BF6C-ED47BFBE14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8284" y="1146346"/>
            <a:ext cx="4822466" cy="3603684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C7E75E10-C138-45EA-B4CF-7807431C3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738" y="1146346"/>
            <a:ext cx="4761008" cy="3602323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236A54DF-F798-4CB6-B314-4C4E58D0EB72}"/>
              </a:ext>
            </a:extLst>
          </p:cNvPr>
          <p:cNvSpPr txBox="1"/>
          <p:nvPr/>
        </p:nvSpPr>
        <p:spPr>
          <a:xfrm>
            <a:off x="720313" y="4911734"/>
            <a:ext cx="1085158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我们提供多个缩放挡位，以适应用户对不同周期的分析需求。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但这也导致数据范围的波动，我们的的坐标轴系统会自动选择最佳的上限、下限、间距、格数，以保证数据分布在屏幕中央。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作为对坐标轴的补充，我们实时更新当前鼠标停留位置的开盘价、收盘价、最高价、最低价。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848186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预测界面（搜索部分）</a:t>
            </a:r>
          </a:p>
        </p:txBody>
      </p:sp>
      <p:sp>
        <p:nvSpPr>
          <p:cNvPr id="17" name="矩形: 圆角 21">
            <a:extLst>
              <a:ext uri="{FF2B5EF4-FFF2-40B4-BE49-F238E27FC236}">
                <a16:creationId xmlns:a16="http://schemas.microsoft.com/office/drawing/2014/main" id="{8CA0D260-6B96-4DBB-B8D0-5E12E6C84783}"/>
              </a:ext>
            </a:extLst>
          </p:cNvPr>
          <p:cNvSpPr/>
          <p:nvPr/>
        </p:nvSpPr>
        <p:spPr>
          <a:xfrm>
            <a:off x="620104" y="4884211"/>
            <a:ext cx="11077502" cy="1572438"/>
          </a:xfrm>
          <a:prstGeom prst="roundRect">
            <a:avLst>
              <a:gd name="adj" fmla="val 6850"/>
            </a:avLst>
          </a:prstGeom>
          <a:solidFill>
            <a:schemeClr val="bg1"/>
          </a:solidFill>
          <a:ln>
            <a:noFill/>
          </a:ln>
          <a:effectLst>
            <a:outerShdw blurRad="762000" sx="101000" sy="101000" algn="ctr" rotWithShape="0">
              <a:schemeClr val="accent5">
                <a:lumMod val="40000"/>
                <a:lumOff val="60000"/>
                <a:alpha val="36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登陆界面采取灰白配色</a:t>
            </a:r>
          </a:p>
        </p:txBody>
      </p:sp>
      <p:sp>
        <p:nvSpPr>
          <p:cNvPr id="18" name="任意多边形: 形状 20">
            <a:extLst>
              <a:ext uri="{FF2B5EF4-FFF2-40B4-BE49-F238E27FC236}">
                <a16:creationId xmlns:a16="http://schemas.microsoft.com/office/drawing/2014/main" id="{372CB5C3-219D-4E7E-BEC0-4AE3E005F993}"/>
              </a:ext>
            </a:extLst>
          </p:cNvPr>
          <p:cNvSpPr/>
          <p:nvPr/>
        </p:nvSpPr>
        <p:spPr>
          <a:xfrm flipV="1">
            <a:off x="626477" y="6448765"/>
            <a:ext cx="11071129" cy="142065"/>
          </a:xfrm>
          <a:custGeom>
            <a:avLst/>
            <a:gdLst>
              <a:gd name="connsiteX0" fmla="*/ 71220 w 3564556"/>
              <a:gd name="connsiteY0" fmla="*/ 0 h 72299"/>
              <a:gd name="connsiteX1" fmla="*/ 3493336 w 3564556"/>
              <a:gd name="connsiteY1" fmla="*/ 0 h 72299"/>
              <a:gd name="connsiteX2" fmla="*/ 3564556 w 3564556"/>
              <a:gd name="connsiteY2" fmla="*/ 71220 h 72299"/>
              <a:gd name="connsiteX3" fmla="*/ 3564556 w 3564556"/>
              <a:gd name="connsiteY3" fmla="*/ 72299 h 72299"/>
              <a:gd name="connsiteX4" fmla="*/ 0 w 3564556"/>
              <a:gd name="connsiteY4" fmla="*/ 72299 h 72299"/>
              <a:gd name="connsiteX5" fmla="*/ 0 w 3564556"/>
              <a:gd name="connsiteY5" fmla="*/ 71220 h 72299"/>
              <a:gd name="connsiteX6" fmla="*/ 71220 w 3564556"/>
              <a:gd name="connsiteY6" fmla="*/ 0 h 72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64556" h="72299">
                <a:moveTo>
                  <a:pt x="71220" y="0"/>
                </a:moveTo>
                <a:lnTo>
                  <a:pt x="3493336" y="0"/>
                </a:lnTo>
                <a:cubicBezTo>
                  <a:pt x="3532670" y="0"/>
                  <a:pt x="3564556" y="31886"/>
                  <a:pt x="3564556" y="71220"/>
                </a:cubicBezTo>
                <a:lnTo>
                  <a:pt x="3564556" y="72299"/>
                </a:lnTo>
                <a:lnTo>
                  <a:pt x="0" y="72299"/>
                </a:lnTo>
                <a:lnTo>
                  <a:pt x="0" y="71220"/>
                </a:lnTo>
                <a:cubicBezTo>
                  <a:pt x="0" y="31886"/>
                  <a:pt x="31886" y="0"/>
                  <a:pt x="71220" y="0"/>
                </a:cubicBezTo>
                <a:close/>
              </a:path>
            </a:pathLst>
          </a:custGeom>
          <a:gradFill>
            <a:gsLst>
              <a:gs pos="30000">
                <a:schemeClr val="accent1"/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0" scaled="0"/>
          </a:gradFill>
          <a:ln>
            <a:noFill/>
          </a:ln>
          <a:effectLst>
            <a:outerShdw blurRad="254000" sx="101000" sy="101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 dirty="0">
              <a:solidFill>
                <a:schemeClr val="bg1">
                  <a:lumMod val="85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9" name="文本框 9">
            <a:extLst>
              <a:ext uri="{FF2B5EF4-FFF2-40B4-BE49-F238E27FC236}">
                <a16:creationId xmlns:a16="http://schemas.microsoft.com/office/drawing/2014/main" id="{D0C4A755-EB61-481A-BDDC-0A15D130A6B3}"/>
              </a:ext>
            </a:extLst>
          </p:cNvPr>
          <p:cNvSpPr txBox="1"/>
          <p:nvPr/>
        </p:nvSpPr>
        <p:spPr>
          <a:xfrm>
            <a:off x="1255488" y="5485764"/>
            <a:ext cx="109365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+mn-ea"/>
                <a:sym typeface="+mn-ea"/>
              </a:rPr>
              <a:t>我们根据用户输入的股票代码对相应股票进行预测。在播放过场动画后，显示预测数据。</a:t>
            </a:r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22E2432-9C2D-46DB-A3C4-AF2EC5DBB4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6099" y="1100389"/>
            <a:ext cx="4733055" cy="3577567"/>
          </a:xfrm>
          <a:prstGeom prst="rect">
            <a:avLst/>
          </a:prstGeom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AE8C1C1B-9A34-4009-94EE-E3168B6ABF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0303" y="1099453"/>
            <a:ext cx="4733055" cy="3581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30155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0" name="图片 1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9320478" y="0"/>
            <a:ext cx="2783840" cy="941089"/>
          </a:xfrm>
          <a:prstGeom prst="rect">
            <a:avLst/>
          </a:prstGeom>
        </p:spPr>
      </p:pic>
      <p:grpSp>
        <p:nvGrpSpPr>
          <p:cNvPr id="40" name="组合 2"/>
          <p:cNvGrpSpPr/>
          <p:nvPr/>
        </p:nvGrpSpPr>
        <p:grpSpPr>
          <a:xfrm flipH="1">
            <a:off x="-4" y="338203"/>
            <a:ext cx="620110" cy="953739"/>
            <a:chOff x="3054828" y="607481"/>
            <a:chExt cx="474380" cy="1417783"/>
          </a:xfrm>
          <a:gradFill flip="none" rotWithShape="1">
            <a:gsLst>
              <a:gs pos="5000">
                <a:schemeClr val="accent5">
                  <a:lumMod val="75000"/>
                </a:schemeClr>
              </a:gs>
              <a:gs pos="56000">
                <a:schemeClr val="accent5">
                  <a:lumMod val="40000"/>
                  <a:lumOff val="60000"/>
                </a:schemeClr>
              </a:gs>
              <a:gs pos="80000">
                <a:schemeClr val="accent5">
                  <a:lumMod val="20000"/>
                  <a:lumOff val="80000"/>
                </a:schemeClr>
              </a:gs>
              <a:gs pos="100000">
                <a:schemeClr val="accent1">
                  <a:lumMod val="40000"/>
                  <a:lumOff val="60000"/>
                </a:schemeClr>
              </a:gs>
            </a:gsLst>
            <a:lin ang="2700000" scaled="1"/>
          </a:gradFill>
        </p:grpSpPr>
        <p:sp>
          <p:nvSpPr>
            <p:cNvPr id="1048620" name="平行四边形 4"/>
            <p:cNvSpPr/>
            <p:nvPr/>
          </p:nvSpPr>
          <p:spPr>
            <a:xfrm rot="5400000" flipH="1" flipV="1">
              <a:off x="2843643" y="1339700"/>
              <a:ext cx="896749" cy="474380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2309 h 932312"/>
                <a:gd name="connsiteX1" fmla="*/ 914403 w 1778000"/>
                <a:gd name="connsiteY1" fmla="*/ 0 h 932312"/>
                <a:gd name="connsiteX2" fmla="*/ 1778000 w 1778000"/>
                <a:gd name="connsiteY2" fmla="*/ 976 h 932312"/>
                <a:gd name="connsiteX3" fmla="*/ 814919 w 1778000"/>
                <a:gd name="connsiteY3" fmla="*/ 932312 h 932312"/>
                <a:gd name="connsiteX4" fmla="*/ 0 w 1778000"/>
                <a:gd name="connsiteY4" fmla="*/ 932309 h 9323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2312">
                  <a:moveTo>
                    <a:pt x="0" y="932309"/>
                  </a:moveTo>
                  <a:cubicBezTo>
                    <a:pt x="298450" y="616221"/>
                    <a:pt x="615953" y="307622"/>
                    <a:pt x="914403" y="0"/>
                  </a:cubicBezTo>
                  <a:lnTo>
                    <a:pt x="1778000" y="976"/>
                  </a:lnTo>
                  <a:lnTo>
                    <a:pt x="814919" y="932312"/>
                  </a:lnTo>
                  <a:lnTo>
                    <a:pt x="0" y="932309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1048621" name="平行四边形 4"/>
            <p:cNvSpPr/>
            <p:nvPr/>
          </p:nvSpPr>
          <p:spPr>
            <a:xfrm rot="16200000" flipV="1">
              <a:off x="2811287" y="851023"/>
              <a:ext cx="960966" cy="473881"/>
            </a:xfrm>
            <a:custGeom>
              <a:avLst/>
              <a:gdLst>
                <a:gd name="connsiteX0" fmla="*/ 0 w 1515534"/>
                <a:gd name="connsiteY0" fmla="*/ 1540933 h 1540933"/>
                <a:gd name="connsiteX1" fmla="*/ 802218 w 1515534"/>
                <a:gd name="connsiteY1" fmla="*/ 0 h 1540933"/>
                <a:gd name="connsiteX2" fmla="*/ 1515534 w 1515534"/>
                <a:gd name="connsiteY2" fmla="*/ 0 h 1540933"/>
                <a:gd name="connsiteX3" fmla="*/ 713316 w 1515534"/>
                <a:gd name="connsiteY3" fmla="*/ 1540933 h 1540933"/>
                <a:gd name="connsiteX4" fmla="*/ 0 w 1515534"/>
                <a:gd name="connsiteY4" fmla="*/ 1540933 h 1540933"/>
                <a:gd name="connsiteX0" fmla="*/ 0 w 1515534"/>
                <a:gd name="connsiteY0" fmla="*/ 1540933 h 1540936"/>
                <a:gd name="connsiteX1" fmla="*/ 802218 w 1515534"/>
                <a:gd name="connsiteY1" fmla="*/ 0 h 1540936"/>
                <a:gd name="connsiteX2" fmla="*/ 1515534 w 1515534"/>
                <a:gd name="connsiteY2" fmla="*/ 0 h 1540936"/>
                <a:gd name="connsiteX3" fmla="*/ 823386 w 1515534"/>
                <a:gd name="connsiteY3" fmla="*/ 1540936 h 1540936"/>
                <a:gd name="connsiteX4" fmla="*/ 0 w 1515534"/>
                <a:gd name="connsiteY4" fmla="*/ 1540933 h 1540936"/>
                <a:gd name="connsiteX0" fmla="*/ 0 w 1794934"/>
                <a:gd name="connsiteY0" fmla="*/ 1540933 h 1540936"/>
                <a:gd name="connsiteX1" fmla="*/ 802218 w 1794934"/>
                <a:gd name="connsiteY1" fmla="*/ 0 h 1540936"/>
                <a:gd name="connsiteX2" fmla="*/ 1794934 w 1794934"/>
                <a:gd name="connsiteY2" fmla="*/ 609600 h 1540936"/>
                <a:gd name="connsiteX3" fmla="*/ 823386 w 1794934"/>
                <a:gd name="connsiteY3" fmla="*/ 1540936 h 1540936"/>
                <a:gd name="connsiteX4" fmla="*/ 0 w 1794934"/>
                <a:gd name="connsiteY4" fmla="*/ 1540933 h 1540936"/>
                <a:gd name="connsiteX0" fmla="*/ 0 w 1794934"/>
                <a:gd name="connsiteY0" fmla="*/ 931333 h 931336"/>
                <a:gd name="connsiteX1" fmla="*/ 785284 w 1794934"/>
                <a:gd name="connsiteY1" fmla="*/ 423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94934"/>
                <a:gd name="connsiteY0" fmla="*/ 931333 h 931336"/>
                <a:gd name="connsiteX1" fmla="*/ 912284 w 1794934"/>
                <a:gd name="connsiteY1" fmla="*/ 16933 h 931336"/>
                <a:gd name="connsiteX2" fmla="*/ 1794934 w 1794934"/>
                <a:gd name="connsiteY2" fmla="*/ 0 h 931336"/>
                <a:gd name="connsiteX3" fmla="*/ 823386 w 1794934"/>
                <a:gd name="connsiteY3" fmla="*/ 931336 h 931336"/>
                <a:gd name="connsiteX4" fmla="*/ 0 w 1794934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05933 h 931336"/>
                <a:gd name="connsiteX1" fmla="*/ 895350 w 1778000"/>
                <a:gd name="connsiteY1" fmla="*/ 16933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06452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059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059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  <a:gd name="connsiteX0" fmla="*/ 0 w 1778000"/>
                <a:gd name="connsiteY0" fmla="*/ 931333 h 931336"/>
                <a:gd name="connsiteX1" fmla="*/ 895350 w 1778000"/>
                <a:gd name="connsiteY1" fmla="*/ 8466 h 931336"/>
                <a:gd name="connsiteX2" fmla="*/ 1778000 w 1778000"/>
                <a:gd name="connsiteY2" fmla="*/ 0 h 931336"/>
                <a:gd name="connsiteX3" fmla="*/ 814919 w 1778000"/>
                <a:gd name="connsiteY3" fmla="*/ 931336 h 931336"/>
                <a:gd name="connsiteX4" fmla="*/ 0 w 1778000"/>
                <a:gd name="connsiteY4" fmla="*/ 931333 h 931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78000" h="931336">
                  <a:moveTo>
                    <a:pt x="0" y="931333"/>
                  </a:moveTo>
                  <a:cubicBezTo>
                    <a:pt x="298450" y="615245"/>
                    <a:pt x="596900" y="316088"/>
                    <a:pt x="895350" y="8466"/>
                  </a:cubicBezTo>
                  <a:lnTo>
                    <a:pt x="1778000" y="0"/>
                  </a:lnTo>
                  <a:lnTo>
                    <a:pt x="814919" y="931336"/>
                  </a:lnTo>
                  <a:lnTo>
                    <a:pt x="0" y="931333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145732" name="直接连接符 7"/>
          <p:cNvCxnSpPr>
            <a:cxnSpLocks/>
          </p:cNvCxnSpPr>
          <p:nvPr/>
        </p:nvCxnSpPr>
        <p:spPr>
          <a:xfrm>
            <a:off x="620106" y="976757"/>
            <a:ext cx="11371262" cy="0"/>
          </a:xfrm>
          <a:prstGeom prst="line">
            <a:avLst/>
          </a:prstGeom>
          <a:ln>
            <a:solidFill>
              <a:srgbClr val="5B7899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48622" name="文本框 11"/>
          <p:cNvSpPr txBox="1"/>
          <p:nvPr/>
        </p:nvSpPr>
        <p:spPr>
          <a:xfrm>
            <a:off x="720312" y="522977"/>
            <a:ext cx="609391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400" dirty="0">
                <a:solidFill>
                  <a:srgbClr val="30557F"/>
                </a:solidFill>
                <a:latin typeface="华光标题宋_CNKI" panose="02000500000000000000" pitchFamily="2" charset="-122"/>
                <a:ea typeface="华光标题宋_CNKI" panose="02000500000000000000" pitchFamily="2" charset="-122"/>
              </a:rPr>
              <a:t>预测界面（数据部分）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endParaRPr lang="zh-CN" altLang="en-US" sz="2400" dirty="0">
              <a:solidFill>
                <a:srgbClr val="30557F"/>
              </a:solidFill>
              <a:latin typeface="华光标题宋_CNKI" panose="02000500000000000000" pitchFamily="2" charset="-122"/>
              <a:ea typeface="华光标题宋_CNKI" panose="02000500000000000000" pitchFamily="2" charset="-122"/>
            </a:endParaRPr>
          </a:p>
        </p:txBody>
      </p:sp>
      <p:sp>
        <p:nvSpPr>
          <p:cNvPr id="1048623" name="文本框 16"/>
          <p:cNvSpPr txBox="1"/>
          <p:nvPr/>
        </p:nvSpPr>
        <p:spPr>
          <a:xfrm>
            <a:off x="9897528" y="1738678"/>
            <a:ext cx="60939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b="1" spc="100" dirty="0">
                <a:solidFill>
                  <a:srgbClr val="325885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预测方法</a:t>
            </a:r>
            <a:endParaRPr lang="zh-CN" altLang="en-US" dirty="0">
              <a:solidFill>
                <a:srgbClr val="325885"/>
              </a:solidFill>
            </a:endParaRPr>
          </a:p>
        </p:txBody>
      </p:sp>
      <p:sp>
        <p:nvSpPr>
          <p:cNvPr id="1048624" name="矩形 17"/>
          <p:cNvSpPr/>
          <p:nvPr/>
        </p:nvSpPr>
        <p:spPr>
          <a:xfrm>
            <a:off x="1365383" y="2604978"/>
            <a:ext cx="10231438" cy="3100508"/>
          </a:xfrm>
          <a:prstGeom prst="rect">
            <a:avLst/>
          </a:prstGeom>
          <a:noFill/>
          <a:ln w="47625">
            <a:gradFill flip="none" rotWithShape="1">
              <a:gsLst>
                <a:gs pos="15000">
                  <a:schemeClr val="accent1">
                    <a:lumMod val="5000"/>
                    <a:lumOff val="95000"/>
                    <a:alpha val="0"/>
                  </a:schemeClr>
                </a:gs>
                <a:gs pos="77000">
                  <a:schemeClr val="accent1">
                    <a:lumMod val="60000"/>
                    <a:lumOff val="40000"/>
                    <a:alpha val="80000"/>
                  </a:schemeClr>
                </a:gs>
                <a:gs pos="100000">
                  <a:schemeClr val="accent1">
                    <a:alpha val="76000"/>
                  </a:schemeClr>
                </a:gs>
              </a:gsLst>
              <a:lin ang="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sp>
        <p:nvSpPr>
          <p:cNvPr id="1048625" name="文本框 13"/>
          <p:cNvSpPr txBox="1"/>
          <p:nvPr/>
        </p:nvSpPr>
        <p:spPr>
          <a:xfrm>
            <a:off x="6814224" y="2843163"/>
            <a:ext cx="463275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latin typeface="+mn-ea"/>
                <a:sym typeface="+mn-ea"/>
              </a:rPr>
              <a:t>预测界面提供两种方案的预测结果。</a:t>
            </a:r>
            <a:endParaRPr lang="en-US" altLang="zh-CN" dirty="0">
              <a:latin typeface="+mn-ea"/>
              <a:sym typeface="+mn-ea"/>
            </a:endParaRPr>
          </a:p>
          <a:p>
            <a:pPr algn="just"/>
            <a:endParaRPr lang="en-US" altLang="zh-CN" dirty="0">
              <a:latin typeface="+mn-ea"/>
              <a:sym typeface="+mn-ea"/>
            </a:endParaRPr>
          </a:p>
          <a:p>
            <a:pPr algn="just"/>
            <a:r>
              <a:rPr lang="zh-CN" altLang="en-US" dirty="0">
                <a:latin typeface="+mn-ea"/>
                <a:sym typeface="+mn-ea"/>
              </a:rPr>
              <a:t>第一种：对股票技术指标所呈现出的特征进行提取，使用遗传算法得到最佳的各因子组合权重，计算上涨概率。</a:t>
            </a:r>
            <a:endParaRPr lang="en-US" altLang="zh-CN" dirty="0">
              <a:latin typeface="+mn-ea"/>
              <a:sym typeface="+mn-ea"/>
            </a:endParaRPr>
          </a:p>
          <a:p>
            <a:pPr algn="just"/>
            <a:endParaRPr lang="en-US" altLang="zh-CN" dirty="0">
              <a:latin typeface="+mn-ea"/>
              <a:sym typeface="+mn-ea"/>
            </a:endParaRPr>
          </a:p>
          <a:p>
            <a:pPr algn="just"/>
            <a:r>
              <a:rPr lang="zh-CN" altLang="en-US" dirty="0">
                <a:latin typeface="+mn-ea"/>
                <a:sym typeface="+mn-ea"/>
              </a:rPr>
              <a:t>第二种：使用时间序列自回归模型（</a:t>
            </a:r>
            <a:r>
              <a:rPr lang="en-US" altLang="zh-CN" dirty="0">
                <a:latin typeface="+mn-ea"/>
                <a:sym typeface="+mn-ea"/>
              </a:rPr>
              <a:t>AR</a:t>
            </a:r>
            <a:r>
              <a:rPr lang="zh-CN" altLang="en-US" dirty="0">
                <a:latin typeface="+mn-ea"/>
                <a:sym typeface="+mn-ea"/>
              </a:rPr>
              <a:t>）对未来三天的收盘价进行预测，并进行可视化处理。</a:t>
            </a:r>
            <a:endParaRPr lang="en-US" altLang="zh-CN" dirty="0">
              <a:latin typeface="+mn-ea"/>
              <a:sym typeface="+mn-ea"/>
            </a:endParaRPr>
          </a:p>
        </p:txBody>
      </p:sp>
      <p:cxnSp>
        <p:nvCxnSpPr>
          <p:cNvPr id="3145733" name="直接连接符 14"/>
          <p:cNvCxnSpPr>
            <a:cxnSpLocks/>
          </p:cNvCxnSpPr>
          <p:nvPr/>
        </p:nvCxnSpPr>
        <p:spPr>
          <a:xfrm>
            <a:off x="10272389" y="2261898"/>
            <a:ext cx="911546" cy="0"/>
          </a:xfrm>
          <a:prstGeom prst="line">
            <a:avLst/>
          </a:prstGeom>
          <a:ln w="38100"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8626" name="observation-tool_18366"/>
          <p:cNvSpPr>
            <a:spLocks noChangeAspect="1"/>
          </p:cNvSpPr>
          <p:nvPr/>
        </p:nvSpPr>
        <p:spPr bwMode="auto">
          <a:xfrm flipH="1">
            <a:off x="9545045" y="1842371"/>
            <a:ext cx="352483" cy="351959"/>
          </a:xfrm>
          <a:custGeom>
            <a:avLst/>
            <a:gdLst>
              <a:gd name="T0" fmla="*/ 2078 w 5401"/>
              <a:gd name="T1" fmla="*/ 4156 h 5401"/>
              <a:gd name="T2" fmla="*/ 2959 w 5401"/>
              <a:gd name="T3" fmla="*/ 3957 h 5401"/>
              <a:gd name="T4" fmla="*/ 4127 w 5401"/>
              <a:gd name="T5" fmla="*/ 5126 h 5401"/>
              <a:gd name="T6" fmla="*/ 5125 w 5401"/>
              <a:gd name="T7" fmla="*/ 5126 h 5401"/>
              <a:gd name="T8" fmla="*/ 5125 w 5401"/>
              <a:gd name="T9" fmla="*/ 4127 h 5401"/>
              <a:gd name="T10" fmla="*/ 3958 w 5401"/>
              <a:gd name="T11" fmla="*/ 2959 h 5401"/>
              <a:gd name="T12" fmla="*/ 4156 w 5401"/>
              <a:gd name="T13" fmla="*/ 2078 h 5401"/>
              <a:gd name="T14" fmla="*/ 2078 w 5401"/>
              <a:gd name="T15" fmla="*/ 0 h 5401"/>
              <a:gd name="T16" fmla="*/ 0 w 5401"/>
              <a:gd name="T17" fmla="*/ 2078 h 5401"/>
              <a:gd name="T18" fmla="*/ 2078 w 5401"/>
              <a:gd name="T19" fmla="*/ 4156 h 5401"/>
              <a:gd name="T20" fmla="*/ 2078 w 5401"/>
              <a:gd name="T21" fmla="*/ 606 h 5401"/>
              <a:gd name="T22" fmla="*/ 3551 w 5401"/>
              <a:gd name="T23" fmla="*/ 2078 h 5401"/>
              <a:gd name="T24" fmla="*/ 2078 w 5401"/>
              <a:gd name="T25" fmla="*/ 3551 h 5401"/>
              <a:gd name="T26" fmla="*/ 606 w 5401"/>
              <a:gd name="T27" fmla="*/ 2078 h 5401"/>
              <a:gd name="T28" fmla="*/ 2078 w 5401"/>
              <a:gd name="T29" fmla="*/ 606 h 540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</a:cxnLst>
            <a:rect l="0" t="0" r="r" b="b"/>
            <a:pathLst>
              <a:path w="5401" h="5401">
                <a:moveTo>
                  <a:pt x="2078" y="4156"/>
                </a:moveTo>
                <a:cubicBezTo>
                  <a:pt x="2393" y="4156"/>
                  <a:pt x="2691" y="4084"/>
                  <a:pt x="2959" y="3957"/>
                </a:cubicBezTo>
                <a:lnTo>
                  <a:pt x="4127" y="5126"/>
                </a:lnTo>
                <a:cubicBezTo>
                  <a:pt x="4403" y="5401"/>
                  <a:pt x="4850" y="5401"/>
                  <a:pt x="5125" y="5126"/>
                </a:cubicBezTo>
                <a:cubicBezTo>
                  <a:pt x="5401" y="4850"/>
                  <a:pt x="5401" y="4403"/>
                  <a:pt x="5125" y="4127"/>
                </a:cubicBezTo>
                <a:lnTo>
                  <a:pt x="3958" y="2959"/>
                </a:lnTo>
                <a:cubicBezTo>
                  <a:pt x="4084" y="2691"/>
                  <a:pt x="4156" y="2393"/>
                  <a:pt x="4156" y="2078"/>
                </a:cubicBezTo>
                <a:cubicBezTo>
                  <a:pt x="4156" y="932"/>
                  <a:pt x="3224" y="0"/>
                  <a:pt x="2078" y="0"/>
                </a:cubicBezTo>
                <a:cubicBezTo>
                  <a:pt x="933" y="0"/>
                  <a:pt x="0" y="932"/>
                  <a:pt x="0" y="2078"/>
                </a:cubicBezTo>
                <a:cubicBezTo>
                  <a:pt x="0" y="3224"/>
                  <a:pt x="933" y="4156"/>
                  <a:pt x="2078" y="4156"/>
                </a:cubicBezTo>
                <a:close/>
                <a:moveTo>
                  <a:pt x="2078" y="606"/>
                </a:moveTo>
                <a:cubicBezTo>
                  <a:pt x="2890" y="606"/>
                  <a:pt x="3551" y="1266"/>
                  <a:pt x="3551" y="2078"/>
                </a:cubicBezTo>
                <a:cubicBezTo>
                  <a:pt x="3551" y="2891"/>
                  <a:pt x="2890" y="3551"/>
                  <a:pt x="2078" y="3551"/>
                </a:cubicBezTo>
                <a:cubicBezTo>
                  <a:pt x="1266" y="3551"/>
                  <a:pt x="606" y="2891"/>
                  <a:pt x="606" y="2078"/>
                </a:cubicBezTo>
                <a:cubicBezTo>
                  <a:pt x="606" y="1266"/>
                  <a:pt x="1266" y="606"/>
                  <a:pt x="2078" y="606"/>
                </a:cubicBezTo>
                <a:close/>
              </a:path>
            </a:pathLst>
          </a:custGeom>
          <a:blipFill dpi="0" rotWithShape="1">
            <a:blip r:embed="rId3">
              <a:alphaModFix amt="89000"/>
              <a:duotone>
                <a:prstClr val="black"/>
                <a:schemeClr val="accent1">
                  <a:lumMod val="40000"/>
                  <a:lumOff val="60000"/>
                  <a:tint val="45000"/>
                  <a:satMod val="400000"/>
                </a:schemeClr>
              </a:duotone>
            </a:blip>
            <a:srcRect/>
            <a:stretch>
              <a:fillRect/>
            </a:stretch>
          </a:blipFill>
          <a:ln>
            <a:noFill/>
          </a:ln>
        </p:spPr>
        <p:txBody>
          <a:bodyPr/>
          <a:lstStyle/>
          <a:p>
            <a:endParaRPr lang="zh-CN" altLang="en-US">
              <a:solidFill>
                <a:schemeClr val="accent5">
                  <a:lumMod val="60000"/>
                  <a:lumOff val="40000"/>
                </a:schemeClr>
              </a:solidFill>
              <a:latin typeface="Arial" panose="020B0604020202020204" pitchFamily="34" charset="0"/>
              <a:ea typeface="微软雅黑" panose="020B0503020204020204" pitchFamily="34" charset="-122"/>
              <a:cs typeface="+mn-ea"/>
              <a:sym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62A231D-7519-4406-83A7-976268838D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607" y="1446960"/>
            <a:ext cx="6068272" cy="454405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593</TotalTime>
  <Words>1548</Words>
  <Application>Microsoft Office PowerPoint</Application>
  <PresentationFormat>宽屏</PresentationFormat>
  <Paragraphs>162</Paragraphs>
  <Slides>24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system-ui</vt:lpstr>
      <vt:lpstr>等线</vt:lpstr>
      <vt:lpstr>等线 Light</vt:lpstr>
      <vt:lpstr>华光标题宋_CNKI</vt:lpstr>
      <vt:lpstr>思源黑体 CN Normal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卢 天田</dc:creator>
  <cp:lastModifiedBy>宇轩 白</cp:lastModifiedBy>
  <cp:revision>102</cp:revision>
  <dcterms:created xsi:type="dcterms:W3CDTF">2021-09-19T09:11:06Z</dcterms:created>
  <dcterms:modified xsi:type="dcterms:W3CDTF">2025-05-28T15:36:31Z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15a4d4b088264cfaa4c0772bb3ca6df7</vt:lpwstr>
  </property>
</Properties>
</file>