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40"/>
  </p:notesMasterIdLst>
  <p:sldIdLst>
    <p:sldId id="260" r:id="rId3"/>
    <p:sldId id="317" r:id="rId4"/>
    <p:sldId id="307" r:id="rId5"/>
    <p:sldId id="289" r:id="rId6"/>
    <p:sldId id="282" r:id="rId7"/>
    <p:sldId id="308" r:id="rId8"/>
    <p:sldId id="309" r:id="rId9"/>
    <p:sldId id="284" r:id="rId10"/>
    <p:sldId id="311" r:id="rId11"/>
    <p:sldId id="285" r:id="rId12"/>
    <p:sldId id="310" r:id="rId13"/>
    <p:sldId id="261" r:id="rId14"/>
    <p:sldId id="312" r:id="rId15"/>
    <p:sldId id="267" r:id="rId16"/>
    <p:sldId id="269" r:id="rId17"/>
    <p:sldId id="280" r:id="rId18"/>
    <p:sldId id="262" r:id="rId19"/>
    <p:sldId id="264" r:id="rId20"/>
    <p:sldId id="316" r:id="rId21"/>
    <p:sldId id="288" r:id="rId22"/>
    <p:sldId id="266" r:id="rId23"/>
    <p:sldId id="271" r:id="rId24"/>
    <p:sldId id="268" r:id="rId25"/>
    <p:sldId id="272" r:id="rId26"/>
    <p:sldId id="313" r:id="rId27"/>
    <p:sldId id="315" r:id="rId28"/>
    <p:sldId id="275" r:id="rId29"/>
    <p:sldId id="276" r:id="rId30"/>
    <p:sldId id="278" r:id="rId31"/>
    <p:sldId id="303" r:id="rId32"/>
    <p:sldId id="277" r:id="rId33"/>
    <p:sldId id="274" r:id="rId34"/>
    <p:sldId id="304" r:id="rId35"/>
    <p:sldId id="305" r:id="rId36"/>
    <p:sldId id="281" r:id="rId37"/>
    <p:sldId id="302" r:id="rId38"/>
    <p:sldId id="314" r:id="rId39"/>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17"/>
            <p14:sldId id="307"/>
            <p14:sldId id="289"/>
            <p14:sldId id="282"/>
            <p14:sldId id="308"/>
            <p14:sldId id="309"/>
            <p14:sldId id="284"/>
            <p14:sldId id="311"/>
            <p14:sldId id="285"/>
            <p14:sldId id="310"/>
            <p14:sldId id="261"/>
            <p14:sldId id="312"/>
            <p14:sldId id="267"/>
            <p14:sldId id="269"/>
            <p14:sldId id="280"/>
            <p14:sldId id="262"/>
            <p14:sldId id="264"/>
            <p14:sldId id="316"/>
            <p14:sldId id="288"/>
            <p14:sldId id="266"/>
            <p14:sldId id="271"/>
            <p14:sldId id="268"/>
            <p14:sldId id="272"/>
            <p14:sldId id="313"/>
            <p14:sldId id="315"/>
            <p14:sldId id="275"/>
            <p14:sldId id="276"/>
            <p14:sldId id="278"/>
            <p14:sldId id="303"/>
            <p14:sldId id="277"/>
            <p14:sldId id="274"/>
            <p14:sldId id="304"/>
            <p14:sldId id="305"/>
            <p14:sldId id="281"/>
            <p14:sldId id="302"/>
            <p14:sldId id="314"/>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4" d="100"/>
          <a:sy n="104" d="100"/>
        </p:scale>
        <p:origin x="2538" y="102"/>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ASP.NET FORMS</a:t>
            </a:r>
          </a:p>
          <a:p>
            <a:r>
              <a:rPr lang="en-US" dirty="0"/>
              <a:t>My first experience with MVVM was Silverlight where I’ve used a number of FWS</a:t>
            </a:r>
          </a:p>
          <a:p>
            <a:r>
              <a:rPr lang="en-US" dirty="0"/>
              <a:t>Prism, </a:t>
            </a:r>
            <a:r>
              <a:rPr lang="en-US" dirty="0" err="1"/>
              <a:t>Caiburn</a:t>
            </a:r>
            <a:r>
              <a:rPr lang="en-US" dirty="0"/>
              <a:t>, </a:t>
            </a:r>
          </a:p>
          <a:p>
            <a:r>
              <a:rPr lang="en-US" dirty="0"/>
              <a:t>I’ve done WPF, UWP, Native Xamarin and now Primarily Xamarin Forms</a:t>
            </a:r>
          </a:p>
          <a:p>
            <a:endParaRPr lang="en-US" dirty="0"/>
          </a:p>
          <a:p>
            <a:r>
              <a:rPr lang="en-US" dirty="0"/>
              <a:t>ReactiveUI which mainly came around when I was trying to fix memory leaks. Being able to tie a bow around all your event hook ups then just letting them go easily.</a:t>
            </a:r>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12</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Who’s used </a:t>
            </a:r>
            <a:r>
              <a:rPr lang="en-US" dirty="0" err="1"/>
              <a:t>ReactiveX</a:t>
            </a:r>
            <a:r>
              <a:rPr lang="en-US" dirty="0"/>
              <a:t> in some form somewhere?   Who’s excited to see another auto complete demo with </a:t>
            </a:r>
            <a:r>
              <a:rPr lang="en-US" dirty="0" err="1"/>
              <a:t>ReactiveX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slides have marble diagrams and also remember to go back to slides during </a:t>
            </a:r>
            <a:r>
              <a:rPr lang="en-US" dirty="0" err="1"/>
              <a:t>RxUI</a:t>
            </a:r>
            <a:r>
              <a:rPr lang="en-US" dirty="0"/>
              <a:t> demo</a:t>
            </a:r>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1879799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14</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235646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independently of ReactiveUI to more easily work with UI Events</a:t>
            </a:r>
          </a:p>
        </p:txBody>
      </p:sp>
      <p:sp>
        <p:nvSpPr>
          <p:cNvPr id="4" name="Slide Number Placeholder 3"/>
          <p:cNvSpPr>
            <a:spLocks noGrp="1"/>
          </p:cNvSpPr>
          <p:nvPr>
            <p:ph type="sldNum" sz="quarter" idx="10"/>
          </p:nvPr>
        </p:nvSpPr>
        <p:spPr/>
        <p:txBody>
          <a:bodyPr/>
          <a:lstStyle/>
          <a:p>
            <a:fld id="{5D79DF13-5F95-4E48-8467-8F80F2768465}" type="slidenum">
              <a:rPr lang="en-US" smtClean="0"/>
              <a:t>19</a:t>
            </a:fld>
            <a:endParaRPr lang="en-US"/>
          </a:p>
        </p:txBody>
      </p:sp>
    </p:spTree>
    <p:extLst>
      <p:ext uri="{BB962C8B-B14F-4D97-AF65-F5344CB8AC3E}">
        <p14:creationId xmlns:p14="http://schemas.microsoft.com/office/powerpoint/2010/main" val="2245216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20</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22</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of clarity is the difference between ReactJS and Reactive. This happens less now that </a:t>
            </a:r>
            <a:r>
              <a:rPr lang="en-US" dirty="0" err="1"/>
              <a:t>RxJS</a:t>
            </a:r>
            <a:r>
              <a:rPr lang="en-US" dirty="0"/>
              <a:t> has started picking up steam.   Does anyone know when </a:t>
            </a:r>
            <a:r>
              <a:rPr lang="en-US" dirty="0" err="1"/>
              <a:t>RxJS</a:t>
            </a:r>
            <a:r>
              <a:rPr lang="en-US" dirty="0"/>
              <a:t> first came available? I first started messing with it probably around 6 or 7 years ago but couldn’t find info</a:t>
            </a:r>
          </a:p>
          <a:p>
            <a:endParaRPr lang="en-US" dirty="0"/>
          </a:p>
          <a:p>
            <a:r>
              <a:rPr lang="en-US" dirty="0"/>
              <a:t>The next idea which we’re mainly talking today is </a:t>
            </a:r>
            <a:r>
              <a:rPr lang="en-US" dirty="0" err="1"/>
              <a:t>ReactiveX</a:t>
            </a:r>
            <a:r>
              <a:rPr lang="en-US" dirty="0"/>
              <a:t> which is the umbrella term and source of all the terms </a:t>
            </a:r>
            <a:br>
              <a:rPr lang="en-US" dirty="0"/>
            </a:br>
            <a:r>
              <a:rPr lang="en-US" dirty="0"/>
              <a:t>http://reactivex.io/</a:t>
            </a:r>
          </a:p>
          <a:p>
            <a:endParaRPr lang="en-US" dirty="0"/>
          </a:p>
          <a:p>
            <a:r>
              <a:rPr lang="en-US" dirty="0"/>
              <a:t>In this talk I’ll start with basic ideas around observables and then move on to </a:t>
            </a:r>
          </a:p>
          <a:p>
            <a:endParaRPr lang="en-US" dirty="0"/>
          </a:p>
          <a:p>
            <a:r>
              <a:rPr lang="en-US" dirty="0" err="1"/>
              <a:t>ReacitveUI</a:t>
            </a:r>
            <a:r>
              <a:rPr lang="en-US" dirty="0"/>
              <a:t> is a set of libraries and extensions used to turn MVVM based event streams into </a:t>
            </a:r>
            <a:r>
              <a:rPr lang="en-US" dirty="0" err="1"/>
              <a:t>ReactiveX</a:t>
            </a:r>
            <a:r>
              <a:rPr lang="en-US" dirty="0"/>
              <a:t> concepts</a:t>
            </a:r>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 thing is that you’re setting up your VM events then you can just go crazy tying data streams together</a:t>
            </a:r>
          </a:p>
          <a:p>
            <a:endParaRPr lang="en-US" dirty="0"/>
          </a:p>
          <a:p>
            <a:r>
              <a:rPr lang="en-US" dirty="0"/>
              <a:t>Make sure to show them the tests!!</a:t>
            </a:r>
          </a:p>
        </p:txBody>
      </p:sp>
      <p:sp>
        <p:nvSpPr>
          <p:cNvPr id="4" name="Slide Number Placeholder 3"/>
          <p:cNvSpPr>
            <a:spLocks noGrp="1"/>
          </p:cNvSpPr>
          <p:nvPr>
            <p:ph type="sldNum" sz="quarter" idx="10"/>
          </p:nvPr>
        </p:nvSpPr>
        <p:spPr/>
        <p:txBody>
          <a:bodyPr/>
          <a:lstStyle/>
          <a:p>
            <a:fld id="{5D79DF13-5F95-4E48-8467-8F80F2768465}" type="slidenum">
              <a:rPr lang="en-US" smtClean="0"/>
              <a:t>23</a:t>
            </a:fld>
            <a:endParaRPr lang="en-US"/>
          </a:p>
        </p:txBody>
      </p:sp>
    </p:spTree>
    <p:extLst>
      <p:ext uri="{BB962C8B-B14F-4D97-AF65-F5344CB8AC3E}">
        <p14:creationId xmlns:p14="http://schemas.microsoft.com/office/powerpoint/2010/main" val="1477674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27</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29</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37</a:t>
            </a:fld>
            <a:endParaRPr lang="en-US"/>
          </a:p>
        </p:txBody>
      </p:sp>
    </p:spTree>
    <p:extLst>
      <p:ext uri="{BB962C8B-B14F-4D97-AF65-F5344CB8AC3E}">
        <p14:creationId xmlns:p14="http://schemas.microsoft.com/office/powerpoint/2010/main" val="162833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Ienumerable</a:t>
            </a:r>
            <a:r>
              <a:rPr lang="en-US" dirty="0">
                <a:latin typeface="Calibri" panose="020F0502020204030204" pitchFamily="34" charset="0"/>
                <a:ea typeface="Calibri" panose="020F0502020204030204" pitchFamily="34" charset="0"/>
                <a:cs typeface="Times New Roman" panose="02020603050405020304" pitchFamily="18" charset="0"/>
              </a:rPr>
              <a:t> and pulling data from a source</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other side of the observable . This is the consumer listening to the conveyor belt of information</a:t>
            </a:r>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6" Type="http://schemas.openxmlformats.org/officeDocument/2006/relationships/hyperlink" Target="https://github.com/akavache/Akavache" TargetMode="Externa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1650030"/>
            <a:ext cx="5286375" cy="2314575"/>
          </a:xfrm>
          <a:prstGeom prst="rect">
            <a:avLst/>
          </a:prstGeom>
        </p:spPr>
      </p:pic>
      <p:pic>
        <p:nvPicPr>
          <p:cNvPr id="7" name="Picture 6">
            <a:extLst>
              <a:ext uri="{FF2B5EF4-FFF2-40B4-BE49-F238E27FC236}">
                <a16:creationId xmlns:a16="http://schemas.microsoft.com/office/drawing/2014/main" id="{284957A6-7709-4DFB-AF4F-1CC121E85336}"/>
              </a:ext>
            </a:extLst>
          </p:cNvPr>
          <p:cNvPicPr>
            <a:picLocks noChangeAspect="1"/>
          </p:cNvPicPr>
          <p:nvPr/>
        </p:nvPicPr>
        <p:blipFill>
          <a:blip r:embed="rId4"/>
          <a:stretch>
            <a:fillRect/>
          </a:stretch>
        </p:blipFill>
        <p:spPr>
          <a:xfrm>
            <a:off x="1892800" y="4184760"/>
            <a:ext cx="2800350" cy="695325"/>
          </a:xfrm>
          <a:prstGeom prst="rect">
            <a:avLst/>
          </a:prstGeom>
        </p:spPr>
      </p:pic>
    </p:spTree>
    <p:extLst>
      <p:ext uri="{BB962C8B-B14F-4D97-AF65-F5344CB8AC3E}">
        <p14:creationId xmlns:p14="http://schemas.microsoft.com/office/powerpoint/2010/main" val="320472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5" name="Picture 4">
            <a:extLst>
              <a:ext uri="{FF2B5EF4-FFF2-40B4-BE49-F238E27FC236}">
                <a16:creationId xmlns:a16="http://schemas.microsoft.com/office/drawing/2014/main" id="{A1E15C33-3F10-475B-8D34-BC15D90C3AFE}"/>
              </a:ext>
            </a:extLst>
          </p:cNvPr>
          <p:cNvPicPr>
            <a:picLocks noChangeAspect="1"/>
          </p:cNvPicPr>
          <p:nvPr/>
        </p:nvPicPr>
        <p:blipFill>
          <a:blip r:embed="rId3"/>
          <a:stretch>
            <a:fillRect/>
          </a:stretch>
        </p:blipFill>
        <p:spPr>
          <a:xfrm>
            <a:off x="7387" y="2562712"/>
            <a:ext cx="6858000" cy="1072756"/>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757-1C43-4638-9EB4-5F145A9B1908}"/>
              </a:ext>
            </a:extLst>
          </p:cNvPr>
          <p:cNvSpPr>
            <a:spLocks noGrp="1"/>
          </p:cNvSpPr>
          <p:nvPr>
            <p:ph type="title"/>
          </p:nvPr>
        </p:nvSpPr>
        <p:spPr/>
        <p:txBody>
          <a:bodyPr/>
          <a:lstStyle/>
          <a:p>
            <a:r>
              <a:rPr lang="en-US" dirty="0"/>
              <a:t>Start Login Page Demo</a:t>
            </a:r>
          </a:p>
        </p:txBody>
      </p:sp>
    </p:spTree>
    <p:extLst>
      <p:ext uri="{BB962C8B-B14F-4D97-AF65-F5344CB8AC3E}">
        <p14:creationId xmlns:p14="http://schemas.microsoft.com/office/powerpoint/2010/main" val="252505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 (debounce)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2"/>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 and Tools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normAutofit/>
          </a:bodyPr>
          <a:lstStyle/>
          <a:p>
            <a:r>
              <a:rPr lang="en-US" b="1" dirty="0"/>
              <a:t>Connected Observables</a:t>
            </a:r>
          </a:p>
          <a:p>
            <a:pPr lvl="1"/>
            <a:r>
              <a:rPr lang="en-US" dirty="0"/>
              <a:t>Multi Casting</a:t>
            </a:r>
          </a:p>
          <a:p>
            <a:r>
              <a:rPr lang="en-US" b="1" dirty="0"/>
              <a:t>Switch</a:t>
            </a:r>
          </a:p>
          <a:p>
            <a:pPr lvl="1"/>
            <a:r>
              <a:rPr lang="en-US" b="1" dirty="0"/>
              <a:t>Vs </a:t>
            </a:r>
            <a:r>
              <a:rPr lang="en-US" b="1" dirty="0" err="1"/>
              <a:t>SelectMany</a:t>
            </a:r>
            <a:endParaRPr lang="en-US" dirty="0"/>
          </a:p>
          <a:p>
            <a:r>
              <a:rPr lang="en-US" dirty="0"/>
              <a:t>reactivex.io/documentation/operators.html</a:t>
            </a:r>
          </a:p>
          <a:p>
            <a:r>
              <a:rPr lang="en-US" dirty="0" err="1"/>
              <a:t>LINQPad</a:t>
            </a:r>
            <a:endParaRPr lang="en-US" dirty="0"/>
          </a:p>
          <a:p>
            <a:endParaRPr lang="en-US" b="1" dirty="0"/>
          </a:p>
        </p:txBody>
      </p:sp>
    </p:spTree>
    <p:extLst>
      <p:ext uri="{BB962C8B-B14F-4D97-AF65-F5344CB8AC3E}">
        <p14:creationId xmlns:p14="http://schemas.microsoft.com/office/powerpoint/2010/main" val="343216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a:p>
            <a:r>
              <a:rPr lang="en-US" dirty="0"/>
              <a:t>Observable versions of </a:t>
            </a:r>
            <a:r>
              <a:rPr lang="en-US"/>
              <a:t>all platform events</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INPC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5" name="Picture 4">
            <a:extLst>
              <a:ext uri="{FF2B5EF4-FFF2-40B4-BE49-F238E27FC236}">
                <a16:creationId xmlns:a16="http://schemas.microsoft.com/office/drawing/2014/main" id="{3A469F17-FE00-4DCC-BF57-A8B7E2623D76}"/>
              </a:ext>
            </a:extLst>
          </p:cNvPr>
          <p:cNvPicPr>
            <a:picLocks noChangeAspect="1"/>
          </p:cNvPicPr>
          <p:nvPr/>
        </p:nvPicPr>
        <p:blipFill>
          <a:blip r:embed="rId4"/>
          <a:stretch>
            <a:fillRect/>
          </a:stretch>
        </p:blipFill>
        <p:spPr>
          <a:xfrm>
            <a:off x="0" y="3109420"/>
            <a:ext cx="6858000" cy="157734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UI Events on all Platforms</a:t>
            </a:r>
          </a:p>
        </p:txBody>
      </p:sp>
      <p:pic>
        <p:nvPicPr>
          <p:cNvPr id="3" name="Picture 2">
            <a:extLst>
              <a:ext uri="{FF2B5EF4-FFF2-40B4-BE49-F238E27FC236}">
                <a16:creationId xmlns:a16="http://schemas.microsoft.com/office/drawing/2014/main" id="{5A1A9ABB-A35F-4ACE-B108-D2E333245C1B}"/>
              </a:ext>
            </a:extLst>
          </p:cNvPr>
          <p:cNvPicPr>
            <a:picLocks noChangeAspect="1"/>
          </p:cNvPicPr>
          <p:nvPr/>
        </p:nvPicPr>
        <p:blipFill>
          <a:blip r:embed="rId3"/>
          <a:stretch>
            <a:fillRect/>
          </a:stretch>
        </p:blipFill>
        <p:spPr>
          <a:xfrm>
            <a:off x="0" y="1684698"/>
            <a:ext cx="6858000" cy="1774104"/>
          </a:xfrm>
          <a:prstGeom prst="rect">
            <a:avLst/>
          </a:prstGeom>
        </p:spPr>
      </p:pic>
      <p:pic>
        <p:nvPicPr>
          <p:cNvPr id="6" name="Picture 5">
            <a:extLst>
              <a:ext uri="{FF2B5EF4-FFF2-40B4-BE49-F238E27FC236}">
                <a16:creationId xmlns:a16="http://schemas.microsoft.com/office/drawing/2014/main" id="{AAC5A375-C3E3-44ED-9291-2E369AD6DF1F}"/>
              </a:ext>
            </a:extLst>
          </p:cNvPr>
          <p:cNvPicPr>
            <a:picLocks noChangeAspect="1"/>
          </p:cNvPicPr>
          <p:nvPr/>
        </p:nvPicPr>
        <p:blipFill>
          <a:blip r:embed="rId4"/>
          <a:stretch>
            <a:fillRect/>
          </a:stretch>
        </p:blipFill>
        <p:spPr>
          <a:xfrm>
            <a:off x="433410" y="3915776"/>
            <a:ext cx="5785264" cy="576075"/>
          </a:xfrm>
          <a:prstGeom prst="rect">
            <a:avLst/>
          </a:prstGeom>
        </p:spPr>
      </p:pic>
    </p:spTree>
    <p:extLst>
      <p:ext uri="{BB962C8B-B14F-4D97-AF65-F5344CB8AC3E}">
        <p14:creationId xmlns:p14="http://schemas.microsoft.com/office/powerpoint/2010/main" val="71218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501D-9AAA-451A-AE9C-E95215AC5939}"/>
              </a:ext>
            </a:extLst>
          </p:cNvPr>
          <p:cNvSpPr>
            <a:spLocks noGrp="1"/>
          </p:cNvSpPr>
          <p:nvPr>
            <p:ph type="title"/>
          </p:nvPr>
        </p:nvSpPr>
        <p:spPr/>
        <p:txBody>
          <a:bodyPr/>
          <a:lstStyle/>
          <a:p>
            <a:r>
              <a:rPr lang="en-US" dirty="0"/>
              <a:t>The first idea that hooked me</a:t>
            </a:r>
          </a:p>
        </p:txBody>
      </p:sp>
      <p:pic>
        <p:nvPicPr>
          <p:cNvPr id="4" name="Picture 3">
            <a:extLst>
              <a:ext uri="{FF2B5EF4-FFF2-40B4-BE49-F238E27FC236}">
                <a16:creationId xmlns:a16="http://schemas.microsoft.com/office/drawing/2014/main" id="{D1CA05F8-CA53-43C9-8C9F-0EC5100202A7}"/>
              </a:ext>
            </a:extLst>
          </p:cNvPr>
          <p:cNvPicPr>
            <a:picLocks noChangeAspect="1"/>
          </p:cNvPicPr>
          <p:nvPr/>
        </p:nvPicPr>
        <p:blipFill>
          <a:blip r:embed="rId2"/>
          <a:stretch>
            <a:fillRect/>
          </a:stretch>
        </p:blipFill>
        <p:spPr>
          <a:xfrm>
            <a:off x="-4030" y="2571750"/>
            <a:ext cx="6858000" cy="1558636"/>
          </a:xfrm>
          <a:prstGeom prst="rect">
            <a:avLst/>
          </a:prstGeom>
        </p:spPr>
      </p:pic>
      <p:pic>
        <p:nvPicPr>
          <p:cNvPr id="5" name="Picture 4">
            <a:extLst>
              <a:ext uri="{FF2B5EF4-FFF2-40B4-BE49-F238E27FC236}">
                <a16:creationId xmlns:a16="http://schemas.microsoft.com/office/drawing/2014/main" id="{35488308-62CC-490B-85B4-CC20134811F9}"/>
              </a:ext>
            </a:extLst>
          </p:cNvPr>
          <p:cNvPicPr>
            <a:picLocks noChangeAspect="1"/>
          </p:cNvPicPr>
          <p:nvPr/>
        </p:nvPicPr>
        <p:blipFill>
          <a:blip r:embed="rId3"/>
          <a:stretch>
            <a:fillRect/>
          </a:stretch>
        </p:blipFill>
        <p:spPr>
          <a:xfrm>
            <a:off x="214312" y="1765245"/>
            <a:ext cx="6429375" cy="314325"/>
          </a:xfrm>
          <a:prstGeom prst="rect">
            <a:avLst/>
          </a:prstGeom>
        </p:spPr>
      </p:pic>
      <p:pic>
        <p:nvPicPr>
          <p:cNvPr id="6" name="Picture 5">
            <a:extLst>
              <a:ext uri="{FF2B5EF4-FFF2-40B4-BE49-F238E27FC236}">
                <a16:creationId xmlns:a16="http://schemas.microsoft.com/office/drawing/2014/main" id="{90EF70B9-4CDF-466D-8273-AE5B9BD39185}"/>
              </a:ext>
            </a:extLst>
          </p:cNvPr>
          <p:cNvPicPr>
            <a:picLocks noChangeAspect="1"/>
          </p:cNvPicPr>
          <p:nvPr/>
        </p:nvPicPr>
        <p:blipFill>
          <a:blip r:embed="rId4"/>
          <a:stretch>
            <a:fillRect/>
          </a:stretch>
        </p:blipFill>
        <p:spPr>
          <a:xfrm>
            <a:off x="2008015" y="4448175"/>
            <a:ext cx="2181225" cy="342900"/>
          </a:xfrm>
          <a:prstGeom prst="rect">
            <a:avLst/>
          </a:prstGeom>
        </p:spPr>
      </p:pic>
    </p:spTree>
    <p:extLst>
      <p:ext uri="{BB962C8B-B14F-4D97-AF65-F5344CB8AC3E}">
        <p14:creationId xmlns:p14="http://schemas.microsoft.com/office/powerpoint/2010/main" val="3505936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164575" y="2034080"/>
            <a:ext cx="6528850" cy="1517268"/>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4" name="Picture 3">
            <a:extLst>
              <a:ext uri="{FF2B5EF4-FFF2-40B4-BE49-F238E27FC236}">
                <a16:creationId xmlns:a16="http://schemas.microsoft.com/office/drawing/2014/main" id="{22D11C9F-6573-4E1D-8937-71F7D0456D50}"/>
              </a:ext>
            </a:extLst>
          </p:cNvPr>
          <p:cNvPicPr>
            <a:picLocks noChangeAspect="1"/>
          </p:cNvPicPr>
          <p:nvPr/>
        </p:nvPicPr>
        <p:blipFill>
          <a:blip r:embed="rId2"/>
          <a:stretch>
            <a:fillRect/>
          </a:stretch>
        </p:blipFill>
        <p:spPr>
          <a:xfrm>
            <a:off x="351862" y="2648560"/>
            <a:ext cx="6154276" cy="699598"/>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Mouse Pressed Demo</a:t>
            </a:r>
          </a:p>
        </p:txBody>
      </p:sp>
    </p:spTree>
    <p:extLst>
      <p:ext uri="{BB962C8B-B14F-4D97-AF65-F5344CB8AC3E}">
        <p14:creationId xmlns:p14="http://schemas.microsoft.com/office/powerpoint/2010/main" val="41453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Moving a square demo</a:t>
            </a:r>
          </a:p>
        </p:txBody>
      </p:sp>
    </p:spTree>
    <p:extLst>
      <p:ext uri="{BB962C8B-B14F-4D97-AF65-F5344CB8AC3E}">
        <p14:creationId xmlns:p14="http://schemas.microsoft.com/office/powerpoint/2010/main" val="202750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a:t>Tizen being built</a:t>
            </a:r>
          </a:p>
          <a:p>
            <a:r>
              <a:rPr lang="en-US" dirty="0"/>
              <a:t>Xamarin.Forms</a:t>
            </a:r>
          </a:p>
        </p:txBody>
      </p:sp>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894270" y="172684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hlinkClick r:id="rId6"/>
              </a:rPr>
              <a:t>https://github.com/akavache/Akavache</a:t>
            </a:r>
            <a:endParaRPr lang="en-US" dirty="0"/>
          </a:p>
          <a:p>
            <a:r>
              <a:rPr lang="en-US" dirty="0"/>
              <a:t>Michael </a:t>
            </a:r>
            <a:r>
              <a:rPr lang="en-US" dirty="0" err="1"/>
              <a:t>Stonis</a:t>
            </a:r>
            <a:endParaRPr lang="en-US" dirty="0"/>
          </a:p>
        </p:txBody>
      </p:sp>
    </p:spTree>
    <p:extLst>
      <p:ext uri="{BB962C8B-B14F-4D97-AF65-F5344CB8AC3E}">
        <p14:creationId xmlns:p14="http://schemas.microsoft.com/office/powerpoint/2010/main" val="7215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6633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Comparison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err="1"/>
              <a:t>IEnumerable</a:t>
            </a:r>
            <a:r>
              <a:rPr lang="en-US" dirty="0"/>
              <a:t>&lt;T&gt; is to Lists what </a:t>
            </a:r>
            <a:r>
              <a:rPr lang="en-US" dirty="0" err="1"/>
              <a:t>IObservable</a:t>
            </a:r>
            <a:r>
              <a:rPr lang="en-US" dirty="0"/>
              <a:t>&lt;T&gt; is to events</a:t>
            </a:r>
          </a:p>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a:p>
            <a:r>
              <a:rPr lang="en-US" dirty="0"/>
              <a:t>Pulling data from a source</a:t>
            </a:r>
          </a:p>
        </p:txBody>
      </p:sp>
    </p:spTree>
    <p:extLst>
      <p:ext uri="{BB962C8B-B14F-4D97-AF65-F5344CB8AC3E}">
        <p14:creationId xmlns:p14="http://schemas.microsoft.com/office/powerpoint/2010/main" val="428157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Observable.Create</a:t>
            </a:r>
            <a:r>
              <a:rPr lang="en-US" dirty="0"/>
              <a:t>(</a:t>
            </a:r>
            <a:r>
              <a:rPr lang="en-US" dirty="0" err="1"/>
              <a:t>Obs</a:t>
            </a:r>
            <a:r>
              <a:rPr lang="en-US" dirty="0"/>
              <a:t> =&gt; {})</a:t>
            </a:r>
          </a:p>
          <a:p>
            <a:r>
              <a:rPr lang="en-US" dirty="0" err="1"/>
              <a:t>Observable.FromEventPattern</a:t>
            </a:r>
            <a:r>
              <a:rPr lang="en-US" dirty="0"/>
              <a:t> {</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Easy to Cleanup</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3"/>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3691</TotalTime>
  <Words>1334</Words>
  <Application>Microsoft Office PowerPoint</Application>
  <PresentationFormat>Custom</PresentationFormat>
  <Paragraphs>195</Paragraphs>
  <Slides>37</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The first idea that hooked me</vt:lpstr>
      <vt:lpstr>Term and Library Clarification</vt:lpstr>
      <vt:lpstr>IEnumerable&lt;T&gt;  Comparison </vt:lpstr>
      <vt:lpstr>Start with the familiar iterator pattern</vt:lpstr>
      <vt:lpstr>IObservable&lt;T&gt;  </vt:lpstr>
      <vt:lpstr>Creating Observables</vt:lpstr>
      <vt:lpstr>Easy to Cleanup</vt:lpstr>
      <vt:lpstr>Subscribing</vt:lpstr>
      <vt:lpstr>Apply same iterator idea to observables</vt:lpstr>
      <vt:lpstr>Filter (where) Operator</vt:lpstr>
      <vt:lpstr>Retry and Exception handling made easy</vt:lpstr>
      <vt:lpstr>Start Login Page Demo</vt:lpstr>
      <vt:lpstr>Throttle (debounce)</vt:lpstr>
      <vt:lpstr>Switch is great</vt:lpstr>
      <vt:lpstr>Additional operators and Tools</vt:lpstr>
      <vt:lpstr>Reactive UI for a Reactive MVVM</vt:lpstr>
      <vt:lpstr>INPC Observables</vt:lpstr>
      <vt:lpstr>UI Events on all Platforms</vt:lpstr>
      <vt:lpstr>You don’t care about when something is initialized</vt:lpstr>
      <vt:lpstr>Now tie this to some Commands</vt:lpstr>
      <vt:lpstr>Platform agnostic bindings</vt:lpstr>
      <vt:lpstr>Reactive UI Demo</vt:lpstr>
      <vt:lpstr>Range of platform specific controls</vt:lpstr>
      <vt:lpstr>Mouse Pressed Demo</vt:lpstr>
      <vt:lpstr>Moving a square demo</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lpstr>About me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119</cp:revision>
  <dcterms:created xsi:type="dcterms:W3CDTF">2016-06-20T05:10:51Z</dcterms:created>
  <dcterms:modified xsi:type="dcterms:W3CDTF">2018-03-13T22:08:56Z</dcterms:modified>
</cp:coreProperties>
</file>