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2" autoAdjust="0"/>
  </p:normalViewPr>
  <p:slideViewPr>
    <p:cSldViewPr snapToGrid="0" snapToObjects="1">
      <p:cViewPr varScale="1">
        <p:scale>
          <a:sx n="107" d="100"/>
          <a:sy n="107" d="100"/>
        </p:scale>
        <p:origin x="-159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9/12/18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9/12/18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9/12/18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9/12/18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9/12/18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9/12/18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9/12/18</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a:cs typeface="Times New Roman"/>
              </a:rPr>
              <a:t>Cinema Booking System</a:t>
            </a:r>
            <a:endParaRPr lang="en-US" dirty="0">
              <a:latin typeface="Times New Roman"/>
              <a:cs typeface="Times New Roman"/>
            </a:endParaRPr>
          </a:p>
        </p:txBody>
      </p:sp>
      <p:sp>
        <p:nvSpPr>
          <p:cNvPr id="3" name="Subtitle 2"/>
          <p:cNvSpPr>
            <a:spLocks noGrp="1"/>
          </p:cNvSpPr>
          <p:nvPr>
            <p:ph type="subTitle" idx="1"/>
          </p:nvPr>
        </p:nvSpPr>
        <p:spPr/>
        <p:txBody>
          <a:bodyPr>
            <a:normAutofit fontScale="77500" lnSpcReduction="20000"/>
          </a:bodyPr>
          <a:lstStyle/>
          <a:p>
            <a:r>
              <a:rPr lang="en-US" dirty="0" smtClean="0">
                <a:latin typeface="Times New Roman"/>
                <a:cs typeface="Times New Roman"/>
              </a:rPr>
              <a:t>Represented by:</a:t>
            </a:r>
          </a:p>
          <a:p>
            <a:r>
              <a:rPr lang="en-US" dirty="0" err="1" smtClean="0">
                <a:latin typeface="Times New Roman"/>
                <a:cs typeface="Times New Roman"/>
              </a:rPr>
              <a:t>Ikhbayar</a:t>
            </a:r>
            <a:endParaRPr lang="en-US" dirty="0" smtClean="0">
              <a:latin typeface="Times New Roman"/>
              <a:cs typeface="Times New Roman"/>
            </a:endParaRPr>
          </a:p>
          <a:p>
            <a:r>
              <a:rPr lang="en-US" dirty="0" err="1" smtClean="0">
                <a:latin typeface="Times New Roman"/>
                <a:cs typeface="Times New Roman"/>
              </a:rPr>
              <a:t>Surenkhuu</a:t>
            </a:r>
            <a:endParaRPr lang="en-US" dirty="0" smtClean="0">
              <a:latin typeface="Times New Roman"/>
              <a:cs typeface="Times New Roman"/>
            </a:endParaRPr>
          </a:p>
          <a:p>
            <a:r>
              <a:rPr lang="en-US" dirty="0" err="1" smtClean="0">
                <a:latin typeface="Times New Roman"/>
                <a:cs typeface="Times New Roman"/>
              </a:rPr>
              <a:t>Purevdorj</a:t>
            </a:r>
            <a:endParaRPr lang="en-US" dirty="0">
              <a:latin typeface="Times New Roman"/>
              <a:cs typeface="Times New Roman"/>
            </a:endParaRPr>
          </a:p>
        </p:txBody>
      </p:sp>
    </p:spTree>
    <p:extLst>
      <p:ext uri="{BB962C8B-B14F-4D97-AF65-F5344CB8AC3E}">
        <p14:creationId xmlns:p14="http://schemas.microsoft.com/office/powerpoint/2010/main" val="198691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27EFE5-F011-4D93-98A9-9B1701022684}"/>
              </a:ext>
            </a:extLst>
          </p:cNvPr>
          <p:cNvSpPr>
            <a:spLocks noGrp="1"/>
          </p:cNvSpPr>
          <p:nvPr>
            <p:ph type="title"/>
          </p:nvPr>
        </p:nvSpPr>
        <p:spPr/>
        <p:txBody>
          <a:bodyPr/>
          <a:lstStyle/>
          <a:p>
            <a:r>
              <a:rPr lang="en-US" b="1" dirty="0">
                <a:solidFill>
                  <a:schemeClr val="accent1">
                    <a:lumMod val="75000"/>
                  </a:schemeClr>
                </a:solidFill>
                <a:latin typeface="Times New Roman"/>
                <a:cs typeface="Times New Roman"/>
              </a:rPr>
              <a:t>Overview</a:t>
            </a:r>
          </a:p>
        </p:txBody>
      </p:sp>
      <p:sp>
        <p:nvSpPr>
          <p:cNvPr id="3" name="Content Placeholder 2">
            <a:extLst>
              <a:ext uri="{FF2B5EF4-FFF2-40B4-BE49-F238E27FC236}">
                <a16:creationId xmlns:a16="http://schemas.microsoft.com/office/drawing/2014/main" xmlns="" id="{887FCBFC-D0FB-4957-999D-0C0D7AC0F296}"/>
              </a:ext>
            </a:extLst>
          </p:cNvPr>
          <p:cNvSpPr>
            <a:spLocks noGrp="1"/>
          </p:cNvSpPr>
          <p:nvPr>
            <p:ph idx="1"/>
          </p:nvPr>
        </p:nvSpPr>
        <p:spPr/>
        <p:txBody>
          <a:bodyPr/>
          <a:lstStyle/>
          <a:p>
            <a:pPr marL="0" indent="0" algn="just">
              <a:lnSpc>
                <a:spcPct val="150000"/>
              </a:lnSpc>
              <a:buNone/>
            </a:pPr>
            <a:r>
              <a:rPr lang="en-US" dirty="0">
                <a:latin typeface="Times New Roman"/>
                <a:cs typeface="Times New Roman"/>
              </a:rPr>
              <a:t>Cinema booking system is responsible for getting clients booking movies on the internet. Since, it reduces the long line that occurs when people getting ticket in the movie theater. Also, it’s one of the ways that increases benefits of the movie theater.</a:t>
            </a:r>
          </a:p>
        </p:txBody>
      </p:sp>
    </p:spTree>
    <p:extLst>
      <p:ext uri="{BB962C8B-B14F-4D97-AF65-F5344CB8AC3E}">
        <p14:creationId xmlns:p14="http://schemas.microsoft.com/office/powerpoint/2010/main" val="256629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943BC-17B3-4D2F-A56E-2A90BABA858D}"/>
              </a:ext>
            </a:extLst>
          </p:cNvPr>
          <p:cNvSpPr>
            <a:spLocks noGrp="1"/>
          </p:cNvSpPr>
          <p:nvPr>
            <p:ph type="title"/>
          </p:nvPr>
        </p:nvSpPr>
        <p:spPr/>
        <p:txBody>
          <a:bodyPr/>
          <a:lstStyle/>
          <a:p>
            <a:r>
              <a:rPr lang="en-US" b="1" dirty="0">
                <a:solidFill>
                  <a:schemeClr val="accent1">
                    <a:lumMod val="75000"/>
                  </a:schemeClr>
                </a:solidFill>
                <a:latin typeface="Times New Roman"/>
                <a:cs typeface="Times New Roman"/>
              </a:rPr>
              <a:t>Technologies</a:t>
            </a:r>
          </a:p>
        </p:txBody>
      </p:sp>
      <p:sp>
        <p:nvSpPr>
          <p:cNvPr id="3" name="Content Placeholder 2">
            <a:extLst>
              <a:ext uri="{FF2B5EF4-FFF2-40B4-BE49-F238E27FC236}">
                <a16:creationId xmlns:a16="http://schemas.microsoft.com/office/drawing/2014/main" xmlns="" id="{188D9606-4E93-48A6-ADA3-70EB36E31BA6}"/>
              </a:ext>
            </a:extLst>
          </p:cNvPr>
          <p:cNvSpPr>
            <a:spLocks noGrp="1"/>
          </p:cNvSpPr>
          <p:nvPr>
            <p:ph idx="1"/>
          </p:nvPr>
        </p:nvSpPr>
        <p:spPr/>
        <p:txBody>
          <a:bodyPr/>
          <a:lstStyle/>
          <a:p>
            <a:r>
              <a:rPr lang="en-US" dirty="0" smtClean="0">
                <a:latin typeface="Times New Roman"/>
                <a:cs typeface="Times New Roman"/>
              </a:rPr>
              <a:t>Derby</a:t>
            </a:r>
            <a:endParaRPr lang="en-US" dirty="0">
              <a:latin typeface="Times New Roman"/>
              <a:cs typeface="Times New Roman"/>
            </a:endParaRPr>
          </a:p>
          <a:p>
            <a:r>
              <a:rPr lang="en-US" dirty="0" smtClean="0">
                <a:latin typeface="Times New Roman"/>
                <a:cs typeface="Times New Roman"/>
              </a:rPr>
              <a:t>Java </a:t>
            </a:r>
            <a:r>
              <a:rPr lang="en-US" dirty="0">
                <a:latin typeface="Times New Roman"/>
                <a:cs typeface="Times New Roman"/>
              </a:rPr>
              <a:t>FX</a:t>
            </a:r>
          </a:p>
          <a:p>
            <a:r>
              <a:rPr lang="en-US" dirty="0" smtClean="0">
                <a:latin typeface="Times New Roman"/>
                <a:cs typeface="Times New Roman"/>
              </a:rPr>
              <a:t>Star UML</a:t>
            </a:r>
          </a:p>
          <a:p>
            <a:r>
              <a:rPr lang="en-US" dirty="0" err="1" smtClean="0">
                <a:latin typeface="Times New Roman"/>
                <a:cs typeface="Times New Roman"/>
              </a:rPr>
              <a:t>GitHub</a:t>
            </a:r>
            <a:endParaRPr lang="en-US" dirty="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396077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03665A-363B-4566-9DAC-AB14A8FBB330}"/>
              </a:ext>
            </a:extLst>
          </p:cNvPr>
          <p:cNvSpPr>
            <a:spLocks noGrp="1"/>
          </p:cNvSpPr>
          <p:nvPr>
            <p:ph type="title"/>
          </p:nvPr>
        </p:nvSpPr>
        <p:spPr>
          <a:xfrm>
            <a:off x="549275" y="107576"/>
            <a:ext cx="8042276" cy="676907"/>
          </a:xfrm>
        </p:spPr>
        <p:txBody>
          <a:bodyPr/>
          <a:lstStyle/>
          <a:p>
            <a:r>
              <a:rPr lang="en-US" dirty="0">
                <a:latin typeface="Times New Roman"/>
                <a:cs typeface="Times New Roman"/>
              </a:rPr>
              <a:t>Feature</a:t>
            </a:r>
          </a:p>
        </p:txBody>
      </p:sp>
      <p:graphicFrame>
        <p:nvGraphicFramePr>
          <p:cNvPr id="5" name="Content Placeholder 4">
            <a:extLst>
              <a:ext uri="{FF2B5EF4-FFF2-40B4-BE49-F238E27FC236}">
                <a16:creationId xmlns:a16="http://schemas.microsoft.com/office/drawing/2014/main" xmlns="" id="{8A722C56-1022-435F-8B59-016CE59C5FD8}"/>
              </a:ext>
            </a:extLst>
          </p:cNvPr>
          <p:cNvGraphicFramePr>
            <a:graphicFrameLocks noGrp="1"/>
          </p:cNvGraphicFramePr>
          <p:nvPr>
            <p:ph idx="1"/>
            <p:extLst>
              <p:ext uri="{D42A27DB-BD31-4B8C-83A1-F6EECF244321}">
                <p14:modId xmlns:p14="http://schemas.microsoft.com/office/powerpoint/2010/main" val="3824013377"/>
              </p:ext>
            </p:extLst>
          </p:nvPr>
        </p:nvGraphicFramePr>
        <p:xfrm>
          <a:off x="549275" y="784483"/>
          <a:ext cx="7886700" cy="5582920"/>
        </p:xfrm>
        <a:graphic>
          <a:graphicData uri="http://schemas.openxmlformats.org/drawingml/2006/table">
            <a:tbl>
              <a:tblPr firstRow="1" bandRow="1">
                <a:tableStyleId>{69012ECD-51FC-41F1-AA8D-1B2483CD663E}</a:tableStyleId>
              </a:tblPr>
              <a:tblGrid>
                <a:gridCol w="643559">
                  <a:extLst>
                    <a:ext uri="{9D8B030D-6E8A-4147-A177-3AD203B41FA5}">
                      <a16:colId xmlns:a16="http://schemas.microsoft.com/office/drawing/2014/main" xmlns="" val="1177503950"/>
                    </a:ext>
                  </a:extLst>
                </a:gridCol>
                <a:gridCol w="1779104">
                  <a:extLst>
                    <a:ext uri="{9D8B030D-6E8A-4147-A177-3AD203B41FA5}">
                      <a16:colId xmlns:a16="http://schemas.microsoft.com/office/drawing/2014/main" xmlns="" val="874060562"/>
                    </a:ext>
                  </a:extLst>
                </a:gridCol>
                <a:gridCol w="5464037">
                  <a:extLst>
                    <a:ext uri="{9D8B030D-6E8A-4147-A177-3AD203B41FA5}">
                      <a16:colId xmlns:a16="http://schemas.microsoft.com/office/drawing/2014/main" xmlns="" val="3807225242"/>
                    </a:ext>
                  </a:extLst>
                </a:gridCol>
              </a:tblGrid>
              <a:tr h="370840">
                <a:tc>
                  <a:txBody>
                    <a:bodyPr/>
                    <a:lstStyle/>
                    <a:p>
                      <a:r>
                        <a:rPr lang="en-US" sz="1600" dirty="0"/>
                        <a:t>#</a:t>
                      </a:r>
                    </a:p>
                  </a:txBody>
                  <a:tcPr marL="68580" marR="68580"/>
                </a:tc>
                <a:tc>
                  <a:txBody>
                    <a:bodyPr/>
                    <a:lstStyle/>
                    <a:p>
                      <a:r>
                        <a:rPr lang="en-US" sz="1600" dirty="0"/>
                        <a:t>Class</a:t>
                      </a:r>
                    </a:p>
                  </a:txBody>
                  <a:tcPr marL="68580" marR="68580"/>
                </a:tc>
                <a:tc>
                  <a:txBody>
                    <a:bodyPr/>
                    <a:lstStyle/>
                    <a:p>
                      <a:r>
                        <a:rPr lang="en-US" sz="1600" dirty="0"/>
                        <a:t>Description</a:t>
                      </a:r>
                    </a:p>
                  </a:txBody>
                  <a:tcPr marL="68580" marR="68580"/>
                </a:tc>
                <a:extLst>
                  <a:ext uri="{0D108BD9-81ED-4DB2-BD59-A6C34878D82A}">
                    <a16:rowId xmlns:a16="http://schemas.microsoft.com/office/drawing/2014/main" xmlns="" val="3084104159"/>
                  </a:ext>
                </a:extLst>
              </a:tr>
              <a:tr h="370840">
                <a:tc>
                  <a:txBody>
                    <a:bodyPr/>
                    <a:lstStyle/>
                    <a:p>
                      <a:r>
                        <a:rPr lang="en-US" sz="1600" dirty="0" smtClean="0"/>
                        <a:t>1</a:t>
                      </a:r>
                      <a:endParaRPr lang="en-US" sz="1600" dirty="0"/>
                    </a:p>
                  </a:txBody>
                  <a:tcPr marL="68580" marR="68580"/>
                </a:tc>
                <a:tc>
                  <a:txBody>
                    <a:bodyPr/>
                    <a:lstStyle/>
                    <a:p>
                      <a:r>
                        <a:rPr lang="en-US" sz="1600" dirty="0" smtClean="0"/>
                        <a:t>Person</a:t>
                      </a:r>
                      <a:endParaRPr lang="en-US" sz="1600" dirty="0"/>
                    </a:p>
                  </a:txBody>
                  <a:tcPr marL="68580" marR="68580"/>
                </a:tc>
                <a:tc>
                  <a:txBody>
                    <a:bodyPr/>
                    <a:lstStyle/>
                    <a:p>
                      <a:r>
                        <a:rPr lang="en-US" sz="1600" dirty="0" smtClean="0"/>
                        <a:t>It implements from</a:t>
                      </a:r>
                      <a:r>
                        <a:rPr lang="en-US" sz="1600" baseline="0" dirty="0" smtClean="0"/>
                        <a:t> “</a:t>
                      </a:r>
                      <a:r>
                        <a:rPr lang="en-US" sz="1600" baseline="0" dirty="0" err="1" smtClean="0"/>
                        <a:t>iPerson</a:t>
                      </a:r>
                      <a:r>
                        <a:rPr lang="en-US" sz="1600" baseline="0" dirty="0" smtClean="0"/>
                        <a:t>” interface and generates Member and Staff classes.</a:t>
                      </a:r>
                      <a:endParaRPr lang="en-US" sz="1600" dirty="0"/>
                    </a:p>
                  </a:txBody>
                  <a:tcPr marL="68580" marR="68580"/>
                </a:tc>
              </a:tr>
              <a:tr h="370840">
                <a:tc>
                  <a:txBody>
                    <a:bodyPr/>
                    <a:lstStyle/>
                    <a:p>
                      <a:r>
                        <a:rPr lang="en-US" sz="1600" dirty="0"/>
                        <a:t>2</a:t>
                      </a:r>
                      <a:endParaRPr lang="en-US" sz="1600" dirty="0"/>
                    </a:p>
                  </a:txBody>
                  <a:tcPr marL="68580" marR="68580"/>
                </a:tc>
                <a:tc>
                  <a:txBody>
                    <a:bodyPr/>
                    <a:lstStyle/>
                    <a:p>
                      <a:r>
                        <a:rPr lang="en-US" sz="1600" dirty="0" smtClean="0"/>
                        <a:t>Member</a:t>
                      </a:r>
                      <a:endParaRPr lang="en-US" sz="1600" dirty="0"/>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Member </a:t>
                      </a:r>
                      <a:r>
                        <a:rPr lang="en-US" sz="1600" dirty="0"/>
                        <a:t>is a person who booking movie in the system.</a:t>
                      </a:r>
                    </a:p>
                    <a:p>
                      <a:endParaRPr lang="en-US" sz="1600" dirty="0"/>
                    </a:p>
                  </a:txBody>
                  <a:tcPr marL="68580" marR="68580"/>
                </a:tc>
                <a:extLst>
                  <a:ext uri="{0D108BD9-81ED-4DB2-BD59-A6C34878D82A}">
                    <a16:rowId xmlns:a16="http://schemas.microsoft.com/office/drawing/2014/main" xmlns="" val="3194189151"/>
                  </a:ext>
                </a:extLst>
              </a:tr>
              <a:tr h="370840">
                <a:tc>
                  <a:txBody>
                    <a:bodyPr/>
                    <a:lstStyle/>
                    <a:p>
                      <a:r>
                        <a:rPr lang="en-US" sz="1600" dirty="0"/>
                        <a:t>4</a:t>
                      </a:r>
                    </a:p>
                  </a:txBody>
                  <a:tcPr marL="68580" marR="68580"/>
                </a:tc>
                <a:tc>
                  <a:txBody>
                    <a:bodyPr/>
                    <a:lstStyle/>
                    <a:p>
                      <a:r>
                        <a:rPr lang="en-US" sz="1600" dirty="0" smtClean="0"/>
                        <a:t>Staff</a:t>
                      </a:r>
                      <a:endParaRPr lang="en-US" sz="1600" dirty="0"/>
                    </a:p>
                  </a:txBody>
                  <a:tcPr marL="68580" marR="68580"/>
                </a:tc>
                <a:tc>
                  <a:txBody>
                    <a:bodyPr/>
                    <a:lstStyle/>
                    <a:p>
                      <a:r>
                        <a:rPr lang="en-US" sz="1600" dirty="0" smtClean="0"/>
                        <a:t>Staff </a:t>
                      </a:r>
                      <a:r>
                        <a:rPr lang="en-US" sz="1600" dirty="0"/>
                        <a:t>is a person who manages the movie, schedule, and </a:t>
                      </a:r>
                      <a:r>
                        <a:rPr lang="en-US" sz="1600" dirty="0" smtClean="0"/>
                        <a:t>hall. </a:t>
                      </a:r>
                      <a:r>
                        <a:rPr lang="en-US" sz="1600" dirty="0"/>
                        <a:t>For example, add, update, or delete movies.</a:t>
                      </a:r>
                    </a:p>
                  </a:txBody>
                  <a:tcPr marL="68580" marR="68580"/>
                </a:tc>
              </a:tr>
              <a:tr h="370840">
                <a:tc>
                  <a:txBody>
                    <a:bodyPr/>
                    <a:lstStyle/>
                    <a:p>
                      <a:r>
                        <a:rPr lang="en-US" sz="1600" dirty="0"/>
                        <a:t>2</a:t>
                      </a:r>
                    </a:p>
                  </a:txBody>
                  <a:tcPr marL="68580" marR="68580"/>
                </a:tc>
                <a:tc>
                  <a:txBody>
                    <a:bodyPr/>
                    <a:lstStyle/>
                    <a:p>
                      <a:r>
                        <a:rPr lang="en-US" sz="1600" dirty="0"/>
                        <a:t>Movie</a:t>
                      </a:r>
                    </a:p>
                  </a:txBody>
                  <a:tcPr marL="68580" marR="68580"/>
                </a:tc>
                <a:tc>
                  <a:txBody>
                    <a:bodyPr/>
                    <a:lstStyle/>
                    <a:p>
                      <a:r>
                        <a:rPr lang="en-US" sz="1600" dirty="0"/>
                        <a:t>It </a:t>
                      </a:r>
                      <a:r>
                        <a:rPr lang="en-US" sz="1600" dirty="0" smtClean="0"/>
                        <a:t>will </a:t>
                      </a:r>
                      <a:r>
                        <a:rPr lang="en-US" sz="1600" dirty="0"/>
                        <a:t>presents in the hall. Which has a name, </a:t>
                      </a:r>
                      <a:r>
                        <a:rPr lang="en-US" sz="1600" dirty="0" smtClean="0"/>
                        <a:t>rate, type, during time, </a:t>
                      </a:r>
                      <a:r>
                        <a:rPr lang="en-US" sz="1600" dirty="0"/>
                        <a:t>and </a:t>
                      </a:r>
                      <a:r>
                        <a:rPr lang="en-US" sz="1600" dirty="0" smtClean="0"/>
                        <a:t>released date.</a:t>
                      </a:r>
                      <a:endParaRPr lang="en-US" sz="1600" dirty="0"/>
                    </a:p>
                  </a:txBody>
                  <a:tcPr marL="68580" marR="68580"/>
                </a:tc>
                <a:extLst>
                  <a:ext uri="{0D108BD9-81ED-4DB2-BD59-A6C34878D82A}">
                    <a16:rowId xmlns:a16="http://schemas.microsoft.com/office/drawing/2014/main" xmlns="" val="3722609426"/>
                  </a:ext>
                </a:extLst>
              </a:tr>
              <a:tr h="370840">
                <a:tc>
                  <a:txBody>
                    <a:bodyPr/>
                    <a:lstStyle/>
                    <a:p>
                      <a:r>
                        <a:rPr lang="en-US" sz="1600" dirty="0"/>
                        <a:t>3</a:t>
                      </a:r>
                    </a:p>
                  </a:txBody>
                  <a:tcPr marL="68580" marR="68580"/>
                </a:tc>
                <a:tc>
                  <a:txBody>
                    <a:bodyPr/>
                    <a:lstStyle/>
                    <a:p>
                      <a:r>
                        <a:rPr lang="en-US" sz="1600" dirty="0" smtClean="0"/>
                        <a:t>Schedule</a:t>
                      </a:r>
                      <a:endParaRPr lang="en-US" sz="1600" dirty="0"/>
                    </a:p>
                  </a:txBody>
                  <a:tcPr marL="68580" marR="68580"/>
                </a:tc>
                <a:tc>
                  <a:txBody>
                    <a:bodyPr/>
                    <a:lstStyle/>
                    <a:p>
                      <a:r>
                        <a:rPr lang="en-US" sz="1600" dirty="0"/>
                        <a:t>This class shows the all possible schedules of the one movie</a:t>
                      </a:r>
                    </a:p>
                  </a:txBody>
                  <a:tcPr marL="68580" marR="68580"/>
                </a:tc>
                <a:extLst>
                  <a:ext uri="{0D108BD9-81ED-4DB2-BD59-A6C34878D82A}">
                    <a16:rowId xmlns:a16="http://schemas.microsoft.com/office/drawing/2014/main" xmlns="" val="1306356445"/>
                  </a:ext>
                </a:extLst>
              </a:tr>
              <a:tr h="370840">
                <a:tc>
                  <a:txBody>
                    <a:bodyPr/>
                    <a:lstStyle/>
                    <a:p>
                      <a:r>
                        <a:rPr lang="en-US" sz="1600" dirty="0"/>
                        <a:t>5</a:t>
                      </a:r>
                    </a:p>
                  </a:txBody>
                  <a:tcPr marL="68580" marR="68580"/>
                </a:tc>
                <a:tc>
                  <a:txBody>
                    <a:bodyPr/>
                    <a:lstStyle/>
                    <a:p>
                      <a:r>
                        <a:rPr lang="en-US" sz="1600" dirty="0"/>
                        <a:t>Hall</a:t>
                      </a:r>
                    </a:p>
                  </a:txBody>
                  <a:tcPr marL="68580" marR="68580"/>
                </a:tc>
                <a:tc>
                  <a:txBody>
                    <a:bodyPr/>
                    <a:lstStyle/>
                    <a:p>
                      <a:r>
                        <a:rPr lang="en-US" sz="1600" dirty="0"/>
                        <a:t>Represents room </a:t>
                      </a:r>
                      <a:r>
                        <a:rPr lang="en-US" sz="1600" dirty="0" smtClean="0"/>
                        <a:t>and seats which </a:t>
                      </a:r>
                      <a:r>
                        <a:rPr lang="en-US" sz="1600" dirty="0"/>
                        <a:t>represents the movies</a:t>
                      </a:r>
                    </a:p>
                  </a:txBody>
                  <a:tcPr marL="68580" marR="68580"/>
                </a:tc>
                <a:extLst>
                  <a:ext uri="{0D108BD9-81ED-4DB2-BD59-A6C34878D82A}">
                    <a16:rowId xmlns:a16="http://schemas.microsoft.com/office/drawing/2014/main" xmlns="" val="260238085"/>
                  </a:ext>
                </a:extLst>
              </a:tr>
              <a:tr h="370840">
                <a:tc>
                  <a:txBody>
                    <a:bodyPr/>
                    <a:lstStyle/>
                    <a:p>
                      <a:r>
                        <a:rPr lang="en-US" sz="1600" dirty="0"/>
                        <a:t>6</a:t>
                      </a:r>
                    </a:p>
                  </a:txBody>
                  <a:tcPr marL="68580" marR="68580"/>
                </a:tc>
                <a:tc>
                  <a:txBody>
                    <a:bodyPr/>
                    <a:lstStyle/>
                    <a:p>
                      <a:r>
                        <a:rPr lang="en-US" sz="1600" dirty="0" smtClean="0"/>
                        <a:t>Booking</a:t>
                      </a:r>
                      <a:endParaRPr lang="en-US" sz="1600" dirty="0"/>
                    </a:p>
                  </a:txBody>
                  <a:tcPr marL="68580" marR="68580"/>
                </a:tc>
                <a:tc>
                  <a:txBody>
                    <a:bodyPr/>
                    <a:lstStyle/>
                    <a:p>
                      <a:r>
                        <a:rPr lang="en-US" sz="1600" dirty="0"/>
                        <a:t>It contains the all history of the booking that customers made. </a:t>
                      </a:r>
                    </a:p>
                  </a:txBody>
                  <a:tcPr marL="68580" marR="68580"/>
                </a:tc>
                <a:extLst>
                  <a:ext uri="{0D108BD9-81ED-4DB2-BD59-A6C34878D82A}">
                    <a16:rowId xmlns:a16="http://schemas.microsoft.com/office/drawing/2014/main" xmlns="" val="2137944306"/>
                  </a:ext>
                </a:extLst>
              </a:tr>
              <a:tr h="370840">
                <a:tc>
                  <a:txBody>
                    <a:bodyPr/>
                    <a:lstStyle/>
                    <a:p>
                      <a:r>
                        <a:rPr lang="en-US" sz="1600" dirty="0"/>
                        <a:t>7</a:t>
                      </a:r>
                    </a:p>
                  </a:txBody>
                  <a:tcPr marL="68580" marR="68580"/>
                </a:tc>
                <a:tc>
                  <a:txBody>
                    <a:bodyPr/>
                    <a:lstStyle/>
                    <a:p>
                      <a:r>
                        <a:rPr lang="en-US" sz="1600" dirty="0" smtClean="0"/>
                        <a:t>Payment</a:t>
                      </a:r>
                      <a:endParaRPr lang="en-US" sz="1600" dirty="0"/>
                    </a:p>
                  </a:txBody>
                  <a:tcPr marL="68580" marR="68580"/>
                </a:tc>
                <a:tc>
                  <a:txBody>
                    <a:bodyPr/>
                    <a:lstStyle/>
                    <a:p>
                      <a:r>
                        <a:rPr lang="en-US" sz="1600" dirty="0" smtClean="0"/>
                        <a:t>It computes member’s</a:t>
                      </a:r>
                      <a:r>
                        <a:rPr lang="en-US" sz="1600" baseline="0" dirty="0" smtClean="0"/>
                        <a:t> payment who made booking ticket. </a:t>
                      </a:r>
                      <a:endParaRPr lang="en-US" sz="1600" dirty="0"/>
                    </a:p>
                  </a:txBody>
                  <a:tcPr marL="68580" marR="68580"/>
                </a:tc>
                <a:extLst>
                  <a:ext uri="{0D108BD9-81ED-4DB2-BD59-A6C34878D82A}">
                    <a16:rowId xmlns:a16="http://schemas.microsoft.com/office/drawing/2014/main" xmlns="" val="893631995"/>
                  </a:ext>
                </a:extLst>
              </a:tr>
              <a:tr h="370840">
                <a:tc>
                  <a:txBody>
                    <a:bodyPr/>
                    <a:lstStyle/>
                    <a:p>
                      <a:r>
                        <a:rPr lang="en-US" sz="1600" dirty="0"/>
                        <a:t>8</a:t>
                      </a:r>
                    </a:p>
                  </a:txBody>
                  <a:tcPr marL="68580" marR="68580"/>
                </a:tc>
                <a:tc>
                  <a:txBody>
                    <a:bodyPr/>
                    <a:lstStyle/>
                    <a:p>
                      <a:r>
                        <a:rPr lang="en-US" sz="1600" dirty="0" err="1" smtClean="0"/>
                        <a:t>MovieScheduleFactory</a:t>
                      </a:r>
                      <a:endParaRPr lang="en-US" sz="1600" dirty="0"/>
                    </a:p>
                  </a:txBody>
                  <a:tcPr marL="68580" marR="68580"/>
                </a:tc>
                <a:tc>
                  <a:txBody>
                    <a:bodyPr/>
                    <a:lstStyle/>
                    <a:p>
                      <a:r>
                        <a:rPr lang="en-US" sz="1600" dirty="0" smtClean="0"/>
                        <a:t>It creates package level of</a:t>
                      </a:r>
                      <a:r>
                        <a:rPr lang="en-US" sz="1600" baseline="0" dirty="0" smtClean="0"/>
                        <a:t> an instance of a movie, a hall, and a schedule class. </a:t>
                      </a:r>
                      <a:endParaRPr lang="en-US" sz="1600" dirty="0"/>
                    </a:p>
                  </a:txBody>
                  <a:tcPr marL="68580" marR="68580"/>
                </a:tc>
                <a:extLst>
                  <a:ext uri="{0D108BD9-81ED-4DB2-BD59-A6C34878D82A}">
                    <a16:rowId xmlns:a16="http://schemas.microsoft.com/office/drawing/2014/main" xmlns="" val="4046282851"/>
                  </a:ext>
                </a:extLst>
              </a:tr>
            </a:tbl>
          </a:graphicData>
        </a:graphic>
      </p:graphicFrame>
    </p:spTree>
    <p:extLst>
      <p:ext uri="{BB962C8B-B14F-4D97-AF65-F5344CB8AC3E}">
        <p14:creationId xmlns:p14="http://schemas.microsoft.com/office/powerpoint/2010/main" val="62103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577"/>
            <a:ext cx="9144000" cy="552386"/>
          </a:xfrm>
        </p:spPr>
        <p:txBody>
          <a:bodyPr/>
          <a:lstStyle/>
          <a:p>
            <a:r>
              <a:rPr lang="en-US" sz="2400" dirty="0" smtClean="0">
                <a:latin typeface="Times New Roman"/>
                <a:cs typeface="Times New Roman"/>
              </a:rPr>
              <a:t>Class diagram (Inheritance, associations and dependency)</a:t>
            </a:r>
            <a:endParaRPr lang="en-US" sz="2400" dirty="0">
              <a:latin typeface="Times New Roman"/>
              <a:cs typeface="Times New Roman"/>
            </a:endParaRPr>
          </a:p>
        </p:txBody>
      </p:sp>
      <p:pic>
        <p:nvPicPr>
          <p:cNvPr id="6" name="Picture 5" descr="ClassDiagram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09387"/>
            <a:ext cx="9144000" cy="6068194"/>
          </a:xfrm>
          <a:prstGeom prst="rect">
            <a:avLst/>
          </a:prstGeom>
        </p:spPr>
      </p:pic>
    </p:spTree>
    <p:extLst>
      <p:ext uri="{BB962C8B-B14F-4D97-AF65-F5344CB8AC3E}">
        <p14:creationId xmlns:p14="http://schemas.microsoft.com/office/powerpoint/2010/main" val="430346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76524"/>
          </a:xfrm>
        </p:spPr>
        <p:txBody>
          <a:bodyPr/>
          <a:lstStyle/>
          <a:p>
            <a:r>
              <a:rPr lang="en-US" dirty="0" smtClean="0">
                <a:latin typeface="Times New Roman"/>
                <a:cs typeface="Times New Roman"/>
              </a:rPr>
              <a:t>Sequence diagram-1</a:t>
            </a:r>
            <a:endParaRPr lang="en-US" dirty="0">
              <a:latin typeface="Times New Roman"/>
              <a:cs typeface="Times New Roman"/>
            </a:endParaRPr>
          </a:p>
        </p:txBody>
      </p:sp>
      <p:sp>
        <p:nvSpPr>
          <p:cNvPr id="3" name="Content Placeholder 2"/>
          <p:cNvSpPr>
            <a:spLocks noGrp="1"/>
          </p:cNvSpPr>
          <p:nvPr>
            <p:ph idx="1"/>
          </p:nvPr>
        </p:nvSpPr>
        <p:spPr>
          <a:xfrm>
            <a:off x="549275" y="853081"/>
            <a:ext cx="8042276" cy="491754"/>
          </a:xfrm>
        </p:spPr>
        <p:txBody>
          <a:bodyPr/>
          <a:lstStyle/>
          <a:p>
            <a:r>
              <a:rPr lang="en-US" dirty="0" smtClean="0">
                <a:latin typeface="Times New Roman"/>
                <a:cs typeface="Times New Roman"/>
              </a:rPr>
              <a:t>Staff creates a movie for particular schedule.</a:t>
            </a:r>
            <a:endParaRPr lang="en-US" dirty="0">
              <a:latin typeface="Times New Roman"/>
              <a:cs typeface="Times New Roman"/>
            </a:endParaRPr>
          </a:p>
        </p:txBody>
      </p:sp>
      <p:pic>
        <p:nvPicPr>
          <p:cNvPr id="4" name="Picture 3" descr="Creates movie for a particular schedul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89064"/>
            <a:ext cx="9144000" cy="5468936"/>
          </a:xfrm>
          <a:prstGeom prst="rect">
            <a:avLst/>
          </a:prstGeom>
        </p:spPr>
      </p:pic>
    </p:spTree>
    <p:extLst>
      <p:ext uri="{BB962C8B-B14F-4D97-AF65-F5344CB8AC3E}">
        <p14:creationId xmlns:p14="http://schemas.microsoft.com/office/powerpoint/2010/main" val="128137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76524"/>
          </a:xfrm>
        </p:spPr>
        <p:txBody>
          <a:bodyPr/>
          <a:lstStyle/>
          <a:p>
            <a:r>
              <a:rPr lang="en-US" dirty="0" smtClean="0">
                <a:latin typeface="Times New Roman"/>
                <a:cs typeface="Times New Roman"/>
              </a:rPr>
              <a:t>Sequence diagram-2</a:t>
            </a:r>
            <a:endParaRPr lang="en-US" dirty="0">
              <a:latin typeface="Times New Roman"/>
              <a:cs typeface="Times New Roman"/>
            </a:endParaRPr>
          </a:p>
        </p:txBody>
      </p:sp>
      <p:sp>
        <p:nvSpPr>
          <p:cNvPr id="3" name="Content Placeholder 2"/>
          <p:cNvSpPr>
            <a:spLocks noGrp="1"/>
          </p:cNvSpPr>
          <p:nvPr>
            <p:ph idx="1"/>
          </p:nvPr>
        </p:nvSpPr>
        <p:spPr>
          <a:xfrm>
            <a:off x="549275" y="853081"/>
            <a:ext cx="8042276" cy="491754"/>
          </a:xfrm>
        </p:spPr>
        <p:txBody>
          <a:bodyPr/>
          <a:lstStyle/>
          <a:p>
            <a:r>
              <a:rPr lang="en-US" dirty="0" smtClean="0">
                <a:latin typeface="Times New Roman"/>
                <a:cs typeface="Times New Roman"/>
              </a:rPr>
              <a:t>Member books a movie for particular schedule.</a:t>
            </a:r>
            <a:endParaRPr lang="en-US" dirty="0">
              <a:latin typeface="Times New Roman"/>
              <a:cs typeface="Times New Roman"/>
            </a:endParaRPr>
          </a:p>
        </p:txBody>
      </p:sp>
      <p:pic>
        <p:nvPicPr>
          <p:cNvPr id="5" name="Picture 4" descr="BookingMovieForParticularSchedul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65400"/>
            <a:ext cx="9144000" cy="5492600"/>
          </a:xfrm>
          <a:prstGeom prst="rect">
            <a:avLst/>
          </a:prstGeom>
        </p:spPr>
      </p:pic>
    </p:spTree>
    <p:extLst>
      <p:ext uri="{BB962C8B-B14F-4D97-AF65-F5344CB8AC3E}">
        <p14:creationId xmlns:p14="http://schemas.microsoft.com/office/powerpoint/2010/main" val="88319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Factory design</a:t>
            </a:r>
            <a:endParaRPr lang="en-US" dirty="0">
              <a:latin typeface="Times New Roman"/>
              <a:cs typeface="Times New Roman"/>
            </a:endParaRPr>
          </a:p>
        </p:txBody>
      </p:sp>
      <p:pic>
        <p:nvPicPr>
          <p:cNvPr id="4" name="Picture 3" descr="Screen Shot 2018-09-12 at 3.04.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57268"/>
            <a:ext cx="9144000" cy="4303836"/>
          </a:xfrm>
          <a:prstGeom prst="rect">
            <a:avLst/>
          </a:prstGeom>
        </p:spPr>
      </p:pic>
      <p:sp>
        <p:nvSpPr>
          <p:cNvPr id="5" name="TextBox 4"/>
          <p:cNvSpPr txBox="1"/>
          <p:nvPr/>
        </p:nvSpPr>
        <p:spPr>
          <a:xfrm>
            <a:off x="136965" y="1618774"/>
            <a:ext cx="8765789" cy="830997"/>
          </a:xfrm>
          <a:prstGeom prst="rect">
            <a:avLst/>
          </a:prstGeom>
          <a:noFill/>
        </p:spPr>
        <p:txBody>
          <a:bodyPr wrap="square" rtlCol="0">
            <a:spAutoFit/>
          </a:bodyPr>
          <a:lstStyle/>
          <a:p>
            <a:r>
              <a:rPr lang="en-US" sz="2400" dirty="0" smtClean="0">
                <a:latin typeface="Times New Roman"/>
                <a:cs typeface="Times New Roman"/>
              </a:rPr>
              <a:t>It creates an instance of movie, hall, and schedule classes </a:t>
            </a:r>
          </a:p>
          <a:p>
            <a:r>
              <a:rPr lang="en-US" sz="2400" dirty="0" smtClean="0">
                <a:latin typeface="Times New Roman"/>
                <a:cs typeface="Times New Roman"/>
              </a:rPr>
              <a:t>which are package level classes.</a:t>
            </a:r>
            <a:endParaRPr lang="en-US" sz="2400" dirty="0">
              <a:latin typeface="Times New Roman"/>
              <a:cs typeface="Times New Roman"/>
            </a:endParaRPr>
          </a:p>
        </p:txBody>
      </p:sp>
    </p:spTree>
    <p:extLst>
      <p:ext uri="{BB962C8B-B14F-4D97-AF65-F5344CB8AC3E}">
        <p14:creationId xmlns:p14="http://schemas.microsoft.com/office/powerpoint/2010/main" val="190644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448572"/>
            <a:ext cx="8042276" cy="1336956"/>
          </a:xfrm>
        </p:spPr>
        <p:txBody>
          <a:bodyPr/>
          <a:lstStyle/>
          <a:p>
            <a:r>
              <a:rPr lang="en-US" dirty="0" smtClean="0">
                <a:latin typeface="Times New Roman"/>
                <a:cs typeface="Times New Roman"/>
              </a:rPr>
              <a:t>Thank you for attention!</a:t>
            </a:r>
            <a:endParaRPr lang="en-US" dirty="0">
              <a:latin typeface="Times New Roman"/>
              <a:cs typeface="Times New Roman"/>
            </a:endParaRPr>
          </a:p>
        </p:txBody>
      </p:sp>
    </p:spTree>
    <p:extLst>
      <p:ext uri="{BB962C8B-B14F-4D97-AF65-F5344CB8AC3E}">
        <p14:creationId xmlns:p14="http://schemas.microsoft.com/office/powerpoint/2010/main" val="2935001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24</TotalTime>
  <Words>276</Words>
  <Application>Microsoft Macintosh PowerPoint</Application>
  <PresentationFormat>On-screen Show (4:3)</PresentationFormat>
  <Paragraphs>52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Breeze</vt:lpstr>
      <vt:lpstr>Cinema Booking System</vt:lpstr>
      <vt:lpstr>Overview</vt:lpstr>
      <vt:lpstr>Technologies</vt:lpstr>
      <vt:lpstr>Feature</vt:lpstr>
      <vt:lpstr>Class diagram (Inheritance, associations and dependency)</vt:lpstr>
      <vt:lpstr>Sequence diagram-1</vt:lpstr>
      <vt:lpstr>Sequence diagram-2</vt:lpstr>
      <vt:lpstr>Factory design</vt:lpstr>
      <vt:lpstr>Thank you for attention!</vt:lpstr>
    </vt:vector>
  </TitlesOfParts>
  <Company>asdasd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Cinema Booking System</dc:title>
  <dc:creator>qweasd qweasd</dc:creator>
  <cp:lastModifiedBy>qweasd qweasd</cp:lastModifiedBy>
  <cp:revision>24</cp:revision>
  <dcterms:created xsi:type="dcterms:W3CDTF">2018-09-12T19:44:58Z</dcterms:created>
  <dcterms:modified xsi:type="dcterms:W3CDTF">2018-09-12T20:09:21Z</dcterms:modified>
</cp:coreProperties>
</file>