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2" autoAdjust="0"/>
  </p:normalViewPr>
  <p:slideViewPr>
    <p:cSldViewPr snapToGrid="0" snapToObjects="1">
      <p:cViewPr varScale="1">
        <p:scale>
          <a:sx n="107" d="100"/>
          <a:sy n="107" d="100"/>
        </p:scale>
        <p:origin x="-15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9/13/18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9/13/18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9/13/18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a:cs typeface="Times New Roman"/>
              </a:rPr>
              <a:t>Cinema Booking System</a:t>
            </a:r>
            <a:endParaRPr lang="en-US" dirty="0">
              <a:latin typeface="Times New Roman"/>
              <a:cs typeface="Times New Roman"/>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Times New Roman"/>
                <a:cs typeface="Times New Roman"/>
              </a:rPr>
              <a:t>Represented by:</a:t>
            </a:r>
          </a:p>
          <a:p>
            <a:r>
              <a:rPr lang="en-US" dirty="0" err="1" smtClean="0">
                <a:latin typeface="Times New Roman"/>
                <a:cs typeface="Times New Roman"/>
              </a:rPr>
              <a:t>Ikhbayar</a:t>
            </a:r>
            <a:endParaRPr lang="en-US" dirty="0" smtClean="0">
              <a:latin typeface="Times New Roman"/>
              <a:cs typeface="Times New Roman"/>
            </a:endParaRPr>
          </a:p>
          <a:p>
            <a:r>
              <a:rPr lang="en-US" dirty="0" err="1" smtClean="0">
                <a:latin typeface="Times New Roman"/>
                <a:cs typeface="Times New Roman"/>
              </a:rPr>
              <a:t>Surenkhuu</a:t>
            </a:r>
            <a:endParaRPr lang="en-US" dirty="0" smtClean="0">
              <a:latin typeface="Times New Roman"/>
              <a:cs typeface="Times New Roman"/>
            </a:endParaRPr>
          </a:p>
          <a:p>
            <a:r>
              <a:rPr lang="en-US" dirty="0" err="1" smtClean="0">
                <a:latin typeface="Times New Roman"/>
                <a:cs typeface="Times New Roman"/>
              </a:rPr>
              <a:t>Purevdorj</a:t>
            </a:r>
            <a:endParaRPr lang="en-US" dirty="0">
              <a:latin typeface="Times New Roman"/>
              <a:cs typeface="Times New Roman"/>
            </a:endParaRPr>
          </a:p>
        </p:txBody>
      </p:sp>
    </p:spTree>
    <p:extLst>
      <p:ext uri="{BB962C8B-B14F-4D97-AF65-F5344CB8AC3E}">
        <p14:creationId xmlns:p14="http://schemas.microsoft.com/office/powerpoint/2010/main" val="198691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48572"/>
            <a:ext cx="8042276" cy="1336956"/>
          </a:xfrm>
        </p:spPr>
        <p:txBody>
          <a:bodyPr/>
          <a:lstStyle/>
          <a:p>
            <a:r>
              <a:rPr lang="en-US" dirty="0" smtClean="0">
                <a:latin typeface="Times New Roman"/>
                <a:cs typeface="Times New Roman"/>
              </a:rPr>
              <a:t>Thank you for attention!</a:t>
            </a:r>
            <a:endParaRPr lang="en-US" dirty="0">
              <a:latin typeface="Times New Roman"/>
              <a:cs typeface="Times New Roman"/>
            </a:endParaRPr>
          </a:p>
        </p:txBody>
      </p:sp>
    </p:spTree>
    <p:extLst>
      <p:ext uri="{BB962C8B-B14F-4D97-AF65-F5344CB8AC3E}">
        <p14:creationId xmlns:p14="http://schemas.microsoft.com/office/powerpoint/2010/main" val="29350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7EFE5-F011-4D93-98A9-9B1701022684}"/>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Overview</a:t>
            </a:r>
          </a:p>
        </p:txBody>
      </p:sp>
      <p:sp>
        <p:nvSpPr>
          <p:cNvPr id="3" name="Content Placeholder 2">
            <a:extLst>
              <a:ext uri="{FF2B5EF4-FFF2-40B4-BE49-F238E27FC236}">
                <a16:creationId xmlns:a16="http://schemas.microsoft.com/office/drawing/2014/main" xmlns="" id="{887FCBFC-D0FB-4957-999D-0C0D7AC0F296}"/>
              </a:ext>
            </a:extLst>
          </p:cNvPr>
          <p:cNvSpPr>
            <a:spLocks noGrp="1"/>
          </p:cNvSpPr>
          <p:nvPr>
            <p:ph idx="1"/>
          </p:nvPr>
        </p:nvSpPr>
        <p:spPr/>
        <p:txBody>
          <a:bodyPr>
            <a:normAutofit/>
          </a:bodyPr>
          <a:lstStyle/>
          <a:p>
            <a:pPr marL="0" indent="0" algn="just">
              <a:lnSpc>
                <a:spcPct val="150000"/>
              </a:lnSpc>
              <a:buNone/>
            </a:pPr>
            <a:r>
              <a:rPr lang="en-US" sz="2800" dirty="0">
                <a:latin typeface="Times New Roman"/>
                <a:cs typeface="Times New Roman"/>
              </a:rPr>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256629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943BC-17B3-4D2F-A56E-2A90BABA858D}"/>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Technologies</a:t>
            </a:r>
          </a:p>
        </p:txBody>
      </p:sp>
      <p:sp>
        <p:nvSpPr>
          <p:cNvPr id="3" name="Content Placeholder 2">
            <a:extLst>
              <a:ext uri="{FF2B5EF4-FFF2-40B4-BE49-F238E27FC236}">
                <a16:creationId xmlns:a16="http://schemas.microsoft.com/office/drawing/2014/main" xmlns="" id="{188D9606-4E93-48A6-ADA3-70EB36E31BA6}"/>
              </a:ext>
            </a:extLst>
          </p:cNvPr>
          <p:cNvSpPr>
            <a:spLocks noGrp="1"/>
          </p:cNvSpPr>
          <p:nvPr>
            <p:ph idx="1"/>
          </p:nvPr>
        </p:nvSpPr>
        <p:spPr/>
        <p:txBody>
          <a:bodyPr/>
          <a:lstStyle/>
          <a:p>
            <a:r>
              <a:rPr lang="en-US" dirty="0" smtClean="0">
                <a:latin typeface="Times New Roman"/>
                <a:cs typeface="Times New Roman"/>
              </a:rPr>
              <a:t>Derby</a:t>
            </a:r>
            <a:endParaRPr lang="en-US" dirty="0">
              <a:latin typeface="Times New Roman"/>
              <a:cs typeface="Times New Roman"/>
            </a:endParaRPr>
          </a:p>
          <a:p>
            <a:r>
              <a:rPr lang="en-US" dirty="0" smtClean="0">
                <a:latin typeface="Times New Roman"/>
                <a:cs typeface="Times New Roman"/>
              </a:rPr>
              <a:t>Java </a:t>
            </a:r>
            <a:r>
              <a:rPr lang="en-US" dirty="0">
                <a:latin typeface="Times New Roman"/>
                <a:cs typeface="Times New Roman"/>
              </a:rPr>
              <a:t>FX</a:t>
            </a:r>
          </a:p>
          <a:p>
            <a:r>
              <a:rPr lang="en-US" dirty="0" smtClean="0">
                <a:latin typeface="Times New Roman"/>
                <a:cs typeface="Times New Roman"/>
              </a:rPr>
              <a:t>Star UML</a:t>
            </a:r>
          </a:p>
          <a:p>
            <a:r>
              <a:rPr lang="en-US" dirty="0" err="1" smtClean="0">
                <a:latin typeface="Times New Roman"/>
                <a:cs typeface="Times New Roman"/>
              </a:rPr>
              <a:t>GitHub</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9607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3665A-363B-4566-9DAC-AB14A8FBB330}"/>
              </a:ext>
            </a:extLst>
          </p:cNvPr>
          <p:cNvSpPr>
            <a:spLocks noGrp="1"/>
          </p:cNvSpPr>
          <p:nvPr>
            <p:ph type="title"/>
          </p:nvPr>
        </p:nvSpPr>
        <p:spPr>
          <a:xfrm>
            <a:off x="549275" y="107576"/>
            <a:ext cx="8042276" cy="676907"/>
          </a:xfrm>
        </p:spPr>
        <p:txBody>
          <a:bodyPr/>
          <a:lstStyle/>
          <a:p>
            <a:r>
              <a:rPr lang="en-US" dirty="0">
                <a:latin typeface="Times New Roman"/>
                <a:cs typeface="Times New Roman"/>
              </a:rPr>
              <a:t>Feature</a:t>
            </a:r>
          </a:p>
        </p:txBody>
      </p:sp>
      <p:graphicFrame>
        <p:nvGraphicFramePr>
          <p:cNvPr id="5" name="Content Placeholder 4">
            <a:extLst>
              <a:ext uri="{FF2B5EF4-FFF2-40B4-BE49-F238E27FC236}">
                <a16:creationId xmlns:a16="http://schemas.microsoft.com/office/drawing/2014/main" xmlns="" id="{8A722C56-1022-435F-8B59-016CE59C5FD8}"/>
              </a:ext>
            </a:extLst>
          </p:cNvPr>
          <p:cNvGraphicFramePr>
            <a:graphicFrameLocks noGrp="1"/>
          </p:cNvGraphicFramePr>
          <p:nvPr>
            <p:ph idx="1"/>
            <p:extLst>
              <p:ext uri="{D42A27DB-BD31-4B8C-83A1-F6EECF244321}">
                <p14:modId xmlns:p14="http://schemas.microsoft.com/office/powerpoint/2010/main" val="4246623367"/>
              </p:ext>
            </p:extLst>
          </p:nvPr>
        </p:nvGraphicFramePr>
        <p:xfrm>
          <a:off x="106826" y="784483"/>
          <a:ext cx="8842809" cy="5054600"/>
        </p:xfrm>
        <a:graphic>
          <a:graphicData uri="http://schemas.openxmlformats.org/drawingml/2006/table">
            <a:tbl>
              <a:tblPr firstRow="1" bandRow="1">
                <a:tableStyleId>{69012ECD-51FC-41F1-AA8D-1B2483CD663E}</a:tableStyleId>
              </a:tblPr>
              <a:tblGrid>
                <a:gridCol w="415434">
                  <a:extLst>
                    <a:ext uri="{9D8B030D-6E8A-4147-A177-3AD203B41FA5}">
                      <a16:colId xmlns:a16="http://schemas.microsoft.com/office/drawing/2014/main" xmlns="" val="1177503950"/>
                    </a:ext>
                  </a:extLst>
                </a:gridCol>
                <a:gridCol w="2300929">
                  <a:extLst>
                    <a:ext uri="{9D8B030D-6E8A-4147-A177-3AD203B41FA5}">
                      <a16:colId xmlns:a16="http://schemas.microsoft.com/office/drawing/2014/main" xmlns="" val="874060562"/>
                    </a:ext>
                  </a:extLst>
                </a:gridCol>
                <a:gridCol w="6126446">
                  <a:extLst>
                    <a:ext uri="{9D8B030D-6E8A-4147-A177-3AD203B41FA5}">
                      <a16:colId xmlns:a16="http://schemas.microsoft.com/office/drawing/2014/main" xmlns="" val="3807225242"/>
                    </a:ext>
                  </a:extLst>
                </a:gridCol>
              </a:tblGrid>
              <a:tr h="370840">
                <a:tc>
                  <a:txBody>
                    <a:bodyPr/>
                    <a:lstStyle/>
                    <a:p>
                      <a:r>
                        <a:rPr lang="en-US" sz="1800" dirty="0">
                          <a:latin typeface="Times New Roman"/>
                          <a:cs typeface="Times New Roman"/>
                        </a:rPr>
                        <a:t>#</a:t>
                      </a:r>
                    </a:p>
                  </a:txBody>
                  <a:tcPr marL="68580" marR="68580"/>
                </a:tc>
                <a:tc>
                  <a:txBody>
                    <a:bodyPr/>
                    <a:lstStyle/>
                    <a:p>
                      <a:r>
                        <a:rPr lang="en-US" sz="1800" dirty="0">
                          <a:latin typeface="Times New Roman"/>
                          <a:cs typeface="Times New Roman"/>
                        </a:rPr>
                        <a:t>Class</a:t>
                      </a:r>
                    </a:p>
                  </a:txBody>
                  <a:tcPr marL="68580" marR="68580"/>
                </a:tc>
                <a:tc>
                  <a:txBody>
                    <a:bodyPr/>
                    <a:lstStyle/>
                    <a:p>
                      <a:r>
                        <a:rPr lang="en-US" sz="1800" dirty="0">
                          <a:latin typeface="Times New Roman"/>
                          <a:cs typeface="Times New Roman"/>
                        </a:rPr>
                        <a:t>Description</a:t>
                      </a:r>
                    </a:p>
                  </a:txBody>
                  <a:tcPr marL="68580" marR="68580"/>
                </a:tc>
                <a:extLst>
                  <a:ext uri="{0D108BD9-81ED-4DB2-BD59-A6C34878D82A}">
                    <a16:rowId xmlns:a16="http://schemas.microsoft.com/office/drawing/2014/main" xmlns="" val="3084104159"/>
                  </a:ext>
                </a:extLst>
              </a:tr>
              <a:tr h="370840">
                <a:tc>
                  <a:txBody>
                    <a:bodyPr/>
                    <a:lstStyle/>
                    <a:p>
                      <a:r>
                        <a:rPr lang="en-US" sz="1800" dirty="0" smtClean="0">
                          <a:latin typeface="Times New Roman"/>
                          <a:cs typeface="Times New Roman"/>
                        </a:rPr>
                        <a:t>1</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Person</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implements from</a:t>
                      </a:r>
                      <a:r>
                        <a:rPr lang="en-US" sz="1800" baseline="0" dirty="0" smtClean="0">
                          <a:latin typeface="Times New Roman"/>
                          <a:cs typeface="Times New Roman"/>
                        </a:rPr>
                        <a:t> “</a:t>
                      </a:r>
                      <a:r>
                        <a:rPr lang="en-US" sz="1800" baseline="0" dirty="0" err="1" smtClean="0">
                          <a:latin typeface="Times New Roman"/>
                          <a:cs typeface="Times New Roman"/>
                        </a:rPr>
                        <a:t>iPerson</a:t>
                      </a:r>
                      <a:r>
                        <a:rPr lang="en-US" sz="1800" baseline="0" dirty="0" smtClean="0">
                          <a:latin typeface="Times New Roman"/>
                          <a:cs typeface="Times New Roman"/>
                        </a:rPr>
                        <a:t>” interface and generates Member and Staff classes.</a:t>
                      </a:r>
                      <a:endParaRPr lang="en-US" sz="1800" dirty="0">
                        <a:latin typeface="Times New Roman"/>
                        <a:cs typeface="Times New Roman"/>
                      </a:endParaRP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smtClean="0">
                          <a:latin typeface="Times New Roman"/>
                          <a:cs typeface="Times New Roman"/>
                        </a:rPr>
                        <a:t>Member</a:t>
                      </a:r>
                      <a:endParaRPr lang="en-US" sz="1800" dirty="0">
                        <a:latin typeface="Times New Roman"/>
                        <a:cs typeface="Times New Roman"/>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Member </a:t>
                      </a:r>
                      <a:r>
                        <a:rPr lang="en-US" sz="1800" dirty="0">
                          <a:latin typeface="Times New Roman"/>
                          <a:cs typeface="Times New Roman"/>
                        </a:rPr>
                        <a:t>is a person who booking movie in the system.</a:t>
                      </a:r>
                    </a:p>
                    <a:p>
                      <a:endParaRPr lang="en-US" sz="1800" dirty="0">
                        <a:latin typeface="Times New Roman"/>
                        <a:cs typeface="Times New Roman"/>
                      </a:endParaRPr>
                    </a:p>
                  </a:txBody>
                  <a:tcPr marL="68580" marR="68580"/>
                </a:tc>
                <a:extLst>
                  <a:ext uri="{0D108BD9-81ED-4DB2-BD59-A6C34878D82A}">
                    <a16:rowId xmlns:a16="http://schemas.microsoft.com/office/drawing/2014/main" xmlns="" val="3194189151"/>
                  </a:ext>
                </a:extLst>
              </a:tr>
              <a:tr h="370840">
                <a:tc>
                  <a:txBody>
                    <a:bodyPr/>
                    <a:lstStyle/>
                    <a:p>
                      <a:r>
                        <a:rPr lang="en-US" sz="1800" dirty="0">
                          <a:latin typeface="Times New Roman"/>
                          <a:cs typeface="Times New Roman"/>
                        </a:rPr>
                        <a:t>4</a:t>
                      </a:r>
                    </a:p>
                  </a:txBody>
                  <a:tcPr marL="68580" marR="68580"/>
                </a:tc>
                <a:tc>
                  <a:txBody>
                    <a:bodyPr/>
                    <a:lstStyle/>
                    <a:p>
                      <a:r>
                        <a:rPr lang="en-US" sz="1800" dirty="0" smtClean="0">
                          <a:latin typeface="Times New Roman"/>
                          <a:cs typeface="Times New Roman"/>
                        </a:rPr>
                        <a:t>Staff</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Staff </a:t>
                      </a:r>
                      <a:r>
                        <a:rPr lang="en-US" sz="1800" dirty="0">
                          <a:latin typeface="Times New Roman"/>
                          <a:cs typeface="Times New Roman"/>
                        </a:rPr>
                        <a:t>is a person who manages the movie, schedule, and </a:t>
                      </a:r>
                      <a:r>
                        <a:rPr lang="en-US" sz="1800" dirty="0" smtClean="0">
                          <a:latin typeface="Times New Roman"/>
                          <a:cs typeface="Times New Roman"/>
                        </a:rPr>
                        <a:t>hall. </a:t>
                      </a:r>
                      <a:r>
                        <a:rPr lang="en-US" sz="1800" dirty="0">
                          <a:latin typeface="Times New Roman"/>
                          <a:cs typeface="Times New Roman"/>
                        </a:rPr>
                        <a:t>For example, add, update, or delete movies.</a:t>
                      </a: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a:latin typeface="Times New Roman"/>
                          <a:cs typeface="Times New Roman"/>
                        </a:rPr>
                        <a:t>Movie</a:t>
                      </a:r>
                    </a:p>
                  </a:txBody>
                  <a:tcPr marL="68580" marR="68580"/>
                </a:tc>
                <a:tc>
                  <a:txBody>
                    <a:bodyPr/>
                    <a:lstStyle/>
                    <a:p>
                      <a:r>
                        <a:rPr lang="en-US" sz="1800" dirty="0">
                          <a:latin typeface="Times New Roman"/>
                          <a:cs typeface="Times New Roman"/>
                        </a:rPr>
                        <a:t>It </a:t>
                      </a:r>
                      <a:r>
                        <a:rPr lang="en-US" sz="1800" dirty="0" smtClean="0">
                          <a:latin typeface="Times New Roman"/>
                          <a:cs typeface="Times New Roman"/>
                        </a:rPr>
                        <a:t>will </a:t>
                      </a:r>
                      <a:r>
                        <a:rPr lang="en-US" sz="1800" dirty="0">
                          <a:latin typeface="Times New Roman"/>
                          <a:cs typeface="Times New Roman"/>
                        </a:rPr>
                        <a:t>presents in the hall. Which has a name, </a:t>
                      </a:r>
                      <a:r>
                        <a:rPr lang="en-US" sz="1800" dirty="0" smtClean="0">
                          <a:latin typeface="Times New Roman"/>
                          <a:cs typeface="Times New Roman"/>
                        </a:rPr>
                        <a:t>rate, type, during time, </a:t>
                      </a:r>
                      <a:r>
                        <a:rPr lang="en-US" sz="1800" dirty="0">
                          <a:latin typeface="Times New Roman"/>
                          <a:cs typeface="Times New Roman"/>
                        </a:rPr>
                        <a:t>and </a:t>
                      </a:r>
                      <a:r>
                        <a:rPr lang="en-US" sz="1800" dirty="0" smtClean="0">
                          <a:latin typeface="Times New Roman"/>
                          <a:cs typeface="Times New Roman"/>
                        </a:rPr>
                        <a:t>released date.</a:t>
                      </a:r>
                      <a:endParaRPr lang="en-US" sz="1800" dirty="0">
                        <a:latin typeface="Times New Roman"/>
                        <a:cs typeface="Times New Roman"/>
                      </a:endParaRPr>
                    </a:p>
                  </a:txBody>
                  <a:tcPr marL="68580" marR="68580"/>
                </a:tc>
                <a:extLst>
                  <a:ext uri="{0D108BD9-81ED-4DB2-BD59-A6C34878D82A}">
                    <a16:rowId xmlns:a16="http://schemas.microsoft.com/office/drawing/2014/main" xmlns="" val="3722609426"/>
                  </a:ext>
                </a:extLst>
              </a:tr>
              <a:tr h="370840">
                <a:tc>
                  <a:txBody>
                    <a:bodyPr/>
                    <a:lstStyle/>
                    <a:p>
                      <a:r>
                        <a:rPr lang="en-US" sz="1800" dirty="0">
                          <a:latin typeface="Times New Roman"/>
                          <a:cs typeface="Times New Roman"/>
                        </a:rPr>
                        <a:t>3</a:t>
                      </a:r>
                    </a:p>
                  </a:txBody>
                  <a:tcPr marL="68580" marR="68580"/>
                </a:tc>
                <a:tc>
                  <a:txBody>
                    <a:bodyPr/>
                    <a:lstStyle/>
                    <a:p>
                      <a:r>
                        <a:rPr lang="en-US" sz="1800" dirty="0" smtClean="0">
                          <a:latin typeface="Times New Roman"/>
                          <a:cs typeface="Times New Roman"/>
                        </a:rPr>
                        <a:t>Schedule</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This class shows the all possible schedules of the one movie</a:t>
                      </a:r>
                    </a:p>
                  </a:txBody>
                  <a:tcPr marL="68580" marR="68580"/>
                </a:tc>
                <a:extLst>
                  <a:ext uri="{0D108BD9-81ED-4DB2-BD59-A6C34878D82A}">
                    <a16:rowId xmlns:a16="http://schemas.microsoft.com/office/drawing/2014/main" xmlns="" val="1306356445"/>
                  </a:ext>
                </a:extLst>
              </a:tr>
              <a:tr h="370840">
                <a:tc>
                  <a:txBody>
                    <a:bodyPr/>
                    <a:lstStyle/>
                    <a:p>
                      <a:r>
                        <a:rPr lang="en-US" sz="1800" dirty="0">
                          <a:latin typeface="Times New Roman"/>
                          <a:cs typeface="Times New Roman"/>
                        </a:rPr>
                        <a:t>5</a:t>
                      </a:r>
                    </a:p>
                  </a:txBody>
                  <a:tcPr marL="68580" marR="68580"/>
                </a:tc>
                <a:tc>
                  <a:txBody>
                    <a:bodyPr/>
                    <a:lstStyle/>
                    <a:p>
                      <a:r>
                        <a:rPr lang="en-US" sz="1800" dirty="0">
                          <a:latin typeface="Times New Roman"/>
                          <a:cs typeface="Times New Roman"/>
                        </a:rPr>
                        <a:t>Hall</a:t>
                      </a:r>
                    </a:p>
                  </a:txBody>
                  <a:tcPr marL="68580" marR="68580"/>
                </a:tc>
                <a:tc>
                  <a:txBody>
                    <a:bodyPr/>
                    <a:lstStyle/>
                    <a:p>
                      <a:r>
                        <a:rPr lang="en-US" sz="1800" dirty="0">
                          <a:latin typeface="Times New Roman"/>
                          <a:cs typeface="Times New Roman"/>
                        </a:rPr>
                        <a:t>Represents room </a:t>
                      </a:r>
                      <a:r>
                        <a:rPr lang="en-US" sz="1800" dirty="0" smtClean="0">
                          <a:latin typeface="Times New Roman"/>
                          <a:cs typeface="Times New Roman"/>
                        </a:rPr>
                        <a:t>and seats which </a:t>
                      </a:r>
                      <a:r>
                        <a:rPr lang="en-US" sz="1800" dirty="0">
                          <a:latin typeface="Times New Roman"/>
                          <a:cs typeface="Times New Roman"/>
                        </a:rPr>
                        <a:t>represents the movies</a:t>
                      </a:r>
                    </a:p>
                  </a:txBody>
                  <a:tcPr marL="68580" marR="68580"/>
                </a:tc>
                <a:extLst>
                  <a:ext uri="{0D108BD9-81ED-4DB2-BD59-A6C34878D82A}">
                    <a16:rowId xmlns:a16="http://schemas.microsoft.com/office/drawing/2014/main" xmlns="" val="260238085"/>
                  </a:ext>
                </a:extLst>
              </a:tr>
              <a:tr h="370840">
                <a:tc>
                  <a:txBody>
                    <a:bodyPr/>
                    <a:lstStyle/>
                    <a:p>
                      <a:r>
                        <a:rPr lang="en-US" sz="1800" dirty="0">
                          <a:latin typeface="Times New Roman"/>
                          <a:cs typeface="Times New Roman"/>
                        </a:rPr>
                        <a:t>6</a:t>
                      </a:r>
                    </a:p>
                  </a:txBody>
                  <a:tcPr marL="68580" marR="68580"/>
                </a:tc>
                <a:tc>
                  <a:txBody>
                    <a:bodyPr/>
                    <a:lstStyle/>
                    <a:p>
                      <a:r>
                        <a:rPr lang="en-US" sz="1800" dirty="0" smtClean="0">
                          <a:latin typeface="Times New Roman"/>
                          <a:cs typeface="Times New Roman"/>
                        </a:rPr>
                        <a:t>Booking</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It contains the all history of the booking that customers made. </a:t>
                      </a:r>
                    </a:p>
                  </a:txBody>
                  <a:tcPr marL="68580" marR="68580"/>
                </a:tc>
                <a:extLst>
                  <a:ext uri="{0D108BD9-81ED-4DB2-BD59-A6C34878D82A}">
                    <a16:rowId xmlns:a16="http://schemas.microsoft.com/office/drawing/2014/main" xmlns="" val="2137944306"/>
                  </a:ext>
                </a:extLst>
              </a:tr>
              <a:tr h="370840">
                <a:tc>
                  <a:txBody>
                    <a:bodyPr/>
                    <a:lstStyle/>
                    <a:p>
                      <a:r>
                        <a:rPr lang="en-US" sz="1800" dirty="0">
                          <a:latin typeface="Times New Roman"/>
                          <a:cs typeface="Times New Roman"/>
                        </a:rPr>
                        <a:t>7</a:t>
                      </a:r>
                    </a:p>
                  </a:txBody>
                  <a:tcPr marL="68580" marR="68580"/>
                </a:tc>
                <a:tc>
                  <a:txBody>
                    <a:bodyPr/>
                    <a:lstStyle/>
                    <a:p>
                      <a:r>
                        <a:rPr lang="en-US" sz="1800" dirty="0" smtClean="0">
                          <a:latin typeface="Times New Roman"/>
                          <a:cs typeface="Times New Roman"/>
                        </a:rPr>
                        <a:t>Payment</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computes member’s</a:t>
                      </a:r>
                      <a:r>
                        <a:rPr lang="en-US" sz="1800" baseline="0" dirty="0" smtClean="0">
                          <a:latin typeface="Times New Roman"/>
                          <a:cs typeface="Times New Roman"/>
                        </a:rPr>
                        <a:t> payment who made booking ticket. </a:t>
                      </a:r>
                      <a:endParaRPr lang="en-US" sz="1800" dirty="0">
                        <a:latin typeface="Times New Roman"/>
                        <a:cs typeface="Times New Roman"/>
                      </a:endParaRPr>
                    </a:p>
                  </a:txBody>
                  <a:tcPr marL="68580" marR="68580"/>
                </a:tc>
                <a:extLst>
                  <a:ext uri="{0D108BD9-81ED-4DB2-BD59-A6C34878D82A}">
                    <a16:rowId xmlns:a16="http://schemas.microsoft.com/office/drawing/2014/main" xmlns="" val="893631995"/>
                  </a:ext>
                </a:extLst>
              </a:tr>
              <a:tr h="370840">
                <a:tc>
                  <a:txBody>
                    <a:bodyPr/>
                    <a:lstStyle/>
                    <a:p>
                      <a:r>
                        <a:rPr lang="en-US" sz="1800" dirty="0">
                          <a:latin typeface="Times New Roman"/>
                          <a:cs typeface="Times New Roman"/>
                        </a:rPr>
                        <a:t>8</a:t>
                      </a:r>
                    </a:p>
                  </a:txBody>
                  <a:tcPr marL="68580" marR="68580"/>
                </a:tc>
                <a:tc>
                  <a:txBody>
                    <a:bodyPr/>
                    <a:lstStyle/>
                    <a:p>
                      <a:r>
                        <a:rPr lang="en-US" sz="1800" dirty="0" err="1" smtClean="0">
                          <a:latin typeface="Times New Roman"/>
                          <a:cs typeface="Times New Roman"/>
                        </a:rPr>
                        <a:t>MovieScheduleFactory</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creates package level of</a:t>
                      </a:r>
                      <a:r>
                        <a:rPr lang="en-US" sz="1800" baseline="0" dirty="0" smtClean="0">
                          <a:latin typeface="Times New Roman"/>
                          <a:cs typeface="Times New Roman"/>
                        </a:rPr>
                        <a:t> an instance of a movie, a hall, and a schedule class. </a:t>
                      </a:r>
                      <a:endParaRPr lang="en-US" sz="1800" dirty="0">
                        <a:latin typeface="Times New Roman"/>
                        <a:cs typeface="Times New Roman"/>
                      </a:endParaRPr>
                    </a:p>
                  </a:txBody>
                  <a:tcPr marL="68580" marR="68580"/>
                </a:tc>
                <a:extLst>
                  <a:ext uri="{0D108BD9-81ED-4DB2-BD59-A6C34878D82A}">
                    <a16:rowId xmlns:a16="http://schemas.microsoft.com/office/drawing/2014/main" xmlns="" val="4046282851"/>
                  </a:ext>
                </a:extLst>
              </a:tr>
            </a:tbl>
          </a:graphicData>
        </a:graphic>
      </p:graphicFrame>
    </p:spTree>
    <p:extLst>
      <p:ext uri="{BB962C8B-B14F-4D97-AF65-F5344CB8AC3E}">
        <p14:creationId xmlns:p14="http://schemas.microsoft.com/office/powerpoint/2010/main" val="6210363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Goals</a:t>
            </a:r>
            <a:endParaRPr lang="en-US" dirty="0">
              <a:latin typeface="Times New Roman"/>
              <a:cs typeface="Times New Roman"/>
            </a:endParaRPr>
          </a:p>
        </p:txBody>
      </p:sp>
      <p:sp>
        <p:nvSpPr>
          <p:cNvPr id="3" name="Content Placeholder 2"/>
          <p:cNvSpPr>
            <a:spLocks noGrp="1"/>
          </p:cNvSpPr>
          <p:nvPr>
            <p:ph idx="1"/>
          </p:nvPr>
        </p:nvSpPr>
        <p:spPr/>
        <p:txBody>
          <a:bodyPr>
            <a:noAutofit/>
          </a:bodyPr>
          <a:lstStyle/>
          <a:p>
            <a:r>
              <a:rPr lang="en-US" sz="2000" dirty="0">
                <a:latin typeface="Times New Roman"/>
                <a:cs typeface="Times New Roman"/>
              </a:rPr>
              <a:t>Cinema booking need to have many movies for the clients</a:t>
            </a:r>
          </a:p>
          <a:p>
            <a:r>
              <a:rPr lang="en-US" sz="2000" dirty="0" smtClean="0">
                <a:latin typeface="Times New Roman"/>
                <a:cs typeface="Times New Roman"/>
              </a:rPr>
              <a:t>Cinema </a:t>
            </a:r>
            <a:r>
              <a:rPr lang="en-US" sz="2000" dirty="0">
                <a:latin typeface="Times New Roman"/>
                <a:cs typeface="Times New Roman"/>
              </a:rPr>
              <a:t>booking need to have many </a:t>
            </a:r>
            <a:r>
              <a:rPr lang="en-US" sz="2000" dirty="0" smtClean="0">
                <a:latin typeface="Times New Roman"/>
                <a:cs typeface="Times New Roman"/>
              </a:rPr>
              <a:t>halls, </a:t>
            </a:r>
            <a:r>
              <a:rPr lang="en-US" sz="2000" dirty="0">
                <a:latin typeface="Times New Roman"/>
                <a:cs typeface="Times New Roman"/>
              </a:rPr>
              <a:t>seats </a:t>
            </a:r>
            <a:r>
              <a:rPr lang="en-US" sz="2000" dirty="0" smtClean="0">
                <a:latin typeface="Times New Roman"/>
                <a:cs typeface="Times New Roman"/>
              </a:rPr>
              <a:t>and schedules to </a:t>
            </a:r>
            <a:r>
              <a:rPr lang="en-US" sz="2000" dirty="0">
                <a:latin typeface="Times New Roman"/>
                <a:cs typeface="Times New Roman"/>
              </a:rPr>
              <a:t>present movies</a:t>
            </a:r>
          </a:p>
          <a:p>
            <a:r>
              <a:rPr lang="en-US" sz="2000" dirty="0">
                <a:latin typeface="Times New Roman"/>
                <a:cs typeface="Times New Roman"/>
              </a:rPr>
              <a:t>Cinema booking need to have </a:t>
            </a:r>
            <a:r>
              <a:rPr lang="en-US" sz="2000" dirty="0" smtClean="0">
                <a:latin typeface="Times New Roman"/>
                <a:cs typeface="Times New Roman"/>
              </a:rPr>
              <a:t>members </a:t>
            </a:r>
            <a:r>
              <a:rPr lang="en-US" sz="2000" dirty="0">
                <a:latin typeface="Times New Roman"/>
                <a:cs typeface="Times New Roman"/>
              </a:rPr>
              <a:t>who booking tickets</a:t>
            </a:r>
          </a:p>
          <a:p>
            <a:r>
              <a:rPr lang="en-US" sz="2000" dirty="0">
                <a:latin typeface="Times New Roman"/>
                <a:cs typeface="Times New Roman"/>
              </a:rPr>
              <a:t>Cinema booking need to have </a:t>
            </a:r>
            <a:r>
              <a:rPr lang="en-US" sz="2000" dirty="0" smtClean="0">
                <a:latin typeface="Times New Roman"/>
                <a:cs typeface="Times New Roman"/>
              </a:rPr>
              <a:t>staff who </a:t>
            </a:r>
            <a:r>
              <a:rPr lang="en-US" sz="2000" dirty="0">
                <a:latin typeface="Times New Roman"/>
                <a:cs typeface="Times New Roman"/>
              </a:rPr>
              <a:t>manages movies</a:t>
            </a:r>
          </a:p>
          <a:p>
            <a:r>
              <a:rPr lang="en-US" sz="2000" dirty="0" smtClean="0">
                <a:latin typeface="Times New Roman"/>
                <a:cs typeface="Times New Roman"/>
              </a:rPr>
              <a:t>Cinema </a:t>
            </a:r>
            <a:r>
              <a:rPr lang="en-US" sz="2000" dirty="0">
                <a:latin typeface="Times New Roman"/>
                <a:cs typeface="Times New Roman"/>
              </a:rPr>
              <a:t>booking need to have payment to receive deposit from user</a:t>
            </a:r>
          </a:p>
        </p:txBody>
      </p:sp>
    </p:spTree>
    <p:extLst>
      <p:ext uri="{BB962C8B-B14F-4D97-AF65-F5344CB8AC3E}">
        <p14:creationId xmlns:p14="http://schemas.microsoft.com/office/powerpoint/2010/main" val="316462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552386"/>
          </a:xfrm>
        </p:spPr>
        <p:txBody>
          <a:bodyPr/>
          <a:lstStyle/>
          <a:p>
            <a:r>
              <a:rPr lang="en-US" sz="2400" dirty="0" smtClean="0">
                <a:latin typeface="Times New Roman"/>
                <a:cs typeface="Times New Roman"/>
              </a:rPr>
              <a:t>Class diagram (Inheritance, associations and dependency)</a:t>
            </a:r>
            <a:endParaRPr lang="en-US" sz="2400" dirty="0">
              <a:latin typeface="Times New Roman"/>
              <a:cs typeface="Times New Roman"/>
            </a:endParaRPr>
          </a:p>
        </p:txBody>
      </p:sp>
      <p:pic>
        <p:nvPicPr>
          <p:cNvPr id="3" name="Picture 2" descr="ClassDiagram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59963"/>
            <a:ext cx="9144000" cy="6200336"/>
          </a:xfrm>
          <a:prstGeom prst="rect">
            <a:avLst/>
          </a:prstGeom>
        </p:spPr>
      </p:pic>
    </p:spTree>
    <p:extLst>
      <p:ext uri="{BB962C8B-B14F-4D97-AF65-F5344CB8AC3E}">
        <p14:creationId xmlns:p14="http://schemas.microsoft.com/office/powerpoint/2010/main" val="430346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diagram-1</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Staff creates a movie for particular schedule.</a:t>
            </a:r>
            <a:endParaRPr lang="en-US" dirty="0">
              <a:latin typeface="Times New Roman"/>
              <a:cs typeface="Times New Roman"/>
            </a:endParaRPr>
          </a:p>
        </p:txBody>
      </p:sp>
      <p:pic>
        <p:nvPicPr>
          <p:cNvPr id="4" name="Picture 3" descr="Creates movie for a particular 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9064"/>
            <a:ext cx="9144000" cy="5468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375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diagram-2</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Member books a movie for particular schedule.</a:t>
            </a:r>
            <a:endParaRPr lang="en-US" dirty="0">
              <a:latin typeface="Times New Roman"/>
              <a:cs typeface="Times New Roman"/>
            </a:endParaRPr>
          </a:p>
        </p:txBody>
      </p:sp>
      <p:pic>
        <p:nvPicPr>
          <p:cNvPr id="5" name="Picture 4" descr="BookingMovieForParticular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5400"/>
            <a:ext cx="9144000" cy="549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1993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0818"/>
          </a:xfrm>
        </p:spPr>
        <p:txBody>
          <a:bodyPr/>
          <a:lstStyle/>
          <a:p>
            <a:r>
              <a:rPr lang="en-US" dirty="0" smtClean="0">
                <a:latin typeface="Times New Roman"/>
                <a:cs typeface="Times New Roman"/>
              </a:rPr>
              <a:t>Factory design</a:t>
            </a:r>
            <a:endParaRPr lang="en-US" dirty="0">
              <a:latin typeface="Times New Roman"/>
              <a:cs typeface="Times New Roman"/>
            </a:endParaRPr>
          </a:p>
        </p:txBody>
      </p:sp>
      <p:pic>
        <p:nvPicPr>
          <p:cNvPr id="4" name="Picture 3" descr="Screen Shot 2018-09-12 at 3.0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6351"/>
            <a:ext cx="9144000" cy="4303836"/>
          </a:xfrm>
          <a:prstGeom prst="rect">
            <a:avLst/>
          </a:prstGeom>
        </p:spPr>
      </p:pic>
      <p:sp>
        <p:nvSpPr>
          <p:cNvPr id="5" name="TextBox 4"/>
          <p:cNvSpPr txBox="1"/>
          <p:nvPr/>
        </p:nvSpPr>
        <p:spPr>
          <a:xfrm>
            <a:off x="136965" y="835354"/>
            <a:ext cx="8765789" cy="830997"/>
          </a:xfrm>
          <a:prstGeom prst="rect">
            <a:avLst/>
          </a:prstGeom>
          <a:noFill/>
        </p:spPr>
        <p:txBody>
          <a:bodyPr wrap="square" rtlCol="0">
            <a:spAutoFit/>
          </a:bodyPr>
          <a:lstStyle/>
          <a:p>
            <a:r>
              <a:rPr lang="en-US" sz="2400" dirty="0" smtClean="0">
                <a:latin typeface="Times New Roman"/>
                <a:cs typeface="Times New Roman"/>
              </a:rPr>
              <a:t>It creates an instance of movie, hall, and schedule classes </a:t>
            </a:r>
          </a:p>
          <a:p>
            <a:r>
              <a:rPr lang="en-US" sz="2400" dirty="0" smtClean="0">
                <a:latin typeface="Times New Roman"/>
                <a:cs typeface="Times New Roman"/>
              </a:rPr>
              <a:t>which are package level classes.</a:t>
            </a:r>
            <a:endParaRPr lang="en-US" sz="2400" dirty="0">
              <a:latin typeface="Times New Roman"/>
              <a:cs typeface="Times New Roman"/>
            </a:endParaRPr>
          </a:p>
        </p:txBody>
      </p:sp>
    </p:spTree>
    <p:extLst>
      <p:ext uri="{BB962C8B-B14F-4D97-AF65-F5344CB8AC3E}">
        <p14:creationId xmlns:p14="http://schemas.microsoft.com/office/powerpoint/2010/main" val="1906443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39</TotalTime>
  <Words>330</Words>
  <Application>Microsoft Macintosh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Breeze</vt:lpstr>
      <vt:lpstr>Cinema Booking System</vt:lpstr>
      <vt:lpstr>Overview</vt:lpstr>
      <vt:lpstr>Technologies</vt:lpstr>
      <vt:lpstr>Feature</vt:lpstr>
      <vt:lpstr>Goals</vt:lpstr>
      <vt:lpstr>Class diagram (Inheritance, associations and dependency)</vt:lpstr>
      <vt:lpstr>Sequence diagram-1</vt:lpstr>
      <vt:lpstr>Sequence diagram-2</vt:lpstr>
      <vt:lpstr>Factory design</vt:lpstr>
      <vt:lpstr>Thank you for attention!</vt:lpstr>
    </vt:vector>
  </TitlesOfParts>
  <Company>asdasd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qweasd qweasd</dc:creator>
  <cp:lastModifiedBy>qweasd qweasd</cp:lastModifiedBy>
  <cp:revision>40</cp:revision>
  <dcterms:created xsi:type="dcterms:W3CDTF">2018-09-12T19:44:58Z</dcterms:created>
  <dcterms:modified xsi:type="dcterms:W3CDTF">2018-09-13T15:17:31Z</dcterms:modified>
</cp:coreProperties>
</file>